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25"/>
  </p:notesMasterIdLst>
  <p:handoutMasterIdLst>
    <p:handoutMasterId r:id="rId26"/>
  </p:handoutMasterIdLst>
  <p:sldIdLst>
    <p:sldId id="257" r:id="rId2"/>
    <p:sldId id="402" r:id="rId3"/>
    <p:sldId id="399" r:id="rId4"/>
    <p:sldId id="404" r:id="rId5"/>
    <p:sldId id="403" r:id="rId6"/>
    <p:sldId id="405" r:id="rId7"/>
    <p:sldId id="406" r:id="rId8"/>
    <p:sldId id="400" r:id="rId9"/>
    <p:sldId id="401" r:id="rId10"/>
    <p:sldId id="407" r:id="rId11"/>
    <p:sldId id="408" r:id="rId12"/>
    <p:sldId id="410" r:id="rId13"/>
    <p:sldId id="411" r:id="rId14"/>
    <p:sldId id="409" r:id="rId15"/>
    <p:sldId id="412" r:id="rId16"/>
    <p:sldId id="413" r:id="rId17"/>
    <p:sldId id="416" r:id="rId18"/>
    <p:sldId id="414" r:id="rId19"/>
    <p:sldId id="415" r:id="rId20"/>
    <p:sldId id="417" r:id="rId21"/>
    <p:sldId id="418" r:id="rId22"/>
    <p:sldId id="419" r:id="rId23"/>
    <p:sldId id="42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EF8F4"/>
    <a:srgbClr val="FFFCF3"/>
    <a:srgbClr val="D60093"/>
    <a:srgbClr val="FF0066"/>
    <a:srgbClr val="1CAFB7"/>
    <a:srgbClr val="EF7920"/>
    <a:srgbClr val="1DB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529" autoAdjust="0"/>
  </p:normalViewPr>
  <p:slideViewPr>
    <p:cSldViewPr snapToGrid="0">
      <p:cViewPr varScale="1">
        <p:scale>
          <a:sx n="69" d="100"/>
          <a:sy n="69" d="100"/>
        </p:scale>
        <p:origin x="696"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9" d="100"/>
          <a:sy n="69" d="100"/>
        </p:scale>
        <p:origin x="278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3D5444-F62C-42C3-A75A-D9DBA807730F}" type="datetimeFigureOut">
              <a:rPr lang="en-US" smtClean="0"/>
              <a:t>3/21/2025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A4F617-7A30-41D4-AB86-5D833C98E18B}" type="slidenum">
              <a:rPr lang="en-US" smtClean="0"/>
              <a:t>‹#›</a:t>
            </a:fld>
            <a:endParaRPr lang="en-US"/>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CAA1FA-7B6A-47D2-8D61-F225D71B51FF}" type="datetimeFigureOut">
              <a:rPr lang="en-US" smtClean="0"/>
              <a:t>3/21/2025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A179D-2D27-49E2-B022-8EDDA2EFE682}" type="slidenum">
              <a:rPr lang="en-US" smtClean="0"/>
              <a:t>‹#›</a:t>
            </a:fld>
            <a:endParaRPr lang="en-US"/>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a:latin typeface="Arial" pitchFamily="34" charset="0"/>
                <a:cs typeface="Arial" pitchFamily="34" charset="0"/>
              </a:rPr>
              <a:t>To change the  image on this slide, select the picture and delete it. Then click the Pictures icon in the placeholder to insert your own image.</a:t>
            </a:r>
          </a:p>
          <a:p>
            <a:endParaRPr lang="en-US"/>
          </a:p>
        </p:txBody>
      </p:sp>
      <p:sp>
        <p:nvSpPr>
          <p:cNvPr id="4" name="Slide Number Placeholder 3"/>
          <p:cNvSpPr>
            <a:spLocks noGrp="1"/>
          </p:cNvSpPr>
          <p:nvPr>
            <p:ph type="sldNum" sz="quarter" idx="10"/>
          </p:nvPr>
        </p:nvSpPr>
        <p:spPr/>
        <p:txBody>
          <a:bodyPr/>
          <a:lstStyle/>
          <a:p>
            <a:fld id="{1B9A179D-2D27-49E2-B022-8EDDA2EFE682}" type="slidenum">
              <a:rPr lang="en-US" smtClean="0"/>
              <a:t>1</a:t>
            </a:fld>
            <a:endParaRPr lang="en-US"/>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D94B-9035-4F74-839F-A6C9713759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31B428-F4D2-48FE-9FF3-0327BBDCB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E5E97F-F70B-405B-A41E-FD53A345B74A}"/>
              </a:ext>
            </a:extLst>
          </p:cNvPr>
          <p:cNvSpPr>
            <a:spLocks noGrp="1"/>
          </p:cNvSpPr>
          <p:nvPr>
            <p:ph type="dt" sz="half" idx="10"/>
          </p:nvPr>
        </p:nvSpPr>
        <p:spPr/>
        <p:txBody>
          <a:bodyPr/>
          <a:lstStyle/>
          <a:p>
            <a:fld id="{A77254A4-B123-47E6-815B-29D38EF25CCE}" type="datetimeFigureOut">
              <a:rPr lang="en-US" smtClean="0"/>
              <a:t>3/21/2025</a:t>
            </a:fld>
            <a:endParaRPr lang="en-US"/>
          </a:p>
        </p:txBody>
      </p:sp>
      <p:sp>
        <p:nvSpPr>
          <p:cNvPr id="5" name="Footer Placeholder 4">
            <a:extLst>
              <a:ext uri="{FF2B5EF4-FFF2-40B4-BE49-F238E27FC236}">
                <a16:creationId xmlns:a16="http://schemas.microsoft.com/office/drawing/2014/main" id="{FF6F2652-52FD-480A-AE86-84822DBC0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C562-AE02-4A16-B8E8-8F20F063D1DB}"/>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8580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92B96-EC44-430E-A052-ECF99DC619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15719A-067C-4C4A-B7ED-DE65F6391B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EE4FE3-B734-4ED8-B229-CF06BDFD7954}"/>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5" name="Footer Placeholder 4">
            <a:extLst>
              <a:ext uri="{FF2B5EF4-FFF2-40B4-BE49-F238E27FC236}">
                <a16:creationId xmlns:a16="http://schemas.microsoft.com/office/drawing/2014/main" id="{6D52B838-8D36-40C8-A00C-7E17F41BABED}"/>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CB27E388-F192-46A8-8281-BCFCFBA3E786}"/>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105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7EC186-3739-4F19-B591-177A1D613A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6026BD-4B4D-4EB5-A296-89F5DE356D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745EC-321E-4C3F-A89D-D87C8C6CB515}"/>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5" name="Footer Placeholder 4">
            <a:extLst>
              <a:ext uri="{FF2B5EF4-FFF2-40B4-BE49-F238E27FC236}">
                <a16:creationId xmlns:a16="http://schemas.microsoft.com/office/drawing/2014/main" id="{E7E37CBB-67ED-4747-8E55-FAD58AA5E4EB}"/>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37925557-C6A7-4849-BD9D-035F4AF6BBD6}"/>
              </a:ext>
            </a:extLst>
          </p:cNvPr>
          <p:cNvSpPr>
            <a:spLocks noGrp="1"/>
          </p:cNvSpPr>
          <p:nvPr>
            <p:ph type="sldNum" sz="quarter" idx="12"/>
          </p:nvPr>
        </p:nvSpPr>
        <p:spPr/>
        <p:txBody>
          <a:bodyPr/>
          <a:lstStyle/>
          <a:p>
            <a:fld id="{A7F8E3F6-DE14-48B2-B2BC-6FABA9630FB8}" type="slidenum">
              <a:rPr lang="en-US" smtClean="0"/>
              <a:pPr/>
              <a:t>‹#›</a:t>
            </a:fld>
            <a:endParaRPr lang="en-US"/>
          </a:p>
        </p:txBody>
      </p:sp>
    </p:spTree>
    <p:extLst>
      <p:ext uri="{BB962C8B-B14F-4D97-AF65-F5344CB8AC3E}">
        <p14:creationId xmlns:p14="http://schemas.microsoft.com/office/powerpoint/2010/main" val="1320619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99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B272-A354-4364-A8FF-0B40D4447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1CD53-057B-44C1-8926-749DC86DD9D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DFA27-9286-444F-870F-2A4AFC0C913F}"/>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5" name="Footer Placeholder 4">
            <a:extLst>
              <a:ext uri="{FF2B5EF4-FFF2-40B4-BE49-F238E27FC236}">
                <a16:creationId xmlns:a16="http://schemas.microsoft.com/office/drawing/2014/main" id="{17C5ECA1-A5D2-4EC5-987A-F7A819F5ED7B}"/>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1737F2B2-D001-4F02-BB46-74E11E77D399}"/>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266724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7288-6204-45D3-A267-54945A5428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C25CFC-2127-44D2-A0DB-36F8F5E3BA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EB7E9D-D705-4019-ABDA-9344AA4E47D9}"/>
              </a:ext>
            </a:extLst>
          </p:cNvPr>
          <p:cNvSpPr>
            <a:spLocks noGrp="1"/>
          </p:cNvSpPr>
          <p:nvPr>
            <p:ph type="dt" sz="half" idx="10"/>
          </p:nvPr>
        </p:nvSpPr>
        <p:spPr/>
        <p:txBody>
          <a:bodyPr/>
          <a:lstStyle/>
          <a:p>
            <a:fld id="{A77254A4-B123-47E6-815B-29D38EF25CCE}" type="datetimeFigureOut">
              <a:rPr lang="en-US" smtClean="0"/>
              <a:t>3/21/2025</a:t>
            </a:fld>
            <a:endParaRPr lang="en-US"/>
          </a:p>
        </p:txBody>
      </p:sp>
      <p:sp>
        <p:nvSpPr>
          <p:cNvPr id="5" name="Footer Placeholder 4">
            <a:extLst>
              <a:ext uri="{FF2B5EF4-FFF2-40B4-BE49-F238E27FC236}">
                <a16:creationId xmlns:a16="http://schemas.microsoft.com/office/drawing/2014/main" id="{969A673F-5B13-4EBB-9764-D34CB5A08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C11BD7-6F13-4C25-B568-8307CFC23B01}"/>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95659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F4510-1999-4409-8B6B-D7351FDEFE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B808A-85BA-4250-A8A3-9074B2B751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F85479-F70B-4A0E-868B-5B2CBDFEF6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6907C9-718E-495E-B7E2-B072A1BCE74E}"/>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6" name="Footer Placeholder 5">
            <a:extLst>
              <a:ext uri="{FF2B5EF4-FFF2-40B4-BE49-F238E27FC236}">
                <a16:creationId xmlns:a16="http://schemas.microsoft.com/office/drawing/2014/main" id="{8B70FF96-0FD9-4718-A216-3BE589F7D427}"/>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BF7CDFAC-B1D9-446C-B4B4-67525177F38A}"/>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971532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664C5-9351-4697-B741-C9D0B6100D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73D8F6-5D28-4311-868E-957ADAB109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97F417-103D-4300-88AA-EE51BAAD594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279C31-0FA4-44F9-9FD9-BC8611B7B2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4F350D-DB73-472D-BAE4-FD64346F1A9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83782-3824-4B10-8EC3-C7FA69303AB2}"/>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8" name="Footer Placeholder 7">
            <a:extLst>
              <a:ext uri="{FF2B5EF4-FFF2-40B4-BE49-F238E27FC236}">
                <a16:creationId xmlns:a16="http://schemas.microsoft.com/office/drawing/2014/main" id="{615AAD94-26B9-4EA6-8FE7-3CA9E66AB8E4}"/>
              </a:ext>
            </a:extLst>
          </p:cNvPr>
          <p:cNvSpPr>
            <a:spLocks noGrp="1"/>
          </p:cNvSpPr>
          <p:nvPr>
            <p:ph type="ftr" sz="quarter" idx="11"/>
          </p:nvPr>
        </p:nvSpPr>
        <p:spPr/>
        <p:txBody>
          <a:bodyPr/>
          <a:lstStyle/>
          <a:p>
            <a:r>
              <a:rPr lang="en-US"/>
              <a:t>Add a footer</a:t>
            </a:r>
          </a:p>
        </p:txBody>
      </p:sp>
      <p:sp>
        <p:nvSpPr>
          <p:cNvPr id="9" name="Slide Number Placeholder 8">
            <a:extLst>
              <a:ext uri="{FF2B5EF4-FFF2-40B4-BE49-F238E27FC236}">
                <a16:creationId xmlns:a16="http://schemas.microsoft.com/office/drawing/2014/main" id="{EEB953FE-AF8E-4A62-80AE-A29170AA16B4}"/>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03241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4C76-32BF-48FE-BC24-2F01419520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99F869-1BB6-44C0-8625-5B1B8C7FAB45}"/>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4" name="Footer Placeholder 3">
            <a:extLst>
              <a:ext uri="{FF2B5EF4-FFF2-40B4-BE49-F238E27FC236}">
                <a16:creationId xmlns:a16="http://schemas.microsoft.com/office/drawing/2014/main" id="{41D2288C-0B75-4B5F-9621-3A586204078C}"/>
              </a:ext>
            </a:extLst>
          </p:cNvPr>
          <p:cNvSpPr>
            <a:spLocks noGrp="1"/>
          </p:cNvSpPr>
          <p:nvPr>
            <p:ph type="ftr" sz="quarter" idx="11"/>
          </p:nvPr>
        </p:nvSpPr>
        <p:spPr/>
        <p:txBody>
          <a:bodyPr/>
          <a:lstStyle/>
          <a:p>
            <a:r>
              <a:rPr lang="en-US"/>
              <a:t>Add a footer</a:t>
            </a:r>
          </a:p>
        </p:txBody>
      </p:sp>
      <p:sp>
        <p:nvSpPr>
          <p:cNvPr id="5" name="Slide Number Placeholder 4">
            <a:extLst>
              <a:ext uri="{FF2B5EF4-FFF2-40B4-BE49-F238E27FC236}">
                <a16:creationId xmlns:a16="http://schemas.microsoft.com/office/drawing/2014/main" id="{F226914B-2229-4EFA-84AC-F22E626A9A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783120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230675-764B-4167-A2AA-CBB4EB52CBC8}"/>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3" name="Footer Placeholder 2">
            <a:extLst>
              <a:ext uri="{FF2B5EF4-FFF2-40B4-BE49-F238E27FC236}">
                <a16:creationId xmlns:a16="http://schemas.microsoft.com/office/drawing/2014/main" id="{192EDFDB-3577-4B05-8AE9-59A883470233}"/>
              </a:ext>
            </a:extLst>
          </p:cNvPr>
          <p:cNvSpPr>
            <a:spLocks noGrp="1"/>
          </p:cNvSpPr>
          <p:nvPr>
            <p:ph type="ftr" sz="quarter" idx="11"/>
          </p:nvPr>
        </p:nvSpPr>
        <p:spPr/>
        <p:txBody>
          <a:bodyPr/>
          <a:lstStyle/>
          <a:p>
            <a:r>
              <a:rPr lang="en-US"/>
              <a:t>Add a footer</a:t>
            </a:r>
          </a:p>
        </p:txBody>
      </p:sp>
      <p:sp>
        <p:nvSpPr>
          <p:cNvPr id="4" name="Slide Number Placeholder 3">
            <a:extLst>
              <a:ext uri="{FF2B5EF4-FFF2-40B4-BE49-F238E27FC236}">
                <a16:creationId xmlns:a16="http://schemas.microsoft.com/office/drawing/2014/main" id="{7E24EB58-C4F0-4209-8898-46F625183583}"/>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84352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01D8-E053-4EDD-8955-9ECAA9358F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A0927F-40F2-474E-966D-7B9B6161B3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904F55-D96B-4268-BB71-480EF56A7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F5DFEB-92F8-462E-B480-DA9CF6D8E9A7}"/>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6" name="Footer Placeholder 5">
            <a:extLst>
              <a:ext uri="{FF2B5EF4-FFF2-40B4-BE49-F238E27FC236}">
                <a16:creationId xmlns:a16="http://schemas.microsoft.com/office/drawing/2014/main" id="{1B6F8FCE-BBD4-4C97-8C5E-29F331E551DF}"/>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98FD10F6-16BC-4DF6-8DD9-A66E0E6812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0807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2624-583C-41CF-A574-CA6F360E06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19B514-B136-48A1-A0FD-C8988933BF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394EE2-1FB3-4719-8DA2-64C590728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767281-86C5-4AEB-930A-92423558D9C6}"/>
              </a:ext>
            </a:extLst>
          </p:cNvPr>
          <p:cNvSpPr>
            <a:spLocks noGrp="1"/>
          </p:cNvSpPr>
          <p:nvPr>
            <p:ph type="dt" sz="half" idx="10"/>
          </p:nvPr>
        </p:nvSpPr>
        <p:spPr/>
        <p:txBody>
          <a:bodyPr/>
          <a:lstStyle/>
          <a:p>
            <a:fld id="{A79A3335-6331-4872-A8B7-ECD55539F4D0}" type="datetimeFigureOut">
              <a:rPr lang="en-US" smtClean="0"/>
              <a:t>3/21/2025</a:t>
            </a:fld>
            <a:endParaRPr lang="en-US"/>
          </a:p>
        </p:txBody>
      </p:sp>
      <p:sp>
        <p:nvSpPr>
          <p:cNvPr id="6" name="Footer Placeholder 5">
            <a:extLst>
              <a:ext uri="{FF2B5EF4-FFF2-40B4-BE49-F238E27FC236}">
                <a16:creationId xmlns:a16="http://schemas.microsoft.com/office/drawing/2014/main" id="{6872C060-F305-426E-A4B5-698E62650876}"/>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6B21081E-4521-4221-AB13-C43BDE7756CB}"/>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87145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BA8155-5921-42C2-87F6-AB94E0F0B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5CE5CC-BBB9-45C8-8010-8114A1580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629BF8-6AE2-4EA2-9563-ACB6032EAD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A3335-6331-4872-A8B7-ECD55539F4D0}" type="datetimeFigureOut">
              <a:rPr lang="en-US" smtClean="0"/>
              <a:pPr/>
              <a:t>3/21/2025</a:t>
            </a:fld>
            <a:endParaRPr lang="en-US"/>
          </a:p>
        </p:txBody>
      </p:sp>
      <p:sp>
        <p:nvSpPr>
          <p:cNvPr id="5" name="Footer Placeholder 4">
            <a:extLst>
              <a:ext uri="{FF2B5EF4-FFF2-40B4-BE49-F238E27FC236}">
                <a16:creationId xmlns:a16="http://schemas.microsoft.com/office/drawing/2014/main" id="{95B58979-BCAF-4C61-9388-52DCEC0006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p>
        </p:txBody>
      </p:sp>
      <p:sp>
        <p:nvSpPr>
          <p:cNvPr id="6" name="Slide Number Placeholder 5">
            <a:extLst>
              <a:ext uri="{FF2B5EF4-FFF2-40B4-BE49-F238E27FC236}">
                <a16:creationId xmlns:a16="http://schemas.microsoft.com/office/drawing/2014/main" id="{2EB229A3-0633-46A2-960E-1CEB37130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8E3F6-DE14-48B2-B2BC-6FABA9630FB8}" type="slidenum">
              <a:rPr lang="en-US" smtClean="0"/>
              <a:pPr/>
              <a:t>‹#›</a:t>
            </a:fld>
            <a:endParaRPr lang="en-US"/>
          </a:p>
        </p:txBody>
      </p:sp>
      <p:cxnSp>
        <p:nvCxnSpPr>
          <p:cNvPr id="11" name="Straight Connector 10">
            <a:extLst>
              <a:ext uri="{FF2B5EF4-FFF2-40B4-BE49-F238E27FC236}">
                <a16:creationId xmlns:a16="http://schemas.microsoft.com/office/drawing/2014/main" id="{04B53732-E71E-4E1D-9D97-95807847761A}"/>
              </a:ext>
            </a:extLst>
          </p:cNvPr>
          <p:cNvCxnSpPr/>
          <p:nvPr userDrawn="1"/>
        </p:nvCxnSpPr>
        <p:spPr>
          <a:xfrm>
            <a:off x="0" y="859807"/>
            <a:ext cx="12192000" cy="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Parallelogram 12">
            <a:extLst>
              <a:ext uri="{FF2B5EF4-FFF2-40B4-BE49-F238E27FC236}">
                <a16:creationId xmlns:a16="http://schemas.microsoft.com/office/drawing/2014/main" id="{B0A89DA3-8F75-4367-84F9-492000161795}"/>
              </a:ext>
            </a:extLst>
          </p:cNvPr>
          <p:cNvSpPr/>
          <p:nvPr userDrawn="1"/>
        </p:nvSpPr>
        <p:spPr>
          <a:xfrm rot="600000">
            <a:off x="11491540"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44140D5E-8506-4019-8B58-2D9F38F46669}"/>
              </a:ext>
            </a:extLst>
          </p:cNvPr>
          <p:cNvSpPr/>
          <p:nvPr userDrawn="1"/>
        </p:nvSpPr>
        <p:spPr>
          <a:xfrm rot="600000">
            <a:off x="116584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4">
            <a:extLst>
              <a:ext uri="{FF2B5EF4-FFF2-40B4-BE49-F238E27FC236}">
                <a16:creationId xmlns:a16="http://schemas.microsoft.com/office/drawing/2014/main" id="{1B240646-E723-405B-9E10-D54D43EF6D7D}"/>
              </a:ext>
            </a:extLst>
          </p:cNvPr>
          <p:cNvSpPr/>
          <p:nvPr userDrawn="1"/>
        </p:nvSpPr>
        <p:spPr>
          <a:xfrm rot="600000">
            <a:off x="118108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576724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5AA360E-9A36-46EC-9D35-4A9C99B10DCF}"/>
              </a:ext>
            </a:extLst>
          </p:cNvPr>
          <p:cNvSpPr txBox="1">
            <a:spLocks/>
          </p:cNvSpPr>
          <p:nvPr/>
        </p:nvSpPr>
        <p:spPr>
          <a:xfrm>
            <a:off x="1439593" y="1606168"/>
            <a:ext cx="9772357" cy="153785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algn="ctr">
              <a:lnSpc>
                <a:spcPct val="150000"/>
              </a:lnSpc>
              <a:spcBef>
                <a:spcPts val="0"/>
              </a:spcBef>
            </a:pPr>
            <a:r>
              <a:rPr lang="nl-NL" sz="3600" b="1" kern="0">
                <a:solidFill>
                  <a:schemeClr val="accent2">
                    <a:lumMod val="75000"/>
                  </a:schemeClr>
                </a:solidFill>
                <a:latin typeface="Times New Roman" panose="02020603050405020304" pitchFamily="18" charset="0"/>
                <a:ea typeface="Calibri Light" panose="020F0302020204030204" pitchFamily="34" charset="0"/>
                <a:cs typeface="Times New Roman" panose="02020603050405020304" pitchFamily="18" charset="0"/>
              </a:rPr>
              <a:t>BÀI 23 </a:t>
            </a:r>
          </a:p>
          <a:p>
            <a:pPr algn="ctr">
              <a:lnSpc>
                <a:spcPct val="150000"/>
              </a:lnSpc>
              <a:spcBef>
                <a:spcPts val="0"/>
              </a:spcBef>
            </a:pPr>
            <a:r>
              <a:rPr lang="en-US" sz="3600" b="1" kern="0">
                <a:solidFill>
                  <a:schemeClr val="accent2">
                    <a:lumMod val="75000"/>
                  </a:schemeClr>
                </a:solidFill>
                <a:latin typeface="Times New Roman" panose="02020603050405020304" pitchFamily="18" charset="0"/>
                <a:ea typeface="Calibri Light" panose="020F0302020204030204" pitchFamily="34" charset="0"/>
                <a:cs typeface="Times New Roman" panose="02020603050405020304" pitchFamily="18" charset="0"/>
              </a:rPr>
              <a:t>KIỂM THỬ VÀ ĐÁNH GIÁ CH</a:t>
            </a:r>
            <a:r>
              <a:rPr lang="vi-VN" sz="3600" b="1" kern="0">
                <a:solidFill>
                  <a:schemeClr val="accent2">
                    <a:lumMod val="75000"/>
                  </a:schemeClr>
                </a:solidFill>
                <a:latin typeface="Times New Roman" panose="02020603050405020304" pitchFamily="18" charset="0"/>
                <a:ea typeface="Calibri Light" panose="020F0302020204030204" pitchFamily="34" charset="0"/>
                <a:cs typeface="Times New Roman" panose="02020603050405020304" pitchFamily="18" charset="0"/>
              </a:rPr>
              <a:t>Ư</a:t>
            </a:r>
            <a:r>
              <a:rPr lang="en-US" sz="3600" b="1" kern="0">
                <a:solidFill>
                  <a:schemeClr val="accent2">
                    <a:lumMod val="75000"/>
                  </a:schemeClr>
                </a:solidFill>
                <a:latin typeface="Times New Roman" panose="02020603050405020304" pitchFamily="18" charset="0"/>
                <a:ea typeface="Calibri Light" panose="020F0302020204030204" pitchFamily="34" charset="0"/>
                <a:cs typeface="Times New Roman" panose="02020603050405020304" pitchFamily="18" charset="0"/>
              </a:rPr>
              <a:t>ƠNG TRÌNH</a:t>
            </a:r>
            <a:endParaRPr lang="en-US" sz="3600" b="1" kern="0">
              <a:solidFill>
                <a:schemeClr val="accent2">
                  <a:lumMod val="75000"/>
                </a:schemeClr>
              </a:solidFill>
              <a:latin typeface="Calibri Light" panose="020F0302020204030204" pitchFamily="34" charset="0"/>
              <a:ea typeface="Calibri Light" panose="020F0302020204030204" pitchFamily="34" charset="0"/>
              <a:cs typeface="Times New Roman" panose="02020603050405020304" pitchFamily="18" charset="0"/>
            </a:endParaRP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KIỂM TRA TÍNH ĐÚNG CỦA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5532E672-5030-4499-92B8-2CBBA2B34FBC}"/>
              </a:ext>
            </a:extLst>
          </p:cNvPr>
          <p:cNvSpPr txBox="1"/>
          <p:nvPr/>
        </p:nvSpPr>
        <p:spPr>
          <a:xfrm>
            <a:off x="595744" y="1330036"/>
            <a:ext cx="10584873" cy="461665"/>
          </a:xfrm>
          <a:prstGeom prst="rect">
            <a:avLst/>
          </a:prstGeom>
          <a:noFill/>
        </p:spPr>
        <p:txBody>
          <a:bodyPr wrap="square" rtlCol="0">
            <a:spAutoFit/>
          </a:bodyPr>
          <a:lstStyle/>
          <a:p>
            <a:r>
              <a:rPr lang="en-US" sz="2400">
                <a:latin typeface="Roboto" panose="020B0604020202020204" charset="0"/>
                <a:ea typeface="Roboto" panose="020B0604020202020204" charset="0"/>
                <a:cs typeface="Roboto" panose="020B0604020202020204" charset="0"/>
              </a:rPr>
              <a:t>Em hãy nêu các ph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ơng pháp kiểm tra tính đúng của ch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ơng trình?</a:t>
            </a:r>
          </a:p>
        </p:txBody>
      </p:sp>
      <p:sp>
        <p:nvSpPr>
          <p:cNvPr id="5" name="TextBox 4">
            <a:extLst>
              <a:ext uri="{FF2B5EF4-FFF2-40B4-BE49-F238E27FC236}">
                <a16:creationId xmlns:a16="http://schemas.microsoft.com/office/drawing/2014/main" id="{3989F873-21AB-4C68-BD31-38A8288E3760}"/>
              </a:ext>
            </a:extLst>
          </p:cNvPr>
          <p:cNvSpPr txBox="1"/>
          <p:nvPr/>
        </p:nvSpPr>
        <p:spPr>
          <a:xfrm>
            <a:off x="914400" y="1858219"/>
            <a:ext cx="10764982" cy="1685846"/>
          </a:xfrm>
          <a:prstGeom prst="rect">
            <a:avLst/>
          </a:prstGeom>
          <a:noFill/>
        </p:spPr>
        <p:txBody>
          <a:bodyPr wrap="square" rtlCol="0">
            <a:spAutoFit/>
          </a:bodyPr>
          <a:lstStyle/>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Sử dụng các bộ dữ liệu kiểm thử</a:t>
            </a:r>
          </a:p>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Suy luận logic</a:t>
            </a:r>
          </a:p>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Lập luận toán học</a:t>
            </a:r>
          </a:p>
        </p:txBody>
      </p:sp>
    </p:spTree>
    <p:extLst>
      <p:ext uri="{BB962C8B-B14F-4D97-AF65-F5344CB8AC3E}">
        <p14:creationId xmlns:p14="http://schemas.microsoft.com/office/powerpoint/2010/main" val="2998270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KIỂM TRA TÍNH ĐÚNG CỦA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4AB9BD41-A8F1-4353-B762-82CB988025B3}"/>
              </a:ext>
            </a:extLst>
          </p:cNvPr>
          <p:cNvSpPr txBox="1"/>
          <p:nvPr/>
        </p:nvSpPr>
        <p:spPr>
          <a:xfrm>
            <a:off x="6470078" y="1366897"/>
            <a:ext cx="5390835" cy="3539430"/>
          </a:xfrm>
          <a:prstGeom prst="rect">
            <a:avLst/>
          </a:prstGeom>
          <a:noFill/>
        </p:spPr>
        <p:txBody>
          <a:bodyPr wrap="square" rtlCol="0">
            <a:spAutoFit/>
          </a:bodyPr>
          <a:lstStyle/>
          <a:p>
            <a:r>
              <a:rPr lang="en-US" sz="2800">
                <a:latin typeface="Roboto" panose="020B0604020202020204" charset="0"/>
                <a:ea typeface="Roboto" panose="020B0604020202020204" charset="0"/>
                <a:cs typeface="Roboto" panose="020B0604020202020204" charset="0"/>
              </a:rPr>
              <a:t>def </a:t>
            </a:r>
            <a:r>
              <a:rPr lang="en-US" sz="2800">
                <a:solidFill>
                  <a:srgbClr val="FF0000"/>
                </a:solidFill>
                <a:latin typeface="Roboto" panose="020B0604020202020204" charset="0"/>
                <a:ea typeface="Roboto" panose="020B0604020202020204" charset="0"/>
                <a:cs typeface="Roboto" panose="020B0604020202020204" charset="0"/>
              </a:rPr>
              <a:t>InsertionSort</a:t>
            </a:r>
            <a:r>
              <a:rPr lang="en-US" sz="2800">
                <a:latin typeface="Roboto" panose="020B0604020202020204" charset="0"/>
                <a:ea typeface="Roboto" panose="020B0604020202020204" charset="0"/>
                <a:cs typeface="Roboto" panose="020B0604020202020204" charset="0"/>
              </a:rPr>
              <a:t>(A,n):</a:t>
            </a:r>
          </a:p>
          <a:p>
            <a:r>
              <a:rPr lang="en-US" sz="2800">
                <a:solidFill>
                  <a:srgbClr val="0070C0"/>
                </a:solidFill>
                <a:latin typeface="Roboto" panose="020B0604020202020204" charset="0"/>
                <a:ea typeface="Roboto" panose="020B0604020202020204" charset="0"/>
                <a:cs typeface="Roboto" panose="020B0604020202020204" charset="0"/>
              </a:rPr>
              <a:t>     for</a:t>
            </a:r>
            <a:r>
              <a:rPr lang="en-US" sz="2800">
                <a:latin typeface="Roboto" panose="020B0604020202020204" charset="0"/>
                <a:ea typeface="Roboto" panose="020B0604020202020204" charset="0"/>
                <a:cs typeface="Roboto" panose="020B0604020202020204" charset="0"/>
              </a:rPr>
              <a:t> i </a:t>
            </a:r>
            <a:r>
              <a:rPr lang="en-US" sz="2800">
                <a:solidFill>
                  <a:srgbClr val="0070C0"/>
                </a:solidFill>
                <a:latin typeface="Roboto" panose="020B0604020202020204" charset="0"/>
                <a:ea typeface="Roboto" panose="020B0604020202020204" charset="0"/>
                <a:cs typeface="Roboto" panose="020B0604020202020204" charset="0"/>
              </a:rPr>
              <a:t>in</a:t>
            </a:r>
            <a:r>
              <a:rPr lang="en-US" sz="2800">
                <a:latin typeface="Roboto" panose="020B0604020202020204" charset="0"/>
                <a:ea typeface="Roboto" panose="020B0604020202020204" charset="0"/>
                <a:cs typeface="Roboto" panose="020B0604020202020204" charset="0"/>
              </a:rPr>
              <a:t> </a:t>
            </a:r>
            <a:r>
              <a:rPr lang="en-US" sz="2800">
                <a:solidFill>
                  <a:srgbClr val="FF0000"/>
                </a:solidFill>
                <a:latin typeface="Roboto" panose="020B0604020202020204" charset="0"/>
                <a:ea typeface="Roboto" panose="020B0604020202020204" charset="0"/>
                <a:cs typeface="Roboto" panose="020B0604020202020204" charset="0"/>
              </a:rPr>
              <a:t>range</a:t>
            </a:r>
            <a:r>
              <a:rPr lang="en-US" sz="2800">
                <a:latin typeface="Roboto" panose="020B0604020202020204" charset="0"/>
                <a:ea typeface="Roboto" panose="020B0604020202020204" charset="0"/>
                <a:cs typeface="Roboto" panose="020B0604020202020204" charset="0"/>
              </a:rPr>
              <a:t>(1,n):</a:t>
            </a:r>
          </a:p>
          <a:p>
            <a:r>
              <a:rPr lang="en-US" sz="2800">
                <a:latin typeface="Roboto" panose="020B0604020202020204" charset="0"/>
                <a:ea typeface="Roboto" panose="020B0604020202020204" charset="0"/>
                <a:cs typeface="Roboto" panose="020B0604020202020204" charset="0"/>
              </a:rPr>
              <a:t>          value=A[i]</a:t>
            </a:r>
          </a:p>
          <a:p>
            <a:r>
              <a:rPr lang="en-US" sz="2800">
                <a:latin typeface="Roboto" panose="020B0604020202020204" charset="0"/>
                <a:ea typeface="Roboto" panose="020B0604020202020204" charset="0"/>
                <a:cs typeface="Roboto" panose="020B0604020202020204" charset="0"/>
              </a:rPr>
              <a:t>          j=i-1</a:t>
            </a:r>
          </a:p>
          <a:p>
            <a:r>
              <a:rPr lang="en-US" sz="2800">
                <a:latin typeface="Roboto" panose="020B0604020202020204" charset="0"/>
                <a:ea typeface="Roboto" panose="020B0604020202020204" charset="0"/>
                <a:cs typeface="Roboto" panose="020B0604020202020204" charset="0"/>
              </a:rPr>
              <a:t>          </a:t>
            </a:r>
            <a:r>
              <a:rPr lang="en-US" sz="2800">
                <a:solidFill>
                  <a:srgbClr val="0070C0"/>
                </a:solidFill>
                <a:latin typeface="Roboto" panose="020B0604020202020204" charset="0"/>
                <a:ea typeface="Roboto" panose="020B0604020202020204" charset="0"/>
                <a:cs typeface="Roboto" panose="020B0604020202020204" charset="0"/>
              </a:rPr>
              <a:t>while</a:t>
            </a:r>
            <a:r>
              <a:rPr lang="en-US" sz="2800">
                <a:latin typeface="Roboto" panose="020B0604020202020204" charset="0"/>
                <a:ea typeface="Roboto" panose="020B0604020202020204" charset="0"/>
                <a:cs typeface="Roboto" panose="020B0604020202020204" charset="0"/>
              </a:rPr>
              <a:t> j&gt;=0 </a:t>
            </a:r>
            <a:r>
              <a:rPr lang="en-US" sz="2800">
                <a:solidFill>
                  <a:srgbClr val="0070C0"/>
                </a:solidFill>
                <a:latin typeface="Roboto" panose="020B0604020202020204" charset="0"/>
                <a:ea typeface="Roboto" panose="020B0604020202020204" charset="0"/>
                <a:cs typeface="Roboto" panose="020B0604020202020204" charset="0"/>
              </a:rPr>
              <a:t>and</a:t>
            </a:r>
            <a:r>
              <a:rPr lang="en-US" sz="2800">
                <a:latin typeface="Roboto" panose="020B0604020202020204" charset="0"/>
                <a:ea typeface="Roboto" panose="020B0604020202020204" charset="0"/>
                <a:cs typeface="Roboto" panose="020B0604020202020204" charset="0"/>
              </a:rPr>
              <a:t> A[j]&gt;value:</a:t>
            </a:r>
          </a:p>
          <a:p>
            <a:r>
              <a:rPr lang="en-US" sz="2800">
                <a:latin typeface="Roboto" panose="020B0604020202020204" charset="0"/>
                <a:ea typeface="Roboto" panose="020B0604020202020204" charset="0"/>
                <a:cs typeface="Roboto" panose="020B0604020202020204" charset="0"/>
              </a:rPr>
              <a:t>               A[j+1]=A[j]</a:t>
            </a:r>
          </a:p>
          <a:p>
            <a:r>
              <a:rPr lang="en-US" sz="2800">
                <a:latin typeface="Roboto" panose="020B0604020202020204" charset="0"/>
                <a:ea typeface="Roboto" panose="020B0604020202020204" charset="0"/>
                <a:cs typeface="Roboto" panose="020B0604020202020204" charset="0"/>
              </a:rPr>
              <a:t>               j=j-1</a:t>
            </a:r>
          </a:p>
          <a:p>
            <a:r>
              <a:rPr lang="en-US" sz="2800">
                <a:latin typeface="Roboto" panose="020B0604020202020204" charset="0"/>
                <a:ea typeface="Roboto" panose="020B0604020202020204" charset="0"/>
                <a:cs typeface="Roboto" panose="020B0604020202020204" charset="0"/>
              </a:rPr>
              <a:t>          A[j+1]=value</a:t>
            </a:r>
          </a:p>
        </p:txBody>
      </p:sp>
      <p:cxnSp>
        <p:nvCxnSpPr>
          <p:cNvPr id="7" name="Straight Connector 6">
            <a:extLst>
              <a:ext uri="{FF2B5EF4-FFF2-40B4-BE49-F238E27FC236}">
                <a16:creationId xmlns:a16="http://schemas.microsoft.com/office/drawing/2014/main" id="{D1EA01E7-9458-4779-89BB-1AB8DBCBB6C2}"/>
              </a:ext>
            </a:extLst>
          </p:cNvPr>
          <p:cNvCxnSpPr>
            <a:cxnSpLocks/>
          </p:cNvCxnSpPr>
          <p:nvPr/>
        </p:nvCxnSpPr>
        <p:spPr>
          <a:xfrm>
            <a:off x="6096000" y="858982"/>
            <a:ext cx="0" cy="59990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46CB4BA-B29D-4A92-A8C6-1D5BB29C63E0}"/>
              </a:ext>
            </a:extLst>
          </p:cNvPr>
          <p:cNvSpPr txBox="1"/>
          <p:nvPr/>
        </p:nvSpPr>
        <p:spPr>
          <a:xfrm>
            <a:off x="671950" y="1039090"/>
            <a:ext cx="5611089" cy="577850"/>
          </a:xfrm>
          <a:prstGeom prst="rect">
            <a:avLst/>
          </a:prstGeom>
          <a:noFill/>
        </p:spPr>
        <p:txBody>
          <a:bodyPr wrap="square" rtlCol="0">
            <a:spAutoFit/>
          </a:bodyPr>
          <a:lstStyle/>
          <a:p>
            <a:pPr marL="342900" indent="-342900">
              <a:lnSpc>
                <a:spcPct val="150000"/>
              </a:lnSpc>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Sử dụng các bộ test</a:t>
            </a:r>
          </a:p>
        </p:txBody>
      </p:sp>
      <p:sp>
        <p:nvSpPr>
          <p:cNvPr id="2" name="Rectangle 1">
            <a:extLst>
              <a:ext uri="{FF2B5EF4-FFF2-40B4-BE49-F238E27FC236}">
                <a16:creationId xmlns:a16="http://schemas.microsoft.com/office/drawing/2014/main" id="{377A5702-2D7E-4701-ADA4-0693407FA2AF}"/>
              </a:ext>
            </a:extLst>
          </p:cNvPr>
          <p:cNvSpPr/>
          <p:nvPr/>
        </p:nvSpPr>
        <p:spPr>
          <a:xfrm>
            <a:off x="568036" y="1708701"/>
            <a:ext cx="6096000" cy="1685846"/>
          </a:xfrm>
          <a:prstGeom prst="rect">
            <a:avLst/>
          </a:prstGeom>
        </p:spPr>
        <p:txBody>
          <a:bodyPr>
            <a:spAutoFit/>
          </a:bodyPr>
          <a:lstStyle/>
          <a:p>
            <a:pPr marL="742950" lvl="1" indent="-285750">
              <a:lnSpc>
                <a:spcPct val="150000"/>
              </a:lnSpc>
              <a:buFont typeface="Wingdings" panose="05000000000000000000" pitchFamily="2" charset="2"/>
              <a:buChar char="§"/>
            </a:pPr>
            <a:r>
              <a:rPr lang="en-US" sz="2400">
                <a:latin typeface="Roboto" panose="020B0604020202020204" charset="0"/>
                <a:ea typeface="Roboto" panose="020B0604020202020204" charset="0"/>
                <a:cs typeface="Roboto" panose="020B0604020202020204" charset="0"/>
              </a:rPr>
              <a:t>1 3 5 6 8 </a:t>
            </a:r>
          </a:p>
          <a:p>
            <a:pPr marL="742950" lvl="1" indent="-285750">
              <a:lnSpc>
                <a:spcPct val="150000"/>
              </a:lnSpc>
              <a:buFont typeface="Wingdings" panose="05000000000000000000" pitchFamily="2" charset="2"/>
              <a:buChar char="§"/>
            </a:pPr>
            <a:r>
              <a:rPr lang="en-US" sz="2400">
                <a:latin typeface="Roboto" panose="020B0604020202020204" charset="0"/>
                <a:ea typeface="Roboto" panose="020B0604020202020204" charset="0"/>
                <a:cs typeface="Roboto" panose="020B0604020202020204" charset="0"/>
              </a:rPr>
              <a:t>7 5 3 8 9 1</a:t>
            </a:r>
          </a:p>
          <a:p>
            <a:pPr marL="742950" lvl="1" indent="-285750">
              <a:lnSpc>
                <a:spcPct val="150000"/>
              </a:lnSpc>
              <a:buFont typeface="Wingdings" panose="05000000000000000000" pitchFamily="2" charset="2"/>
              <a:buChar char="§"/>
            </a:pPr>
            <a:r>
              <a:rPr lang="en-US" sz="2400">
                <a:latin typeface="Roboto" panose="020B0604020202020204" charset="0"/>
                <a:ea typeface="Roboto" panose="020B0604020202020204" charset="0"/>
                <a:cs typeface="Roboto" panose="020B0604020202020204" charset="0"/>
              </a:rPr>
              <a:t>9 8 7 6 5 4</a:t>
            </a:r>
          </a:p>
        </p:txBody>
      </p:sp>
    </p:spTree>
    <p:extLst>
      <p:ext uri="{BB962C8B-B14F-4D97-AF65-F5344CB8AC3E}">
        <p14:creationId xmlns:p14="http://schemas.microsoft.com/office/powerpoint/2010/main" val="2006200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KIỂM TRA TÍNH ĐÚNG CỦA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4AB9BD41-A8F1-4353-B762-82CB988025B3}"/>
              </a:ext>
            </a:extLst>
          </p:cNvPr>
          <p:cNvSpPr txBox="1"/>
          <p:nvPr/>
        </p:nvSpPr>
        <p:spPr>
          <a:xfrm>
            <a:off x="6470078" y="1366897"/>
            <a:ext cx="5390835" cy="3539430"/>
          </a:xfrm>
          <a:prstGeom prst="rect">
            <a:avLst/>
          </a:prstGeom>
          <a:noFill/>
        </p:spPr>
        <p:txBody>
          <a:bodyPr wrap="square" rtlCol="0">
            <a:spAutoFit/>
          </a:bodyPr>
          <a:lstStyle/>
          <a:p>
            <a:r>
              <a:rPr lang="en-US" sz="2800">
                <a:latin typeface="Roboto" panose="020B0604020202020204" charset="0"/>
                <a:ea typeface="Roboto" panose="020B0604020202020204" charset="0"/>
                <a:cs typeface="Roboto" panose="020B0604020202020204" charset="0"/>
              </a:rPr>
              <a:t>def </a:t>
            </a:r>
            <a:r>
              <a:rPr lang="en-US" sz="2800">
                <a:solidFill>
                  <a:srgbClr val="FF0000"/>
                </a:solidFill>
                <a:latin typeface="Roboto" panose="020B0604020202020204" charset="0"/>
                <a:ea typeface="Roboto" panose="020B0604020202020204" charset="0"/>
                <a:cs typeface="Roboto" panose="020B0604020202020204" charset="0"/>
              </a:rPr>
              <a:t>InsertionSort</a:t>
            </a:r>
            <a:r>
              <a:rPr lang="en-US" sz="2800">
                <a:latin typeface="Roboto" panose="020B0604020202020204" charset="0"/>
                <a:ea typeface="Roboto" panose="020B0604020202020204" charset="0"/>
                <a:cs typeface="Roboto" panose="020B0604020202020204" charset="0"/>
              </a:rPr>
              <a:t>(A,n):</a:t>
            </a:r>
          </a:p>
          <a:p>
            <a:r>
              <a:rPr lang="en-US" sz="2800">
                <a:solidFill>
                  <a:srgbClr val="0070C0"/>
                </a:solidFill>
                <a:latin typeface="Roboto" panose="020B0604020202020204" charset="0"/>
                <a:ea typeface="Roboto" panose="020B0604020202020204" charset="0"/>
                <a:cs typeface="Roboto" panose="020B0604020202020204" charset="0"/>
              </a:rPr>
              <a:t>     for</a:t>
            </a:r>
            <a:r>
              <a:rPr lang="en-US" sz="2800">
                <a:latin typeface="Roboto" panose="020B0604020202020204" charset="0"/>
                <a:ea typeface="Roboto" panose="020B0604020202020204" charset="0"/>
                <a:cs typeface="Roboto" panose="020B0604020202020204" charset="0"/>
              </a:rPr>
              <a:t> i </a:t>
            </a:r>
            <a:r>
              <a:rPr lang="en-US" sz="2800">
                <a:solidFill>
                  <a:srgbClr val="0070C0"/>
                </a:solidFill>
                <a:latin typeface="Roboto" panose="020B0604020202020204" charset="0"/>
                <a:ea typeface="Roboto" panose="020B0604020202020204" charset="0"/>
                <a:cs typeface="Roboto" panose="020B0604020202020204" charset="0"/>
              </a:rPr>
              <a:t>in</a:t>
            </a:r>
            <a:r>
              <a:rPr lang="en-US" sz="2800">
                <a:latin typeface="Roboto" panose="020B0604020202020204" charset="0"/>
                <a:ea typeface="Roboto" panose="020B0604020202020204" charset="0"/>
                <a:cs typeface="Roboto" panose="020B0604020202020204" charset="0"/>
              </a:rPr>
              <a:t> </a:t>
            </a:r>
            <a:r>
              <a:rPr lang="en-US" sz="2800">
                <a:solidFill>
                  <a:srgbClr val="FF0000"/>
                </a:solidFill>
                <a:latin typeface="Roboto" panose="020B0604020202020204" charset="0"/>
                <a:ea typeface="Roboto" panose="020B0604020202020204" charset="0"/>
                <a:cs typeface="Roboto" panose="020B0604020202020204" charset="0"/>
              </a:rPr>
              <a:t>range</a:t>
            </a:r>
            <a:r>
              <a:rPr lang="en-US" sz="2800">
                <a:latin typeface="Roboto" panose="020B0604020202020204" charset="0"/>
                <a:ea typeface="Roboto" panose="020B0604020202020204" charset="0"/>
                <a:cs typeface="Roboto" panose="020B0604020202020204" charset="0"/>
              </a:rPr>
              <a:t>(1,n):</a:t>
            </a:r>
          </a:p>
          <a:p>
            <a:r>
              <a:rPr lang="en-US" sz="2800">
                <a:latin typeface="Roboto" panose="020B0604020202020204" charset="0"/>
                <a:ea typeface="Roboto" panose="020B0604020202020204" charset="0"/>
                <a:cs typeface="Roboto" panose="020B0604020202020204" charset="0"/>
              </a:rPr>
              <a:t>          value=A[i]</a:t>
            </a:r>
          </a:p>
          <a:p>
            <a:r>
              <a:rPr lang="en-US" sz="2800">
                <a:latin typeface="Roboto" panose="020B0604020202020204" charset="0"/>
                <a:ea typeface="Roboto" panose="020B0604020202020204" charset="0"/>
                <a:cs typeface="Roboto" panose="020B0604020202020204" charset="0"/>
              </a:rPr>
              <a:t>          j=i-1</a:t>
            </a:r>
          </a:p>
          <a:p>
            <a:r>
              <a:rPr lang="en-US" sz="2800">
                <a:latin typeface="Roboto" panose="020B0604020202020204" charset="0"/>
                <a:ea typeface="Roboto" panose="020B0604020202020204" charset="0"/>
                <a:cs typeface="Roboto" panose="020B0604020202020204" charset="0"/>
              </a:rPr>
              <a:t>          </a:t>
            </a:r>
            <a:r>
              <a:rPr lang="en-US" sz="2800">
                <a:solidFill>
                  <a:srgbClr val="0070C0"/>
                </a:solidFill>
                <a:latin typeface="Roboto" panose="020B0604020202020204" charset="0"/>
                <a:ea typeface="Roboto" panose="020B0604020202020204" charset="0"/>
                <a:cs typeface="Roboto" panose="020B0604020202020204" charset="0"/>
              </a:rPr>
              <a:t>while</a:t>
            </a:r>
            <a:r>
              <a:rPr lang="en-US" sz="2800">
                <a:latin typeface="Roboto" panose="020B0604020202020204" charset="0"/>
                <a:ea typeface="Roboto" panose="020B0604020202020204" charset="0"/>
                <a:cs typeface="Roboto" panose="020B0604020202020204" charset="0"/>
              </a:rPr>
              <a:t> j&gt;=0 </a:t>
            </a:r>
            <a:r>
              <a:rPr lang="en-US" sz="2800">
                <a:solidFill>
                  <a:srgbClr val="0070C0"/>
                </a:solidFill>
                <a:latin typeface="Roboto" panose="020B0604020202020204" charset="0"/>
                <a:ea typeface="Roboto" panose="020B0604020202020204" charset="0"/>
                <a:cs typeface="Roboto" panose="020B0604020202020204" charset="0"/>
              </a:rPr>
              <a:t>and</a:t>
            </a:r>
            <a:r>
              <a:rPr lang="en-US" sz="2800">
                <a:latin typeface="Roboto" panose="020B0604020202020204" charset="0"/>
                <a:ea typeface="Roboto" panose="020B0604020202020204" charset="0"/>
                <a:cs typeface="Roboto" panose="020B0604020202020204" charset="0"/>
              </a:rPr>
              <a:t> A[j]&gt;value:</a:t>
            </a:r>
          </a:p>
          <a:p>
            <a:r>
              <a:rPr lang="en-US" sz="2800">
                <a:latin typeface="Roboto" panose="020B0604020202020204" charset="0"/>
                <a:ea typeface="Roboto" panose="020B0604020202020204" charset="0"/>
                <a:cs typeface="Roboto" panose="020B0604020202020204" charset="0"/>
              </a:rPr>
              <a:t>               A[j+1]=A[j]</a:t>
            </a:r>
          </a:p>
          <a:p>
            <a:r>
              <a:rPr lang="en-US" sz="2800">
                <a:latin typeface="Roboto" panose="020B0604020202020204" charset="0"/>
                <a:ea typeface="Roboto" panose="020B0604020202020204" charset="0"/>
                <a:cs typeface="Roboto" panose="020B0604020202020204" charset="0"/>
              </a:rPr>
              <a:t>               j=j-1</a:t>
            </a:r>
          </a:p>
          <a:p>
            <a:r>
              <a:rPr lang="en-US" sz="2800">
                <a:latin typeface="Roboto" panose="020B0604020202020204" charset="0"/>
                <a:ea typeface="Roboto" panose="020B0604020202020204" charset="0"/>
                <a:cs typeface="Roboto" panose="020B0604020202020204" charset="0"/>
              </a:rPr>
              <a:t>          A[j+1]=value</a:t>
            </a:r>
          </a:p>
        </p:txBody>
      </p:sp>
      <p:cxnSp>
        <p:nvCxnSpPr>
          <p:cNvPr id="7" name="Straight Connector 6">
            <a:extLst>
              <a:ext uri="{FF2B5EF4-FFF2-40B4-BE49-F238E27FC236}">
                <a16:creationId xmlns:a16="http://schemas.microsoft.com/office/drawing/2014/main" id="{D1EA01E7-9458-4779-89BB-1AB8DBCBB6C2}"/>
              </a:ext>
            </a:extLst>
          </p:cNvPr>
          <p:cNvCxnSpPr>
            <a:cxnSpLocks/>
          </p:cNvCxnSpPr>
          <p:nvPr/>
        </p:nvCxnSpPr>
        <p:spPr>
          <a:xfrm>
            <a:off x="6096000" y="858982"/>
            <a:ext cx="0" cy="59990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46CB4BA-B29D-4A92-A8C6-1D5BB29C63E0}"/>
              </a:ext>
            </a:extLst>
          </p:cNvPr>
          <p:cNvSpPr txBox="1"/>
          <p:nvPr/>
        </p:nvSpPr>
        <p:spPr>
          <a:xfrm>
            <a:off x="110834" y="1191731"/>
            <a:ext cx="5611089" cy="577850"/>
          </a:xfrm>
          <a:prstGeom prst="rect">
            <a:avLst/>
          </a:prstGeom>
          <a:noFill/>
        </p:spPr>
        <p:txBody>
          <a:bodyPr wrap="square" rtlCol="0">
            <a:spAutoFit/>
          </a:bodyPr>
          <a:lstStyle/>
          <a:p>
            <a:pPr marL="342900" indent="-342900">
              <a:lnSpc>
                <a:spcPct val="150000"/>
              </a:lnSpc>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Suy luận logic</a:t>
            </a:r>
          </a:p>
        </p:txBody>
      </p:sp>
      <p:sp>
        <p:nvSpPr>
          <p:cNvPr id="8" name="Text Placeholder 6">
            <a:extLst>
              <a:ext uri="{FF2B5EF4-FFF2-40B4-BE49-F238E27FC236}">
                <a16:creationId xmlns:a16="http://schemas.microsoft.com/office/drawing/2014/main" id="{0BCC36F1-A0CA-4BCF-A666-AF79D44B3174}"/>
              </a:ext>
            </a:extLst>
          </p:cNvPr>
          <p:cNvSpPr txBox="1">
            <a:spLocks/>
          </p:cNvSpPr>
          <p:nvPr/>
        </p:nvSpPr>
        <p:spPr>
          <a:xfrm>
            <a:off x="331087" y="1993197"/>
            <a:ext cx="5764913" cy="258320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nSpc>
                <a:spcPct val="150000"/>
              </a:lnSpc>
            </a:pPr>
            <a:r>
              <a:rPr lang="en-US" sz="2200">
                <a:latin typeface="Roboto" panose="020B0604020202020204" charset="0"/>
                <a:ea typeface="Roboto" panose="020B0604020202020204" charset="0"/>
                <a:cs typeface="Roboto" panose="020B0604020202020204" charset="0"/>
              </a:rPr>
              <a:t>A=[A[0]], A[1], …, A[n-1]]</a:t>
            </a:r>
          </a:p>
          <a:p>
            <a:pPr>
              <a:lnSpc>
                <a:spcPct val="150000"/>
              </a:lnSpc>
            </a:pPr>
            <a:r>
              <a:rPr lang="en-US" sz="2200">
                <a:latin typeface="Roboto" panose="020B0604020202020204" charset="0"/>
                <a:ea typeface="Roboto" panose="020B0604020202020204" charset="0"/>
                <a:cs typeface="Roboto" panose="020B0604020202020204" charset="0"/>
              </a:rPr>
              <a:t>Vòng lặp i chạy từ 1 đến n-1</a:t>
            </a:r>
          </a:p>
          <a:p>
            <a:pPr>
              <a:lnSpc>
                <a:spcPct val="150000"/>
              </a:lnSpc>
            </a:pPr>
            <a:r>
              <a:rPr lang="en-US" sz="2200">
                <a:latin typeface="Roboto" panose="020B0604020202020204" charset="0"/>
                <a:ea typeface="Roboto" panose="020B0604020202020204" charset="0"/>
                <a:cs typeface="Roboto" panose="020B0604020202020204" charset="0"/>
              </a:rPr>
              <a:t>Với mỗi vòng lặp i: chèn A[i] vào dãy con phía trước.</a:t>
            </a:r>
          </a:p>
          <a:p>
            <a:pPr>
              <a:lnSpc>
                <a:spcPct val="150000"/>
              </a:lnSpc>
            </a:pPr>
            <a:r>
              <a:rPr lang="en-US" sz="2200">
                <a:latin typeface="Roboto" panose="020B0604020202020204" charset="0"/>
                <a:ea typeface="Roboto" panose="020B0604020202020204" charset="0"/>
                <a:cs typeface="Roboto" panose="020B0604020202020204" charset="0"/>
              </a:rPr>
              <a:t>Đến vòng lặp cuối i=n-1 thì dãy A sẽ được sắp xếp đúng theo thứ tự tăng dần</a:t>
            </a:r>
            <a:endParaRPr lang="en-US" sz="2200" kern="1200">
              <a:solidFill>
                <a:schemeClr val="tx1"/>
              </a:solidFill>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1854628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KIỂM TRA TÍNH ĐÚNG CỦA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4AB9BD41-A8F1-4353-B762-82CB988025B3}"/>
              </a:ext>
            </a:extLst>
          </p:cNvPr>
          <p:cNvSpPr txBox="1"/>
          <p:nvPr/>
        </p:nvSpPr>
        <p:spPr>
          <a:xfrm>
            <a:off x="6470078" y="1366897"/>
            <a:ext cx="5390835" cy="3539430"/>
          </a:xfrm>
          <a:prstGeom prst="rect">
            <a:avLst/>
          </a:prstGeom>
          <a:noFill/>
        </p:spPr>
        <p:txBody>
          <a:bodyPr wrap="square" rtlCol="0">
            <a:spAutoFit/>
          </a:bodyPr>
          <a:lstStyle/>
          <a:p>
            <a:r>
              <a:rPr lang="en-US" sz="2800">
                <a:latin typeface="Roboto" panose="020B0604020202020204" charset="0"/>
                <a:ea typeface="Roboto" panose="020B0604020202020204" charset="0"/>
                <a:cs typeface="Roboto" panose="020B0604020202020204" charset="0"/>
              </a:rPr>
              <a:t>def </a:t>
            </a:r>
            <a:r>
              <a:rPr lang="en-US" sz="2800">
                <a:solidFill>
                  <a:srgbClr val="FF0000"/>
                </a:solidFill>
                <a:latin typeface="Roboto" panose="020B0604020202020204" charset="0"/>
                <a:ea typeface="Roboto" panose="020B0604020202020204" charset="0"/>
                <a:cs typeface="Roboto" panose="020B0604020202020204" charset="0"/>
              </a:rPr>
              <a:t>InsertionSort</a:t>
            </a:r>
            <a:r>
              <a:rPr lang="en-US" sz="2800">
                <a:latin typeface="Roboto" panose="020B0604020202020204" charset="0"/>
                <a:ea typeface="Roboto" panose="020B0604020202020204" charset="0"/>
                <a:cs typeface="Roboto" panose="020B0604020202020204" charset="0"/>
              </a:rPr>
              <a:t>(A,n):</a:t>
            </a:r>
          </a:p>
          <a:p>
            <a:r>
              <a:rPr lang="en-US" sz="2800">
                <a:solidFill>
                  <a:srgbClr val="0070C0"/>
                </a:solidFill>
                <a:latin typeface="Roboto" panose="020B0604020202020204" charset="0"/>
                <a:ea typeface="Roboto" panose="020B0604020202020204" charset="0"/>
                <a:cs typeface="Roboto" panose="020B0604020202020204" charset="0"/>
              </a:rPr>
              <a:t>     for</a:t>
            </a:r>
            <a:r>
              <a:rPr lang="en-US" sz="2800">
                <a:latin typeface="Roboto" panose="020B0604020202020204" charset="0"/>
                <a:ea typeface="Roboto" panose="020B0604020202020204" charset="0"/>
                <a:cs typeface="Roboto" panose="020B0604020202020204" charset="0"/>
              </a:rPr>
              <a:t> i </a:t>
            </a:r>
            <a:r>
              <a:rPr lang="en-US" sz="2800">
                <a:solidFill>
                  <a:srgbClr val="0070C0"/>
                </a:solidFill>
                <a:latin typeface="Roboto" panose="020B0604020202020204" charset="0"/>
                <a:ea typeface="Roboto" panose="020B0604020202020204" charset="0"/>
                <a:cs typeface="Roboto" panose="020B0604020202020204" charset="0"/>
              </a:rPr>
              <a:t>in</a:t>
            </a:r>
            <a:r>
              <a:rPr lang="en-US" sz="2800">
                <a:latin typeface="Roboto" panose="020B0604020202020204" charset="0"/>
                <a:ea typeface="Roboto" panose="020B0604020202020204" charset="0"/>
                <a:cs typeface="Roboto" panose="020B0604020202020204" charset="0"/>
              </a:rPr>
              <a:t> </a:t>
            </a:r>
            <a:r>
              <a:rPr lang="en-US" sz="2800">
                <a:solidFill>
                  <a:srgbClr val="FF0000"/>
                </a:solidFill>
                <a:latin typeface="Roboto" panose="020B0604020202020204" charset="0"/>
                <a:ea typeface="Roboto" panose="020B0604020202020204" charset="0"/>
                <a:cs typeface="Roboto" panose="020B0604020202020204" charset="0"/>
              </a:rPr>
              <a:t>range</a:t>
            </a:r>
            <a:r>
              <a:rPr lang="en-US" sz="2800">
                <a:latin typeface="Roboto" panose="020B0604020202020204" charset="0"/>
                <a:ea typeface="Roboto" panose="020B0604020202020204" charset="0"/>
                <a:cs typeface="Roboto" panose="020B0604020202020204" charset="0"/>
              </a:rPr>
              <a:t>(1,n):</a:t>
            </a:r>
          </a:p>
          <a:p>
            <a:r>
              <a:rPr lang="en-US" sz="2800">
                <a:latin typeface="Roboto" panose="020B0604020202020204" charset="0"/>
                <a:ea typeface="Roboto" panose="020B0604020202020204" charset="0"/>
                <a:cs typeface="Roboto" panose="020B0604020202020204" charset="0"/>
              </a:rPr>
              <a:t>          value=A[i]</a:t>
            </a:r>
          </a:p>
          <a:p>
            <a:r>
              <a:rPr lang="en-US" sz="2800">
                <a:latin typeface="Roboto" panose="020B0604020202020204" charset="0"/>
                <a:ea typeface="Roboto" panose="020B0604020202020204" charset="0"/>
                <a:cs typeface="Roboto" panose="020B0604020202020204" charset="0"/>
              </a:rPr>
              <a:t>          j=i-1</a:t>
            </a:r>
          </a:p>
          <a:p>
            <a:r>
              <a:rPr lang="en-US" sz="2800">
                <a:latin typeface="Roboto" panose="020B0604020202020204" charset="0"/>
                <a:ea typeface="Roboto" panose="020B0604020202020204" charset="0"/>
                <a:cs typeface="Roboto" panose="020B0604020202020204" charset="0"/>
              </a:rPr>
              <a:t>          </a:t>
            </a:r>
            <a:r>
              <a:rPr lang="en-US" sz="2800">
                <a:solidFill>
                  <a:srgbClr val="0070C0"/>
                </a:solidFill>
                <a:latin typeface="Roboto" panose="020B0604020202020204" charset="0"/>
                <a:ea typeface="Roboto" panose="020B0604020202020204" charset="0"/>
                <a:cs typeface="Roboto" panose="020B0604020202020204" charset="0"/>
              </a:rPr>
              <a:t>while</a:t>
            </a:r>
            <a:r>
              <a:rPr lang="en-US" sz="2800">
                <a:latin typeface="Roboto" panose="020B0604020202020204" charset="0"/>
                <a:ea typeface="Roboto" panose="020B0604020202020204" charset="0"/>
                <a:cs typeface="Roboto" panose="020B0604020202020204" charset="0"/>
              </a:rPr>
              <a:t> j&gt;=0 </a:t>
            </a:r>
            <a:r>
              <a:rPr lang="en-US" sz="2800">
                <a:solidFill>
                  <a:srgbClr val="0070C0"/>
                </a:solidFill>
                <a:latin typeface="Roboto" panose="020B0604020202020204" charset="0"/>
                <a:ea typeface="Roboto" panose="020B0604020202020204" charset="0"/>
                <a:cs typeface="Roboto" panose="020B0604020202020204" charset="0"/>
              </a:rPr>
              <a:t>and</a:t>
            </a:r>
            <a:r>
              <a:rPr lang="en-US" sz="2800">
                <a:latin typeface="Roboto" panose="020B0604020202020204" charset="0"/>
                <a:ea typeface="Roboto" panose="020B0604020202020204" charset="0"/>
                <a:cs typeface="Roboto" panose="020B0604020202020204" charset="0"/>
              </a:rPr>
              <a:t> A[j]&gt;value:</a:t>
            </a:r>
          </a:p>
          <a:p>
            <a:r>
              <a:rPr lang="en-US" sz="2800">
                <a:latin typeface="Roboto" panose="020B0604020202020204" charset="0"/>
                <a:ea typeface="Roboto" panose="020B0604020202020204" charset="0"/>
                <a:cs typeface="Roboto" panose="020B0604020202020204" charset="0"/>
              </a:rPr>
              <a:t>               A[j+1]=A[j]</a:t>
            </a:r>
          </a:p>
          <a:p>
            <a:r>
              <a:rPr lang="en-US" sz="2800">
                <a:latin typeface="Roboto" panose="020B0604020202020204" charset="0"/>
                <a:ea typeface="Roboto" panose="020B0604020202020204" charset="0"/>
                <a:cs typeface="Roboto" panose="020B0604020202020204" charset="0"/>
              </a:rPr>
              <a:t>               j=j-1</a:t>
            </a:r>
          </a:p>
          <a:p>
            <a:r>
              <a:rPr lang="en-US" sz="2800">
                <a:latin typeface="Roboto" panose="020B0604020202020204" charset="0"/>
                <a:ea typeface="Roboto" panose="020B0604020202020204" charset="0"/>
                <a:cs typeface="Roboto" panose="020B0604020202020204" charset="0"/>
              </a:rPr>
              <a:t>          A[j+1]=value</a:t>
            </a:r>
          </a:p>
        </p:txBody>
      </p:sp>
      <p:cxnSp>
        <p:nvCxnSpPr>
          <p:cNvPr id="7" name="Straight Connector 6">
            <a:extLst>
              <a:ext uri="{FF2B5EF4-FFF2-40B4-BE49-F238E27FC236}">
                <a16:creationId xmlns:a16="http://schemas.microsoft.com/office/drawing/2014/main" id="{D1EA01E7-9458-4779-89BB-1AB8DBCBB6C2}"/>
              </a:ext>
            </a:extLst>
          </p:cNvPr>
          <p:cNvCxnSpPr>
            <a:cxnSpLocks/>
          </p:cNvCxnSpPr>
          <p:nvPr/>
        </p:nvCxnSpPr>
        <p:spPr>
          <a:xfrm>
            <a:off x="6096000" y="858982"/>
            <a:ext cx="0" cy="5999018"/>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46CB4BA-B29D-4A92-A8C6-1D5BB29C63E0}"/>
              </a:ext>
            </a:extLst>
          </p:cNvPr>
          <p:cNvSpPr txBox="1"/>
          <p:nvPr/>
        </p:nvSpPr>
        <p:spPr>
          <a:xfrm>
            <a:off x="110834" y="902806"/>
            <a:ext cx="5611089" cy="577850"/>
          </a:xfrm>
          <a:prstGeom prst="rect">
            <a:avLst/>
          </a:prstGeom>
          <a:noFill/>
        </p:spPr>
        <p:txBody>
          <a:bodyPr wrap="square" rtlCol="0">
            <a:spAutoFit/>
          </a:bodyPr>
          <a:lstStyle/>
          <a:p>
            <a:pPr marL="342900" indent="-342900">
              <a:lnSpc>
                <a:spcPct val="150000"/>
              </a:lnSpc>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Lập luận toán học</a:t>
            </a:r>
          </a:p>
        </p:txBody>
      </p:sp>
      <p:sp>
        <p:nvSpPr>
          <p:cNvPr id="9" name="TextBox 8">
            <a:extLst>
              <a:ext uri="{FF2B5EF4-FFF2-40B4-BE49-F238E27FC236}">
                <a16:creationId xmlns:a16="http://schemas.microsoft.com/office/drawing/2014/main" id="{FA04C052-114C-4D7B-8824-E6C2AC3BD785}"/>
              </a:ext>
            </a:extLst>
          </p:cNvPr>
          <p:cNvSpPr txBox="1"/>
          <p:nvPr/>
        </p:nvSpPr>
        <p:spPr>
          <a:xfrm>
            <a:off x="408790" y="1480656"/>
            <a:ext cx="5313133" cy="5324535"/>
          </a:xfrm>
          <a:prstGeom prst="rect">
            <a:avLst/>
          </a:prstGeom>
          <a:noFill/>
        </p:spPr>
        <p:txBody>
          <a:bodyPr wrap="square" rtlCol="0">
            <a:spAutoFit/>
          </a:bodyPr>
          <a:lstStyle/>
          <a:p>
            <a:r>
              <a:rPr lang="en-US" sz="2000">
                <a:latin typeface="Roboto" panose="020B0604020202020204" charset="0"/>
                <a:ea typeface="Roboto" panose="020B0604020202020204" charset="0"/>
                <a:cs typeface="Roboto" panose="020B0604020202020204" charset="0"/>
              </a:rPr>
              <a:t>1. </a:t>
            </a:r>
          </a:p>
          <a:p>
            <a:r>
              <a:rPr lang="en-US" sz="2000">
                <a:latin typeface="Roboto" panose="020B0604020202020204" charset="0"/>
                <a:ea typeface="Roboto" panose="020B0604020202020204" charset="0"/>
                <a:cs typeface="Roboto" panose="020B0604020202020204" charset="0"/>
              </a:rPr>
              <a:t>i=1: A=[A[0], A[1]]</a:t>
            </a:r>
          </a:p>
          <a:p>
            <a:pPr lvl="1"/>
            <a:r>
              <a:rPr lang="en-US" sz="2000">
                <a:latin typeface="Roboto" panose="020B0604020202020204" charset="0"/>
                <a:ea typeface="Roboto" panose="020B0604020202020204" charset="0"/>
                <a:cs typeface="Roboto" panose="020B0604020202020204" charset="0"/>
              </a:rPr>
              <a:t>Nếu A[0]&gt;A[1]: đặt A[1]=A[0] và A[0]=A[1] (chèn A[1] lên đầu dãy </a:t>
            </a:r>
            <a:r>
              <a:rPr lang="en-US" sz="2000">
                <a:latin typeface="Roboto" panose="020B0604020202020204" charset="0"/>
                <a:ea typeface="Roboto" panose="020B0604020202020204" charset="0"/>
                <a:cs typeface="Roboto" panose="020B0604020202020204" charset="0"/>
                <a:sym typeface="Wingdings" panose="05000000000000000000" pitchFamily="2" charset="2"/>
              </a:rPr>
              <a:t> dãy đã được sắp xếp đúng)</a:t>
            </a:r>
            <a:endParaRPr lang="en-US" sz="2000">
              <a:latin typeface="Roboto" panose="020B0604020202020204" charset="0"/>
              <a:ea typeface="Roboto" panose="020B0604020202020204" charset="0"/>
              <a:cs typeface="Roboto" panose="020B0604020202020204" charset="0"/>
            </a:endParaRPr>
          </a:p>
          <a:p>
            <a:r>
              <a:rPr lang="en-US" sz="2000">
                <a:latin typeface="Roboto" panose="020B0604020202020204" charset="0"/>
                <a:ea typeface="Roboto" panose="020B0604020202020204" charset="0"/>
                <a:cs typeface="Roboto" panose="020B0604020202020204" charset="0"/>
              </a:rPr>
              <a:t>2.</a:t>
            </a:r>
          </a:p>
          <a:p>
            <a:r>
              <a:rPr lang="en-US" sz="2000">
                <a:latin typeface="Roboto" panose="020B0604020202020204" charset="0"/>
                <a:ea typeface="Roboto" panose="020B0604020202020204" charset="0"/>
                <a:cs typeface="Roboto" panose="020B0604020202020204" charset="0"/>
              </a:rPr>
              <a:t>Giả sử sau bước i-1, dãy con đã được sắp xếp đúng:</a:t>
            </a:r>
          </a:p>
          <a:p>
            <a:pPr marL="63500"/>
            <a:r>
              <a:rPr lang="en-US" sz="2000">
                <a:latin typeface="Roboto" panose="020B0604020202020204" charset="0"/>
                <a:ea typeface="Roboto" panose="020B0604020202020204" charset="0"/>
                <a:cs typeface="Roboto" panose="020B0604020202020204" charset="0"/>
              </a:rPr>
              <a:t>	A[0]&lt;=A[1]&lt;= … &lt;=A[i-1]</a:t>
            </a:r>
          </a:p>
          <a:p>
            <a:r>
              <a:rPr lang="en-US" sz="2000">
                <a:latin typeface="Roboto" panose="020B0604020202020204" charset="0"/>
                <a:ea typeface="Roboto" panose="020B0604020202020204" charset="0"/>
                <a:cs typeface="Roboto" panose="020B0604020202020204" charset="0"/>
              </a:rPr>
              <a:t>Bước thứ i: A=[A[0], A[1], …, A[i-1], A[i]]</a:t>
            </a:r>
          </a:p>
          <a:p>
            <a:r>
              <a:rPr lang="en-US" sz="2000">
                <a:latin typeface="Roboto" panose="020B0604020202020204" charset="0"/>
                <a:ea typeface="Roboto" panose="020B0604020202020204" charset="0"/>
                <a:cs typeface="Roboto" panose="020B0604020202020204" charset="0"/>
              </a:rPr>
              <a:t>Đẩy các phần tử A[j] lớn hơn A[i] sang phải (A[j+1]=A[j] và j=j-1)</a:t>
            </a:r>
          </a:p>
          <a:p>
            <a:r>
              <a:rPr lang="en-US" sz="2000">
                <a:latin typeface="Roboto" panose="020B0604020202020204" charset="0"/>
                <a:ea typeface="Roboto" panose="020B0604020202020204" charset="0"/>
                <a:cs typeface="Roboto" panose="020B0604020202020204" charset="0"/>
              </a:rPr>
              <a:t>Quá trình này sẽ dừng lại khi A[j]&lt;=A[i]</a:t>
            </a:r>
          </a:p>
          <a:p>
            <a:r>
              <a:rPr lang="en-US" sz="2000">
                <a:latin typeface="Roboto" panose="020B0604020202020204" charset="0"/>
                <a:ea typeface="Roboto" panose="020B0604020202020204" charset="0"/>
                <a:cs typeface="Roboto" panose="020B0604020202020204" charset="0"/>
              </a:rPr>
              <a:t>Chèn A[i] vào vị trí trước A[j]</a:t>
            </a:r>
          </a:p>
          <a:p>
            <a:r>
              <a:rPr lang="en-US" sz="2000">
                <a:latin typeface="Roboto" panose="020B0604020202020204" charset="0"/>
                <a:ea typeface="Roboto" panose="020B0604020202020204" charset="0"/>
                <a:cs typeface="Roboto" panose="020B0604020202020204" charset="0"/>
              </a:rPr>
              <a:t>A[0]&lt;=A[1]&lt;= … &lt;=A[i-1]&lt;=A[i]</a:t>
            </a:r>
          </a:p>
          <a:p>
            <a:r>
              <a:rPr lang="en-US" sz="2000">
                <a:latin typeface="Roboto" panose="020B0604020202020204" charset="0"/>
                <a:ea typeface="Roboto" panose="020B0604020202020204" charset="0"/>
                <a:cs typeface="Roboto" panose="020B0604020202020204" charset="0"/>
              </a:rPr>
              <a:t>3.</a:t>
            </a:r>
          </a:p>
          <a:p>
            <a:r>
              <a:rPr lang="en-US" sz="2000">
                <a:latin typeface="Roboto" panose="020B0604020202020204" charset="0"/>
                <a:ea typeface="Roboto" panose="020B0604020202020204" charset="0"/>
                <a:cs typeface="Roboto" panose="020B0604020202020204" charset="0"/>
              </a:rPr>
              <a:t>Kết luận: chương trình đúng với mọi i</a:t>
            </a:r>
          </a:p>
        </p:txBody>
      </p:sp>
    </p:spTree>
    <p:extLst>
      <p:ext uri="{BB962C8B-B14F-4D97-AF65-F5344CB8AC3E}">
        <p14:creationId xmlns:p14="http://schemas.microsoft.com/office/powerpoint/2010/main" val="2188275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fade">
                                      <p:cBhvr>
                                        <p:cTn id="37" dur="500"/>
                                        <p:tgtEl>
                                          <p:spTgt spid="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7" end="7"/>
                                            </p:txEl>
                                          </p:spTgt>
                                        </p:tgtEl>
                                        <p:attrNameLst>
                                          <p:attrName>style.visibility</p:attrName>
                                        </p:attrNameLst>
                                      </p:cBhvr>
                                      <p:to>
                                        <p:strVal val="visible"/>
                                      </p:to>
                                    </p:set>
                                    <p:animEffect transition="in" filter="fade">
                                      <p:cBhvr>
                                        <p:cTn id="42" dur="500"/>
                                        <p:tgtEl>
                                          <p:spTgt spid="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xEl>
                                              <p:pRg st="8" end="8"/>
                                            </p:txEl>
                                          </p:spTgt>
                                        </p:tgtEl>
                                        <p:attrNameLst>
                                          <p:attrName>style.visibility</p:attrName>
                                        </p:attrNameLst>
                                      </p:cBhvr>
                                      <p:to>
                                        <p:strVal val="visible"/>
                                      </p:to>
                                    </p:set>
                                    <p:animEffect transition="in" filter="fade">
                                      <p:cBhvr>
                                        <p:cTn id="47" dur="500"/>
                                        <p:tgtEl>
                                          <p:spTgt spid="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9">
                                            <p:txEl>
                                              <p:pRg st="9" end="9"/>
                                            </p:txEl>
                                          </p:spTgt>
                                        </p:tgtEl>
                                        <p:attrNameLst>
                                          <p:attrName>style.visibility</p:attrName>
                                        </p:attrNameLst>
                                      </p:cBhvr>
                                      <p:to>
                                        <p:strVal val="visible"/>
                                      </p:to>
                                    </p:set>
                                    <p:animEffect transition="in" filter="fade">
                                      <p:cBhvr>
                                        <p:cTn id="52" dur="500"/>
                                        <p:tgtEl>
                                          <p:spTgt spid="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9">
                                            <p:txEl>
                                              <p:pRg st="10" end="10"/>
                                            </p:txEl>
                                          </p:spTgt>
                                        </p:tgtEl>
                                        <p:attrNameLst>
                                          <p:attrName>style.visibility</p:attrName>
                                        </p:attrNameLst>
                                      </p:cBhvr>
                                      <p:to>
                                        <p:strVal val="visible"/>
                                      </p:to>
                                    </p:set>
                                    <p:animEffect transition="in" filter="fade">
                                      <p:cBhvr>
                                        <p:cTn id="57" dur="500"/>
                                        <p:tgtEl>
                                          <p:spTgt spid="9">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9">
                                            <p:txEl>
                                              <p:pRg st="11" end="11"/>
                                            </p:txEl>
                                          </p:spTgt>
                                        </p:tgtEl>
                                        <p:attrNameLst>
                                          <p:attrName>style.visibility</p:attrName>
                                        </p:attrNameLst>
                                      </p:cBhvr>
                                      <p:to>
                                        <p:strVal val="visible"/>
                                      </p:to>
                                    </p:set>
                                    <p:animEffect transition="in" filter="fade">
                                      <p:cBhvr>
                                        <p:cTn id="62" dur="500"/>
                                        <p:tgtEl>
                                          <p:spTgt spid="9">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9">
                                            <p:txEl>
                                              <p:pRg st="12" end="12"/>
                                            </p:txEl>
                                          </p:spTgt>
                                        </p:tgtEl>
                                        <p:attrNameLst>
                                          <p:attrName>style.visibility</p:attrName>
                                        </p:attrNameLst>
                                      </p:cBhvr>
                                      <p:to>
                                        <p:strVal val="visible"/>
                                      </p:to>
                                    </p:set>
                                    <p:animEffect transition="in" filter="fade">
                                      <p:cBhvr>
                                        <p:cTn id="67" dur="500"/>
                                        <p:tgtEl>
                                          <p:spTgt spid="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KIỂM TRA TÍNH ĐÚNG CỦA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10" name="Google Shape;114;p14">
            <a:extLst>
              <a:ext uri="{FF2B5EF4-FFF2-40B4-BE49-F238E27FC236}">
                <a16:creationId xmlns:a16="http://schemas.microsoft.com/office/drawing/2014/main" id="{A80CE81F-B7E0-46D2-8660-6E89C65F5813}"/>
              </a:ext>
            </a:extLst>
          </p:cNvPr>
          <p:cNvSpPr txBox="1">
            <a:spLocks/>
          </p:cNvSpPr>
          <p:nvPr/>
        </p:nvSpPr>
        <p:spPr>
          <a:xfrm>
            <a:off x="346364" y="1021251"/>
            <a:ext cx="11656950"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200">
                <a:latin typeface="Roboto" panose="020B0604020202020204" charset="0"/>
                <a:ea typeface="Roboto" panose="020B0604020202020204" charset="0"/>
                <a:cs typeface="Roboto" panose="020B0604020202020204" charset="0"/>
              </a:rPr>
              <a:t>1. </a:t>
            </a:r>
            <a:r>
              <a:rPr lang="vi-VN" sz="2200">
                <a:latin typeface="Roboto" panose="020B0604020202020204" charset="0"/>
                <a:ea typeface="Roboto" panose="020B0604020202020204" charset="0"/>
                <a:cs typeface="Roboto" panose="020B0604020202020204" charset="0"/>
              </a:rPr>
              <a:t>Chương trình sau giải bài toán</a:t>
            </a:r>
            <a:r>
              <a:rPr lang="en-US" sz="2200">
                <a:latin typeface="Roboto" panose="020B0604020202020204" charset="0"/>
                <a:ea typeface="Roboto" panose="020B0604020202020204" charset="0"/>
                <a:cs typeface="Roboto" panose="020B0604020202020204" charset="0"/>
              </a:rPr>
              <a:t> y</a:t>
            </a:r>
            <a:r>
              <a:rPr lang="vi-VN" sz="2200">
                <a:latin typeface="Roboto" panose="020B0604020202020204" charset="0"/>
                <a:ea typeface="Roboto" panose="020B0604020202020204" charset="0"/>
                <a:cs typeface="Roboto" panose="020B0604020202020204" charset="0"/>
              </a:rPr>
              <a:t>êu cầu nhập số tự nhiên n và tính tổng</a:t>
            </a:r>
            <a:r>
              <a:rPr lang="en-US" sz="2200">
                <a:latin typeface="Roboto" panose="020B0604020202020204" charset="0"/>
                <a:ea typeface="Roboto" panose="020B0604020202020204" charset="0"/>
                <a:cs typeface="Roboto" panose="020B0604020202020204" charset="0"/>
              </a:rPr>
              <a:t> </a:t>
            </a:r>
            <a:r>
              <a:rPr lang="vi-VN" sz="2200">
                <a:latin typeface="Roboto" panose="020B0604020202020204" charset="0"/>
                <a:ea typeface="Roboto" panose="020B0604020202020204" charset="0"/>
                <a:cs typeface="Roboto" panose="020B0604020202020204" charset="0"/>
              </a:rPr>
              <a:t>1 + 2 +</a:t>
            </a:r>
            <a:r>
              <a:rPr lang="en-US" sz="2200">
                <a:latin typeface="Roboto" panose="020B0604020202020204" charset="0"/>
                <a:ea typeface="Roboto" panose="020B0604020202020204" charset="0"/>
                <a:cs typeface="Roboto" panose="020B0604020202020204" charset="0"/>
              </a:rPr>
              <a:t> … + </a:t>
            </a:r>
            <a:r>
              <a:rPr lang="vi-VN" sz="2200">
                <a:latin typeface="Roboto" panose="020B0604020202020204" charset="0"/>
                <a:ea typeface="Roboto" panose="020B0604020202020204" charset="0"/>
                <a:cs typeface="Roboto" panose="020B0604020202020204" charset="0"/>
              </a:rPr>
              <a:t>n. Chương trình </a:t>
            </a:r>
            <a:r>
              <a:rPr lang="en-US" sz="2200">
                <a:latin typeface="Roboto" panose="020B0604020202020204" charset="0"/>
                <a:ea typeface="Roboto" panose="020B0604020202020204" charset="0"/>
                <a:cs typeface="Roboto" panose="020B0604020202020204" charset="0"/>
              </a:rPr>
              <a:t>sau</a:t>
            </a:r>
            <a:r>
              <a:rPr lang="vi-VN" sz="2200">
                <a:latin typeface="Roboto" panose="020B0604020202020204" charset="0"/>
                <a:ea typeface="Roboto" panose="020B0604020202020204" charset="0"/>
                <a:cs typeface="Roboto" panose="020B0604020202020204" charset="0"/>
              </a:rPr>
              <a:t> có đúng không?</a:t>
            </a:r>
          </a:p>
        </p:txBody>
      </p:sp>
      <p:pic>
        <p:nvPicPr>
          <p:cNvPr id="11" name="Picture 10">
            <a:extLst>
              <a:ext uri="{FF2B5EF4-FFF2-40B4-BE49-F238E27FC236}">
                <a16:creationId xmlns:a16="http://schemas.microsoft.com/office/drawing/2014/main" id="{B4908E72-6A87-4940-9806-EF15A36C8F98}"/>
              </a:ext>
            </a:extLst>
          </p:cNvPr>
          <p:cNvPicPr>
            <a:picLocks noChangeAspect="1"/>
          </p:cNvPicPr>
          <p:nvPr/>
        </p:nvPicPr>
        <p:blipFill>
          <a:blip r:embed="rId2"/>
          <a:stretch>
            <a:fillRect/>
          </a:stretch>
        </p:blipFill>
        <p:spPr>
          <a:xfrm>
            <a:off x="2266467" y="2195995"/>
            <a:ext cx="5644478" cy="1420041"/>
          </a:xfrm>
          <a:prstGeom prst="rect">
            <a:avLst/>
          </a:prstGeom>
        </p:spPr>
      </p:pic>
      <p:sp>
        <p:nvSpPr>
          <p:cNvPr id="12" name="Text Placeholder 6">
            <a:extLst>
              <a:ext uri="{FF2B5EF4-FFF2-40B4-BE49-F238E27FC236}">
                <a16:creationId xmlns:a16="http://schemas.microsoft.com/office/drawing/2014/main" id="{13625A99-26F2-4712-AD75-BCA044755B06}"/>
              </a:ext>
            </a:extLst>
          </p:cNvPr>
          <p:cNvSpPr txBox="1">
            <a:spLocks/>
          </p:cNvSpPr>
          <p:nvPr/>
        </p:nvSpPr>
        <p:spPr>
          <a:xfrm>
            <a:off x="346364" y="3468139"/>
            <a:ext cx="8016711" cy="76074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lnSpc>
                <a:spcPct val="150000"/>
              </a:lnSpc>
            </a:pPr>
            <a:r>
              <a:rPr lang="en-US" sz="2200">
                <a:solidFill>
                  <a:schemeClr val="tx1"/>
                </a:solidFill>
                <a:latin typeface="Roboto" panose="020B0604020202020204" charset="0"/>
                <a:ea typeface="Roboto" panose="020B0604020202020204" charset="0"/>
                <a:cs typeface="Roboto" panose="020B0604020202020204" charset="0"/>
              </a:rPr>
              <a:t>Chương trình đúng</a:t>
            </a:r>
            <a:endParaRPr lang="en-US" sz="2200" kern="1200">
              <a:solidFill>
                <a:schemeClr val="tx1"/>
              </a:solidFill>
              <a:latin typeface="Roboto" panose="020B0604020202020204" charset="0"/>
              <a:ea typeface="Roboto" panose="020B0604020202020204" charset="0"/>
              <a:cs typeface="Roboto" panose="020B0604020202020204" charset="0"/>
            </a:endParaRPr>
          </a:p>
        </p:txBody>
      </p:sp>
      <p:sp>
        <p:nvSpPr>
          <p:cNvPr id="13" name="TextBox 12">
            <a:extLst>
              <a:ext uri="{FF2B5EF4-FFF2-40B4-BE49-F238E27FC236}">
                <a16:creationId xmlns:a16="http://schemas.microsoft.com/office/drawing/2014/main" id="{7B693412-4D1C-40F1-AC55-D2A90A137B0E}"/>
              </a:ext>
            </a:extLst>
          </p:cNvPr>
          <p:cNvSpPr txBox="1"/>
          <p:nvPr/>
        </p:nvSpPr>
        <p:spPr>
          <a:xfrm>
            <a:off x="1361547" y="4080988"/>
            <a:ext cx="10041838" cy="2568717"/>
          </a:xfrm>
          <a:prstGeom prst="rect">
            <a:avLst/>
          </a:prstGeom>
          <a:noFill/>
        </p:spPr>
        <p:txBody>
          <a:bodyPr wrap="square" rtlCol="0">
            <a:spAutoFit/>
          </a:bodyPr>
          <a:lstStyle/>
          <a:p>
            <a:pPr>
              <a:lnSpc>
                <a:spcPct val="150000"/>
              </a:lnSpc>
            </a:pPr>
            <a:r>
              <a:rPr lang="en-US" sz="2200" u="sng">
                <a:solidFill>
                  <a:schemeClr val="tx1"/>
                </a:solidFill>
                <a:latin typeface="Roboto" panose="020B0604020202020204" charset="0"/>
                <a:ea typeface="Roboto" panose="020B0604020202020204" charset="0"/>
                <a:cs typeface="Roboto" panose="020B0604020202020204" charset="0"/>
              </a:rPr>
              <a:t>Chứng minh bằng phương pháp qui nạp</a:t>
            </a:r>
            <a:r>
              <a:rPr lang="en-US" sz="2200">
                <a:solidFill>
                  <a:schemeClr val="tx1"/>
                </a:solidFill>
                <a:latin typeface="Roboto" panose="020B0604020202020204" charset="0"/>
                <a:ea typeface="Roboto" panose="020B0604020202020204" charset="0"/>
                <a:cs typeface="Roboto" panose="020B0604020202020204" charset="0"/>
              </a:rPr>
              <a:t>:</a:t>
            </a:r>
          </a:p>
          <a:p>
            <a:pPr marL="285750" indent="-285750">
              <a:lnSpc>
                <a:spcPct val="150000"/>
              </a:lnSpc>
              <a:buFont typeface="Arial" panose="020B0604020202020204" pitchFamily="34" charset="0"/>
              <a:buChar char="•"/>
            </a:pPr>
            <a:r>
              <a:rPr lang="en-US" sz="2200">
                <a:solidFill>
                  <a:schemeClr val="tx1"/>
                </a:solidFill>
                <a:latin typeface="Roboto" panose="020B0604020202020204" charset="0"/>
                <a:ea typeface="Roboto" panose="020B0604020202020204" charset="0"/>
                <a:cs typeface="Roboto" panose="020B0604020202020204" charset="0"/>
              </a:rPr>
              <a:t>Chương trình đúng ở bước thứ nhất (i=0): S=0+0=0</a:t>
            </a:r>
          </a:p>
          <a:p>
            <a:pPr marL="285750" indent="-285750">
              <a:lnSpc>
                <a:spcPct val="150000"/>
              </a:lnSpc>
              <a:buFont typeface="Arial" panose="020B0604020202020204" pitchFamily="34" charset="0"/>
              <a:buChar char="•"/>
            </a:pPr>
            <a:r>
              <a:rPr lang="en-US" sz="2200">
                <a:solidFill>
                  <a:schemeClr val="tx1"/>
                </a:solidFill>
                <a:latin typeface="Roboto" panose="020B0604020202020204" charset="0"/>
                <a:ea typeface="Roboto" panose="020B0604020202020204" charset="0"/>
                <a:cs typeface="Roboto" panose="020B0604020202020204" charset="0"/>
              </a:rPr>
              <a:t>Giả sử chương trình đúng ở bước thứ i (i=5): S=0+1+2+3+4+5</a:t>
            </a:r>
          </a:p>
          <a:p>
            <a:pPr marL="285750" indent="-285750">
              <a:lnSpc>
                <a:spcPct val="150000"/>
              </a:lnSpc>
              <a:buFont typeface="Arial" panose="020B0604020202020204" pitchFamily="34" charset="0"/>
              <a:buChar char="•"/>
            </a:pPr>
            <a:r>
              <a:rPr lang="en-US" sz="2200">
                <a:solidFill>
                  <a:schemeClr val="tx1"/>
                </a:solidFill>
                <a:latin typeface="Roboto" panose="020B0604020202020204" charset="0"/>
                <a:ea typeface="Roboto" panose="020B0604020202020204" charset="0"/>
                <a:cs typeface="Roboto" panose="020B0604020202020204" charset="0"/>
              </a:rPr>
              <a:t>Chương trình cũng đúng ở bước thứ i+1 (i=6): S=0+1+2+3+4+5+6</a:t>
            </a:r>
          </a:p>
          <a:p>
            <a:pPr marL="285750" indent="-285750">
              <a:lnSpc>
                <a:spcPct val="150000"/>
              </a:lnSpc>
              <a:buFont typeface="Arial" panose="020B0604020202020204" pitchFamily="34" charset="0"/>
              <a:buChar char="•"/>
            </a:pPr>
            <a:r>
              <a:rPr lang="en-US" sz="2200">
                <a:solidFill>
                  <a:schemeClr val="tx1"/>
                </a:solidFill>
                <a:latin typeface="Roboto" panose="020B0604020202020204" charset="0"/>
                <a:ea typeface="Roboto" panose="020B0604020202020204" charset="0"/>
                <a:cs typeface="Roboto" panose="020B0604020202020204" charset="0"/>
              </a:rPr>
              <a:t>Vậy chương trình đúng với mọi i</a:t>
            </a:r>
          </a:p>
        </p:txBody>
      </p:sp>
    </p:spTree>
    <p:extLst>
      <p:ext uri="{BB962C8B-B14F-4D97-AF65-F5344CB8AC3E}">
        <p14:creationId xmlns:p14="http://schemas.microsoft.com/office/powerpoint/2010/main" val="2007191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fade">
                                      <p:cBhvr>
                                        <p:cTn id="17" dur="5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Effect transition="in" filter="fade">
                                      <p:cBhvr>
                                        <p:cTn id="22" dur="500"/>
                                        <p:tgtEl>
                                          <p:spTgt spid="1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Effect transition="in" filter="fade">
                                      <p:cBhvr>
                                        <p:cTn id="27" dur="500"/>
                                        <p:tgtEl>
                                          <p:spTgt spid="1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xEl>
                                              <p:pRg st="3" end="3"/>
                                            </p:txEl>
                                          </p:spTgt>
                                        </p:tgtEl>
                                        <p:attrNameLst>
                                          <p:attrName>style.visibility</p:attrName>
                                        </p:attrNameLst>
                                      </p:cBhvr>
                                      <p:to>
                                        <p:strVal val="visible"/>
                                      </p:to>
                                    </p:set>
                                    <p:animEffect transition="in" filter="fade">
                                      <p:cBhvr>
                                        <p:cTn id="32" dur="500"/>
                                        <p:tgtEl>
                                          <p:spTgt spid="1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xEl>
                                              <p:pRg st="4" end="4"/>
                                            </p:txEl>
                                          </p:spTgt>
                                        </p:tgtEl>
                                        <p:attrNameLst>
                                          <p:attrName>style.visibility</p:attrName>
                                        </p:attrNameLst>
                                      </p:cBhvr>
                                      <p:to>
                                        <p:strVal val="visible"/>
                                      </p:to>
                                    </p:set>
                                    <p:animEffect transition="in" filter="fade">
                                      <p:cBhvr>
                                        <p:cTn id="37" dur="500"/>
                                        <p:tgtEl>
                                          <p:spTgt spid="1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
                                            <p:txEl>
                                              <p:pRg st="0" end="0"/>
                                            </p:txEl>
                                          </p:spTgt>
                                        </p:tgtEl>
                                        <p:attrNameLst>
                                          <p:attrName>style.visibility</p:attrName>
                                        </p:attrNameLst>
                                      </p:cBhvr>
                                      <p:to>
                                        <p:strVal val="visible"/>
                                      </p:to>
                                    </p:set>
                                    <p:animEffect transition="in" filter="fade">
                                      <p:cBhvr>
                                        <p:cTn id="42"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KIỂM TRA TÍNH ĐÚNG CỦA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7" name="Google Shape;114;p14">
            <a:extLst>
              <a:ext uri="{FF2B5EF4-FFF2-40B4-BE49-F238E27FC236}">
                <a16:creationId xmlns:a16="http://schemas.microsoft.com/office/drawing/2014/main" id="{E8A73821-A986-4A31-95FD-85C8AEE41725}"/>
              </a:ext>
            </a:extLst>
          </p:cNvPr>
          <p:cNvSpPr txBox="1">
            <a:spLocks/>
          </p:cNvSpPr>
          <p:nvPr/>
        </p:nvSpPr>
        <p:spPr>
          <a:xfrm>
            <a:off x="691498" y="1191731"/>
            <a:ext cx="10442995"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2200">
                <a:latin typeface="Roboto" panose="020B0604020202020204" charset="0"/>
                <a:ea typeface="Roboto" panose="020B0604020202020204" charset="0"/>
                <a:cs typeface="Roboto" panose="020B0604020202020204" charset="0"/>
              </a:rPr>
              <a:t>2. </a:t>
            </a:r>
            <a:r>
              <a:rPr lang="vi-VN" sz="2200">
                <a:latin typeface="Roboto" panose="020B0604020202020204" charset="0"/>
                <a:ea typeface="Roboto" panose="020B0604020202020204" charset="0"/>
                <a:cs typeface="Roboto" panose="020B0604020202020204" charset="0"/>
              </a:rPr>
              <a:t>Chương trinh sau giải bài toán đếm số các ước số thực sự của số tự nhiên n. Chương trình </a:t>
            </a:r>
            <a:r>
              <a:rPr lang="en-US" sz="2200">
                <a:latin typeface="Roboto" panose="020B0604020202020204" charset="0"/>
                <a:ea typeface="Roboto" panose="020B0604020202020204" charset="0"/>
                <a:cs typeface="Roboto" panose="020B0604020202020204" charset="0"/>
              </a:rPr>
              <a:t>sau</a:t>
            </a:r>
            <a:r>
              <a:rPr lang="vi-VN" sz="2200">
                <a:latin typeface="Roboto" panose="020B0604020202020204" charset="0"/>
                <a:ea typeface="Roboto" panose="020B0604020202020204" charset="0"/>
                <a:cs typeface="Roboto" panose="020B0604020202020204" charset="0"/>
              </a:rPr>
              <a:t> </a:t>
            </a:r>
            <a:r>
              <a:rPr lang="en-US" sz="2200">
                <a:latin typeface="Roboto" panose="020B0604020202020204" charset="0"/>
                <a:ea typeface="Roboto" panose="020B0604020202020204" charset="0"/>
                <a:cs typeface="Roboto" panose="020B0604020202020204" charset="0"/>
              </a:rPr>
              <a:t>là </a:t>
            </a:r>
            <a:r>
              <a:rPr lang="vi-VN" sz="2200">
                <a:latin typeface="Roboto" panose="020B0604020202020204" charset="0"/>
                <a:ea typeface="Roboto" panose="020B0604020202020204" charset="0"/>
                <a:cs typeface="Roboto" panose="020B0604020202020204" charset="0"/>
              </a:rPr>
              <a:t>đúng hay sai.</a:t>
            </a:r>
          </a:p>
        </p:txBody>
      </p:sp>
      <p:pic>
        <p:nvPicPr>
          <p:cNvPr id="8" name="Picture 7">
            <a:extLst>
              <a:ext uri="{FF2B5EF4-FFF2-40B4-BE49-F238E27FC236}">
                <a16:creationId xmlns:a16="http://schemas.microsoft.com/office/drawing/2014/main" id="{6DE85C5E-C594-408D-B3CC-1FC11ED786CC}"/>
              </a:ext>
            </a:extLst>
          </p:cNvPr>
          <p:cNvPicPr>
            <a:picLocks noChangeAspect="1"/>
          </p:cNvPicPr>
          <p:nvPr/>
        </p:nvPicPr>
        <p:blipFill>
          <a:blip r:embed="rId2"/>
          <a:stretch>
            <a:fillRect/>
          </a:stretch>
        </p:blipFill>
        <p:spPr>
          <a:xfrm>
            <a:off x="3149074" y="2485239"/>
            <a:ext cx="4484782" cy="2218642"/>
          </a:xfrm>
          <a:prstGeom prst="rect">
            <a:avLst/>
          </a:prstGeom>
        </p:spPr>
      </p:pic>
      <p:sp>
        <p:nvSpPr>
          <p:cNvPr id="9" name="Text Placeholder 6">
            <a:extLst>
              <a:ext uri="{FF2B5EF4-FFF2-40B4-BE49-F238E27FC236}">
                <a16:creationId xmlns:a16="http://schemas.microsoft.com/office/drawing/2014/main" id="{46E27CCF-DBBB-4625-B5E2-053C0A0EAE5B}"/>
              </a:ext>
            </a:extLst>
          </p:cNvPr>
          <p:cNvSpPr txBox="1">
            <a:spLocks/>
          </p:cNvSpPr>
          <p:nvPr/>
        </p:nvSpPr>
        <p:spPr>
          <a:xfrm>
            <a:off x="691498" y="4905523"/>
            <a:ext cx="10067862" cy="76074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r>
              <a:rPr lang="en-US" sz="2200">
                <a:solidFill>
                  <a:schemeClr val="tx1"/>
                </a:solidFill>
                <a:latin typeface="Roboto" panose="020B0604020202020204" charset="0"/>
                <a:ea typeface="Roboto" panose="020B0604020202020204" charset="0"/>
                <a:cs typeface="Roboto" panose="020B0604020202020204" charset="0"/>
              </a:rPr>
              <a:t>Chương trình sai vì thiếu ước bằng 1 của n</a:t>
            </a:r>
            <a:endParaRPr lang="en-US" sz="2200" kern="1200">
              <a:solidFill>
                <a:schemeClr val="tx1"/>
              </a:solidFill>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2096941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3. ĐÁNH GIÁ HIỆU QUẢ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D59E7F9B-B8A0-4045-BCF0-F72C642F3600}"/>
              </a:ext>
            </a:extLst>
          </p:cNvPr>
          <p:cNvPicPr>
            <a:picLocks noChangeAspect="1"/>
          </p:cNvPicPr>
          <p:nvPr/>
        </p:nvPicPr>
        <p:blipFill>
          <a:blip r:embed="rId2"/>
          <a:stretch>
            <a:fillRect/>
          </a:stretch>
        </p:blipFill>
        <p:spPr>
          <a:xfrm>
            <a:off x="6880584" y="2903343"/>
            <a:ext cx="5191850" cy="857370"/>
          </a:xfrm>
          <a:prstGeom prst="rect">
            <a:avLst/>
          </a:prstGeom>
        </p:spPr>
      </p:pic>
      <p:pic>
        <p:nvPicPr>
          <p:cNvPr id="3" name="Picture 2">
            <a:extLst>
              <a:ext uri="{FF2B5EF4-FFF2-40B4-BE49-F238E27FC236}">
                <a16:creationId xmlns:a16="http://schemas.microsoft.com/office/drawing/2014/main" id="{562A5995-6BF8-4B1F-B7B0-800C8C1A7035}"/>
              </a:ext>
            </a:extLst>
          </p:cNvPr>
          <p:cNvPicPr>
            <a:picLocks noChangeAspect="1"/>
          </p:cNvPicPr>
          <p:nvPr/>
        </p:nvPicPr>
        <p:blipFill>
          <a:blip r:embed="rId3"/>
          <a:stretch>
            <a:fillRect/>
          </a:stretch>
        </p:blipFill>
        <p:spPr>
          <a:xfrm>
            <a:off x="393634" y="2903343"/>
            <a:ext cx="5087060" cy="2038635"/>
          </a:xfrm>
          <a:prstGeom prst="rect">
            <a:avLst/>
          </a:prstGeom>
        </p:spPr>
      </p:pic>
      <p:cxnSp>
        <p:nvCxnSpPr>
          <p:cNvPr id="6" name="Straight Connector 5">
            <a:extLst>
              <a:ext uri="{FF2B5EF4-FFF2-40B4-BE49-F238E27FC236}">
                <a16:creationId xmlns:a16="http://schemas.microsoft.com/office/drawing/2014/main" id="{28AEC062-16A2-481F-B09A-3B49E6B68A10}"/>
              </a:ext>
            </a:extLst>
          </p:cNvPr>
          <p:cNvCxnSpPr/>
          <p:nvPr/>
        </p:nvCxnSpPr>
        <p:spPr>
          <a:xfrm>
            <a:off x="6096000" y="2895616"/>
            <a:ext cx="0" cy="2978727"/>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D01F3BE7-CA4A-4AF0-9CE3-E64D051B2FB1}"/>
              </a:ext>
            </a:extLst>
          </p:cNvPr>
          <p:cNvSpPr txBox="1"/>
          <p:nvPr/>
        </p:nvSpPr>
        <p:spPr>
          <a:xfrm>
            <a:off x="393634" y="1191731"/>
            <a:ext cx="11609680" cy="1131848"/>
          </a:xfrm>
          <a:prstGeom prst="rect">
            <a:avLst/>
          </a:prstGeom>
          <a:noFill/>
        </p:spPr>
        <p:txBody>
          <a:bodyPr wrap="square" rtlCol="0">
            <a:spAutoFit/>
          </a:bodyPr>
          <a:lstStyle/>
          <a:p>
            <a:pPr>
              <a:lnSpc>
                <a:spcPct val="150000"/>
              </a:lnSpc>
            </a:pPr>
            <a:r>
              <a:rPr lang="en-US" sz="2400">
                <a:latin typeface="Roboto" panose="020B0604020202020204"/>
              </a:rPr>
              <a:t>Hai đoạn ch</a:t>
            </a:r>
            <a:r>
              <a:rPr lang="vi-VN" sz="2400"/>
              <a:t>ư</a:t>
            </a:r>
            <a:r>
              <a:rPr lang="en-US" sz="2400">
                <a:latin typeface="Roboto" panose="020B0604020202020204"/>
              </a:rPr>
              <a:t>ơng trình sau đều thực hiện tính tổng n số tự nhiên đầu tiên. Theo em ch</a:t>
            </a:r>
            <a:r>
              <a:rPr lang="vi-VN" sz="2400"/>
              <a:t>ư</a:t>
            </a:r>
            <a:r>
              <a:rPr lang="en-US" sz="2400">
                <a:latin typeface="Roboto" panose="020B0604020202020204"/>
              </a:rPr>
              <a:t>ơng trình nào thực hiện nhanh h</a:t>
            </a:r>
            <a:r>
              <a:rPr lang="vi-VN" sz="2400"/>
              <a:t>ơ</a:t>
            </a:r>
            <a:r>
              <a:rPr lang="en-US" sz="2400">
                <a:latin typeface="Roboto" panose="020B0604020202020204"/>
              </a:rPr>
              <a:t>n?</a:t>
            </a:r>
          </a:p>
        </p:txBody>
      </p:sp>
    </p:spTree>
    <p:extLst>
      <p:ext uri="{BB962C8B-B14F-4D97-AF65-F5344CB8AC3E}">
        <p14:creationId xmlns:p14="http://schemas.microsoft.com/office/powerpoint/2010/main" val="35044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3. ĐÁNH GIÁ HIỆU QUẢ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01F3BE7-CA4A-4AF0-9CE3-E64D051B2FB1}"/>
              </a:ext>
            </a:extLst>
          </p:cNvPr>
          <p:cNvSpPr txBox="1"/>
          <p:nvPr/>
        </p:nvSpPr>
        <p:spPr>
          <a:xfrm>
            <a:off x="393634" y="942341"/>
            <a:ext cx="11609680" cy="1131848"/>
          </a:xfrm>
          <a:prstGeom prst="rect">
            <a:avLst/>
          </a:prstGeom>
          <a:noFill/>
        </p:spPr>
        <p:txBody>
          <a:bodyPr wrap="square" rtlCol="0">
            <a:spAutoFit/>
          </a:bodyPr>
          <a:lstStyle/>
          <a:p>
            <a:pPr>
              <a:lnSpc>
                <a:spcPct val="150000"/>
              </a:lnSpc>
            </a:pPr>
            <a:r>
              <a:rPr lang="en-US" sz="2400">
                <a:latin typeface="Roboto" panose="020B0604020202020204"/>
              </a:rPr>
              <a:t>Em hãy nêu các tiêu chí đánh giá tính hiệu quả của ch</a:t>
            </a:r>
            <a:r>
              <a:rPr lang="vi-VN" sz="2400">
                <a:latin typeface="Roboto" panose="020B0604020202020204"/>
              </a:rPr>
              <a:t>ư</a:t>
            </a:r>
            <a:r>
              <a:rPr lang="en-US" sz="2400">
                <a:latin typeface="Roboto" panose="020B0604020202020204"/>
              </a:rPr>
              <a:t>ơng trình?</a:t>
            </a:r>
          </a:p>
          <a:p>
            <a:pPr>
              <a:lnSpc>
                <a:spcPct val="150000"/>
              </a:lnSpc>
            </a:pPr>
            <a:endParaRPr lang="en-US" sz="2400">
              <a:latin typeface="Roboto" panose="020B0604020202020204"/>
            </a:endParaRPr>
          </a:p>
        </p:txBody>
      </p:sp>
      <p:sp>
        <p:nvSpPr>
          <p:cNvPr id="5" name="TextBox 4">
            <a:extLst>
              <a:ext uri="{FF2B5EF4-FFF2-40B4-BE49-F238E27FC236}">
                <a16:creationId xmlns:a16="http://schemas.microsoft.com/office/drawing/2014/main" id="{1BC7BA3F-FF68-4981-9017-D6840B794E90}"/>
              </a:ext>
            </a:extLst>
          </p:cNvPr>
          <p:cNvSpPr txBox="1"/>
          <p:nvPr/>
        </p:nvSpPr>
        <p:spPr>
          <a:xfrm>
            <a:off x="540327" y="1648678"/>
            <a:ext cx="7135091" cy="1553054"/>
          </a:xfrm>
          <a:prstGeom prst="rect">
            <a:avLst/>
          </a:prstGeom>
          <a:noFill/>
        </p:spPr>
        <p:txBody>
          <a:bodyPr wrap="square" rtlCol="0">
            <a:spAutoFit/>
          </a:bodyPr>
          <a:lstStyle/>
          <a:p>
            <a:pPr marL="342900" indent="-342900">
              <a:lnSpc>
                <a:spcPct val="150000"/>
              </a:lnSpc>
              <a:buFont typeface="Wingdings" panose="05000000000000000000" pitchFamily="2" charset="2"/>
              <a:buChar char="v"/>
            </a:pPr>
            <a:r>
              <a:rPr lang="en-US" sz="2200">
                <a:latin typeface="Roboto" panose="020B0604020202020204" charset="0"/>
                <a:ea typeface="Roboto" panose="020B0604020202020204" charset="0"/>
                <a:cs typeface="Roboto" panose="020B0604020202020204" charset="0"/>
              </a:rPr>
              <a:t>Độ phức tạp tính toán:</a:t>
            </a:r>
          </a:p>
          <a:p>
            <a:pPr marL="742950" lvl="1" indent="-285750">
              <a:lnSpc>
                <a:spcPct val="150000"/>
              </a:lnSpc>
              <a:buFont typeface="Wingdings" panose="05000000000000000000" pitchFamily="2" charset="2"/>
              <a:buChar char="ü"/>
            </a:pPr>
            <a:r>
              <a:rPr lang="en-US" sz="2200">
                <a:latin typeface="Roboto" panose="020B0604020202020204" charset="0"/>
                <a:ea typeface="Roboto" panose="020B0604020202020204" charset="0"/>
                <a:cs typeface="Roboto" panose="020B0604020202020204" charset="0"/>
              </a:rPr>
              <a:t>Độ phức tạp thời gian</a:t>
            </a:r>
          </a:p>
          <a:p>
            <a:pPr>
              <a:lnSpc>
                <a:spcPct val="150000"/>
              </a:lnSpc>
            </a:pPr>
            <a:endParaRPr lang="en-US" sz="2200">
              <a:latin typeface="Roboto" panose="020B0604020202020204" charset="0"/>
              <a:ea typeface="Roboto" panose="020B0604020202020204" charset="0"/>
              <a:cs typeface="Roboto" panose="020B0604020202020204" charset="0"/>
            </a:endParaRPr>
          </a:p>
        </p:txBody>
      </p:sp>
      <p:pic>
        <p:nvPicPr>
          <p:cNvPr id="2" name="Picture 1">
            <a:extLst>
              <a:ext uri="{FF2B5EF4-FFF2-40B4-BE49-F238E27FC236}">
                <a16:creationId xmlns:a16="http://schemas.microsoft.com/office/drawing/2014/main" id="{5EFB74E4-5011-45AD-93E4-C8CE15C13B76}"/>
              </a:ext>
            </a:extLst>
          </p:cNvPr>
          <p:cNvPicPr>
            <a:picLocks noChangeAspect="1"/>
          </p:cNvPicPr>
          <p:nvPr/>
        </p:nvPicPr>
        <p:blipFill>
          <a:blip r:embed="rId2"/>
          <a:stretch>
            <a:fillRect/>
          </a:stretch>
        </p:blipFill>
        <p:spPr>
          <a:xfrm>
            <a:off x="1852911" y="2957937"/>
            <a:ext cx="8125959" cy="2896004"/>
          </a:xfrm>
          <a:prstGeom prst="rect">
            <a:avLst/>
          </a:prstGeom>
        </p:spPr>
      </p:pic>
    </p:spTree>
    <p:extLst>
      <p:ext uri="{BB962C8B-B14F-4D97-AF65-F5344CB8AC3E}">
        <p14:creationId xmlns:p14="http://schemas.microsoft.com/office/powerpoint/2010/main" val="2927103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5" grpId="0" uiExpan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3. ĐÁNH GIÁ HIỆU QUẢ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1BC7BA3F-FF68-4981-9017-D6840B794E90}"/>
              </a:ext>
            </a:extLst>
          </p:cNvPr>
          <p:cNvSpPr txBox="1"/>
          <p:nvPr/>
        </p:nvSpPr>
        <p:spPr>
          <a:xfrm>
            <a:off x="582320" y="1040369"/>
            <a:ext cx="7135091" cy="2060885"/>
          </a:xfrm>
          <a:prstGeom prst="rect">
            <a:avLst/>
          </a:prstGeom>
          <a:noFill/>
        </p:spPr>
        <p:txBody>
          <a:bodyPr wrap="square" rtlCol="0">
            <a:spAutoFit/>
          </a:bodyPr>
          <a:lstStyle/>
          <a:p>
            <a:pPr marL="342900" indent="-342900">
              <a:lnSpc>
                <a:spcPct val="150000"/>
              </a:lnSpc>
              <a:buFont typeface="Wingdings" panose="05000000000000000000" pitchFamily="2" charset="2"/>
              <a:buChar char="v"/>
            </a:pPr>
            <a:r>
              <a:rPr lang="en-US" sz="2200">
                <a:latin typeface="Roboto" panose="020B0604020202020204" charset="0"/>
                <a:ea typeface="Roboto" panose="020B0604020202020204" charset="0"/>
                <a:cs typeface="Roboto" panose="020B0604020202020204" charset="0"/>
              </a:rPr>
              <a:t>Độ phức tạp tính toán:</a:t>
            </a:r>
          </a:p>
          <a:p>
            <a:pPr marL="742950" lvl="1" indent="-285750">
              <a:lnSpc>
                <a:spcPct val="150000"/>
              </a:lnSpc>
              <a:buFont typeface="Wingdings" panose="05000000000000000000" pitchFamily="2" charset="2"/>
              <a:buChar char="ü"/>
            </a:pPr>
            <a:r>
              <a:rPr lang="en-US" sz="2200">
                <a:latin typeface="Roboto" panose="020B0604020202020204" charset="0"/>
                <a:ea typeface="Roboto" panose="020B0604020202020204" charset="0"/>
                <a:cs typeface="Roboto" panose="020B0604020202020204" charset="0"/>
              </a:rPr>
              <a:t>Độ phức tạp thời gian</a:t>
            </a:r>
          </a:p>
          <a:p>
            <a:pPr marL="742950" lvl="1" indent="-285750">
              <a:lnSpc>
                <a:spcPct val="150000"/>
              </a:lnSpc>
              <a:buFont typeface="Wingdings" panose="05000000000000000000" pitchFamily="2" charset="2"/>
              <a:buChar char="ü"/>
            </a:pPr>
            <a:r>
              <a:rPr lang="en-US" sz="2200">
                <a:latin typeface="Roboto" panose="020B0604020202020204" charset="0"/>
                <a:ea typeface="Roboto" panose="020B0604020202020204" charset="0"/>
                <a:cs typeface="Roboto" panose="020B0604020202020204" charset="0"/>
              </a:rPr>
              <a:t>Độ phức tạp không gian</a:t>
            </a:r>
          </a:p>
          <a:p>
            <a:pPr>
              <a:lnSpc>
                <a:spcPct val="150000"/>
              </a:lnSpc>
            </a:pPr>
            <a:endParaRPr lang="en-US" sz="2200">
              <a:latin typeface="Roboto" panose="020B0604020202020204" charset="0"/>
              <a:ea typeface="Roboto" panose="020B0604020202020204" charset="0"/>
              <a:cs typeface="Roboto" panose="020B0604020202020204" charset="0"/>
            </a:endParaRPr>
          </a:p>
        </p:txBody>
      </p:sp>
      <p:pic>
        <p:nvPicPr>
          <p:cNvPr id="2" name="Picture 1">
            <a:extLst>
              <a:ext uri="{FF2B5EF4-FFF2-40B4-BE49-F238E27FC236}">
                <a16:creationId xmlns:a16="http://schemas.microsoft.com/office/drawing/2014/main" id="{8B59AC66-B8C1-4F98-8E48-26CB523AE6CE}"/>
              </a:ext>
            </a:extLst>
          </p:cNvPr>
          <p:cNvPicPr>
            <a:picLocks noChangeAspect="1"/>
          </p:cNvPicPr>
          <p:nvPr/>
        </p:nvPicPr>
        <p:blipFill>
          <a:blip r:embed="rId2"/>
          <a:stretch>
            <a:fillRect/>
          </a:stretch>
        </p:blipFill>
        <p:spPr>
          <a:xfrm>
            <a:off x="1349823" y="2893436"/>
            <a:ext cx="10259857" cy="3105583"/>
          </a:xfrm>
          <a:prstGeom prst="rect">
            <a:avLst/>
          </a:prstGeom>
        </p:spPr>
      </p:pic>
    </p:spTree>
    <p:extLst>
      <p:ext uri="{BB962C8B-B14F-4D97-AF65-F5344CB8AC3E}">
        <p14:creationId xmlns:p14="http://schemas.microsoft.com/office/powerpoint/2010/main" val="124862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3. ĐÁNH GIÁ HIỆU QUẢ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1BC7BA3F-FF68-4981-9017-D6840B794E90}"/>
              </a:ext>
            </a:extLst>
          </p:cNvPr>
          <p:cNvSpPr txBox="1"/>
          <p:nvPr/>
        </p:nvSpPr>
        <p:spPr>
          <a:xfrm>
            <a:off x="568037" y="1066800"/>
            <a:ext cx="8559850" cy="2568717"/>
          </a:xfrm>
          <a:prstGeom prst="rect">
            <a:avLst/>
          </a:prstGeom>
          <a:noFill/>
        </p:spPr>
        <p:txBody>
          <a:bodyPr wrap="square" rtlCol="0">
            <a:spAutoFit/>
          </a:bodyPr>
          <a:lstStyle/>
          <a:p>
            <a:pPr marL="342900" indent="-342900">
              <a:lnSpc>
                <a:spcPct val="150000"/>
              </a:lnSpc>
              <a:buFont typeface="Wingdings" panose="05000000000000000000" pitchFamily="2" charset="2"/>
              <a:buChar char="v"/>
            </a:pPr>
            <a:r>
              <a:rPr lang="en-US" sz="2200">
                <a:latin typeface="Roboto" panose="020B0604020202020204" charset="0"/>
                <a:ea typeface="Roboto" panose="020B0604020202020204" charset="0"/>
                <a:cs typeface="Roboto" panose="020B0604020202020204" charset="0"/>
              </a:rPr>
              <a:t>Độ phức tạp tính toán:</a:t>
            </a:r>
          </a:p>
          <a:p>
            <a:pPr marL="742950" lvl="1" indent="-285750">
              <a:lnSpc>
                <a:spcPct val="150000"/>
              </a:lnSpc>
              <a:buFont typeface="Wingdings" panose="05000000000000000000" pitchFamily="2" charset="2"/>
              <a:buChar char="ü"/>
            </a:pPr>
            <a:r>
              <a:rPr lang="en-US" sz="2200">
                <a:latin typeface="Roboto" panose="020B0604020202020204" charset="0"/>
                <a:ea typeface="Roboto" panose="020B0604020202020204" charset="0"/>
                <a:cs typeface="Roboto" panose="020B0604020202020204" charset="0"/>
              </a:rPr>
              <a:t>Độ phức tạp thời gian</a:t>
            </a:r>
          </a:p>
          <a:p>
            <a:pPr marL="742950" lvl="1" indent="-285750">
              <a:lnSpc>
                <a:spcPct val="150000"/>
              </a:lnSpc>
              <a:buFont typeface="Wingdings" panose="05000000000000000000" pitchFamily="2" charset="2"/>
              <a:buChar char="ü"/>
            </a:pPr>
            <a:r>
              <a:rPr lang="en-US" sz="2200">
                <a:latin typeface="Roboto" panose="020B0604020202020204" charset="0"/>
                <a:ea typeface="Roboto" panose="020B0604020202020204" charset="0"/>
                <a:cs typeface="Roboto" panose="020B0604020202020204" charset="0"/>
              </a:rPr>
              <a:t>Độ phức tạp không gian</a:t>
            </a:r>
          </a:p>
          <a:p>
            <a:pPr marL="342900" indent="-342900">
              <a:lnSpc>
                <a:spcPct val="150000"/>
              </a:lnSpc>
              <a:buFont typeface="Wingdings" panose="05000000000000000000" pitchFamily="2" charset="2"/>
              <a:buChar char="v"/>
            </a:pPr>
            <a:r>
              <a:rPr lang="en-US" sz="2200">
                <a:latin typeface="Roboto" panose="020B0604020202020204" charset="0"/>
                <a:ea typeface="Roboto" panose="020B0604020202020204" charset="0"/>
                <a:cs typeface="Roboto" panose="020B0604020202020204" charset="0"/>
              </a:rPr>
              <a:t>Tính dễ hiểu, rõ ràng, ngắn gọn, dễ bảo trì, dễ cài đặt</a:t>
            </a:r>
          </a:p>
          <a:p>
            <a:pPr>
              <a:lnSpc>
                <a:spcPct val="150000"/>
              </a:lnSpc>
            </a:pPr>
            <a:endParaRPr lang="en-US" sz="2200">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3349216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5FE319A-87AD-471B-83AE-674BED9EEA6C}"/>
              </a:ext>
            </a:extLst>
          </p:cNvPr>
          <p:cNvSpPr>
            <a:spLocks noGrp="1"/>
          </p:cNvSpPr>
          <p:nvPr>
            <p:ph type="pic" sz="quarter" idx="10"/>
          </p:nvPr>
        </p:nvSpPr>
        <p:spPr/>
      </p:sp>
      <p:sp>
        <p:nvSpPr>
          <p:cNvPr id="5" name="Rectangle 4">
            <a:extLst>
              <a:ext uri="{FF2B5EF4-FFF2-40B4-BE49-F238E27FC236}">
                <a16:creationId xmlns:a16="http://schemas.microsoft.com/office/drawing/2014/main" id="{2CD65FE1-FBCF-4666-A062-C12B37D0E2F8}"/>
              </a:ext>
            </a:extLst>
          </p:cNvPr>
          <p:cNvSpPr/>
          <p:nvPr/>
        </p:nvSpPr>
        <p:spPr>
          <a:xfrm>
            <a:off x="347002" y="560757"/>
            <a:ext cx="11160370" cy="4092211"/>
          </a:xfrm>
          <a:prstGeom prst="rect">
            <a:avLst/>
          </a:prstGeom>
        </p:spPr>
        <p:txBody>
          <a:bodyPr wrap="square">
            <a:spAutoFit/>
          </a:bodyPr>
          <a:lstStyle/>
          <a:p>
            <a:pPr>
              <a:lnSpc>
                <a:spcPct val="150000"/>
              </a:lnSpc>
            </a:pPr>
            <a:r>
              <a:rPr lang="vi-VN" sz="2200">
                <a:latin typeface="Roboto" panose="020B0604020202020204" charset="0"/>
                <a:ea typeface="Roboto" panose="020B0604020202020204" charset="0"/>
                <a:cs typeface="Roboto" panose="020B0604020202020204" charset="0"/>
              </a:rPr>
              <a:t>Một công ty phần mềm ra mắt một ứng dụng đặt xe, nhưng sau khi phát hành, người dùng phát hiện:</a:t>
            </a:r>
          </a:p>
          <a:p>
            <a:pPr marL="914400" lvl="1" indent="-457200">
              <a:lnSpc>
                <a:spcPct val="150000"/>
              </a:lnSpc>
              <a:buFont typeface="Arial" panose="020B0604020202020204" pitchFamily="34" charset="0"/>
              <a:buChar char="•"/>
            </a:pPr>
            <a:r>
              <a:rPr lang="vi-VN" sz="2200">
                <a:latin typeface="Roboto" panose="020B0604020202020204" charset="0"/>
                <a:ea typeface="Roboto" panose="020B0604020202020204" charset="0"/>
                <a:cs typeface="Roboto" panose="020B0604020202020204" charset="0"/>
              </a:rPr>
              <a:t>Ứng dụng tính sai giá tiền khi di chuyển</a:t>
            </a:r>
          </a:p>
          <a:p>
            <a:pPr marL="914400" lvl="1" indent="-457200">
              <a:lnSpc>
                <a:spcPct val="150000"/>
              </a:lnSpc>
              <a:buFont typeface="Arial" panose="020B0604020202020204" pitchFamily="34" charset="0"/>
              <a:buChar char="•"/>
            </a:pPr>
            <a:r>
              <a:rPr lang="vi-VN" sz="2200">
                <a:latin typeface="Roboto" panose="020B0604020202020204" charset="0"/>
                <a:ea typeface="Roboto" panose="020B0604020202020204" charset="0"/>
                <a:cs typeface="Roboto" panose="020B0604020202020204" charset="0"/>
              </a:rPr>
              <a:t>Một số tài khoản bị mất dữ liệu đặt xe</a:t>
            </a:r>
          </a:p>
          <a:p>
            <a:pPr marL="914400" lvl="1" indent="-457200">
              <a:lnSpc>
                <a:spcPct val="150000"/>
              </a:lnSpc>
              <a:buFont typeface="Arial" panose="020B0604020202020204" pitchFamily="34" charset="0"/>
              <a:buChar char="•"/>
            </a:pPr>
            <a:r>
              <a:rPr lang="vi-VN" sz="2200">
                <a:latin typeface="Roboto" panose="020B0604020202020204" charset="0"/>
                <a:ea typeface="Roboto" panose="020B0604020202020204" charset="0"/>
                <a:cs typeface="Roboto" panose="020B0604020202020204" charset="0"/>
              </a:rPr>
              <a:t>Có người không thể đăng nhập vào hệ thống</a:t>
            </a:r>
          </a:p>
          <a:p>
            <a:pPr>
              <a:lnSpc>
                <a:spcPct val="150000"/>
              </a:lnSpc>
            </a:pPr>
            <a:r>
              <a:rPr lang="vi-VN" sz="2200" b="1">
                <a:latin typeface="Roboto" panose="020B0604020202020204" charset="0"/>
                <a:ea typeface="Roboto" panose="020B0604020202020204" charset="0"/>
                <a:cs typeface="Roboto" panose="020B0604020202020204" charset="0"/>
              </a:rPr>
              <a:t>Câu hỏi thảo luận:</a:t>
            </a:r>
            <a:endParaRPr lang="vi-VN" sz="2200">
              <a:latin typeface="Roboto" panose="020B0604020202020204" charset="0"/>
              <a:ea typeface="Roboto" panose="020B0604020202020204" charset="0"/>
              <a:cs typeface="Roboto" panose="020B0604020202020204" charset="0"/>
            </a:endParaRPr>
          </a:p>
          <a:p>
            <a:pPr marL="969963" lvl="1" indent="-512763">
              <a:lnSpc>
                <a:spcPct val="150000"/>
              </a:lnSpc>
              <a:buFont typeface="Arial" panose="020B0604020202020204" pitchFamily="34" charset="0"/>
              <a:buChar char="•"/>
            </a:pPr>
            <a:r>
              <a:rPr lang="vi-VN" sz="2200">
                <a:latin typeface="Roboto" panose="020B0604020202020204" charset="0"/>
                <a:ea typeface="Roboto" panose="020B0604020202020204" charset="0"/>
                <a:cs typeface="Roboto" panose="020B0604020202020204" charset="0"/>
              </a:rPr>
              <a:t>Điều gì đã xảy ra với phần mềm trên?</a:t>
            </a:r>
          </a:p>
          <a:p>
            <a:pPr marL="969963" lvl="1" indent="-512763">
              <a:lnSpc>
                <a:spcPct val="150000"/>
              </a:lnSpc>
              <a:buFont typeface="Arial" panose="020B0604020202020204" pitchFamily="34" charset="0"/>
              <a:buChar char="•"/>
            </a:pPr>
            <a:r>
              <a:rPr lang="vi-VN" sz="2200">
                <a:latin typeface="Roboto" panose="020B0604020202020204" charset="0"/>
                <a:ea typeface="Roboto" panose="020B0604020202020204" charset="0"/>
                <a:cs typeface="Roboto" panose="020B0604020202020204" charset="0"/>
              </a:rPr>
              <a:t>Tại sao khi phát hành phần mềm cần phải kiểm tra trước?</a:t>
            </a:r>
          </a:p>
        </p:txBody>
      </p:sp>
      <p:sp>
        <p:nvSpPr>
          <p:cNvPr id="7" name="Rectangle 6">
            <a:extLst>
              <a:ext uri="{FF2B5EF4-FFF2-40B4-BE49-F238E27FC236}">
                <a16:creationId xmlns:a16="http://schemas.microsoft.com/office/drawing/2014/main" id="{EBE959A2-2D86-4BE0-BB33-B7425F8B659F}"/>
              </a:ext>
            </a:extLst>
          </p:cNvPr>
          <p:cNvSpPr/>
          <p:nvPr/>
        </p:nvSpPr>
        <p:spPr>
          <a:xfrm>
            <a:off x="6743708" y="1654689"/>
            <a:ext cx="5170005"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altLang="en-US" sz="2000" i="1">
                <a:latin typeface="Roboto" panose="020B0604020202020204" charset="0"/>
                <a:ea typeface="Roboto" panose="020B0604020202020204" charset="0"/>
                <a:cs typeface="Roboto" panose="020B0604020202020204" charset="0"/>
              </a:rPr>
              <a:t>có thể do thuật toán tính giá chưa chính xác</a:t>
            </a:r>
          </a:p>
        </p:txBody>
      </p:sp>
      <p:sp>
        <p:nvSpPr>
          <p:cNvPr id="8" name="Rectangle 7">
            <a:extLst>
              <a:ext uri="{FF2B5EF4-FFF2-40B4-BE49-F238E27FC236}">
                <a16:creationId xmlns:a16="http://schemas.microsoft.com/office/drawing/2014/main" id="{C0937986-438F-45DF-8FA7-01CDB8B47836}"/>
              </a:ext>
            </a:extLst>
          </p:cNvPr>
          <p:cNvSpPr/>
          <p:nvPr/>
        </p:nvSpPr>
        <p:spPr>
          <a:xfrm>
            <a:off x="6753092" y="2167190"/>
            <a:ext cx="3796232" cy="40011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US" altLang="en-US" sz="2000" i="1">
                <a:latin typeface="Roboto" panose="020B0604020202020204" charset="0"/>
                <a:ea typeface="Roboto" panose="020B0604020202020204" charset="0"/>
                <a:cs typeface="Roboto" panose="020B0604020202020204" charset="0"/>
              </a:rPr>
              <a:t>có thể do hệ thống lưu trữ có lỗi</a:t>
            </a:r>
            <a:endParaRPr lang="en-US" sz="2000">
              <a:latin typeface="Roboto" panose="020B0604020202020204" charset="0"/>
              <a:ea typeface="Roboto" panose="020B0604020202020204" charset="0"/>
              <a:cs typeface="Roboto" panose="020B0604020202020204" charset="0"/>
            </a:endParaRPr>
          </a:p>
        </p:txBody>
      </p:sp>
      <p:sp>
        <p:nvSpPr>
          <p:cNvPr id="9" name="Rectangle 8">
            <a:extLst>
              <a:ext uri="{FF2B5EF4-FFF2-40B4-BE49-F238E27FC236}">
                <a16:creationId xmlns:a16="http://schemas.microsoft.com/office/drawing/2014/main" id="{F2B9A78E-A262-40FB-91F8-230FC7AE84E5}"/>
              </a:ext>
            </a:extLst>
          </p:cNvPr>
          <p:cNvSpPr/>
          <p:nvPr/>
        </p:nvSpPr>
        <p:spPr>
          <a:xfrm>
            <a:off x="7163873" y="2682739"/>
            <a:ext cx="3982180" cy="400110"/>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en-US" altLang="en-US" sz="2000" i="1">
                <a:latin typeface="Roboto" panose="020B0604020202020204" charset="0"/>
                <a:ea typeface="Roboto" panose="020B0604020202020204" charset="0"/>
                <a:cs typeface="Roboto" panose="020B0604020202020204" charset="0"/>
              </a:rPr>
              <a:t>có thể do lỗi xác thực người dùng</a:t>
            </a:r>
          </a:p>
        </p:txBody>
      </p:sp>
    </p:spTree>
    <p:extLst>
      <p:ext uri="{BB962C8B-B14F-4D97-AF65-F5344CB8AC3E}">
        <p14:creationId xmlns:p14="http://schemas.microsoft.com/office/powerpoint/2010/main" val="1966616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3. ĐÁNH GIÁ HIỆU QUẢ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Google Shape;114;p14">
            <a:extLst>
              <a:ext uri="{FF2B5EF4-FFF2-40B4-BE49-F238E27FC236}">
                <a16:creationId xmlns:a16="http://schemas.microsoft.com/office/drawing/2014/main" id="{3ACB5E75-94B4-4EE2-A55A-9B2DB6BCF816}"/>
              </a:ext>
            </a:extLst>
          </p:cNvPr>
          <p:cNvSpPr txBox="1">
            <a:spLocks/>
          </p:cNvSpPr>
          <p:nvPr/>
        </p:nvSpPr>
        <p:spPr>
          <a:xfrm>
            <a:off x="654497" y="1037196"/>
            <a:ext cx="9126812"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r>
              <a:rPr lang="en-US" sz="2400">
                <a:latin typeface="Roboto" panose="020B0604020202020204" charset="0"/>
                <a:ea typeface="Roboto" panose="020B0604020202020204" charset="0"/>
                <a:cs typeface="Roboto" panose="020B0604020202020204" charset="0"/>
              </a:rPr>
              <a:t>Hai tiêu chí đánh giá độ phức tạp tính toán quan trọng nhất là gì?</a:t>
            </a:r>
            <a:endParaRPr lang="vi-VN" sz="2400">
              <a:latin typeface="Roboto" panose="020B0604020202020204" charset="0"/>
              <a:ea typeface="Roboto" panose="020B0604020202020204" charset="0"/>
              <a:cs typeface="Roboto" panose="020B0604020202020204" charset="0"/>
            </a:endParaRPr>
          </a:p>
        </p:txBody>
      </p:sp>
      <p:sp>
        <p:nvSpPr>
          <p:cNvPr id="7" name="Text Placeholder 6">
            <a:extLst>
              <a:ext uri="{FF2B5EF4-FFF2-40B4-BE49-F238E27FC236}">
                <a16:creationId xmlns:a16="http://schemas.microsoft.com/office/drawing/2014/main" id="{A2AFE62A-480D-4EB7-A335-482344F188CD}"/>
              </a:ext>
            </a:extLst>
          </p:cNvPr>
          <p:cNvSpPr txBox="1">
            <a:spLocks/>
          </p:cNvSpPr>
          <p:nvPr/>
        </p:nvSpPr>
        <p:spPr>
          <a:xfrm>
            <a:off x="694624" y="1940071"/>
            <a:ext cx="3963662" cy="97917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r>
              <a:rPr lang="en-US" sz="2400">
                <a:solidFill>
                  <a:schemeClr val="tx1"/>
                </a:solidFill>
                <a:latin typeface="Roboto" panose="020B0604020202020204" charset="0"/>
                <a:ea typeface="Roboto" panose="020B0604020202020204" charset="0"/>
                <a:cs typeface="Roboto" panose="020B0604020202020204" charset="0"/>
              </a:rPr>
              <a:t>Độ phức tạp thời gian</a:t>
            </a:r>
          </a:p>
          <a:p>
            <a:pPr algn="just"/>
            <a:r>
              <a:rPr lang="en-US" sz="2400" kern="1200">
                <a:solidFill>
                  <a:schemeClr val="tx1"/>
                </a:solidFill>
                <a:latin typeface="Roboto" panose="020B0604020202020204" charset="0"/>
                <a:ea typeface="Roboto" panose="020B0604020202020204" charset="0"/>
                <a:cs typeface="Roboto" panose="020B0604020202020204" charset="0"/>
              </a:rPr>
              <a:t>Độ phức tạp không gian</a:t>
            </a:r>
          </a:p>
        </p:txBody>
      </p:sp>
    </p:spTree>
    <p:extLst>
      <p:ext uri="{BB962C8B-B14F-4D97-AF65-F5344CB8AC3E}">
        <p14:creationId xmlns:p14="http://schemas.microsoft.com/office/powerpoint/2010/main" val="1376815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213926" y="237624"/>
            <a:ext cx="8939201" cy="954107"/>
          </a:xfrm>
          <a:prstGeom prst="rect">
            <a:avLst/>
          </a:prstGeom>
          <a:noFill/>
        </p:spPr>
        <p:txBody>
          <a:bodyPr wrap="square" rtlCol="0">
            <a:spAutoFit/>
          </a:bodyPr>
          <a:lstStyle/>
          <a:p>
            <a:pPr algn="ct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LUYỆN TẬP</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5" name="Google Shape;114;p14">
            <a:extLst>
              <a:ext uri="{FF2B5EF4-FFF2-40B4-BE49-F238E27FC236}">
                <a16:creationId xmlns:a16="http://schemas.microsoft.com/office/drawing/2014/main" id="{CFB76C87-9048-4526-90A0-86B82A4A8426}"/>
              </a:ext>
            </a:extLst>
          </p:cNvPr>
          <p:cNvSpPr txBox="1">
            <a:spLocks/>
          </p:cNvSpPr>
          <p:nvPr/>
        </p:nvSpPr>
        <p:spPr>
          <a:xfrm>
            <a:off x="723769" y="1116117"/>
            <a:ext cx="10456849"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400">
                <a:latin typeface="Roboto" panose="020B0604020202020204" charset="0"/>
                <a:ea typeface="Roboto" panose="020B0604020202020204" charset="0"/>
                <a:cs typeface="Roboto" panose="020B0604020202020204" charset="0"/>
              </a:rPr>
              <a:t>1. </a:t>
            </a:r>
            <a:r>
              <a:rPr lang="vi-VN" sz="2400">
                <a:latin typeface="Roboto" panose="020B0604020202020204" charset="0"/>
                <a:ea typeface="Roboto" panose="020B0604020202020204" charset="0"/>
                <a:cs typeface="Roboto" panose="020B0604020202020204" charset="0"/>
              </a:rPr>
              <a:t>Hãy xây dựng các bộ dữ liệu kiểm thử đ</a:t>
            </a:r>
            <a:r>
              <a:rPr lang="en-US" sz="2400">
                <a:latin typeface="Roboto" panose="020B0604020202020204" charset="0"/>
                <a:ea typeface="Roboto" panose="020B0604020202020204" charset="0"/>
                <a:cs typeface="Roboto" panose="020B0604020202020204" charset="0"/>
              </a:rPr>
              <a:t>ể</a:t>
            </a:r>
            <a:r>
              <a:rPr lang="vi-VN" sz="2400">
                <a:latin typeface="Roboto" panose="020B0604020202020204" charset="0"/>
                <a:ea typeface="Roboto" panose="020B0604020202020204" charset="0"/>
                <a:cs typeface="Roboto" panose="020B0604020202020204" charset="0"/>
              </a:rPr>
              <a:t> tìm lỗi cho chương trình tính n! với n là một số nguyên dương nhập từ bàn phím.</a:t>
            </a:r>
          </a:p>
        </p:txBody>
      </p:sp>
      <p:pic>
        <p:nvPicPr>
          <p:cNvPr id="8" name="Picture 7">
            <a:extLst>
              <a:ext uri="{FF2B5EF4-FFF2-40B4-BE49-F238E27FC236}">
                <a16:creationId xmlns:a16="http://schemas.microsoft.com/office/drawing/2014/main" id="{91C40711-925B-4394-817F-0573C36ACA5B}"/>
              </a:ext>
            </a:extLst>
          </p:cNvPr>
          <p:cNvPicPr>
            <a:picLocks noChangeAspect="1"/>
          </p:cNvPicPr>
          <p:nvPr/>
        </p:nvPicPr>
        <p:blipFill>
          <a:blip r:embed="rId2"/>
          <a:stretch>
            <a:fillRect/>
          </a:stretch>
        </p:blipFill>
        <p:spPr>
          <a:xfrm>
            <a:off x="2488509" y="2312034"/>
            <a:ext cx="5092984" cy="1865925"/>
          </a:xfrm>
          <a:prstGeom prst="rect">
            <a:avLst/>
          </a:prstGeom>
        </p:spPr>
      </p:pic>
      <p:sp>
        <p:nvSpPr>
          <p:cNvPr id="9" name="Text Placeholder 6">
            <a:extLst>
              <a:ext uri="{FF2B5EF4-FFF2-40B4-BE49-F238E27FC236}">
                <a16:creationId xmlns:a16="http://schemas.microsoft.com/office/drawing/2014/main" id="{3FF1A10B-8B41-4F18-8886-4320CEAB8E2B}"/>
              </a:ext>
            </a:extLst>
          </p:cNvPr>
          <p:cNvSpPr txBox="1">
            <a:spLocks/>
          </p:cNvSpPr>
          <p:nvPr/>
        </p:nvSpPr>
        <p:spPr>
          <a:xfrm>
            <a:off x="885227" y="4237781"/>
            <a:ext cx="4951808" cy="150410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r>
              <a:rPr lang="en-US" sz="2400">
                <a:solidFill>
                  <a:schemeClr val="tx1"/>
                </a:solidFill>
                <a:latin typeface="Roboto" panose="020B0604020202020204" charset="0"/>
                <a:ea typeface="Roboto" panose="020B0604020202020204" charset="0"/>
                <a:cs typeface="Roboto" panose="020B0604020202020204" charset="0"/>
              </a:rPr>
              <a:t>Bộ dữ liệu kiểm thử: </a:t>
            </a:r>
          </a:p>
          <a:p>
            <a:pPr lvl="1" algn="just"/>
            <a:r>
              <a:rPr lang="en-US" sz="2400">
                <a:solidFill>
                  <a:schemeClr val="tx1"/>
                </a:solidFill>
                <a:latin typeface="Roboto" panose="020B0604020202020204" charset="0"/>
                <a:ea typeface="Roboto" panose="020B0604020202020204" charset="0"/>
                <a:cs typeface="Roboto" panose="020B0604020202020204" charset="0"/>
              </a:rPr>
              <a:t>n bất kì lớn hơn 1 (n là số tự nhiên) </a:t>
            </a:r>
            <a:endParaRPr lang="en-US" sz="2400" kern="1200">
              <a:solidFill>
                <a:schemeClr val="tx1"/>
              </a:solidFill>
              <a:latin typeface="Roboto" panose="020B0604020202020204" charset="0"/>
              <a:ea typeface="Roboto" panose="020B0604020202020204" charset="0"/>
              <a:cs typeface="Roboto" panose="020B0604020202020204" charset="0"/>
            </a:endParaRPr>
          </a:p>
          <a:p>
            <a:pPr lvl="1" algn="just"/>
            <a:r>
              <a:rPr lang="en-US" sz="2400">
                <a:solidFill>
                  <a:schemeClr val="tx1"/>
                </a:solidFill>
                <a:latin typeface="Roboto" panose="020B0604020202020204" charset="0"/>
                <a:ea typeface="Roboto" panose="020B0604020202020204" charset="0"/>
                <a:cs typeface="Roboto" panose="020B0604020202020204" charset="0"/>
              </a:rPr>
              <a:t>n=1</a:t>
            </a:r>
          </a:p>
          <a:p>
            <a:pPr lvl="1" algn="just"/>
            <a:r>
              <a:rPr lang="en-US" sz="2400">
                <a:solidFill>
                  <a:schemeClr val="tx1"/>
                </a:solidFill>
                <a:latin typeface="Roboto" panose="020B0604020202020204" charset="0"/>
                <a:ea typeface="Roboto" panose="020B0604020202020204" charset="0"/>
                <a:cs typeface="Roboto" panose="020B0604020202020204" charset="0"/>
              </a:rPr>
              <a:t>n=0</a:t>
            </a:r>
          </a:p>
        </p:txBody>
      </p:sp>
    </p:spTree>
    <p:extLst>
      <p:ext uri="{BB962C8B-B14F-4D97-AF65-F5344CB8AC3E}">
        <p14:creationId xmlns:p14="http://schemas.microsoft.com/office/powerpoint/2010/main" val="231952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Effect transition="in" filter="fade">
                                      <p:cBhvr>
                                        <p:cTn id="27" dur="500"/>
                                        <p:tgtEl>
                                          <p:spTgt spid="9">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3" end="3"/>
                                            </p:txEl>
                                          </p:spTgt>
                                        </p:tgtEl>
                                        <p:attrNameLst>
                                          <p:attrName>style.visibility</p:attrName>
                                        </p:attrNameLst>
                                      </p:cBhvr>
                                      <p:to>
                                        <p:strVal val="visible"/>
                                      </p:to>
                                    </p:set>
                                    <p:animEffect transition="in" filter="fade">
                                      <p:cBhvr>
                                        <p:cTn id="32"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213926" y="237624"/>
            <a:ext cx="8939201" cy="954107"/>
          </a:xfrm>
          <a:prstGeom prst="rect">
            <a:avLst/>
          </a:prstGeom>
          <a:noFill/>
        </p:spPr>
        <p:txBody>
          <a:bodyPr wrap="square" rtlCol="0">
            <a:spAutoFit/>
          </a:bodyPr>
          <a:lstStyle/>
          <a:p>
            <a:pPr algn="ct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LUYỆN TẬP</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Google Shape;114;p14">
            <a:extLst>
              <a:ext uri="{FF2B5EF4-FFF2-40B4-BE49-F238E27FC236}">
                <a16:creationId xmlns:a16="http://schemas.microsoft.com/office/drawing/2014/main" id="{6005AC77-2D30-4317-8FE9-39EC860C1A7C}"/>
              </a:ext>
            </a:extLst>
          </p:cNvPr>
          <p:cNvSpPr txBox="1">
            <a:spLocks/>
          </p:cNvSpPr>
          <p:nvPr/>
        </p:nvSpPr>
        <p:spPr>
          <a:xfrm>
            <a:off x="876169" y="1328141"/>
            <a:ext cx="10747795"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400">
                <a:latin typeface="Roboto" panose="020B0604020202020204" charset="0"/>
                <a:ea typeface="Roboto" panose="020B0604020202020204" charset="0"/>
                <a:cs typeface="Roboto" panose="020B0604020202020204" charset="0"/>
              </a:rPr>
              <a:t>2. </a:t>
            </a:r>
            <a:r>
              <a:rPr lang="vi-VN" sz="2400">
                <a:latin typeface="Roboto" panose="020B0604020202020204" charset="0"/>
                <a:ea typeface="Roboto" panose="020B0604020202020204" charset="0"/>
                <a:cs typeface="Roboto" panose="020B0604020202020204" charset="0"/>
              </a:rPr>
              <a:t>Xét hàm mô tả thuật toán tính tổng các số chẵn của một dãy số cho trước. Tìm hai bộ dữ liệu đầu vào có cùng kích thước của thuật toán trên nhưng có thời gian chạy khác nhau.</a:t>
            </a:r>
          </a:p>
        </p:txBody>
      </p:sp>
      <p:pic>
        <p:nvPicPr>
          <p:cNvPr id="7" name="Picture 6">
            <a:extLst>
              <a:ext uri="{FF2B5EF4-FFF2-40B4-BE49-F238E27FC236}">
                <a16:creationId xmlns:a16="http://schemas.microsoft.com/office/drawing/2014/main" id="{32253AB2-909F-4231-8AFC-BB5B8364FF97}"/>
              </a:ext>
            </a:extLst>
          </p:cNvPr>
          <p:cNvPicPr>
            <a:picLocks noChangeAspect="1"/>
          </p:cNvPicPr>
          <p:nvPr/>
        </p:nvPicPr>
        <p:blipFill>
          <a:blip r:embed="rId2"/>
          <a:stretch>
            <a:fillRect/>
          </a:stretch>
        </p:blipFill>
        <p:spPr>
          <a:xfrm>
            <a:off x="2649350" y="2676295"/>
            <a:ext cx="3902440" cy="2014793"/>
          </a:xfrm>
          <a:prstGeom prst="rect">
            <a:avLst/>
          </a:prstGeom>
        </p:spPr>
      </p:pic>
      <p:sp>
        <p:nvSpPr>
          <p:cNvPr id="10" name="Text Placeholder 6">
            <a:extLst>
              <a:ext uri="{FF2B5EF4-FFF2-40B4-BE49-F238E27FC236}">
                <a16:creationId xmlns:a16="http://schemas.microsoft.com/office/drawing/2014/main" id="{8CE6E9BE-0F1F-4369-9211-B16F8BA22420}"/>
              </a:ext>
            </a:extLst>
          </p:cNvPr>
          <p:cNvSpPr txBox="1">
            <a:spLocks/>
          </p:cNvSpPr>
          <p:nvPr/>
        </p:nvSpPr>
        <p:spPr>
          <a:xfrm>
            <a:off x="778464" y="4777808"/>
            <a:ext cx="5098715" cy="150410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lnSpc>
                <a:spcPct val="150000"/>
              </a:lnSpc>
            </a:pPr>
            <a:r>
              <a:rPr lang="en-US" sz="2400">
                <a:solidFill>
                  <a:schemeClr val="tx1"/>
                </a:solidFill>
                <a:latin typeface="Roboto" panose="020B0604020202020204" charset="0"/>
                <a:ea typeface="Roboto" panose="020B0604020202020204" charset="0"/>
                <a:cs typeface="Roboto" panose="020B0604020202020204" charset="0"/>
              </a:rPr>
              <a:t>Bộ dữ liệu kiểm thử: </a:t>
            </a:r>
          </a:p>
          <a:p>
            <a:pPr lvl="1" algn="just">
              <a:lnSpc>
                <a:spcPct val="150000"/>
              </a:lnSpc>
            </a:pPr>
            <a:r>
              <a:rPr lang="en-US" sz="2400">
                <a:solidFill>
                  <a:schemeClr val="tx1"/>
                </a:solidFill>
                <a:latin typeface="Roboto" panose="020B0604020202020204" charset="0"/>
                <a:ea typeface="Roboto" panose="020B0604020202020204" charset="0"/>
                <a:cs typeface="Roboto" panose="020B0604020202020204" charset="0"/>
              </a:rPr>
              <a:t>A=[0,1,2,3,4,5,6,7,8,9]</a:t>
            </a:r>
          </a:p>
          <a:p>
            <a:pPr lvl="1" algn="just">
              <a:lnSpc>
                <a:spcPct val="150000"/>
              </a:lnSpc>
            </a:pPr>
            <a:r>
              <a:rPr lang="en-US" sz="2400">
                <a:solidFill>
                  <a:schemeClr val="tx1"/>
                </a:solidFill>
                <a:latin typeface="Roboto" panose="020B0604020202020204" charset="0"/>
                <a:ea typeface="Roboto" panose="020B0604020202020204" charset="0"/>
                <a:cs typeface="Roboto" panose="020B0604020202020204" charset="0"/>
              </a:rPr>
              <a:t>B=[3,5,7,9,11,13,15,17]</a:t>
            </a:r>
          </a:p>
        </p:txBody>
      </p:sp>
    </p:spTree>
    <p:extLst>
      <p:ext uri="{BB962C8B-B14F-4D97-AF65-F5344CB8AC3E}">
        <p14:creationId xmlns:p14="http://schemas.microsoft.com/office/powerpoint/2010/main" val="1123512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fade">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1" end="1"/>
                                            </p:txEl>
                                          </p:spTgt>
                                        </p:tgtEl>
                                        <p:attrNameLst>
                                          <p:attrName>style.visibility</p:attrName>
                                        </p:attrNameLst>
                                      </p:cBhvr>
                                      <p:to>
                                        <p:strVal val="visible"/>
                                      </p:to>
                                    </p:set>
                                    <p:animEffect transition="in" filter="fade">
                                      <p:cBhvr>
                                        <p:cTn id="22" dur="500"/>
                                        <p:tgtEl>
                                          <p:spTgt spid="10">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animEffect transition="in" filter="fade">
                                      <p:cBhvr>
                                        <p:cTn id="27"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213926" y="237624"/>
            <a:ext cx="8939201" cy="954107"/>
          </a:xfrm>
          <a:prstGeom prst="rect">
            <a:avLst/>
          </a:prstGeom>
          <a:noFill/>
        </p:spPr>
        <p:txBody>
          <a:bodyPr wrap="square" rtlCol="0">
            <a:spAutoFit/>
          </a:bodyPr>
          <a:lstStyle/>
          <a:p>
            <a:pPr algn="ct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VẬN DỤNG</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8" name="Google Shape;114;p14">
            <a:extLst>
              <a:ext uri="{FF2B5EF4-FFF2-40B4-BE49-F238E27FC236}">
                <a16:creationId xmlns:a16="http://schemas.microsoft.com/office/drawing/2014/main" id="{0F51123F-00BC-428C-A397-7CFE2D2D96D2}"/>
              </a:ext>
            </a:extLst>
          </p:cNvPr>
          <p:cNvSpPr txBox="1">
            <a:spLocks/>
          </p:cNvSpPr>
          <p:nvPr/>
        </p:nvSpPr>
        <p:spPr>
          <a:xfrm>
            <a:off x="518764" y="810660"/>
            <a:ext cx="10786545" cy="4469777"/>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400">
                <a:latin typeface="Roboto" panose="020B0604020202020204" charset="0"/>
                <a:ea typeface="Roboto" panose="020B0604020202020204" charset="0"/>
                <a:cs typeface="Roboto" panose="020B0604020202020204" charset="0"/>
              </a:rPr>
              <a:t>1. </a:t>
            </a:r>
            <a:r>
              <a:rPr lang="vi-VN" sz="2400">
                <a:latin typeface="Roboto" panose="020B0604020202020204" charset="0"/>
                <a:ea typeface="Roboto" panose="020B0604020202020204" charset="0"/>
                <a:cs typeface="Roboto" panose="020B0604020202020204" charset="0"/>
              </a:rPr>
              <a:t>Cho dãy các số A = </a:t>
            </a:r>
            <a:r>
              <a:rPr lang="en-US" sz="2400">
                <a:latin typeface="Roboto" panose="020B0604020202020204" charset="0"/>
                <a:ea typeface="Roboto" panose="020B0604020202020204" charset="0"/>
                <a:cs typeface="Roboto" panose="020B0604020202020204" charset="0"/>
              </a:rPr>
              <a:t>[</a:t>
            </a:r>
            <a:r>
              <a:rPr lang="vi-VN" sz="2400">
                <a:latin typeface="Roboto" panose="020B0604020202020204" charset="0"/>
                <a:ea typeface="Roboto" panose="020B0604020202020204" charset="0"/>
                <a:cs typeface="Roboto" panose="020B0604020202020204" charset="0"/>
              </a:rPr>
              <a:t>3, 1, 0, 10, 13, 16, 9, 7, 5, 11].</a:t>
            </a:r>
          </a:p>
          <a:p>
            <a:pPr algn="just">
              <a:lnSpc>
                <a:spcPct val="150000"/>
              </a:lnSpc>
            </a:pPr>
            <a:r>
              <a:rPr lang="vi-VN" sz="2400">
                <a:latin typeface="Roboto" panose="020B0604020202020204" charset="0"/>
                <a:ea typeface="Roboto" panose="020B0604020202020204" charset="0"/>
                <a:cs typeface="Roboto" panose="020B0604020202020204" charset="0"/>
              </a:rPr>
              <a:t>a) Viết chương trình mô tả thuật toán tìm kiếm phần tử C = 9 của dãy trên. Tính thời gian chính xác thực hiện công việc tìm kiếm này.</a:t>
            </a:r>
          </a:p>
          <a:p>
            <a:pPr algn="just">
              <a:lnSpc>
                <a:spcPct val="150000"/>
              </a:lnSpc>
            </a:pPr>
            <a:r>
              <a:rPr lang="vi-VN" sz="2400">
                <a:latin typeface="Roboto" panose="020B0604020202020204" charset="0"/>
                <a:ea typeface="Roboto" panose="020B0604020202020204" charset="0"/>
                <a:cs typeface="Roboto" panose="020B0604020202020204" charset="0"/>
              </a:rPr>
              <a:t>b) Giả sử d</a:t>
            </a:r>
            <a:r>
              <a:rPr lang="en-US" sz="2400">
                <a:latin typeface="Roboto" panose="020B0604020202020204" charset="0"/>
                <a:ea typeface="Roboto" panose="020B0604020202020204" charset="0"/>
                <a:cs typeface="Roboto" panose="020B0604020202020204" charset="0"/>
              </a:rPr>
              <a:t>ã</a:t>
            </a:r>
            <a:r>
              <a:rPr lang="vi-VN" sz="2400">
                <a:latin typeface="Roboto" panose="020B0604020202020204" charset="0"/>
                <a:ea typeface="Roboto" panose="020B0604020202020204" charset="0"/>
                <a:cs typeface="Roboto" panose="020B0604020202020204" charset="0"/>
              </a:rPr>
              <a:t>y A ở trên đã được sắp xếp theo thứ tự tăng dần: </a:t>
            </a:r>
            <a:endParaRPr lang="en-US" sz="2400">
              <a:latin typeface="Roboto" panose="020B0604020202020204" charset="0"/>
              <a:ea typeface="Roboto" panose="020B0604020202020204" charset="0"/>
              <a:cs typeface="Roboto" panose="020B0604020202020204" charset="0"/>
            </a:endParaRPr>
          </a:p>
          <a:p>
            <a:pPr algn="just">
              <a:lnSpc>
                <a:spcPct val="150000"/>
              </a:lnSpc>
            </a:pPr>
            <a:r>
              <a:rPr lang="vi-VN" sz="2400">
                <a:latin typeface="Roboto" panose="020B0604020202020204" charset="0"/>
                <a:ea typeface="Roboto" panose="020B0604020202020204" charset="0"/>
                <a:cs typeface="Roboto" panose="020B0604020202020204" charset="0"/>
              </a:rPr>
              <a:t>A</a:t>
            </a:r>
            <a:r>
              <a:rPr lang="en-US" sz="2400">
                <a:latin typeface="Roboto" panose="020B0604020202020204" charset="0"/>
                <a:ea typeface="Roboto" panose="020B0604020202020204" charset="0"/>
                <a:cs typeface="Roboto" panose="020B0604020202020204" charset="0"/>
              </a:rPr>
              <a:t> </a:t>
            </a:r>
            <a:r>
              <a:rPr lang="vi-VN" sz="2400">
                <a:latin typeface="Roboto" panose="020B0604020202020204" charset="0"/>
                <a:ea typeface="Roboto" panose="020B0604020202020204" charset="0"/>
                <a:cs typeface="Roboto" panose="020B0604020202020204" charset="0"/>
              </a:rPr>
              <a:t>=</a:t>
            </a:r>
            <a:r>
              <a:rPr lang="en-US" sz="2400">
                <a:latin typeface="Roboto" panose="020B0604020202020204" charset="0"/>
                <a:ea typeface="Roboto" panose="020B0604020202020204" charset="0"/>
                <a:cs typeface="Roboto" panose="020B0604020202020204" charset="0"/>
              </a:rPr>
              <a:t> </a:t>
            </a:r>
            <a:r>
              <a:rPr lang="vi-VN" sz="2400">
                <a:latin typeface="Roboto" panose="020B0604020202020204" charset="0"/>
                <a:ea typeface="Roboto" panose="020B0604020202020204" charset="0"/>
                <a:cs typeface="Roboto" panose="020B0604020202020204" charset="0"/>
              </a:rPr>
              <a:t>[</a:t>
            </a:r>
            <a:r>
              <a:rPr lang="en-US" sz="2400">
                <a:latin typeface="Roboto" panose="020B0604020202020204" charset="0"/>
                <a:ea typeface="Roboto" panose="020B0604020202020204" charset="0"/>
                <a:cs typeface="Roboto" panose="020B0604020202020204" charset="0"/>
              </a:rPr>
              <a:t>0, 1, 3, 5, 7, 9, 10, 11, 13, 16</a:t>
            </a:r>
            <a:r>
              <a:rPr lang="vi-VN" sz="2400">
                <a:latin typeface="Roboto" panose="020B0604020202020204" charset="0"/>
                <a:ea typeface="Roboto" panose="020B0604020202020204" charset="0"/>
                <a:cs typeface="Roboto" panose="020B0604020202020204" charset="0"/>
              </a:rPr>
              <a:t>]. </a:t>
            </a:r>
            <a:endParaRPr lang="en-US" sz="2400">
              <a:latin typeface="Roboto" panose="020B0604020202020204" charset="0"/>
              <a:ea typeface="Roboto" panose="020B0604020202020204" charset="0"/>
              <a:cs typeface="Roboto" panose="020B0604020202020204" charset="0"/>
            </a:endParaRPr>
          </a:p>
          <a:p>
            <a:pPr algn="just">
              <a:lnSpc>
                <a:spcPct val="150000"/>
              </a:lnSpc>
            </a:pPr>
            <a:r>
              <a:rPr lang="vi-VN" sz="2400">
                <a:latin typeface="Roboto" panose="020B0604020202020204" charset="0"/>
                <a:ea typeface="Roboto" panose="020B0604020202020204" charset="0"/>
                <a:cs typeface="Roboto" panose="020B0604020202020204" charset="0"/>
              </a:rPr>
              <a:t>Viết chương trình tìm kiếm nhị phân để tìm kiếm ph</a:t>
            </a:r>
            <a:r>
              <a:rPr lang="en-US" sz="2400">
                <a:latin typeface="Roboto" panose="020B0604020202020204" charset="0"/>
                <a:ea typeface="Roboto" panose="020B0604020202020204" charset="0"/>
                <a:cs typeface="Roboto" panose="020B0604020202020204" charset="0"/>
              </a:rPr>
              <a:t>ầ</a:t>
            </a:r>
            <a:r>
              <a:rPr lang="vi-VN" sz="2400">
                <a:latin typeface="Roboto" panose="020B0604020202020204" charset="0"/>
                <a:ea typeface="Roboto" panose="020B0604020202020204" charset="0"/>
                <a:cs typeface="Roboto" panose="020B0604020202020204" charset="0"/>
              </a:rPr>
              <a:t>n tử C = 9, đo thời gian thực hiện thuật toán. So sánh với kết quả </a:t>
            </a:r>
            <a:r>
              <a:rPr lang="en-US" sz="2400">
                <a:latin typeface="Roboto" panose="020B0604020202020204" charset="0"/>
                <a:ea typeface="Roboto" panose="020B0604020202020204" charset="0"/>
                <a:cs typeface="Roboto" panose="020B0604020202020204" charset="0"/>
              </a:rPr>
              <a:t>t</a:t>
            </a:r>
            <a:r>
              <a:rPr lang="vi-VN" sz="2400">
                <a:latin typeface="Roboto" panose="020B0604020202020204" charset="0"/>
                <a:ea typeface="Roboto" panose="020B0604020202020204" charset="0"/>
                <a:cs typeface="Roboto" panose="020B0604020202020204" charset="0"/>
              </a:rPr>
              <a:t>ìm kiếm ở câu a.</a:t>
            </a:r>
          </a:p>
        </p:txBody>
      </p:sp>
    </p:spTree>
    <p:extLst>
      <p:ext uri="{BB962C8B-B14F-4D97-AF65-F5344CB8AC3E}">
        <p14:creationId xmlns:p14="http://schemas.microsoft.com/office/powerpoint/2010/main" val="724038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fade">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E3AA196-65D6-4EB9-B831-5541F2778891}"/>
              </a:ext>
            </a:extLst>
          </p:cNvPr>
          <p:cNvSpPr txBox="1"/>
          <p:nvPr/>
        </p:nvSpPr>
        <p:spPr>
          <a:xfrm>
            <a:off x="410358" y="1348004"/>
            <a:ext cx="5056909" cy="523220"/>
          </a:xfrm>
          <a:prstGeom prst="rect">
            <a:avLst/>
          </a:prstGeom>
          <a:noFill/>
        </p:spPr>
        <p:txBody>
          <a:bodyPr wrap="square" rtlCol="0">
            <a:spAutoFit/>
          </a:bodyPr>
          <a:lstStyle/>
          <a:p>
            <a:r>
              <a:rPr lang="en-US" sz="2800" b="1">
                <a:latin typeface="Roboto" panose="020B0604020202020204" charset="0"/>
                <a:ea typeface="Roboto" panose="020B0604020202020204" charset="0"/>
                <a:cs typeface="Roboto" panose="020B0604020202020204" charset="0"/>
              </a:rPr>
              <a:t>Kiểm thử là gì?</a:t>
            </a:r>
          </a:p>
        </p:txBody>
      </p:sp>
      <p:sp>
        <p:nvSpPr>
          <p:cNvPr id="5" name="TextBox 4">
            <a:extLst>
              <a:ext uri="{FF2B5EF4-FFF2-40B4-BE49-F238E27FC236}">
                <a16:creationId xmlns:a16="http://schemas.microsoft.com/office/drawing/2014/main" id="{CEA68F0D-9E8C-4431-B3D5-20981FB4F496}"/>
              </a:ext>
            </a:extLst>
          </p:cNvPr>
          <p:cNvSpPr txBox="1"/>
          <p:nvPr/>
        </p:nvSpPr>
        <p:spPr>
          <a:xfrm>
            <a:off x="1427018" y="2136661"/>
            <a:ext cx="10764982" cy="461665"/>
          </a:xfrm>
          <a:prstGeom prst="rect">
            <a:avLst/>
          </a:prstGeom>
          <a:noFill/>
        </p:spPr>
        <p:txBody>
          <a:bodyPr wrap="square" rtlCol="0">
            <a:spAutoFit/>
          </a:bodyPr>
          <a:lstStyle/>
          <a:p>
            <a:r>
              <a:rPr lang="en-US" sz="2400">
                <a:latin typeface="Roboto" panose="020B0604020202020204" charset="0"/>
                <a:ea typeface="Roboto" panose="020B0604020202020204" charset="0"/>
                <a:cs typeface="Roboto" panose="020B0604020202020204" charset="0"/>
              </a:rPr>
              <a:t>Kiểm thử: kiểm tra và chạy thử chương trình nhằm phát hiện lỗi và sửa lỗi.</a:t>
            </a:r>
          </a:p>
        </p:txBody>
      </p:sp>
    </p:spTree>
    <p:extLst>
      <p:ext uri="{BB962C8B-B14F-4D97-AF65-F5344CB8AC3E}">
        <p14:creationId xmlns:p14="http://schemas.microsoft.com/office/powerpoint/2010/main" val="2734694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E3AA196-65D6-4EB9-B831-5541F2778891}"/>
              </a:ext>
            </a:extLst>
          </p:cNvPr>
          <p:cNvSpPr txBox="1"/>
          <p:nvPr/>
        </p:nvSpPr>
        <p:spPr>
          <a:xfrm>
            <a:off x="590467" y="1086394"/>
            <a:ext cx="6821715" cy="523220"/>
          </a:xfrm>
          <a:prstGeom prst="rect">
            <a:avLst/>
          </a:prstGeom>
          <a:noFill/>
        </p:spPr>
        <p:txBody>
          <a:bodyPr wrap="square" rtlCol="0">
            <a:spAutoFit/>
          </a:bodyPr>
          <a:lstStyle/>
          <a:p>
            <a:r>
              <a:rPr lang="en-US" sz="2800" b="1">
                <a:latin typeface="Roboto" panose="020B0604020202020204" charset="0"/>
                <a:ea typeface="Roboto" panose="020B0604020202020204" charset="0"/>
                <a:cs typeface="Roboto" panose="020B0604020202020204" charset="0"/>
              </a:rPr>
              <a:t>Các phương pháp kiểm thử?</a:t>
            </a:r>
          </a:p>
        </p:txBody>
      </p:sp>
      <p:sp>
        <p:nvSpPr>
          <p:cNvPr id="5" name="TextBox 4">
            <a:extLst>
              <a:ext uri="{FF2B5EF4-FFF2-40B4-BE49-F238E27FC236}">
                <a16:creationId xmlns:a16="http://schemas.microsoft.com/office/drawing/2014/main" id="{CEA68F0D-9E8C-4431-B3D5-20981FB4F496}"/>
              </a:ext>
            </a:extLst>
          </p:cNvPr>
          <p:cNvSpPr txBox="1"/>
          <p:nvPr/>
        </p:nvSpPr>
        <p:spPr>
          <a:xfrm>
            <a:off x="856870" y="1809668"/>
            <a:ext cx="10764982" cy="461665"/>
          </a:xfrm>
          <a:prstGeom prst="rect">
            <a:avLst/>
          </a:prstGeom>
          <a:noFill/>
        </p:spPr>
        <p:txBody>
          <a:bodyPr wrap="square" rtlCol="0">
            <a:spAutoFit/>
          </a:bodyPr>
          <a:lstStyle/>
          <a:p>
            <a:pPr marL="342900" indent="-342900">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Sử dụng các bộ dữ liệu test.</a:t>
            </a:r>
          </a:p>
        </p:txBody>
      </p:sp>
      <p:pic>
        <p:nvPicPr>
          <p:cNvPr id="2" name="Picture 1">
            <a:extLst>
              <a:ext uri="{FF2B5EF4-FFF2-40B4-BE49-F238E27FC236}">
                <a16:creationId xmlns:a16="http://schemas.microsoft.com/office/drawing/2014/main" id="{62D39B78-4E2F-4959-A024-282461CBCEDF}"/>
              </a:ext>
            </a:extLst>
          </p:cNvPr>
          <p:cNvPicPr>
            <a:picLocks noChangeAspect="1"/>
          </p:cNvPicPr>
          <p:nvPr/>
        </p:nvPicPr>
        <p:blipFill>
          <a:blip r:embed="rId2"/>
          <a:stretch>
            <a:fillRect/>
          </a:stretch>
        </p:blipFill>
        <p:spPr>
          <a:xfrm>
            <a:off x="5819175" y="1903739"/>
            <a:ext cx="6089158" cy="2986916"/>
          </a:xfrm>
          <a:prstGeom prst="rect">
            <a:avLst/>
          </a:prstGeom>
        </p:spPr>
      </p:pic>
      <p:sp>
        <p:nvSpPr>
          <p:cNvPr id="8" name="TextBox 7">
            <a:extLst>
              <a:ext uri="{FF2B5EF4-FFF2-40B4-BE49-F238E27FC236}">
                <a16:creationId xmlns:a16="http://schemas.microsoft.com/office/drawing/2014/main" id="{88A31145-6A25-48E0-9236-AC0EF077F70F}"/>
              </a:ext>
            </a:extLst>
          </p:cNvPr>
          <p:cNvSpPr txBox="1"/>
          <p:nvPr/>
        </p:nvSpPr>
        <p:spPr>
          <a:xfrm>
            <a:off x="1163782" y="2471387"/>
            <a:ext cx="3990109" cy="2239844"/>
          </a:xfrm>
          <a:prstGeom prst="rect">
            <a:avLst/>
          </a:prstGeom>
          <a:noFill/>
        </p:spPr>
        <p:txBody>
          <a:bodyPr wrap="square" rtlCol="0">
            <a:spAutoFit/>
          </a:bodyPr>
          <a:lstStyle/>
          <a:p>
            <a:pPr marL="285750" indent="-285750">
              <a:lnSpc>
                <a:spcPct val="150000"/>
              </a:lnSpc>
              <a:buClr>
                <a:schemeClr val="accent2">
                  <a:lumMod val="75000"/>
                </a:schemeClr>
              </a:buClr>
              <a:buFont typeface="Courier New" panose="02070309020205020404" pitchFamily="49" charset="0"/>
              <a:buChar char="o"/>
            </a:pPr>
            <a:r>
              <a:rPr lang="en-US" sz="2400">
                <a:latin typeface="Roboto" panose="020B0604020202020204" charset="0"/>
                <a:ea typeface="Roboto" panose="020B0604020202020204" charset="0"/>
                <a:cs typeface="Roboto" panose="020B0604020202020204" charset="0"/>
              </a:rPr>
              <a:t>m= 8	n=8</a:t>
            </a:r>
          </a:p>
          <a:p>
            <a:pPr marL="285750" indent="-285750">
              <a:lnSpc>
                <a:spcPct val="150000"/>
              </a:lnSpc>
              <a:buClr>
                <a:schemeClr val="accent2">
                  <a:lumMod val="75000"/>
                </a:schemeClr>
              </a:buClr>
              <a:buFont typeface="Courier New" panose="02070309020205020404" pitchFamily="49" charset="0"/>
              <a:buChar char="o"/>
            </a:pPr>
            <a:r>
              <a:rPr lang="en-US" sz="2400">
                <a:latin typeface="Roboto" panose="020B0604020202020204" charset="0"/>
                <a:ea typeface="Roboto" panose="020B0604020202020204" charset="0"/>
                <a:cs typeface="Roboto" panose="020B0604020202020204" charset="0"/>
              </a:rPr>
              <a:t>m= 10	n=5</a:t>
            </a:r>
          </a:p>
          <a:p>
            <a:pPr marL="285750" indent="-285750">
              <a:lnSpc>
                <a:spcPct val="150000"/>
              </a:lnSpc>
              <a:buClr>
                <a:schemeClr val="accent2">
                  <a:lumMod val="75000"/>
                </a:schemeClr>
              </a:buClr>
              <a:buFont typeface="Courier New" panose="02070309020205020404" pitchFamily="49" charset="0"/>
              <a:buChar char="o"/>
            </a:pPr>
            <a:r>
              <a:rPr lang="en-US" sz="2400">
                <a:latin typeface="Roboto" panose="020B0604020202020204" charset="0"/>
                <a:ea typeface="Roboto" panose="020B0604020202020204" charset="0"/>
                <a:cs typeface="Roboto" panose="020B0604020202020204" charset="0"/>
              </a:rPr>
              <a:t>m= 20	n=24</a:t>
            </a:r>
          </a:p>
          <a:p>
            <a:pPr marL="285750" indent="-285750">
              <a:lnSpc>
                <a:spcPct val="150000"/>
              </a:lnSpc>
              <a:buClr>
                <a:schemeClr val="accent2">
                  <a:lumMod val="75000"/>
                </a:schemeClr>
              </a:buClr>
              <a:buFont typeface="Courier New" panose="02070309020205020404" pitchFamily="49" charset="0"/>
              <a:buChar char="o"/>
            </a:pPr>
            <a:r>
              <a:rPr lang="en-US" sz="2400">
                <a:latin typeface="Roboto" panose="020B0604020202020204" charset="0"/>
                <a:ea typeface="Roboto" panose="020B0604020202020204" charset="0"/>
                <a:cs typeface="Roboto" panose="020B0604020202020204" charset="0"/>
              </a:rPr>
              <a:t>m= 17	n=7</a:t>
            </a:r>
          </a:p>
        </p:txBody>
      </p:sp>
    </p:spTree>
    <p:extLst>
      <p:ext uri="{BB962C8B-B14F-4D97-AF65-F5344CB8AC3E}">
        <p14:creationId xmlns:p14="http://schemas.microsoft.com/office/powerpoint/2010/main" val="1178966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8" grpId="0" uiExpan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E3AA196-65D6-4EB9-B831-5541F2778891}"/>
              </a:ext>
            </a:extLst>
          </p:cNvPr>
          <p:cNvSpPr txBox="1"/>
          <p:nvPr/>
        </p:nvSpPr>
        <p:spPr>
          <a:xfrm>
            <a:off x="590467" y="1086394"/>
            <a:ext cx="6821715" cy="523220"/>
          </a:xfrm>
          <a:prstGeom prst="rect">
            <a:avLst/>
          </a:prstGeom>
          <a:noFill/>
        </p:spPr>
        <p:txBody>
          <a:bodyPr wrap="square" rtlCol="0">
            <a:spAutoFit/>
          </a:bodyPr>
          <a:lstStyle/>
          <a:p>
            <a:r>
              <a:rPr lang="en-US" sz="2800" b="1">
                <a:latin typeface="Roboto" panose="020B0604020202020204" charset="0"/>
                <a:ea typeface="Roboto" panose="020B0604020202020204" charset="0"/>
                <a:cs typeface="Roboto" panose="020B0604020202020204" charset="0"/>
              </a:rPr>
              <a:t>Các phương pháp kiểm thử?</a:t>
            </a:r>
          </a:p>
        </p:txBody>
      </p:sp>
      <p:sp>
        <p:nvSpPr>
          <p:cNvPr id="5" name="TextBox 4">
            <a:extLst>
              <a:ext uri="{FF2B5EF4-FFF2-40B4-BE49-F238E27FC236}">
                <a16:creationId xmlns:a16="http://schemas.microsoft.com/office/drawing/2014/main" id="{CEA68F0D-9E8C-4431-B3D5-20981FB4F496}"/>
              </a:ext>
            </a:extLst>
          </p:cNvPr>
          <p:cNvSpPr txBox="1"/>
          <p:nvPr/>
        </p:nvSpPr>
        <p:spPr>
          <a:xfrm>
            <a:off x="914400" y="1858219"/>
            <a:ext cx="10764982" cy="1131848"/>
          </a:xfrm>
          <a:prstGeom prst="rect">
            <a:avLst/>
          </a:prstGeom>
          <a:noFill/>
        </p:spPr>
        <p:txBody>
          <a:bodyPr wrap="square" rtlCol="0">
            <a:spAutoFit/>
          </a:bodyPr>
          <a:lstStyle/>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Sử dụng các bộ dữ liệu test.</a:t>
            </a:r>
          </a:p>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In ra các thông số trung gian</a:t>
            </a:r>
          </a:p>
        </p:txBody>
      </p:sp>
      <p:pic>
        <p:nvPicPr>
          <p:cNvPr id="6" name="Picture 5">
            <a:extLst>
              <a:ext uri="{FF2B5EF4-FFF2-40B4-BE49-F238E27FC236}">
                <a16:creationId xmlns:a16="http://schemas.microsoft.com/office/drawing/2014/main" id="{B3146586-E459-4449-8A31-29676E713C5F}"/>
              </a:ext>
            </a:extLst>
          </p:cNvPr>
          <p:cNvPicPr>
            <a:picLocks noChangeAspect="1"/>
          </p:cNvPicPr>
          <p:nvPr/>
        </p:nvPicPr>
        <p:blipFill>
          <a:blip r:embed="rId2"/>
          <a:stretch>
            <a:fillRect/>
          </a:stretch>
        </p:blipFill>
        <p:spPr>
          <a:xfrm>
            <a:off x="5594286" y="2571959"/>
            <a:ext cx="6085096" cy="3869202"/>
          </a:xfrm>
          <a:prstGeom prst="rect">
            <a:avLst/>
          </a:prstGeom>
        </p:spPr>
      </p:pic>
    </p:spTree>
    <p:extLst>
      <p:ext uri="{BB962C8B-B14F-4D97-AF65-F5344CB8AC3E}">
        <p14:creationId xmlns:p14="http://schemas.microsoft.com/office/powerpoint/2010/main" val="1615030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E3AA196-65D6-4EB9-B831-5541F2778891}"/>
              </a:ext>
            </a:extLst>
          </p:cNvPr>
          <p:cNvSpPr txBox="1"/>
          <p:nvPr/>
        </p:nvSpPr>
        <p:spPr>
          <a:xfrm>
            <a:off x="590467" y="1086394"/>
            <a:ext cx="6821715" cy="523220"/>
          </a:xfrm>
          <a:prstGeom prst="rect">
            <a:avLst/>
          </a:prstGeom>
          <a:noFill/>
        </p:spPr>
        <p:txBody>
          <a:bodyPr wrap="square" rtlCol="0">
            <a:spAutoFit/>
          </a:bodyPr>
          <a:lstStyle/>
          <a:p>
            <a:r>
              <a:rPr lang="en-US" sz="2800" b="1">
                <a:latin typeface="Roboto" panose="020B0604020202020204" charset="0"/>
                <a:ea typeface="Roboto" panose="020B0604020202020204" charset="0"/>
                <a:cs typeface="Roboto" panose="020B0604020202020204" charset="0"/>
              </a:rPr>
              <a:t>Các phương pháp kiểm thử?</a:t>
            </a:r>
          </a:p>
        </p:txBody>
      </p:sp>
      <p:sp>
        <p:nvSpPr>
          <p:cNvPr id="5" name="TextBox 4">
            <a:extLst>
              <a:ext uri="{FF2B5EF4-FFF2-40B4-BE49-F238E27FC236}">
                <a16:creationId xmlns:a16="http://schemas.microsoft.com/office/drawing/2014/main" id="{CEA68F0D-9E8C-4431-B3D5-20981FB4F496}"/>
              </a:ext>
            </a:extLst>
          </p:cNvPr>
          <p:cNvSpPr txBox="1"/>
          <p:nvPr/>
        </p:nvSpPr>
        <p:spPr>
          <a:xfrm>
            <a:off x="914400" y="1858219"/>
            <a:ext cx="10764982" cy="1685846"/>
          </a:xfrm>
          <a:prstGeom prst="rect">
            <a:avLst/>
          </a:prstGeom>
          <a:noFill/>
        </p:spPr>
        <p:txBody>
          <a:bodyPr wrap="square" rtlCol="0">
            <a:spAutoFit/>
          </a:bodyPr>
          <a:lstStyle/>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Sử dụng các bộ dữ liệu test.</a:t>
            </a:r>
          </a:p>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In ra các thông số trung gian</a:t>
            </a:r>
          </a:p>
          <a:p>
            <a:pPr marL="342900" indent="-342900">
              <a:lnSpc>
                <a:spcPct val="150000"/>
              </a:lnSpc>
              <a:buClr>
                <a:schemeClr val="accent1">
                  <a:lumMod val="50000"/>
                </a:schemeClr>
              </a:buClr>
              <a:buFont typeface="Wingdings" panose="05000000000000000000" pitchFamily="2" charset="2"/>
              <a:buChar char="Ø"/>
            </a:pPr>
            <a:r>
              <a:rPr lang="en-US" sz="2400">
                <a:latin typeface="Roboto" panose="020B0604020202020204" charset="0"/>
                <a:ea typeface="Roboto" panose="020B0604020202020204" charset="0"/>
                <a:cs typeface="Roboto" panose="020B0604020202020204" charset="0"/>
              </a:rPr>
              <a:t>Thiết lập điểm dừng</a:t>
            </a:r>
          </a:p>
        </p:txBody>
      </p:sp>
      <p:pic>
        <p:nvPicPr>
          <p:cNvPr id="2" name="Picture 1">
            <a:extLst>
              <a:ext uri="{FF2B5EF4-FFF2-40B4-BE49-F238E27FC236}">
                <a16:creationId xmlns:a16="http://schemas.microsoft.com/office/drawing/2014/main" id="{27509BE7-3CCD-4210-AE96-DA41B12461DC}"/>
              </a:ext>
            </a:extLst>
          </p:cNvPr>
          <p:cNvPicPr>
            <a:picLocks noChangeAspect="1"/>
          </p:cNvPicPr>
          <p:nvPr/>
        </p:nvPicPr>
        <p:blipFill>
          <a:blip r:embed="rId2"/>
          <a:stretch>
            <a:fillRect/>
          </a:stretch>
        </p:blipFill>
        <p:spPr>
          <a:xfrm>
            <a:off x="5056484" y="3142170"/>
            <a:ext cx="6913205" cy="3478206"/>
          </a:xfrm>
          <a:prstGeom prst="rect">
            <a:avLst/>
          </a:prstGeom>
        </p:spPr>
      </p:pic>
    </p:spTree>
    <p:extLst>
      <p:ext uri="{BB962C8B-B14F-4D97-AF65-F5344CB8AC3E}">
        <p14:creationId xmlns:p14="http://schemas.microsoft.com/office/powerpoint/2010/main" val="762609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2E3AA196-65D6-4EB9-B831-5541F2778891}"/>
              </a:ext>
            </a:extLst>
          </p:cNvPr>
          <p:cNvSpPr txBox="1"/>
          <p:nvPr/>
        </p:nvSpPr>
        <p:spPr>
          <a:xfrm>
            <a:off x="410358" y="1348004"/>
            <a:ext cx="5056909" cy="523220"/>
          </a:xfrm>
          <a:prstGeom prst="rect">
            <a:avLst/>
          </a:prstGeom>
          <a:noFill/>
        </p:spPr>
        <p:txBody>
          <a:bodyPr wrap="square" rtlCol="0">
            <a:spAutoFit/>
          </a:bodyPr>
          <a:lstStyle/>
          <a:p>
            <a:r>
              <a:rPr lang="en-US" sz="2800" b="1">
                <a:latin typeface="Roboto" panose="020B0604020202020204" charset="0"/>
                <a:ea typeface="Roboto" panose="020B0604020202020204" charset="0"/>
                <a:cs typeface="Roboto" panose="020B0604020202020204" charset="0"/>
              </a:rPr>
              <a:t>Vai trò của kiểm thử?</a:t>
            </a:r>
          </a:p>
        </p:txBody>
      </p:sp>
      <p:sp>
        <p:nvSpPr>
          <p:cNvPr id="5" name="TextBox 4">
            <a:extLst>
              <a:ext uri="{FF2B5EF4-FFF2-40B4-BE49-F238E27FC236}">
                <a16:creationId xmlns:a16="http://schemas.microsoft.com/office/drawing/2014/main" id="{CEA68F0D-9E8C-4431-B3D5-20981FB4F496}"/>
              </a:ext>
            </a:extLst>
          </p:cNvPr>
          <p:cNvSpPr txBox="1"/>
          <p:nvPr/>
        </p:nvSpPr>
        <p:spPr>
          <a:xfrm>
            <a:off x="1011382" y="2027497"/>
            <a:ext cx="10764982" cy="1131848"/>
          </a:xfrm>
          <a:prstGeom prst="rect">
            <a:avLst/>
          </a:prstGeom>
          <a:noFill/>
        </p:spPr>
        <p:txBody>
          <a:bodyPr wrap="square" rtlCol="0">
            <a:spAutoFit/>
          </a:bodyPr>
          <a:lstStyle/>
          <a:p>
            <a:pPr>
              <a:lnSpc>
                <a:spcPct val="150000"/>
              </a:lnSpc>
            </a:pPr>
            <a:r>
              <a:rPr lang="en-US" sz="2400">
                <a:latin typeface="Roboto" panose="020B0604020202020204" charset="0"/>
                <a:ea typeface="Roboto" panose="020B0604020202020204" charset="0"/>
                <a:cs typeface="Roboto" panose="020B0604020202020204" charset="0"/>
              </a:rPr>
              <a:t>Kiểm thử giúp tăng độ tin cậy của ch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ơng trình nh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ng ch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a chứng minh được tính đúng đắn của thuật toán và ch</a:t>
            </a:r>
            <a:r>
              <a:rPr lang="vi-VN" sz="2400">
                <a:latin typeface="Roboto" panose="020B0604020202020204" charset="0"/>
                <a:ea typeface="Roboto" panose="020B0604020202020204" charset="0"/>
                <a:cs typeface="Roboto" panose="020B0604020202020204" charset="0"/>
              </a:rPr>
              <a:t>ư</a:t>
            </a:r>
            <a:r>
              <a:rPr lang="en-US" sz="2400">
                <a:latin typeface="Roboto" panose="020B0604020202020204" charset="0"/>
                <a:ea typeface="Roboto" panose="020B0604020202020204" charset="0"/>
                <a:cs typeface="Roboto" panose="020B0604020202020204" charset="0"/>
              </a:rPr>
              <a:t>ơng trình</a:t>
            </a:r>
          </a:p>
        </p:txBody>
      </p:sp>
    </p:spTree>
    <p:extLst>
      <p:ext uri="{BB962C8B-B14F-4D97-AF65-F5344CB8AC3E}">
        <p14:creationId xmlns:p14="http://schemas.microsoft.com/office/powerpoint/2010/main" val="3409625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Google Shape;114;p14">
            <a:extLst>
              <a:ext uri="{FF2B5EF4-FFF2-40B4-BE49-F238E27FC236}">
                <a16:creationId xmlns:a16="http://schemas.microsoft.com/office/drawing/2014/main" id="{EF31A0CA-B703-48A7-9CA4-6315EB5D309F}"/>
              </a:ext>
            </a:extLst>
          </p:cNvPr>
          <p:cNvSpPr txBox="1">
            <a:spLocks/>
          </p:cNvSpPr>
          <p:nvPr/>
        </p:nvSpPr>
        <p:spPr>
          <a:xfrm>
            <a:off x="587247" y="1164262"/>
            <a:ext cx="11017506" cy="1849914"/>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200">
                <a:latin typeface="Roboto" panose="020B0604020202020204" charset="0"/>
                <a:ea typeface="Roboto" panose="020B0604020202020204" charset="0"/>
                <a:cs typeface="Roboto" panose="020B0604020202020204" charset="0"/>
              </a:rPr>
              <a:t>1. </a:t>
            </a:r>
            <a:r>
              <a:rPr lang="vi-VN" sz="2200">
                <a:latin typeface="Roboto" panose="020B0604020202020204" charset="0"/>
                <a:ea typeface="Roboto" panose="020B0604020202020204" charset="0"/>
                <a:cs typeface="Roboto" panose="020B0604020202020204" charset="0"/>
              </a:rPr>
              <a:t>Giả sử em thiết lập chương trình giải bài toán nào đó. Em đã ki</a:t>
            </a:r>
            <a:r>
              <a:rPr lang="en-US" sz="2200">
                <a:latin typeface="Roboto" panose="020B0604020202020204" charset="0"/>
                <a:ea typeface="Roboto" panose="020B0604020202020204" charset="0"/>
                <a:cs typeface="Roboto" panose="020B0604020202020204" charset="0"/>
              </a:rPr>
              <a:t>ể</a:t>
            </a:r>
            <a:r>
              <a:rPr lang="vi-VN" sz="2200">
                <a:latin typeface="Roboto" panose="020B0604020202020204" charset="0"/>
                <a:ea typeface="Roboto" panose="020B0604020202020204" charset="0"/>
                <a:cs typeface="Roboto" panose="020B0604020202020204" charset="0"/>
              </a:rPr>
              <a:t>m thử với 10 bộ dữ liệu và tất cả các kết quả đều đúng. Khi đó có thể kết luận chương trình đó đúng hay chưa?</a:t>
            </a:r>
          </a:p>
        </p:txBody>
      </p:sp>
      <p:sp>
        <p:nvSpPr>
          <p:cNvPr id="5" name="Text Placeholder 6">
            <a:extLst>
              <a:ext uri="{FF2B5EF4-FFF2-40B4-BE49-F238E27FC236}">
                <a16:creationId xmlns:a16="http://schemas.microsoft.com/office/drawing/2014/main" id="{9A0220FA-150D-428A-B392-DCE67AD084EB}"/>
              </a:ext>
            </a:extLst>
          </p:cNvPr>
          <p:cNvSpPr txBox="1">
            <a:spLocks/>
          </p:cNvSpPr>
          <p:nvPr/>
        </p:nvSpPr>
        <p:spPr>
          <a:xfrm>
            <a:off x="587247" y="3152480"/>
            <a:ext cx="11017506" cy="198755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lnSpc>
                <a:spcPct val="150000"/>
              </a:lnSpc>
            </a:pPr>
            <a:r>
              <a:rPr lang="en-US" sz="2200">
                <a:solidFill>
                  <a:schemeClr val="tx1"/>
                </a:solidFill>
                <a:latin typeface="Roboto" panose="020B0604020202020204" charset="0"/>
                <a:ea typeface="Roboto" panose="020B0604020202020204" charset="0"/>
                <a:cs typeface="Roboto" panose="020B0604020202020204" charset="0"/>
              </a:rPr>
              <a:t>Chưa thể kết luận chương trình đúng được vì kiểm thử chỉ giúp tăng độ tin cậy </a:t>
            </a:r>
            <a:r>
              <a:rPr lang="en-US" sz="2200" kern="1200">
                <a:solidFill>
                  <a:schemeClr val="tx1"/>
                </a:solidFill>
                <a:latin typeface="Roboto" panose="020B0604020202020204" charset="0"/>
                <a:ea typeface="Roboto" panose="020B0604020202020204" charset="0"/>
                <a:cs typeface="Roboto" panose="020B0604020202020204" charset="0"/>
              </a:rPr>
              <a:t>của chương trình nhưng chưa chứng minh được tính đúng của thuật toán và chương trình.</a:t>
            </a:r>
            <a:r>
              <a:rPr lang="en-US" sz="2200">
                <a:solidFill>
                  <a:schemeClr val="tx1"/>
                </a:solidFill>
                <a:latin typeface="Roboto" panose="020B0604020202020204" charset="0"/>
                <a:ea typeface="Roboto" panose="020B0604020202020204" charset="0"/>
                <a:cs typeface="Roboto" panose="020B0604020202020204" charset="0"/>
              </a:rPr>
              <a:t> </a:t>
            </a:r>
            <a:endParaRPr lang="en-US" sz="2200" kern="1200">
              <a:solidFill>
                <a:schemeClr val="tx1"/>
              </a:solidFill>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3600052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7E3CD1-7114-4C55-B2EF-854E77ED2686}"/>
              </a:ext>
            </a:extLst>
          </p:cNvPr>
          <p:cNvSpPr txBox="1"/>
          <p:nvPr/>
        </p:nvSpPr>
        <p:spPr>
          <a:xfrm>
            <a:off x="188686" y="237624"/>
            <a:ext cx="8939201" cy="954107"/>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VAI TRÒ CỦA KIỂM THỬ CHƯƠNG TRÌNH</a:t>
            </a:r>
            <a:endParaRPr lang="en-US" sz="2800" b="1">
              <a:solidFill>
                <a:schemeClr val="accent1">
                  <a:lumMod val="50000"/>
                </a:schemeClr>
              </a:solidFill>
              <a:latin typeface="Roboto" panose="020B0604020202020204"/>
            </a:endParaRPr>
          </a:p>
          <a:p>
            <a:endParaRPr lang="en-US" sz="2800" b="1">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Google Shape;114;p14">
            <a:extLst>
              <a:ext uri="{FF2B5EF4-FFF2-40B4-BE49-F238E27FC236}">
                <a16:creationId xmlns:a16="http://schemas.microsoft.com/office/drawing/2014/main" id="{EE1C746C-1E1A-4DB6-B409-E218EA3243E6}"/>
              </a:ext>
            </a:extLst>
          </p:cNvPr>
          <p:cNvSpPr txBox="1">
            <a:spLocks/>
          </p:cNvSpPr>
          <p:nvPr/>
        </p:nvSpPr>
        <p:spPr>
          <a:xfrm>
            <a:off x="649902" y="1397416"/>
            <a:ext cx="10678522" cy="838772"/>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200">
                <a:latin typeface="Roboto" panose="020B0604020202020204" charset="0"/>
                <a:ea typeface="Roboto" panose="020B0604020202020204" charset="0"/>
                <a:cs typeface="Roboto" panose="020B0604020202020204" charset="0"/>
              </a:rPr>
              <a:t>2. </a:t>
            </a:r>
            <a:r>
              <a:rPr lang="vi-VN" sz="2200">
                <a:latin typeface="Roboto" panose="020B0604020202020204" charset="0"/>
                <a:ea typeface="Roboto" panose="020B0604020202020204" charset="0"/>
                <a:cs typeface="Roboto" panose="020B0604020202020204" charset="0"/>
              </a:rPr>
              <a:t>Giả sử một chương trình kiểm thử với 10 bộ dữ liệu cho kết quả 9 lần đúng, 1 lần sai. Chương trình đó là sai hay đúng?</a:t>
            </a:r>
          </a:p>
        </p:txBody>
      </p:sp>
      <p:sp>
        <p:nvSpPr>
          <p:cNvPr id="5" name="Text Placeholder 6">
            <a:extLst>
              <a:ext uri="{FF2B5EF4-FFF2-40B4-BE49-F238E27FC236}">
                <a16:creationId xmlns:a16="http://schemas.microsoft.com/office/drawing/2014/main" id="{43DDA6FC-2DEC-4E07-99A7-0FCBFF82FA69}"/>
              </a:ext>
            </a:extLst>
          </p:cNvPr>
          <p:cNvSpPr txBox="1">
            <a:spLocks/>
          </p:cNvSpPr>
          <p:nvPr/>
        </p:nvSpPr>
        <p:spPr>
          <a:xfrm>
            <a:off x="916928" y="2441873"/>
            <a:ext cx="7482716" cy="64807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algn="just">
              <a:lnSpc>
                <a:spcPct val="150000"/>
              </a:lnSpc>
            </a:pPr>
            <a:r>
              <a:rPr lang="en-US" sz="2200">
                <a:solidFill>
                  <a:schemeClr val="tx1"/>
                </a:solidFill>
                <a:latin typeface="Roboto" panose="020B0604020202020204" charset="0"/>
                <a:ea typeface="Roboto" panose="020B0604020202020204" charset="0"/>
                <a:cs typeface="Roboto" panose="020B0604020202020204" charset="0"/>
              </a:rPr>
              <a:t>Kiểm thử có sai thì chương trình đó là sai.</a:t>
            </a:r>
            <a:endParaRPr lang="en-US" sz="2200" kern="1200">
              <a:solidFill>
                <a:schemeClr val="tx1"/>
              </a:solidFill>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1413963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2770</TotalTime>
  <Words>1636</Words>
  <Application>Microsoft Office PowerPoint</Application>
  <PresentationFormat>Widescreen</PresentationFormat>
  <Paragraphs>144</Paragraphs>
  <Slides>23</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Book Antiqua</vt:lpstr>
      <vt:lpstr>Calibri</vt:lpstr>
      <vt:lpstr>Calibri Light</vt:lpstr>
      <vt:lpstr>Courier New</vt:lpstr>
      <vt:lpstr>Roboto</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TÁCH ẢNH VÀ THIẾT KẾ ĐỒ HỌA VỚI KÊNH ALPHA</dc:title>
  <dc:creator>HoangThanh Tam</dc:creator>
  <cp:lastModifiedBy>Administrator</cp:lastModifiedBy>
  <cp:revision>278</cp:revision>
  <dcterms:created xsi:type="dcterms:W3CDTF">2022-02-17T15:32:27Z</dcterms:created>
  <dcterms:modified xsi:type="dcterms:W3CDTF">2025-03-21T03:39:15Z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