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414" r:id="rId2"/>
    <p:sldId id="257" r:id="rId3"/>
    <p:sldId id="398" r:id="rId4"/>
    <p:sldId id="416" r:id="rId5"/>
    <p:sldId id="415" r:id="rId6"/>
    <p:sldId id="417" r:id="rId7"/>
    <p:sldId id="418" r:id="rId8"/>
    <p:sldId id="419" r:id="rId9"/>
    <p:sldId id="420" r:id="rId10"/>
    <p:sldId id="421" r:id="rId11"/>
    <p:sldId id="423" r:id="rId12"/>
    <p:sldId id="425" r:id="rId13"/>
    <p:sldId id="424" r:id="rId14"/>
    <p:sldId id="4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EF8F4"/>
    <a:srgbClr val="FFFCF3"/>
    <a:srgbClr val="D60093"/>
    <a:srgbClr val="FF0066"/>
    <a:srgbClr val="1CAFB7"/>
    <a:srgbClr val="EF7920"/>
    <a:srgbClr val="1DB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D94B-9035-4F74-839F-A6C971375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1B428-F4D2-48FE-9FF3-0327BBDCB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E97F-F70B-405B-A41E-FD53A345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4A4-B123-47E6-815B-29D38EF25CC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2652-52FD-480A-AE86-84822DBC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C562-AE02-4A16-B8E8-8F20F063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427F-48D8-436F-9DD9-70B50AE3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2B96-EC44-430E-A052-ECF99DC6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5719A-067C-4C4A-B7ED-DE65F639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4FE3-B734-4ED8-B229-CF06BDFD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B838-8D36-40C8-A00C-7E17F41B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E388-F192-46A8-8281-BCFCFBA3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EC186-3739-4F19-B591-177A1D613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26BD-4B4D-4EB5-A296-89F5DE356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745EC-321E-4C3F-A89D-D87C8C6C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7CBB-67ED-4747-8E55-FAD58AA5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5557-C6A7-4849-BD9D-035F4AF6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B272-A354-4364-A8FF-0B40D444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CD53-057B-44C1-8926-749DC86D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DFA27-9286-444F-870F-2A4AFC0C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ECA1-A5D2-4EC5-987A-F7A819F5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F2B2-D001-4F02-BB46-74E11E77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7288-6204-45D3-A267-54945A54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25CFC-2127-44D2-A0DB-36F8F5E3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7E9D-D705-4019-ABDA-9344AA4E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4A4-B123-47E6-815B-29D38EF25CC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673F-5B13-4EBB-9764-D34CB5A0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11BD7-6F13-4C25-B568-8307CFC2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427F-48D8-436F-9DD9-70B50AE3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4510-1999-4409-8B6B-D7351FDE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808A-85BA-4250-A8A3-9074B2B7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85479-F70B-4A0E-868B-5B2CBDFE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907C9-718E-495E-B7E2-B072A1BC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0FF96-0FD9-4718-A216-3BE589F7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CDFAC-B1D9-446C-B4B4-67525177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4C5-9351-4697-B741-C9D0B610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D8F6-5D28-4311-868E-957ADAB1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7F417-103D-4300-88AA-EE51BAAD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79C31-0FA4-44F9-9FD9-BC8611B7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F350D-DB73-472D-BAE4-FD64346F1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83782-3824-4B10-8EC3-C7FA6930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AAD94-26B9-4EA6-8FE7-3CA9E66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953FE-AF8E-4A62-80AE-A29170AA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4C76-32BF-48FE-BC24-2F014195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9F869-1BB6-44C0-8625-5B1B8C7F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2288C-0B75-4B5F-9621-3A586204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6914B-2229-4EFA-84AC-F22E626A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30675-764B-4167-A2AA-CBB4EB52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EDFDB-3577-4B05-8AE9-59A88347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4EB58-C4F0-4209-8898-46F62518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01D8-E053-4EDD-8955-9ECAA935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927F-40F2-474E-966D-7B9B6161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04F55-D96B-4268-BB71-480EF56A7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5DFEB-92F8-462E-B480-DA9CF6D8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F8FCE-BBD4-4C97-8C5E-29F331E5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10F6-16BC-4DF6-8DD9-A66E0E68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2624-583C-41CF-A574-CA6F360E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9B514-B136-48A1-A0FD-C8988933B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94EE2-1FB3-4719-8DA2-64C5907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67281-86C5-4AEB-930A-92423558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2C060-F305-426E-A4B5-698E6265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1081E-4521-4221-AB13-C43BDE77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A8155-5921-42C2-87F6-AB94E0F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E5CC-BBB9-45C8-8010-8114A158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29BF8-6AE2-4EA2-9563-ACB6032E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8979-BCAF-4C61-9388-52DCEC000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29A3-0633-46A2-960E-1CEB37130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B53732-E71E-4E1D-9D97-95807847761A}"/>
              </a:ext>
            </a:extLst>
          </p:cNvPr>
          <p:cNvCxnSpPr/>
          <p:nvPr userDrawn="1"/>
        </p:nvCxnSpPr>
        <p:spPr>
          <a:xfrm>
            <a:off x="0" y="859807"/>
            <a:ext cx="12192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0A89DA3-8F75-4367-84F9-492000161795}"/>
              </a:ext>
            </a:extLst>
          </p:cNvPr>
          <p:cNvSpPr/>
          <p:nvPr userDrawn="1"/>
        </p:nvSpPr>
        <p:spPr>
          <a:xfrm rot="600000">
            <a:off x="11491540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4140D5E-8506-4019-8B58-2D9F38F46669}"/>
              </a:ext>
            </a:extLst>
          </p:cNvPr>
          <p:cNvSpPr/>
          <p:nvPr userDrawn="1"/>
        </p:nvSpPr>
        <p:spPr>
          <a:xfrm rot="600000">
            <a:off x="11658454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1B240646-E723-405B-9E10-D54D43EF6D7D}"/>
              </a:ext>
            </a:extLst>
          </p:cNvPr>
          <p:cNvSpPr/>
          <p:nvPr userDrawn="1"/>
        </p:nvSpPr>
        <p:spPr>
          <a:xfrm rot="600000">
            <a:off x="11810854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830859-6B19-46DE-A741-FFB9736E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01BD8-E813-4FAF-8C77-70514CA9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43" y="0"/>
            <a:ext cx="100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FB4D-81A2-4C29-BD97-C45198E043DC}"/>
              </a:ext>
            </a:extLst>
          </p:cNvPr>
          <p:cNvSpPr/>
          <p:nvPr/>
        </p:nvSpPr>
        <p:spPr>
          <a:xfrm>
            <a:off x="495867" y="1293263"/>
            <a:ext cx="11227560" cy="267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Quan sát sơ đồ và trả lời các câu hỏi sau: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1) Có bao nhiêu vòng lặp? Chỉ số i bắt đầu bằng bao nhiêu?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2) Tại mỗi vòng lặp đều có một thao tác đổi chỗ hai phần tử, đó là các phần tử nào?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3) Khi kết thúc vòng lặp ta thu được kết quả gì?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4) Ý tưởng của thuật toán sắp xếp chọn?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5B394-AC07-47E2-B42B-D5E121B7C0B6}"/>
              </a:ext>
            </a:extLst>
          </p:cNvPr>
          <p:cNvSpPr/>
          <p:nvPr/>
        </p:nvSpPr>
        <p:spPr>
          <a:xfrm>
            <a:off x="1166845" y="4516481"/>
            <a:ext cx="9885604" cy="1553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Thuật toán sắp xếp chọn thực hiện một vòng lặp với chỉ số i chạy từ 0 (phần tử đầu tiên) đến n – 2 (phần tử gần cuối). Tại mỗi bước lặp, chọn phần tử nhỏ nhất nằm trong dãy A[i], A[i+1],…,A[n – 1] và đổi chỗ phần tử này với A[i].</a:t>
            </a:r>
          </a:p>
        </p:txBody>
      </p:sp>
    </p:spTree>
    <p:extLst>
      <p:ext uri="{BB962C8B-B14F-4D97-AF65-F5344CB8AC3E}">
        <p14:creationId xmlns:p14="http://schemas.microsoft.com/office/powerpoint/2010/main" val="3135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28A16-AC07-482E-8E26-CC13EB7F490B}"/>
              </a:ext>
            </a:extLst>
          </p:cNvPr>
          <p:cNvSpPr/>
          <p:nvPr/>
        </p:nvSpPr>
        <p:spPr>
          <a:xfrm>
            <a:off x="381987" y="1847096"/>
            <a:ext cx="5558637" cy="3550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def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SelectionSort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2	n =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3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(n-1):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4		iMin = i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5	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(i+1,n):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6		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A[j] &lt; A[iMin]: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7				iMin = j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8		A[i],A[iMin] = A[iMin],A[i]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B789D-E3D7-41DE-9478-55DED9A6DC42}"/>
              </a:ext>
            </a:extLst>
          </p:cNvPr>
          <p:cNvSpPr txBox="1"/>
          <p:nvPr/>
        </p:nvSpPr>
        <p:spPr>
          <a:xfrm>
            <a:off x="381987" y="1072689"/>
            <a:ext cx="376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Thuật toán: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682A1B8-982D-4028-B0E4-4BA99BB40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49640"/>
              </p:ext>
            </p:extLst>
          </p:nvPr>
        </p:nvGraphicFramePr>
        <p:xfrm>
          <a:off x="7076937" y="1869991"/>
          <a:ext cx="4551375" cy="3017520"/>
        </p:xfrm>
        <a:graphic>
          <a:graphicData uri="http://schemas.openxmlformats.org/drawingml/2006/table">
            <a:tbl>
              <a:tblPr firstRow="1" bandRow="1"/>
              <a:tblGrid>
                <a:gridCol w="513781">
                  <a:extLst>
                    <a:ext uri="{9D8B030D-6E8A-4147-A177-3AD203B41FA5}">
                      <a16:colId xmlns:a16="http://schemas.microsoft.com/office/drawing/2014/main" val="3067992077"/>
                    </a:ext>
                  </a:extLst>
                </a:gridCol>
                <a:gridCol w="566670">
                  <a:extLst>
                    <a:ext uri="{9D8B030D-6E8A-4147-A177-3AD203B41FA5}">
                      <a16:colId xmlns:a16="http://schemas.microsoft.com/office/drawing/2014/main" val="418167935"/>
                    </a:ext>
                  </a:extLst>
                </a:gridCol>
                <a:gridCol w="604448">
                  <a:extLst>
                    <a:ext uri="{9D8B030D-6E8A-4147-A177-3AD203B41FA5}">
                      <a16:colId xmlns:a16="http://schemas.microsoft.com/office/drawing/2014/main" val="2586413217"/>
                    </a:ext>
                  </a:extLst>
                </a:gridCol>
                <a:gridCol w="597660">
                  <a:extLst>
                    <a:ext uri="{9D8B030D-6E8A-4147-A177-3AD203B41FA5}">
                      <a16:colId xmlns:a16="http://schemas.microsoft.com/office/drawing/2014/main" val="3457593394"/>
                    </a:ext>
                  </a:extLst>
                </a:gridCol>
                <a:gridCol w="886899">
                  <a:extLst>
                    <a:ext uri="{9D8B030D-6E8A-4147-A177-3AD203B41FA5}">
                      <a16:colId xmlns:a16="http://schemas.microsoft.com/office/drawing/2014/main" val="1650174238"/>
                    </a:ext>
                  </a:extLst>
                </a:gridCol>
                <a:gridCol w="1381917">
                  <a:extLst>
                    <a:ext uri="{9D8B030D-6E8A-4147-A177-3AD203B41FA5}">
                      <a16:colId xmlns:a16="http://schemas.microsoft.com/office/drawing/2014/main" val="2930923049"/>
                    </a:ext>
                  </a:extLst>
                </a:gridCol>
              </a:tblGrid>
              <a:tr h="22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j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iMin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A[j]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A[iMin]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A=[5,3,9,7,2]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23459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25581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97186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40442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65531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5191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16473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73172"/>
                  </a:ext>
                </a:extLst>
              </a:tr>
              <a:tr h="22813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403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D8885E-F8D1-4627-BE8B-4149D4584032}"/>
              </a:ext>
            </a:extLst>
          </p:cNvPr>
          <p:cNvSpPr txBox="1"/>
          <p:nvPr/>
        </p:nvSpPr>
        <p:spPr>
          <a:xfrm>
            <a:off x="7198984" y="221938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B0805-8772-43B3-AA49-0ACAB94FA26D}"/>
              </a:ext>
            </a:extLst>
          </p:cNvPr>
          <p:cNvSpPr txBox="1"/>
          <p:nvPr/>
        </p:nvSpPr>
        <p:spPr>
          <a:xfrm>
            <a:off x="8291651" y="221938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06825-8276-4E4A-B21B-90550A0ADECC}"/>
              </a:ext>
            </a:extLst>
          </p:cNvPr>
          <p:cNvSpPr txBox="1"/>
          <p:nvPr/>
        </p:nvSpPr>
        <p:spPr>
          <a:xfrm>
            <a:off x="7717817" y="221938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FD8B1-F5E4-4076-8A64-88B02EBCCF0B}"/>
              </a:ext>
            </a:extLst>
          </p:cNvPr>
          <p:cNvSpPr txBox="1"/>
          <p:nvPr/>
        </p:nvSpPr>
        <p:spPr>
          <a:xfrm>
            <a:off x="8938210" y="221938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20857-2D27-4350-90F7-BAF2BD45B51C}"/>
              </a:ext>
            </a:extLst>
          </p:cNvPr>
          <p:cNvSpPr txBox="1"/>
          <p:nvPr/>
        </p:nvSpPr>
        <p:spPr>
          <a:xfrm>
            <a:off x="9692666" y="221938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1B9D5-5EAC-4FF6-9167-3B60709B2821}"/>
              </a:ext>
            </a:extLst>
          </p:cNvPr>
          <p:cNvSpPr txBox="1"/>
          <p:nvPr/>
        </p:nvSpPr>
        <p:spPr>
          <a:xfrm>
            <a:off x="8286895" y="2550414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EADC9-39FF-4A48-8341-CEF17C868F0F}"/>
              </a:ext>
            </a:extLst>
          </p:cNvPr>
          <p:cNvSpPr txBox="1"/>
          <p:nvPr/>
        </p:nvSpPr>
        <p:spPr>
          <a:xfrm>
            <a:off x="7715440" y="287881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6C1BA2-6EF4-4AD9-B3AF-E1469479781F}"/>
              </a:ext>
            </a:extLst>
          </p:cNvPr>
          <p:cNvSpPr txBox="1"/>
          <p:nvPr/>
        </p:nvSpPr>
        <p:spPr>
          <a:xfrm>
            <a:off x="8937990" y="2886063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2B963-B030-46B8-B065-10E8FF646C5B}"/>
              </a:ext>
            </a:extLst>
          </p:cNvPr>
          <p:cNvSpPr txBox="1"/>
          <p:nvPr/>
        </p:nvSpPr>
        <p:spPr>
          <a:xfrm>
            <a:off x="9692446" y="2897183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48714-7AD6-4F49-9E39-67F1A46F7C76}"/>
              </a:ext>
            </a:extLst>
          </p:cNvPr>
          <p:cNvSpPr txBox="1"/>
          <p:nvPr/>
        </p:nvSpPr>
        <p:spPr>
          <a:xfrm>
            <a:off x="7715440" y="3181650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0C15E7-01D4-4AE8-84EA-6A1E3A572F03}"/>
              </a:ext>
            </a:extLst>
          </p:cNvPr>
          <p:cNvSpPr txBox="1"/>
          <p:nvPr/>
        </p:nvSpPr>
        <p:spPr>
          <a:xfrm>
            <a:off x="8930617" y="319997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30B0D-A13E-4C2A-B5AC-11BD3FD2E723}"/>
              </a:ext>
            </a:extLst>
          </p:cNvPr>
          <p:cNvSpPr txBox="1"/>
          <p:nvPr/>
        </p:nvSpPr>
        <p:spPr>
          <a:xfrm>
            <a:off x="9692445" y="3211095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88EA44-496A-4657-A976-5CBEAE9E2B24}"/>
              </a:ext>
            </a:extLst>
          </p:cNvPr>
          <p:cNvSpPr txBox="1"/>
          <p:nvPr/>
        </p:nvSpPr>
        <p:spPr>
          <a:xfrm>
            <a:off x="7709527" y="3541760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5DC044-DDDD-49D5-9720-CF884C1C346F}"/>
              </a:ext>
            </a:extLst>
          </p:cNvPr>
          <p:cNvSpPr txBox="1"/>
          <p:nvPr/>
        </p:nvSpPr>
        <p:spPr>
          <a:xfrm>
            <a:off x="8929899" y="3545869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E1C0DB-B4C3-4EDD-B855-E8A73836D849}"/>
              </a:ext>
            </a:extLst>
          </p:cNvPr>
          <p:cNvSpPr txBox="1"/>
          <p:nvPr/>
        </p:nvSpPr>
        <p:spPr>
          <a:xfrm>
            <a:off x="9672702" y="3553247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6A0C9C-A94A-4877-B8BC-7BB7023E3D81}"/>
              </a:ext>
            </a:extLst>
          </p:cNvPr>
          <p:cNvSpPr txBox="1"/>
          <p:nvPr/>
        </p:nvSpPr>
        <p:spPr>
          <a:xfrm>
            <a:off x="8310683" y="387016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43EA7-9D53-44C1-A6CC-890282219326}"/>
              </a:ext>
            </a:extLst>
          </p:cNvPr>
          <p:cNvSpPr txBox="1"/>
          <p:nvPr/>
        </p:nvSpPr>
        <p:spPr>
          <a:xfrm>
            <a:off x="10295730" y="3880314"/>
            <a:ext cx="122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/>
              <a:t>  3  9  7  </a:t>
            </a:r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AF5DA3-0D50-41AB-8521-C05186FD8FC3}"/>
              </a:ext>
            </a:extLst>
          </p:cNvPr>
          <p:cNvSpPr txBox="1"/>
          <p:nvPr/>
        </p:nvSpPr>
        <p:spPr>
          <a:xfrm>
            <a:off x="10295730" y="4548957"/>
            <a:ext cx="122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2  3  5  7  9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0919F-781F-4674-AAE1-5F72BB69AA5E}"/>
              </a:ext>
            </a:extLst>
          </p:cNvPr>
          <p:cNvSpPr txBox="1"/>
          <p:nvPr/>
        </p:nvSpPr>
        <p:spPr>
          <a:xfrm>
            <a:off x="9681070" y="2530963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26A4F-9D1B-4331-8B97-D5DDCA5E85C0}"/>
              </a:ext>
            </a:extLst>
          </p:cNvPr>
          <p:cNvSpPr txBox="1"/>
          <p:nvPr/>
        </p:nvSpPr>
        <p:spPr>
          <a:xfrm>
            <a:off x="9674974" y="3869423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70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28A16-AC07-482E-8E26-CC13EB7F490B}"/>
              </a:ext>
            </a:extLst>
          </p:cNvPr>
          <p:cNvSpPr/>
          <p:nvPr/>
        </p:nvSpPr>
        <p:spPr>
          <a:xfrm>
            <a:off x="381987" y="1847096"/>
            <a:ext cx="5558637" cy="35502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def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SelectionSort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2	n =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3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(n-1):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4		iMin = i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5	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j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(i+1,n):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6		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A[j] &lt; A[iMin]: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7				iMin = j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8		A[i],A[iMin] = A[iMin],A[i]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B789D-E3D7-41DE-9478-55DED9A6DC42}"/>
              </a:ext>
            </a:extLst>
          </p:cNvPr>
          <p:cNvSpPr txBox="1"/>
          <p:nvPr/>
        </p:nvSpPr>
        <p:spPr>
          <a:xfrm>
            <a:off x="381987" y="1072689"/>
            <a:ext cx="376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Thuật toán: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8A24F8-584A-4DA0-9B6E-4676F0395724}"/>
              </a:ext>
            </a:extLst>
          </p:cNvPr>
          <p:cNvSpPr/>
          <p:nvPr/>
        </p:nvSpPr>
        <p:spPr>
          <a:xfrm>
            <a:off x="6400800" y="1847096"/>
            <a:ext cx="5111086" cy="1420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Theo thuật toán sắp xếp chọn, sau mỗi bước thứ i thì các phầntử  A[0], A[1],…,A[i] đã được sắp xếp đúng. Đúng hay sai?</a:t>
            </a:r>
            <a:endParaRPr lang="en-US" sz="200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2ECF-046C-458A-9F8E-AAF65F4F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B5E6-3B4F-49AB-B0EE-7B031804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AA360E-9A36-46EC-9D35-4A9C99B10DCF}"/>
              </a:ext>
            </a:extLst>
          </p:cNvPr>
          <p:cNvSpPr txBox="1">
            <a:spLocks/>
          </p:cNvSpPr>
          <p:nvPr/>
        </p:nvSpPr>
        <p:spPr>
          <a:xfrm>
            <a:off x="1439594" y="1606168"/>
            <a:ext cx="9312812" cy="153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l-NL" sz="3600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BÀI 21: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600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CÁC THUẬT TOÁN SẮP XẾP Đ</a:t>
            </a:r>
            <a:r>
              <a:rPr lang="vi-VN" sz="3600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ker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N GIẢN</a:t>
            </a:r>
            <a:endParaRPr lang="en-US" sz="3600" b="1" kern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THUẬT TOÁN SẮP XẾP CHÈN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8B3D6-1DD7-4C52-A6EC-148E4B6B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3" t="10262" r="74313" b="9770"/>
          <a:stretch/>
        </p:blipFill>
        <p:spPr>
          <a:xfrm>
            <a:off x="6715583" y="3190062"/>
            <a:ext cx="1247341" cy="1600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64B86D-8646-4419-AEC1-D8C1155C9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2" t="5131" r="61590" b="9770"/>
          <a:stretch/>
        </p:blipFill>
        <p:spPr>
          <a:xfrm>
            <a:off x="9796162" y="3094527"/>
            <a:ext cx="1349840" cy="1676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D3F550-3C05-4D47-8395-771760D03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10" y="3135471"/>
            <a:ext cx="1259866" cy="1691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9F7B53-9223-411F-81EC-5FDAC9926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2" y="3135471"/>
            <a:ext cx="1307744" cy="175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29B9C-263E-4DF9-B5A9-6216841AC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94" y="3094527"/>
            <a:ext cx="1318161" cy="1733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20F7F2-4039-4DF0-A6A1-92113859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775" y="3135471"/>
            <a:ext cx="1367520" cy="1755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BA7359-9E56-45E8-AC42-743166FCF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614" y="3135471"/>
            <a:ext cx="1331469" cy="1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12539 0.0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833 L 0.12539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5 L -0.25013 -0.2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3 -0.2588 L -0.25078 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3.125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306 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25 L -0.13073 -0.246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73 -0.24676 L -0.1306 -0.00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6 0.00116 L 0.25664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6 -0.00115 L -3.125E-6 -2.96296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25 L -0.25677 -0.245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77 -0.2456 L -0.25664 4.44444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-0.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64 4.81481E-6 L 0.38243 0.001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12604 -0.0011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25 L -0.25299 -0.2437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 -0.24166 L -0.2569 0.0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THUẬT TOÁN SẮP XẾP CHÈN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7E755-C82C-41E5-80E5-C8F5EDE1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7" y="1027958"/>
            <a:ext cx="9167695" cy="2735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FA50D-7275-4E68-82EA-4BEFCE51CC0A}"/>
              </a:ext>
            </a:extLst>
          </p:cNvPr>
          <p:cNvSpPr txBox="1"/>
          <p:nvPr/>
        </p:nvSpPr>
        <p:spPr>
          <a:xfrm>
            <a:off x="685987" y="4107976"/>
            <a:ext cx="1096920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Quan sát s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ơ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đồ mô phỏng và trả lời các câu hỏi sau: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So sánh số b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lặp với độ dài của dãy số ban đầu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Vị trí xuất phát của mũi tên màu đỏ có quan hệ gì với chỉ số b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lặp?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Khi kết thúc lặp ta thu đ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kết quả gì?</a:t>
            </a:r>
          </a:p>
        </p:txBody>
      </p:sp>
    </p:spTree>
    <p:extLst>
      <p:ext uri="{BB962C8B-B14F-4D97-AF65-F5344CB8AC3E}">
        <p14:creationId xmlns:p14="http://schemas.microsoft.com/office/powerpoint/2010/main" val="3935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THUẬT TOÁN SẮP XẾP CHÈN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30.png">
            <a:extLst>
              <a:ext uri="{FF2B5EF4-FFF2-40B4-BE49-F238E27FC236}">
                <a16:creationId xmlns:a16="http://schemas.microsoft.com/office/drawing/2014/main" id="{705E03DF-634A-4F03-9EB1-4B3C6B0BFD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06648" y="960740"/>
            <a:ext cx="6796666" cy="3578567"/>
          </a:xfrm>
          <a:prstGeom prst="rect">
            <a:avLst/>
          </a:prstGeom>
          <a:ln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0B36EE-B0E1-4695-B3C1-04828E96F1FF}"/>
              </a:ext>
            </a:extLst>
          </p:cNvPr>
          <p:cNvSpPr txBox="1"/>
          <p:nvPr/>
        </p:nvSpPr>
        <p:spPr>
          <a:xfrm>
            <a:off x="385737" y="4539307"/>
            <a:ext cx="1096920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Quan sát s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ơ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đồ mô phỏng và trả lời các câu hỏi sau: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So sánh số b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lặp với độ dài của dãy số ban đầu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Vị trí xuất phát của mũi tên màu đỏ có quan hệ gì với chỉ số b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lặp?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Khi kết thúc lặp ta thu đ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kết quả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30A5C-E89F-45F5-A81A-61347CE69BB9}"/>
              </a:ext>
            </a:extLst>
          </p:cNvPr>
          <p:cNvSpPr txBox="1"/>
          <p:nvPr/>
        </p:nvSpPr>
        <p:spPr>
          <a:xfrm>
            <a:off x="7226558" y="4991340"/>
            <a:ext cx="116681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=n-1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01292-87B1-4B0C-82EF-78255AFF194E}"/>
              </a:ext>
            </a:extLst>
          </p:cNvPr>
          <p:cNvSpPr txBox="1"/>
          <p:nvPr/>
        </p:nvSpPr>
        <p:spPr>
          <a:xfrm>
            <a:off x="9073661" y="5497965"/>
            <a:ext cx="292965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=chỉ số b</a:t>
            </a:r>
            <a:r>
              <a:rPr lang="vi-VN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lặp+1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67C04-753B-41B5-9332-A5D2D26E5F75}"/>
              </a:ext>
            </a:extLst>
          </p:cNvPr>
          <p:cNvSpPr txBox="1"/>
          <p:nvPr/>
        </p:nvSpPr>
        <p:spPr>
          <a:xfrm>
            <a:off x="5692066" y="6056377"/>
            <a:ext cx="62849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Dãy đ</a:t>
            </a:r>
            <a:r>
              <a:rPr lang="vi-VN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sắp xếp theo thứ tự tăng dần</a:t>
            </a:r>
          </a:p>
        </p:txBody>
      </p:sp>
    </p:spTree>
    <p:extLst>
      <p:ext uri="{BB962C8B-B14F-4D97-AF65-F5344CB8AC3E}">
        <p14:creationId xmlns:p14="http://schemas.microsoft.com/office/powerpoint/2010/main" val="26905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THUẬT TOÁN SẮP XẾP CHÈN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30.png">
            <a:extLst>
              <a:ext uri="{FF2B5EF4-FFF2-40B4-BE49-F238E27FC236}">
                <a16:creationId xmlns:a16="http://schemas.microsoft.com/office/drawing/2014/main" id="{705E03DF-634A-4F03-9EB1-4B3C6B0BFD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06648" y="960740"/>
            <a:ext cx="6796666" cy="3578567"/>
          </a:xfrm>
          <a:prstGeom prst="rect">
            <a:avLst/>
          </a:prstGeom>
          <a:ln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0B36EE-B0E1-4695-B3C1-04828E96F1FF}"/>
              </a:ext>
            </a:extLst>
          </p:cNvPr>
          <p:cNvSpPr txBox="1"/>
          <p:nvPr/>
        </p:nvSpPr>
        <p:spPr>
          <a:xfrm>
            <a:off x="303848" y="4536473"/>
            <a:ext cx="11699465" cy="496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Nêu ý tưởng chính của thuật toán sắp xếp chèn?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30A5C-E89F-45F5-A81A-61347CE69BB9}"/>
              </a:ext>
            </a:extLst>
          </p:cNvPr>
          <p:cNvSpPr txBox="1"/>
          <p:nvPr/>
        </p:nvSpPr>
        <p:spPr>
          <a:xfrm>
            <a:off x="287500" y="5036303"/>
            <a:ext cx="11768020" cy="12279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	Cần một vòng lặp duyệt lần l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ợt tất cả các phần tử của dãy A từ trái sang phải. Tại b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ớc duyệt phần tử A[i], cần </a:t>
            </a:r>
            <a:r>
              <a:rPr lang="en-US" sz="20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chèn A[i] vào vị trí đúng của dãy các phần tử đã sắp xếp đúng bên trái A[i]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THUẬT TOÁN SẮP XẾP CHÈN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7BA375-63D6-4BE9-854E-BA56EE54159E}"/>
              </a:ext>
            </a:extLst>
          </p:cNvPr>
          <p:cNvSpPr/>
          <p:nvPr/>
        </p:nvSpPr>
        <p:spPr>
          <a:xfrm>
            <a:off x="381987" y="2000088"/>
            <a:ext cx="6096000" cy="3991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def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InsertionSort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2	n =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(A)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3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33CC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range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(1,n):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4		value = A[i]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5		j = i – 1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6		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j &gt;= 0 </a:t>
            </a:r>
            <a:r>
              <a:rPr lang="en-US" b="1">
                <a:solidFill>
                  <a:srgbClr val="002060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A[j] &gt; value: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7			A[j+1] = A[j]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8			j = j – 1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9		A[j+1] = value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63382-0594-4027-A1E5-FC067F494744}"/>
              </a:ext>
            </a:extLst>
          </p:cNvPr>
          <p:cNvSpPr txBox="1"/>
          <p:nvPr/>
        </p:nvSpPr>
        <p:spPr>
          <a:xfrm>
            <a:off x="381987" y="1072689"/>
            <a:ext cx="376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Thuật toán: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1C2898-97C8-4D21-9352-DF63F5DC5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34837"/>
              </p:ext>
            </p:extLst>
          </p:nvPr>
        </p:nvGraphicFramePr>
        <p:xfrm>
          <a:off x="7393465" y="1979677"/>
          <a:ext cx="4093980" cy="2682240"/>
        </p:xfrm>
        <a:graphic>
          <a:graphicData uri="http://schemas.openxmlformats.org/drawingml/2006/table">
            <a:tbl>
              <a:tblPr firstRow="1" bandRow="1"/>
              <a:tblGrid>
                <a:gridCol w="580961">
                  <a:extLst>
                    <a:ext uri="{9D8B030D-6E8A-4147-A177-3AD203B41FA5}">
                      <a16:colId xmlns:a16="http://schemas.microsoft.com/office/drawing/2014/main" val="3067992077"/>
                    </a:ext>
                  </a:extLst>
                </a:gridCol>
                <a:gridCol w="565260">
                  <a:extLst>
                    <a:ext uri="{9D8B030D-6E8A-4147-A177-3AD203B41FA5}">
                      <a16:colId xmlns:a16="http://schemas.microsoft.com/office/drawing/2014/main" val="418167935"/>
                    </a:ext>
                  </a:extLst>
                </a:gridCol>
                <a:gridCol w="840037">
                  <a:extLst>
                    <a:ext uri="{9D8B030D-6E8A-4147-A177-3AD203B41FA5}">
                      <a16:colId xmlns:a16="http://schemas.microsoft.com/office/drawing/2014/main" val="631901855"/>
                    </a:ext>
                  </a:extLst>
                </a:gridCol>
                <a:gridCol w="706574">
                  <a:extLst>
                    <a:ext uri="{9D8B030D-6E8A-4147-A177-3AD203B41FA5}">
                      <a16:colId xmlns:a16="http://schemas.microsoft.com/office/drawing/2014/main" val="3457593394"/>
                    </a:ext>
                  </a:extLst>
                </a:gridCol>
                <a:gridCol w="1401148">
                  <a:extLst>
                    <a:ext uri="{9D8B030D-6E8A-4147-A177-3AD203B41FA5}">
                      <a16:colId xmlns:a16="http://schemas.microsoft.com/office/drawing/2014/main" val="3484660384"/>
                    </a:ext>
                  </a:extLst>
                </a:gridCol>
              </a:tblGrid>
              <a:tr h="243114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j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value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A[j]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A=[5,3,9,7,2]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23459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025581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97186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40442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38373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65531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5191"/>
                  </a:ext>
                </a:extLst>
              </a:tr>
              <a:tr h="24311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4164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2D840C-82A9-4504-BBA3-683AAC11FFAE}"/>
              </a:ext>
            </a:extLst>
          </p:cNvPr>
          <p:cNvSpPr txBox="1"/>
          <p:nvPr/>
        </p:nvSpPr>
        <p:spPr>
          <a:xfrm>
            <a:off x="7579387" y="233817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9A925-7CB9-42C1-AB2E-AD038EE2926A}"/>
              </a:ext>
            </a:extLst>
          </p:cNvPr>
          <p:cNvSpPr txBox="1"/>
          <p:nvPr/>
        </p:nvSpPr>
        <p:spPr>
          <a:xfrm>
            <a:off x="8757608" y="233129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527C0-FB89-4533-9B4A-58E018F712F4}"/>
              </a:ext>
            </a:extLst>
          </p:cNvPr>
          <p:cNvSpPr txBox="1"/>
          <p:nvPr/>
        </p:nvSpPr>
        <p:spPr>
          <a:xfrm>
            <a:off x="8061325" y="233817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111B6-2A66-490F-9B72-CAC18D6EC9EC}"/>
              </a:ext>
            </a:extLst>
          </p:cNvPr>
          <p:cNvSpPr txBox="1"/>
          <p:nvPr/>
        </p:nvSpPr>
        <p:spPr>
          <a:xfrm>
            <a:off x="9484847" y="2338172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CC21-203C-409A-8ACC-FD8237A62A35}"/>
              </a:ext>
            </a:extLst>
          </p:cNvPr>
          <p:cNvSpPr txBox="1"/>
          <p:nvPr/>
        </p:nvSpPr>
        <p:spPr>
          <a:xfrm>
            <a:off x="8002479" y="2652539"/>
            <a:ext cx="44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1449F-959D-4A3E-A236-88225B6638E1}"/>
              </a:ext>
            </a:extLst>
          </p:cNvPr>
          <p:cNvSpPr txBox="1"/>
          <p:nvPr/>
        </p:nvSpPr>
        <p:spPr>
          <a:xfrm>
            <a:off x="10134337" y="2338172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</a:t>
            </a:r>
            <a:r>
              <a:rPr lang="en-US"/>
              <a:t>  </a:t>
            </a:r>
            <a:r>
              <a:rPr lang="en-US">
                <a:solidFill>
                  <a:srgbClr val="FF0000"/>
                </a:solidFill>
              </a:rPr>
              <a:t>5</a:t>
            </a:r>
            <a:r>
              <a:rPr lang="en-US"/>
              <a:t>  9  7  2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1708A-2DAA-4C3D-8E55-BB1E5A4E8A1C}"/>
              </a:ext>
            </a:extLst>
          </p:cNvPr>
          <p:cNvSpPr txBox="1"/>
          <p:nvPr/>
        </p:nvSpPr>
        <p:spPr>
          <a:xfrm>
            <a:off x="7595774" y="2995530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0799F-7693-42FD-BBC6-48475515E919}"/>
              </a:ext>
            </a:extLst>
          </p:cNvPr>
          <p:cNvSpPr txBox="1"/>
          <p:nvPr/>
        </p:nvSpPr>
        <p:spPr>
          <a:xfrm>
            <a:off x="8070837" y="2996099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24144F-8F51-4DAF-B3B9-6E3B5E910B21}"/>
              </a:ext>
            </a:extLst>
          </p:cNvPr>
          <p:cNvSpPr txBox="1"/>
          <p:nvPr/>
        </p:nvSpPr>
        <p:spPr>
          <a:xfrm>
            <a:off x="8767119" y="2995530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1EB230-A837-4F23-9B4F-DE3DED506D18}"/>
              </a:ext>
            </a:extLst>
          </p:cNvPr>
          <p:cNvSpPr txBox="1"/>
          <p:nvPr/>
        </p:nvSpPr>
        <p:spPr>
          <a:xfrm>
            <a:off x="9494358" y="3002974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1BA0B-9E1C-43B6-9A01-11123AF19E6B}"/>
              </a:ext>
            </a:extLst>
          </p:cNvPr>
          <p:cNvSpPr txBox="1"/>
          <p:nvPr/>
        </p:nvSpPr>
        <p:spPr>
          <a:xfrm>
            <a:off x="10134337" y="2998447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  <a:r>
              <a:rPr lang="en-US"/>
              <a:t>  5  </a:t>
            </a:r>
            <a:r>
              <a:rPr lang="en-US">
                <a:solidFill>
                  <a:srgbClr val="FF0000"/>
                </a:solidFill>
              </a:rPr>
              <a:t>9</a:t>
            </a:r>
            <a:r>
              <a:rPr lang="en-US"/>
              <a:t>  7  2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B6299-D71C-4E48-9B34-7DD5623F64DB}"/>
              </a:ext>
            </a:extLst>
          </p:cNvPr>
          <p:cNvSpPr txBox="1"/>
          <p:nvPr/>
        </p:nvSpPr>
        <p:spPr>
          <a:xfrm>
            <a:off x="7599167" y="333701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90913-185B-4BA3-BD9A-AAB56A75313D}"/>
              </a:ext>
            </a:extLst>
          </p:cNvPr>
          <p:cNvSpPr txBox="1"/>
          <p:nvPr/>
        </p:nvSpPr>
        <p:spPr>
          <a:xfrm>
            <a:off x="8081106" y="334537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CF011-9C0F-4C49-B5E2-13C7B4ABEDB3}"/>
              </a:ext>
            </a:extLst>
          </p:cNvPr>
          <p:cNvSpPr txBox="1"/>
          <p:nvPr/>
        </p:nvSpPr>
        <p:spPr>
          <a:xfrm>
            <a:off x="8776646" y="3343891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34721-10AA-475A-A10D-0DDC17521E66}"/>
              </a:ext>
            </a:extLst>
          </p:cNvPr>
          <p:cNvSpPr txBox="1"/>
          <p:nvPr/>
        </p:nvSpPr>
        <p:spPr>
          <a:xfrm>
            <a:off x="9511502" y="3337016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334058-8F29-4B28-BF10-F62FE1534957}"/>
              </a:ext>
            </a:extLst>
          </p:cNvPr>
          <p:cNvSpPr txBox="1"/>
          <p:nvPr/>
        </p:nvSpPr>
        <p:spPr>
          <a:xfrm>
            <a:off x="8082161" y="3663929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B2EC33-F7DF-4183-B16E-F2850FDFF125}"/>
              </a:ext>
            </a:extLst>
          </p:cNvPr>
          <p:cNvSpPr txBox="1"/>
          <p:nvPr/>
        </p:nvSpPr>
        <p:spPr>
          <a:xfrm>
            <a:off x="9511502" y="3672639"/>
            <a:ext cx="34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469C87-1C27-46A3-8209-D97DF5B7070B}"/>
              </a:ext>
            </a:extLst>
          </p:cNvPr>
          <p:cNvSpPr txBox="1"/>
          <p:nvPr/>
        </p:nvSpPr>
        <p:spPr>
          <a:xfrm>
            <a:off x="10143927" y="3663152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  <a:r>
              <a:rPr lang="en-US"/>
              <a:t>  5  </a:t>
            </a:r>
            <a:r>
              <a:rPr lang="en-US">
                <a:solidFill>
                  <a:srgbClr val="FF0000"/>
                </a:solidFill>
              </a:rPr>
              <a:t>7</a:t>
            </a:r>
            <a:r>
              <a:rPr lang="en-US"/>
              <a:t>  </a:t>
            </a:r>
            <a:r>
              <a:rPr lang="en-US">
                <a:solidFill>
                  <a:schemeClr val="tx1"/>
                </a:solidFill>
              </a:rPr>
              <a:t>9</a:t>
            </a:r>
            <a:r>
              <a:rPr lang="en-US"/>
              <a:t> 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D6F65-FE4A-4AB5-B7B7-31DEC8D6E833}"/>
              </a:ext>
            </a:extLst>
          </p:cNvPr>
          <p:cNvSpPr txBox="1"/>
          <p:nvPr/>
        </p:nvSpPr>
        <p:spPr>
          <a:xfrm>
            <a:off x="10143927" y="4340260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2  3  5  7  9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B64EF7-69FA-4640-84D0-8BC725636BDE}"/>
              </a:ext>
            </a:extLst>
          </p:cNvPr>
          <p:cNvSpPr txBox="1"/>
          <p:nvPr/>
        </p:nvSpPr>
        <p:spPr>
          <a:xfrm>
            <a:off x="10124824" y="2676726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 </a:t>
            </a:r>
            <a:r>
              <a:rPr lang="en-US">
                <a:solidFill>
                  <a:schemeClr val="tx1"/>
                </a:solidFill>
              </a:rPr>
              <a:t>5</a:t>
            </a:r>
            <a:r>
              <a:rPr lang="en-US"/>
              <a:t>  9  7  2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5298B-67CB-43EB-9EB8-F0E228817CEF}"/>
              </a:ext>
            </a:extLst>
          </p:cNvPr>
          <p:cNvSpPr txBox="1"/>
          <p:nvPr/>
        </p:nvSpPr>
        <p:spPr>
          <a:xfrm>
            <a:off x="10134337" y="3324598"/>
            <a:ext cx="12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  <a:r>
              <a:rPr lang="en-US"/>
              <a:t>  5  9  </a:t>
            </a:r>
            <a:r>
              <a:rPr lang="en-US">
                <a:solidFill>
                  <a:srgbClr val="FF0000"/>
                </a:solidFill>
              </a:rPr>
              <a:t>9</a:t>
            </a:r>
            <a:r>
              <a:rPr lang="en-US"/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9159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2F8A0D-77C3-4B95-9C3F-552010E6C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3" t="10262" r="74313" b="9770"/>
          <a:stretch/>
        </p:blipFill>
        <p:spPr>
          <a:xfrm>
            <a:off x="6739252" y="3190062"/>
            <a:ext cx="1247341" cy="1600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FEA634-7470-4448-BFC3-8F4F8441F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2" t="5131" r="61590" b="9770"/>
          <a:stretch/>
        </p:blipFill>
        <p:spPr>
          <a:xfrm>
            <a:off x="9789773" y="3113477"/>
            <a:ext cx="1349840" cy="16767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9B7535-6720-4951-8F39-4F09D0ED0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10" y="3135471"/>
            <a:ext cx="1259866" cy="16918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1C0E05-B434-4E76-9BBF-DFFC3523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2" y="3135471"/>
            <a:ext cx="1307744" cy="1755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8EE243-44C7-4D86-B91B-975A76523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94" y="3094527"/>
            <a:ext cx="1318161" cy="17334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D1AE8F-7D70-46FE-AB84-062E818FF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775" y="3135471"/>
            <a:ext cx="1367520" cy="1755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5BCC10-7735-4DD4-9666-52D9E7AB9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614" y="3135471"/>
            <a:ext cx="1331469" cy="1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25078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25078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2396 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17 L 0.12422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4.44444E-6 L -0.25351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4.44444E-6 L 0.25469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208 L -0.25443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2733 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9 -0.00347 L 0.12252 -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62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9 4.44444E-6 L 0.38463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7E3CD1-7114-4C55-B2EF-854E77ED2686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THUẬT TOÁN SẮP XẾP CHỌN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28DFA-F40C-477C-B2DA-281E63B9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7" y="917821"/>
            <a:ext cx="9695325" cy="1463444"/>
          </a:xfrm>
          <a:prstGeom prst="rect">
            <a:avLst/>
          </a:prstGeom>
        </p:spPr>
      </p:pic>
      <p:pic>
        <p:nvPicPr>
          <p:cNvPr id="11" name="image34.png">
            <a:extLst>
              <a:ext uri="{FF2B5EF4-FFF2-40B4-BE49-F238E27FC236}">
                <a16:creationId xmlns:a16="http://schemas.microsoft.com/office/drawing/2014/main" id="{5BA7A1E0-9FCA-4607-B9B1-2AF517AE5DE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56095" y="2328683"/>
            <a:ext cx="7028598" cy="452931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793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898</Words>
  <Application>Microsoft Office PowerPoint</Application>
  <PresentationFormat>Widescreen</PresentationFormat>
  <Paragraphs>115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Consolas</vt:lpstr>
      <vt:lpstr>Roboto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TÁCH ẢNH VÀ THIẾT KẾ ĐỒ HỌA VỚI KÊNH ALPHA</dc:title>
  <dc:creator>HoangThanh Tam</dc:creator>
  <cp:lastModifiedBy>Administrator</cp:lastModifiedBy>
  <cp:revision>240</cp:revision>
  <dcterms:created xsi:type="dcterms:W3CDTF">2022-02-17T15:32:27Z</dcterms:created>
  <dcterms:modified xsi:type="dcterms:W3CDTF">2025-02-20T03:32:17Z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