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25"/>
  </p:notesMasterIdLst>
  <p:handoutMasterIdLst>
    <p:handoutMasterId r:id="rId26"/>
  </p:handoutMasterIdLst>
  <p:sldIdLst>
    <p:sldId id="257" r:id="rId2"/>
    <p:sldId id="386" r:id="rId3"/>
    <p:sldId id="387" r:id="rId4"/>
    <p:sldId id="349" r:id="rId5"/>
    <p:sldId id="398" r:id="rId6"/>
    <p:sldId id="321" r:id="rId7"/>
    <p:sldId id="388" r:id="rId8"/>
    <p:sldId id="389" r:id="rId9"/>
    <p:sldId id="377" r:id="rId10"/>
    <p:sldId id="390" r:id="rId11"/>
    <p:sldId id="393" r:id="rId12"/>
    <p:sldId id="392" r:id="rId13"/>
    <p:sldId id="397" r:id="rId14"/>
    <p:sldId id="391" r:id="rId15"/>
    <p:sldId id="394" r:id="rId16"/>
    <p:sldId id="378" r:id="rId17"/>
    <p:sldId id="404" r:id="rId18"/>
    <p:sldId id="395" r:id="rId19"/>
    <p:sldId id="396" r:id="rId20"/>
    <p:sldId id="399" r:id="rId21"/>
    <p:sldId id="400" r:id="rId22"/>
    <p:sldId id="401" r:id="rId23"/>
    <p:sldId id="40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EF8F4"/>
    <a:srgbClr val="FFFCF3"/>
    <a:srgbClr val="D60093"/>
    <a:srgbClr val="FF0066"/>
    <a:srgbClr val="1CAFB7"/>
    <a:srgbClr val="EF7920"/>
    <a:srgbClr val="1DB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529" autoAdjust="0"/>
  </p:normalViewPr>
  <p:slideViewPr>
    <p:cSldViewPr snapToGrid="0">
      <p:cViewPr varScale="1">
        <p:scale>
          <a:sx n="68" d="100"/>
          <a:sy n="68" d="100"/>
        </p:scale>
        <p:origin x="174"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69" d="100"/>
          <a:sy n="69" d="100"/>
        </p:scale>
        <p:origin x="278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7A30A4-5507-4BE9-A3CF-65A244C86C5A}" type="doc">
      <dgm:prSet loTypeId="urn:microsoft.com/office/officeart/2005/8/layout/vList3" loCatId="list" qsTypeId="urn:microsoft.com/office/officeart/2005/8/quickstyle/simple1" qsCatId="simple" csTypeId="urn:microsoft.com/office/officeart/2005/8/colors/accent2_1" csCatId="accent2" phldr="1"/>
      <dgm:spPr/>
      <dgm:t>
        <a:bodyPr/>
        <a:lstStyle/>
        <a:p>
          <a:endParaRPr lang="en-US"/>
        </a:p>
      </dgm:t>
    </dgm:pt>
    <dgm:pt modelId="{75984EC7-09B5-433F-AF47-52C874E1719A}">
      <dgm:prSet phldrT="[Text]" custT="1"/>
      <dgm:spPr/>
      <dgm:t>
        <a:bodyPr/>
        <a:lstStyle/>
        <a:p>
          <a:pPr algn="l"/>
          <a:r>
            <a:rPr lang="en-US" sz="2800"/>
            <a:t>Bài toán tìm kiếm trên thực tế</a:t>
          </a:r>
        </a:p>
      </dgm:t>
    </dgm:pt>
    <dgm:pt modelId="{99C33F8C-5C61-4E73-8A00-54C73A0E9A84}" type="parTrans" cxnId="{C8116888-23B2-42FB-BB1B-7883FD25D22E}">
      <dgm:prSet/>
      <dgm:spPr/>
      <dgm:t>
        <a:bodyPr/>
        <a:lstStyle/>
        <a:p>
          <a:pPr algn="l"/>
          <a:endParaRPr lang="en-US" sz="2800"/>
        </a:p>
      </dgm:t>
    </dgm:pt>
    <dgm:pt modelId="{D499CA9D-B127-4806-8512-51BA2A86B8D8}" type="sibTrans" cxnId="{C8116888-23B2-42FB-BB1B-7883FD25D22E}">
      <dgm:prSet/>
      <dgm:spPr/>
      <dgm:t>
        <a:bodyPr/>
        <a:lstStyle/>
        <a:p>
          <a:pPr algn="l"/>
          <a:endParaRPr lang="en-US" sz="2800"/>
        </a:p>
      </dgm:t>
    </dgm:pt>
    <dgm:pt modelId="{84ACF6D8-A3D3-419E-BF0E-B4418972407E}">
      <dgm:prSet phldrT="[Text]" custT="1"/>
      <dgm:spPr/>
      <dgm:t>
        <a:bodyPr/>
        <a:lstStyle/>
        <a:p>
          <a:pPr algn="l"/>
          <a:r>
            <a:rPr lang="en-US" sz="2800"/>
            <a:t>Tìm kiếm tuần tự</a:t>
          </a:r>
        </a:p>
      </dgm:t>
    </dgm:pt>
    <dgm:pt modelId="{35507E5B-3970-46C8-A785-6856BAA1945E}" type="parTrans" cxnId="{95C1A5CE-E417-4D84-BD79-BFA97F0E29E0}">
      <dgm:prSet/>
      <dgm:spPr/>
      <dgm:t>
        <a:bodyPr/>
        <a:lstStyle/>
        <a:p>
          <a:pPr algn="l"/>
          <a:endParaRPr lang="en-US" sz="2800"/>
        </a:p>
      </dgm:t>
    </dgm:pt>
    <dgm:pt modelId="{F1B655A0-6721-4B2E-B387-0438075FF049}" type="sibTrans" cxnId="{95C1A5CE-E417-4D84-BD79-BFA97F0E29E0}">
      <dgm:prSet/>
      <dgm:spPr/>
      <dgm:t>
        <a:bodyPr/>
        <a:lstStyle/>
        <a:p>
          <a:pPr algn="l"/>
          <a:endParaRPr lang="en-US" sz="2800"/>
        </a:p>
      </dgm:t>
    </dgm:pt>
    <dgm:pt modelId="{1957DD37-5E73-45D2-AC07-625BE49FB746}">
      <dgm:prSet custT="1"/>
      <dgm:spPr/>
      <dgm:t>
        <a:bodyPr/>
        <a:lstStyle/>
        <a:p>
          <a:pPr algn="l"/>
          <a:r>
            <a:rPr lang="en-US" sz="2800"/>
            <a:t>Tìm kiếm nhị phân</a:t>
          </a:r>
        </a:p>
      </dgm:t>
    </dgm:pt>
    <dgm:pt modelId="{C96D3BE2-D0AA-4F7E-9662-B7454A3E149B}" type="parTrans" cxnId="{E786F846-D041-4A1E-B305-1D6477C156C8}">
      <dgm:prSet/>
      <dgm:spPr/>
      <dgm:t>
        <a:bodyPr/>
        <a:lstStyle/>
        <a:p>
          <a:endParaRPr lang="en-US"/>
        </a:p>
      </dgm:t>
    </dgm:pt>
    <dgm:pt modelId="{E2C59E21-14B5-44C1-9B96-254796760993}" type="sibTrans" cxnId="{E786F846-D041-4A1E-B305-1D6477C156C8}">
      <dgm:prSet/>
      <dgm:spPr/>
      <dgm:t>
        <a:bodyPr/>
        <a:lstStyle/>
        <a:p>
          <a:endParaRPr lang="en-US"/>
        </a:p>
      </dgm:t>
    </dgm:pt>
    <dgm:pt modelId="{C98B19F6-C246-4AC0-B8F2-0C3884C2BACC}" type="pres">
      <dgm:prSet presAssocID="{FF7A30A4-5507-4BE9-A3CF-65A244C86C5A}" presName="linearFlow" presStyleCnt="0">
        <dgm:presLayoutVars>
          <dgm:dir/>
          <dgm:resizeHandles val="exact"/>
        </dgm:presLayoutVars>
      </dgm:prSet>
      <dgm:spPr/>
    </dgm:pt>
    <dgm:pt modelId="{85F74FAD-AEEB-4FC3-ADF4-8EF6E9749ABE}" type="pres">
      <dgm:prSet presAssocID="{75984EC7-09B5-433F-AF47-52C874E1719A}" presName="composite" presStyleCnt="0"/>
      <dgm:spPr/>
    </dgm:pt>
    <dgm:pt modelId="{18852AD3-C42E-49CD-91B4-731656B2FEAA}" type="pres">
      <dgm:prSet presAssocID="{75984EC7-09B5-433F-AF47-52C874E1719A}" presName="imgShp" presStyleLbl="fgImgPlace1" presStyleIdx="0" presStyleCnt="3"/>
      <dgm:spPr/>
    </dgm:pt>
    <dgm:pt modelId="{BB65BD4E-0E3A-413F-9E6F-F88555B1DAE3}" type="pres">
      <dgm:prSet presAssocID="{75984EC7-09B5-433F-AF47-52C874E1719A}" presName="txShp" presStyleLbl="node1" presStyleIdx="0" presStyleCnt="3" custLinFactNeighborX="558">
        <dgm:presLayoutVars>
          <dgm:bulletEnabled val="1"/>
        </dgm:presLayoutVars>
      </dgm:prSet>
      <dgm:spPr/>
    </dgm:pt>
    <dgm:pt modelId="{E63ABC41-C0C6-4544-B5C2-1ED8A4E3D9B9}" type="pres">
      <dgm:prSet presAssocID="{D499CA9D-B127-4806-8512-51BA2A86B8D8}" presName="spacing" presStyleCnt="0"/>
      <dgm:spPr/>
    </dgm:pt>
    <dgm:pt modelId="{2D8B8270-6B97-44A4-93E9-907A2D5EE815}" type="pres">
      <dgm:prSet presAssocID="{84ACF6D8-A3D3-419E-BF0E-B4418972407E}" presName="composite" presStyleCnt="0"/>
      <dgm:spPr/>
    </dgm:pt>
    <dgm:pt modelId="{F1CF13AE-73E8-438E-A7A6-BFB5818A78AA}" type="pres">
      <dgm:prSet presAssocID="{84ACF6D8-A3D3-419E-BF0E-B4418972407E}" presName="imgShp" presStyleLbl="fgImgPlace1" presStyleIdx="1" presStyleCnt="3"/>
      <dgm:spPr/>
    </dgm:pt>
    <dgm:pt modelId="{EC5C5428-C2D2-480A-A3F4-17DFFD60F458}" type="pres">
      <dgm:prSet presAssocID="{84ACF6D8-A3D3-419E-BF0E-B4418972407E}" presName="txShp" presStyleLbl="node1" presStyleIdx="1" presStyleCnt="3">
        <dgm:presLayoutVars>
          <dgm:bulletEnabled val="1"/>
        </dgm:presLayoutVars>
      </dgm:prSet>
      <dgm:spPr/>
    </dgm:pt>
    <dgm:pt modelId="{B5A07A3B-900E-453C-A29F-32A2641B2F8D}" type="pres">
      <dgm:prSet presAssocID="{F1B655A0-6721-4B2E-B387-0438075FF049}" presName="spacing" presStyleCnt="0"/>
      <dgm:spPr/>
    </dgm:pt>
    <dgm:pt modelId="{25DAB866-5779-4174-86F9-26A80BC8EDD5}" type="pres">
      <dgm:prSet presAssocID="{1957DD37-5E73-45D2-AC07-625BE49FB746}" presName="composite" presStyleCnt="0"/>
      <dgm:spPr/>
    </dgm:pt>
    <dgm:pt modelId="{107DD344-BB1A-45B1-9156-FB48E71CDEFB}" type="pres">
      <dgm:prSet presAssocID="{1957DD37-5E73-45D2-AC07-625BE49FB746}" presName="imgShp" presStyleLbl="fgImgPlace1" presStyleIdx="2" presStyleCnt="3"/>
      <dgm:spPr/>
    </dgm:pt>
    <dgm:pt modelId="{DAC2F2FC-8952-4DF4-AD0D-28878FCD3198}" type="pres">
      <dgm:prSet presAssocID="{1957DD37-5E73-45D2-AC07-625BE49FB746}" presName="txShp" presStyleLbl="node1" presStyleIdx="2" presStyleCnt="3">
        <dgm:presLayoutVars>
          <dgm:bulletEnabled val="1"/>
        </dgm:presLayoutVars>
      </dgm:prSet>
      <dgm:spPr/>
    </dgm:pt>
  </dgm:ptLst>
  <dgm:cxnLst>
    <dgm:cxn modelId="{E786F846-D041-4A1E-B305-1D6477C156C8}" srcId="{FF7A30A4-5507-4BE9-A3CF-65A244C86C5A}" destId="{1957DD37-5E73-45D2-AC07-625BE49FB746}" srcOrd="2" destOrd="0" parTransId="{C96D3BE2-D0AA-4F7E-9662-B7454A3E149B}" sibTransId="{E2C59E21-14B5-44C1-9B96-254796760993}"/>
    <dgm:cxn modelId="{C8116888-23B2-42FB-BB1B-7883FD25D22E}" srcId="{FF7A30A4-5507-4BE9-A3CF-65A244C86C5A}" destId="{75984EC7-09B5-433F-AF47-52C874E1719A}" srcOrd="0" destOrd="0" parTransId="{99C33F8C-5C61-4E73-8A00-54C73A0E9A84}" sibTransId="{D499CA9D-B127-4806-8512-51BA2A86B8D8}"/>
    <dgm:cxn modelId="{925A66A9-D069-4F20-9460-A03ECF6A23F2}" type="presOf" srcId="{1957DD37-5E73-45D2-AC07-625BE49FB746}" destId="{DAC2F2FC-8952-4DF4-AD0D-28878FCD3198}" srcOrd="0" destOrd="0" presId="urn:microsoft.com/office/officeart/2005/8/layout/vList3"/>
    <dgm:cxn modelId="{CE0B65AA-BFBE-444E-9D23-C58C28F80618}" type="presOf" srcId="{75984EC7-09B5-433F-AF47-52C874E1719A}" destId="{BB65BD4E-0E3A-413F-9E6F-F88555B1DAE3}" srcOrd="0" destOrd="0" presId="urn:microsoft.com/office/officeart/2005/8/layout/vList3"/>
    <dgm:cxn modelId="{DCFC94BA-9A5B-4226-AC5D-8CE2D595A94C}" type="presOf" srcId="{FF7A30A4-5507-4BE9-A3CF-65A244C86C5A}" destId="{C98B19F6-C246-4AC0-B8F2-0C3884C2BACC}" srcOrd="0" destOrd="0" presId="urn:microsoft.com/office/officeart/2005/8/layout/vList3"/>
    <dgm:cxn modelId="{95C1A5CE-E417-4D84-BD79-BFA97F0E29E0}" srcId="{FF7A30A4-5507-4BE9-A3CF-65A244C86C5A}" destId="{84ACF6D8-A3D3-419E-BF0E-B4418972407E}" srcOrd="1" destOrd="0" parTransId="{35507E5B-3970-46C8-A785-6856BAA1945E}" sibTransId="{F1B655A0-6721-4B2E-B387-0438075FF049}"/>
    <dgm:cxn modelId="{9D0AF8E4-CC86-471D-99C0-826CF975E841}" type="presOf" srcId="{84ACF6D8-A3D3-419E-BF0E-B4418972407E}" destId="{EC5C5428-C2D2-480A-A3F4-17DFFD60F458}" srcOrd="0" destOrd="0" presId="urn:microsoft.com/office/officeart/2005/8/layout/vList3"/>
    <dgm:cxn modelId="{62B27205-4C01-40BB-899C-ED1EEE522845}" type="presParOf" srcId="{C98B19F6-C246-4AC0-B8F2-0C3884C2BACC}" destId="{85F74FAD-AEEB-4FC3-ADF4-8EF6E9749ABE}" srcOrd="0" destOrd="0" presId="urn:microsoft.com/office/officeart/2005/8/layout/vList3"/>
    <dgm:cxn modelId="{03DA7444-4FD5-4B00-AC9B-F71F3431107E}" type="presParOf" srcId="{85F74FAD-AEEB-4FC3-ADF4-8EF6E9749ABE}" destId="{18852AD3-C42E-49CD-91B4-731656B2FEAA}" srcOrd="0" destOrd="0" presId="urn:microsoft.com/office/officeart/2005/8/layout/vList3"/>
    <dgm:cxn modelId="{CAA6148D-A0AC-4E33-9BD4-DC7AE563D93D}" type="presParOf" srcId="{85F74FAD-AEEB-4FC3-ADF4-8EF6E9749ABE}" destId="{BB65BD4E-0E3A-413F-9E6F-F88555B1DAE3}" srcOrd="1" destOrd="0" presId="urn:microsoft.com/office/officeart/2005/8/layout/vList3"/>
    <dgm:cxn modelId="{38AD2ACA-1944-413A-A619-86238C39B880}" type="presParOf" srcId="{C98B19F6-C246-4AC0-B8F2-0C3884C2BACC}" destId="{E63ABC41-C0C6-4544-B5C2-1ED8A4E3D9B9}" srcOrd="1" destOrd="0" presId="urn:microsoft.com/office/officeart/2005/8/layout/vList3"/>
    <dgm:cxn modelId="{11E31697-78C6-402A-BAD5-8B178442756B}" type="presParOf" srcId="{C98B19F6-C246-4AC0-B8F2-0C3884C2BACC}" destId="{2D8B8270-6B97-44A4-93E9-907A2D5EE815}" srcOrd="2" destOrd="0" presId="urn:microsoft.com/office/officeart/2005/8/layout/vList3"/>
    <dgm:cxn modelId="{796C5330-92ED-47FC-A57C-3E9CC95CEDAA}" type="presParOf" srcId="{2D8B8270-6B97-44A4-93E9-907A2D5EE815}" destId="{F1CF13AE-73E8-438E-A7A6-BFB5818A78AA}" srcOrd="0" destOrd="0" presId="urn:microsoft.com/office/officeart/2005/8/layout/vList3"/>
    <dgm:cxn modelId="{E733F39D-AFEB-4840-AC54-318F4A0DBC41}" type="presParOf" srcId="{2D8B8270-6B97-44A4-93E9-907A2D5EE815}" destId="{EC5C5428-C2D2-480A-A3F4-17DFFD60F458}" srcOrd="1" destOrd="0" presId="urn:microsoft.com/office/officeart/2005/8/layout/vList3"/>
    <dgm:cxn modelId="{FD764C61-19CE-4042-AEC4-2C22057B06A6}" type="presParOf" srcId="{C98B19F6-C246-4AC0-B8F2-0C3884C2BACC}" destId="{B5A07A3B-900E-453C-A29F-32A2641B2F8D}" srcOrd="3" destOrd="0" presId="urn:microsoft.com/office/officeart/2005/8/layout/vList3"/>
    <dgm:cxn modelId="{6396AB20-C6A9-475D-8DFA-4390EFB65EB7}" type="presParOf" srcId="{C98B19F6-C246-4AC0-B8F2-0C3884C2BACC}" destId="{25DAB866-5779-4174-86F9-26A80BC8EDD5}" srcOrd="4" destOrd="0" presId="urn:microsoft.com/office/officeart/2005/8/layout/vList3"/>
    <dgm:cxn modelId="{847F02A0-DF4E-4D1F-971B-A3E1772C6F6F}" type="presParOf" srcId="{25DAB866-5779-4174-86F9-26A80BC8EDD5}" destId="{107DD344-BB1A-45B1-9156-FB48E71CDEFB}" srcOrd="0" destOrd="0" presId="urn:microsoft.com/office/officeart/2005/8/layout/vList3"/>
    <dgm:cxn modelId="{5742A3BD-C0F6-46DD-BE78-CE7986A73BF1}" type="presParOf" srcId="{25DAB866-5779-4174-86F9-26A80BC8EDD5}" destId="{DAC2F2FC-8952-4DF4-AD0D-28878FCD319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5BD4E-0E3A-413F-9E6F-F88555B1DAE3}">
      <dsp:nvSpPr>
        <dsp:cNvPr id="0" name=""/>
        <dsp:cNvSpPr/>
      </dsp:nvSpPr>
      <dsp:spPr>
        <a:xfrm rot="10800000">
          <a:off x="2173360" y="401"/>
          <a:ext cx="7528560" cy="940238"/>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4619" tIns="106680" rIns="199136" bIns="106680" numCol="1" spcCol="1270" anchor="ctr" anchorCtr="0">
          <a:noAutofit/>
        </a:bodyPr>
        <a:lstStyle/>
        <a:p>
          <a:pPr marL="0" lvl="0" indent="0" algn="l" defTabSz="1244600">
            <a:lnSpc>
              <a:spcPct val="90000"/>
            </a:lnSpc>
            <a:spcBef>
              <a:spcPct val="0"/>
            </a:spcBef>
            <a:spcAft>
              <a:spcPct val="35000"/>
            </a:spcAft>
            <a:buNone/>
          </a:pPr>
          <a:r>
            <a:rPr lang="en-US" sz="2800" kern="1200"/>
            <a:t>Bài toán tìm kiếm trên thực tế</a:t>
          </a:r>
        </a:p>
      </dsp:txBody>
      <dsp:txXfrm rot="10800000">
        <a:off x="2408419" y="401"/>
        <a:ext cx="7293501" cy="940238"/>
      </dsp:txXfrm>
    </dsp:sp>
    <dsp:sp modelId="{18852AD3-C42E-49CD-91B4-731656B2FEAA}">
      <dsp:nvSpPr>
        <dsp:cNvPr id="0" name=""/>
        <dsp:cNvSpPr/>
      </dsp:nvSpPr>
      <dsp:spPr>
        <a:xfrm>
          <a:off x="1661231" y="401"/>
          <a:ext cx="940238" cy="940238"/>
        </a:xfrm>
        <a:prstGeom prst="ellipse">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5C5428-C2D2-480A-A3F4-17DFFD60F458}">
      <dsp:nvSpPr>
        <dsp:cNvPr id="0" name=""/>
        <dsp:cNvSpPr/>
      </dsp:nvSpPr>
      <dsp:spPr>
        <a:xfrm rot="10800000">
          <a:off x="2131351" y="1175699"/>
          <a:ext cx="7528560" cy="940238"/>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4619" tIns="106680" rIns="199136" bIns="106680" numCol="1" spcCol="1270" anchor="ctr" anchorCtr="0">
          <a:noAutofit/>
        </a:bodyPr>
        <a:lstStyle/>
        <a:p>
          <a:pPr marL="0" lvl="0" indent="0" algn="l" defTabSz="1244600">
            <a:lnSpc>
              <a:spcPct val="90000"/>
            </a:lnSpc>
            <a:spcBef>
              <a:spcPct val="0"/>
            </a:spcBef>
            <a:spcAft>
              <a:spcPct val="35000"/>
            </a:spcAft>
            <a:buNone/>
          </a:pPr>
          <a:r>
            <a:rPr lang="en-US" sz="2800" kern="1200"/>
            <a:t>Tìm kiếm tuần tự</a:t>
          </a:r>
        </a:p>
      </dsp:txBody>
      <dsp:txXfrm rot="10800000">
        <a:off x="2366410" y="1175699"/>
        <a:ext cx="7293501" cy="940238"/>
      </dsp:txXfrm>
    </dsp:sp>
    <dsp:sp modelId="{F1CF13AE-73E8-438E-A7A6-BFB5818A78AA}">
      <dsp:nvSpPr>
        <dsp:cNvPr id="0" name=""/>
        <dsp:cNvSpPr/>
      </dsp:nvSpPr>
      <dsp:spPr>
        <a:xfrm>
          <a:off x="1661231" y="1175699"/>
          <a:ext cx="940238" cy="940238"/>
        </a:xfrm>
        <a:prstGeom prst="ellipse">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C2F2FC-8952-4DF4-AD0D-28878FCD3198}">
      <dsp:nvSpPr>
        <dsp:cNvPr id="0" name=""/>
        <dsp:cNvSpPr/>
      </dsp:nvSpPr>
      <dsp:spPr>
        <a:xfrm rot="10800000">
          <a:off x="2131351" y="2350997"/>
          <a:ext cx="7528560" cy="940238"/>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4619" tIns="106680" rIns="199136" bIns="106680" numCol="1" spcCol="1270" anchor="ctr" anchorCtr="0">
          <a:noAutofit/>
        </a:bodyPr>
        <a:lstStyle/>
        <a:p>
          <a:pPr marL="0" lvl="0" indent="0" algn="l" defTabSz="1244600">
            <a:lnSpc>
              <a:spcPct val="90000"/>
            </a:lnSpc>
            <a:spcBef>
              <a:spcPct val="0"/>
            </a:spcBef>
            <a:spcAft>
              <a:spcPct val="35000"/>
            </a:spcAft>
            <a:buNone/>
          </a:pPr>
          <a:r>
            <a:rPr lang="en-US" sz="2800" kern="1200"/>
            <a:t>Tìm kiếm nhị phân</a:t>
          </a:r>
        </a:p>
      </dsp:txBody>
      <dsp:txXfrm rot="10800000">
        <a:off x="2366410" y="2350997"/>
        <a:ext cx="7293501" cy="940238"/>
      </dsp:txXfrm>
    </dsp:sp>
    <dsp:sp modelId="{107DD344-BB1A-45B1-9156-FB48E71CDEFB}">
      <dsp:nvSpPr>
        <dsp:cNvPr id="0" name=""/>
        <dsp:cNvSpPr/>
      </dsp:nvSpPr>
      <dsp:spPr>
        <a:xfrm>
          <a:off x="1661231" y="2350997"/>
          <a:ext cx="940238" cy="940238"/>
        </a:xfrm>
        <a:prstGeom prst="ellipse">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3D5444-F62C-42C3-A75A-D9DBA807730F}" type="datetimeFigureOut">
              <a:rPr lang="en-US" smtClean="0"/>
              <a:t>2/7/2025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4F617-7A30-41D4-AB86-5D833C98E18B}" type="slidenum">
              <a:rPr lang="en-US" smtClean="0"/>
              <a:t>‹#›</a:t>
            </a:fld>
            <a:endParaRPr lang="en-US"/>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AA1FA-7B6A-47D2-8D61-F225D71B51FF}" type="datetimeFigureOut">
              <a:rPr lang="en-US" smtClean="0"/>
              <a:t>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A179D-2D27-49E2-B022-8EDDA2EFE682}" type="slidenum">
              <a:rPr lang="en-US" smtClean="0"/>
              <a:t>‹#›</a:t>
            </a:fld>
            <a:endParaRPr lang="en-US"/>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a:latin typeface="Arial" pitchFamily="34" charset="0"/>
                <a:cs typeface="Arial" pitchFamily="34" charset="0"/>
              </a:rPr>
              <a:t>To change the  image on this slide, select the picture and delete it. Then click the Pictures icon in the placeholder to insert your own image.</a:t>
            </a:r>
          </a:p>
          <a:p>
            <a:endParaRPr lang="en-US"/>
          </a:p>
        </p:txBody>
      </p:sp>
      <p:sp>
        <p:nvSpPr>
          <p:cNvPr id="4" name="Slide Number Placeholder 3"/>
          <p:cNvSpPr>
            <a:spLocks noGrp="1"/>
          </p:cNvSpPr>
          <p:nvPr>
            <p:ph type="sldNum" sz="quarter" idx="10"/>
          </p:nvPr>
        </p:nvSpPr>
        <p:spPr/>
        <p:txBody>
          <a:bodyPr/>
          <a:lstStyle/>
          <a:p>
            <a:fld id="{1B9A179D-2D27-49E2-B022-8EDDA2EFE682}" type="slidenum">
              <a:rPr lang="en-US" smtClean="0"/>
              <a:t>1</a:t>
            </a:fld>
            <a:endParaRPr lang="en-US"/>
          </a:p>
        </p:txBody>
      </p:sp>
    </p:spTree>
    <p:extLst>
      <p:ext uri="{BB962C8B-B14F-4D97-AF65-F5344CB8AC3E}">
        <p14:creationId xmlns:p14="http://schemas.microsoft.com/office/powerpoint/2010/main" val="1542422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DD94B-9035-4F74-839F-A6C9713759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31B428-F4D2-48FE-9FF3-0327BBDCB1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E5E97F-F70B-405B-A41E-FD53A345B74A}"/>
              </a:ext>
            </a:extLst>
          </p:cNvPr>
          <p:cNvSpPr>
            <a:spLocks noGrp="1"/>
          </p:cNvSpPr>
          <p:nvPr>
            <p:ph type="dt" sz="half" idx="10"/>
          </p:nvPr>
        </p:nvSpPr>
        <p:spPr/>
        <p:txBody>
          <a:bodyPr/>
          <a:lstStyle/>
          <a:p>
            <a:fld id="{A77254A4-B123-47E6-815B-29D38EF25CCE}" type="datetimeFigureOut">
              <a:rPr lang="en-US" smtClean="0"/>
              <a:t>2/7/2025</a:t>
            </a:fld>
            <a:endParaRPr lang="en-US"/>
          </a:p>
        </p:txBody>
      </p:sp>
      <p:sp>
        <p:nvSpPr>
          <p:cNvPr id="5" name="Footer Placeholder 4">
            <a:extLst>
              <a:ext uri="{FF2B5EF4-FFF2-40B4-BE49-F238E27FC236}">
                <a16:creationId xmlns:a16="http://schemas.microsoft.com/office/drawing/2014/main" id="{FF6F2652-52FD-480A-AE86-84822DBC07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1C562-AE02-4A16-B8E8-8F20F063D1DB}"/>
              </a:ext>
            </a:extLst>
          </p:cNvPr>
          <p:cNvSpPr>
            <a:spLocks noGrp="1"/>
          </p:cNvSpPr>
          <p:nvPr>
            <p:ph type="sldNum" sz="quarter" idx="12"/>
          </p:nvPr>
        </p:nvSpPr>
        <p:spPr/>
        <p:txBody>
          <a:bodyPr/>
          <a:lstStyle/>
          <a:p>
            <a:fld id="{97FD427F-48D8-436F-9DD9-70B50AE3BC5F}" type="slidenum">
              <a:rPr lang="en-US" smtClean="0"/>
              <a:t>‹#›</a:t>
            </a:fld>
            <a:endParaRPr lang="en-US"/>
          </a:p>
        </p:txBody>
      </p:sp>
    </p:spTree>
    <p:extLst>
      <p:ext uri="{BB962C8B-B14F-4D97-AF65-F5344CB8AC3E}">
        <p14:creationId xmlns:p14="http://schemas.microsoft.com/office/powerpoint/2010/main" val="268580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92B96-EC44-430E-A052-ECF99DC619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15719A-067C-4C4A-B7ED-DE65F6391B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EE4FE3-B734-4ED8-B229-CF06BDFD7954}"/>
              </a:ext>
            </a:extLst>
          </p:cNvPr>
          <p:cNvSpPr>
            <a:spLocks noGrp="1"/>
          </p:cNvSpPr>
          <p:nvPr>
            <p:ph type="dt" sz="half" idx="10"/>
          </p:nvPr>
        </p:nvSpPr>
        <p:spPr/>
        <p:txBody>
          <a:bodyPr/>
          <a:lstStyle/>
          <a:p>
            <a:fld id="{A79A3335-6331-4872-A8B7-ECD55539F4D0}" type="datetimeFigureOut">
              <a:rPr lang="en-US" smtClean="0"/>
              <a:t>2/7/2025</a:t>
            </a:fld>
            <a:endParaRPr lang="en-US"/>
          </a:p>
        </p:txBody>
      </p:sp>
      <p:sp>
        <p:nvSpPr>
          <p:cNvPr id="5" name="Footer Placeholder 4">
            <a:extLst>
              <a:ext uri="{FF2B5EF4-FFF2-40B4-BE49-F238E27FC236}">
                <a16:creationId xmlns:a16="http://schemas.microsoft.com/office/drawing/2014/main" id="{6D52B838-8D36-40C8-A00C-7E17F41BABED}"/>
              </a:ext>
            </a:extLst>
          </p:cNvPr>
          <p:cNvSpPr>
            <a:spLocks noGrp="1"/>
          </p:cNvSpPr>
          <p:nvPr>
            <p:ph type="ftr" sz="quarter" idx="11"/>
          </p:nvPr>
        </p:nvSpPr>
        <p:spPr/>
        <p:txBody>
          <a:bodyPr/>
          <a:lstStyle/>
          <a:p>
            <a:r>
              <a:rPr lang="en-US"/>
              <a:t>Add a footer</a:t>
            </a:r>
          </a:p>
        </p:txBody>
      </p:sp>
      <p:sp>
        <p:nvSpPr>
          <p:cNvPr id="6" name="Slide Number Placeholder 5">
            <a:extLst>
              <a:ext uri="{FF2B5EF4-FFF2-40B4-BE49-F238E27FC236}">
                <a16:creationId xmlns:a16="http://schemas.microsoft.com/office/drawing/2014/main" id="{CB27E388-F192-46A8-8281-BCFCFBA3E786}"/>
              </a:ext>
            </a:extLst>
          </p:cNvPr>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71056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7EC186-3739-4F19-B591-177A1D613A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6026BD-4B4D-4EB5-A296-89F5DE356D1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F745EC-321E-4C3F-A89D-D87C8C6CB515}"/>
              </a:ext>
            </a:extLst>
          </p:cNvPr>
          <p:cNvSpPr>
            <a:spLocks noGrp="1"/>
          </p:cNvSpPr>
          <p:nvPr>
            <p:ph type="dt" sz="half" idx="10"/>
          </p:nvPr>
        </p:nvSpPr>
        <p:spPr/>
        <p:txBody>
          <a:bodyPr/>
          <a:lstStyle/>
          <a:p>
            <a:fld id="{A79A3335-6331-4872-A8B7-ECD55539F4D0}" type="datetimeFigureOut">
              <a:rPr lang="en-US" smtClean="0"/>
              <a:t>2/7/2025</a:t>
            </a:fld>
            <a:endParaRPr lang="en-US"/>
          </a:p>
        </p:txBody>
      </p:sp>
      <p:sp>
        <p:nvSpPr>
          <p:cNvPr id="5" name="Footer Placeholder 4">
            <a:extLst>
              <a:ext uri="{FF2B5EF4-FFF2-40B4-BE49-F238E27FC236}">
                <a16:creationId xmlns:a16="http://schemas.microsoft.com/office/drawing/2014/main" id="{E7E37CBB-67ED-4747-8E55-FAD58AA5E4EB}"/>
              </a:ext>
            </a:extLst>
          </p:cNvPr>
          <p:cNvSpPr>
            <a:spLocks noGrp="1"/>
          </p:cNvSpPr>
          <p:nvPr>
            <p:ph type="ftr" sz="quarter" idx="11"/>
          </p:nvPr>
        </p:nvSpPr>
        <p:spPr/>
        <p:txBody>
          <a:bodyPr/>
          <a:lstStyle/>
          <a:p>
            <a:r>
              <a:rPr lang="en-US"/>
              <a:t>Add a footer</a:t>
            </a:r>
          </a:p>
        </p:txBody>
      </p:sp>
      <p:sp>
        <p:nvSpPr>
          <p:cNvPr id="6" name="Slide Number Placeholder 5">
            <a:extLst>
              <a:ext uri="{FF2B5EF4-FFF2-40B4-BE49-F238E27FC236}">
                <a16:creationId xmlns:a16="http://schemas.microsoft.com/office/drawing/2014/main" id="{37925557-C6A7-4849-BD9D-035F4AF6BBD6}"/>
              </a:ext>
            </a:extLst>
          </p:cNvPr>
          <p:cNvSpPr>
            <a:spLocks noGrp="1"/>
          </p:cNvSpPr>
          <p:nvPr>
            <p:ph type="sldNum" sz="quarter" idx="12"/>
          </p:nvPr>
        </p:nvSpPr>
        <p:spPr/>
        <p:txBody>
          <a:bodyPr/>
          <a:lstStyle/>
          <a:p>
            <a:fld id="{A7F8E3F6-DE14-48B2-B2BC-6FABA9630FB8}" type="slidenum">
              <a:rPr lang="en-US" smtClean="0"/>
              <a:pPr/>
              <a:t>‹#›</a:t>
            </a:fld>
            <a:endParaRPr lang="en-US"/>
          </a:p>
        </p:txBody>
      </p:sp>
    </p:spTree>
    <p:extLst>
      <p:ext uri="{BB962C8B-B14F-4D97-AF65-F5344CB8AC3E}">
        <p14:creationId xmlns:p14="http://schemas.microsoft.com/office/powerpoint/2010/main" val="132061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295401" y="1873584"/>
            <a:ext cx="512064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15" name="Picture Placeholder 14" descr="An empty placeholder to add an image. Click on the placeholder and select the image that you wish to add"/>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a:t>Click icon to add picture</a:t>
            </a:r>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799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9B272-A354-4364-A8FF-0B40D4447D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A1CD53-057B-44C1-8926-749DC86DD9D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3DFA27-9286-444F-870F-2A4AFC0C913F}"/>
              </a:ext>
            </a:extLst>
          </p:cNvPr>
          <p:cNvSpPr>
            <a:spLocks noGrp="1"/>
          </p:cNvSpPr>
          <p:nvPr>
            <p:ph type="dt" sz="half" idx="10"/>
          </p:nvPr>
        </p:nvSpPr>
        <p:spPr/>
        <p:txBody>
          <a:bodyPr/>
          <a:lstStyle/>
          <a:p>
            <a:fld id="{A79A3335-6331-4872-A8B7-ECD55539F4D0}" type="datetimeFigureOut">
              <a:rPr lang="en-US" smtClean="0"/>
              <a:t>2/7/2025</a:t>
            </a:fld>
            <a:endParaRPr lang="en-US"/>
          </a:p>
        </p:txBody>
      </p:sp>
      <p:sp>
        <p:nvSpPr>
          <p:cNvPr id="5" name="Footer Placeholder 4">
            <a:extLst>
              <a:ext uri="{FF2B5EF4-FFF2-40B4-BE49-F238E27FC236}">
                <a16:creationId xmlns:a16="http://schemas.microsoft.com/office/drawing/2014/main" id="{17C5ECA1-A5D2-4EC5-987A-F7A819F5ED7B}"/>
              </a:ext>
            </a:extLst>
          </p:cNvPr>
          <p:cNvSpPr>
            <a:spLocks noGrp="1"/>
          </p:cNvSpPr>
          <p:nvPr>
            <p:ph type="ftr" sz="quarter" idx="11"/>
          </p:nvPr>
        </p:nvSpPr>
        <p:spPr/>
        <p:txBody>
          <a:bodyPr/>
          <a:lstStyle/>
          <a:p>
            <a:r>
              <a:rPr lang="en-US"/>
              <a:t>Add a footer</a:t>
            </a:r>
          </a:p>
        </p:txBody>
      </p:sp>
      <p:sp>
        <p:nvSpPr>
          <p:cNvPr id="6" name="Slide Number Placeholder 5">
            <a:extLst>
              <a:ext uri="{FF2B5EF4-FFF2-40B4-BE49-F238E27FC236}">
                <a16:creationId xmlns:a16="http://schemas.microsoft.com/office/drawing/2014/main" id="{1737F2B2-D001-4F02-BB46-74E11E77D399}"/>
              </a:ext>
            </a:extLst>
          </p:cNvPr>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26672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F7288-6204-45D3-A267-54945A5428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C25CFC-2127-44D2-A0DB-36F8F5E3BA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1EB7E9D-D705-4019-ABDA-9344AA4E47D9}"/>
              </a:ext>
            </a:extLst>
          </p:cNvPr>
          <p:cNvSpPr>
            <a:spLocks noGrp="1"/>
          </p:cNvSpPr>
          <p:nvPr>
            <p:ph type="dt" sz="half" idx="10"/>
          </p:nvPr>
        </p:nvSpPr>
        <p:spPr/>
        <p:txBody>
          <a:bodyPr/>
          <a:lstStyle/>
          <a:p>
            <a:fld id="{A77254A4-B123-47E6-815B-29D38EF25CCE}" type="datetimeFigureOut">
              <a:rPr lang="en-US" smtClean="0"/>
              <a:t>2/7/2025</a:t>
            </a:fld>
            <a:endParaRPr lang="en-US"/>
          </a:p>
        </p:txBody>
      </p:sp>
      <p:sp>
        <p:nvSpPr>
          <p:cNvPr id="5" name="Footer Placeholder 4">
            <a:extLst>
              <a:ext uri="{FF2B5EF4-FFF2-40B4-BE49-F238E27FC236}">
                <a16:creationId xmlns:a16="http://schemas.microsoft.com/office/drawing/2014/main" id="{969A673F-5B13-4EBB-9764-D34CB5A081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C11BD7-6F13-4C25-B568-8307CFC23B01}"/>
              </a:ext>
            </a:extLst>
          </p:cNvPr>
          <p:cNvSpPr>
            <a:spLocks noGrp="1"/>
          </p:cNvSpPr>
          <p:nvPr>
            <p:ph type="sldNum" sz="quarter" idx="12"/>
          </p:nvPr>
        </p:nvSpPr>
        <p:spPr/>
        <p:txBody>
          <a:bodyPr/>
          <a:lstStyle/>
          <a:p>
            <a:fld id="{97FD427F-48D8-436F-9DD9-70B50AE3BC5F}" type="slidenum">
              <a:rPr lang="en-US" smtClean="0"/>
              <a:t>‹#›</a:t>
            </a:fld>
            <a:endParaRPr lang="en-US"/>
          </a:p>
        </p:txBody>
      </p:sp>
    </p:spTree>
    <p:extLst>
      <p:ext uri="{BB962C8B-B14F-4D97-AF65-F5344CB8AC3E}">
        <p14:creationId xmlns:p14="http://schemas.microsoft.com/office/powerpoint/2010/main" val="269565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F4510-1999-4409-8B6B-D7351FDEFE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1B808A-85BA-4250-A8A3-9074B2B7512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F85479-F70B-4A0E-868B-5B2CBDFEF6D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6907C9-718E-495E-B7E2-B072A1BCE74E}"/>
              </a:ext>
            </a:extLst>
          </p:cNvPr>
          <p:cNvSpPr>
            <a:spLocks noGrp="1"/>
          </p:cNvSpPr>
          <p:nvPr>
            <p:ph type="dt" sz="half" idx="10"/>
          </p:nvPr>
        </p:nvSpPr>
        <p:spPr/>
        <p:txBody>
          <a:bodyPr/>
          <a:lstStyle/>
          <a:p>
            <a:fld id="{A79A3335-6331-4872-A8B7-ECD55539F4D0}" type="datetimeFigureOut">
              <a:rPr lang="en-US" smtClean="0"/>
              <a:t>2/7/2025</a:t>
            </a:fld>
            <a:endParaRPr lang="en-US"/>
          </a:p>
        </p:txBody>
      </p:sp>
      <p:sp>
        <p:nvSpPr>
          <p:cNvPr id="6" name="Footer Placeholder 5">
            <a:extLst>
              <a:ext uri="{FF2B5EF4-FFF2-40B4-BE49-F238E27FC236}">
                <a16:creationId xmlns:a16="http://schemas.microsoft.com/office/drawing/2014/main" id="{8B70FF96-0FD9-4718-A216-3BE589F7D427}"/>
              </a:ext>
            </a:extLst>
          </p:cNvPr>
          <p:cNvSpPr>
            <a:spLocks noGrp="1"/>
          </p:cNvSpPr>
          <p:nvPr>
            <p:ph type="ftr" sz="quarter" idx="11"/>
          </p:nvPr>
        </p:nvSpPr>
        <p:spPr/>
        <p:txBody>
          <a:bodyPr/>
          <a:lstStyle/>
          <a:p>
            <a:r>
              <a:rPr lang="en-US"/>
              <a:t>Add a footer</a:t>
            </a:r>
          </a:p>
        </p:txBody>
      </p:sp>
      <p:sp>
        <p:nvSpPr>
          <p:cNvPr id="7" name="Slide Number Placeholder 6">
            <a:extLst>
              <a:ext uri="{FF2B5EF4-FFF2-40B4-BE49-F238E27FC236}">
                <a16:creationId xmlns:a16="http://schemas.microsoft.com/office/drawing/2014/main" id="{BF7CDFAC-B1D9-446C-B4B4-67525177F38A}"/>
              </a:ext>
            </a:extLst>
          </p:cNvPr>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97153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664C5-9351-4697-B741-C9D0B6100D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73D8F6-5D28-4311-868E-957ADAB109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497F417-103D-4300-88AA-EE51BAAD594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279C31-0FA4-44F9-9FD9-BC8611B7B2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E4F350D-DB73-472D-BAE4-FD64346F1A9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A83782-3824-4B10-8EC3-C7FA69303AB2}"/>
              </a:ext>
            </a:extLst>
          </p:cNvPr>
          <p:cNvSpPr>
            <a:spLocks noGrp="1"/>
          </p:cNvSpPr>
          <p:nvPr>
            <p:ph type="dt" sz="half" idx="10"/>
          </p:nvPr>
        </p:nvSpPr>
        <p:spPr/>
        <p:txBody>
          <a:bodyPr/>
          <a:lstStyle/>
          <a:p>
            <a:fld id="{A79A3335-6331-4872-A8B7-ECD55539F4D0}" type="datetimeFigureOut">
              <a:rPr lang="en-US" smtClean="0"/>
              <a:t>2/7/2025</a:t>
            </a:fld>
            <a:endParaRPr lang="en-US"/>
          </a:p>
        </p:txBody>
      </p:sp>
      <p:sp>
        <p:nvSpPr>
          <p:cNvPr id="8" name="Footer Placeholder 7">
            <a:extLst>
              <a:ext uri="{FF2B5EF4-FFF2-40B4-BE49-F238E27FC236}">
                <a16:creationId xmlns:a16="http://schemas.microsoft.com/office/drawing/2014/main" id="{615AAD94-26B9-4EA6-8FE7-3CA9E66AB8E4}"/>
              </a:ext>
            </a:extLst>
          </p:cNvPr>
          <p:cNvSpPr>
            <a:spLocks noGrp="1"/>
          </p:cNvSpPr>
          <p:nvPr>
            <p:ph type="ftr" sz="quarter" idx="11"/>
          </p:nvPr>
        </p:nvSpPr>
        <p:spPr/>
        <p:txBody>
          <a:bodyPr/>
          <a:lstStyle/>
          <a:p>
            <a:r>
              <a:rPr lang="en-US"/>
              <a:t>Add a footer</a:t>
            </a:r>
          </a:p>
        </p:txBody>
      </p:sp>
      <p:sp>
        <p:nvSpPr>
          <p:cNvPr id="9" name="Slide Number Placeholder 8">
            <a:extLst>
              <a:ext uri="{FF2B5EF4-FFF2-40B4-BE49-F238E27FC236}">
                <a16:creationId xmlns:a16="http://schemas.microsoft.com/office/drawing/2014/main" id="{EEB953FE-AF8E-4A62-80AE-A29170AA16B4}"/>
              </a:ext>
            </a:extLst>
          </p:cNvPr>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70324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24C76-32BF-48FE-BC24-2F01419520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9F869-1BB6-44C0-8625-5B1B8C7FAB45}"/>
              </a:ext>
            </a:extLst>
          </p:cNvPr>
          <p:cNvSpPr>
            <a:spLocks noGrp="1"/>
          </p:cNvSpPr>
          <p:nvPr>
            <p:ph type="dt" sz="half" idx="10"/>
          </p:nvPr>
        </p:nvSpPr>
        <p:spPr/>
        <p:txBody>
          <a:bodyPr/>
          <a:lstStyle/>
          <a:p>
            <a:fld id="{A79A3335-6331-4872-A8B7-ECD55539F4D0}" type="datetimeFigureOut">
              <a:rPr lang="en-US" smtClean="0"/>
              <a:t>2/7/2025</a:t>
            </a:fld>
            <a:endParaRPr lang="en-US"/>
          </a:p>
        </p:txBody>
      </p:sp>
      <p:sp>
        <p:nvSpPr>
          <p:cNvPr id="4" name="Footer Placeholder 3">
            <a:extLst>
              <a:ext uri="{FF2B5EF4-FFF2-40B4-BE49-F238E27FC236}">
                <a16:creationId xmlns:a16="http://schemas.microsoft.com/office/drawing/2014/main" id="{41D2288C-0B75-4B5F-9621-3A586204078C}"/>
              </a:ext>
            </a:extLst>
          </p:cNvPr>
          <p:cNvSpPr>
            <a:spLocks noGrp="1"/>
          </p:cNvSpPr>
          <p:nvPr>
            <p:ph type="ftr" sz="quarter" idx="11"/>
          </p:nvPr>
        </p:nvSpPr>
        <p:spPr/>
        <p:txBody>
          <a:bodyPr/>
          <a:lstStyle/>
          <a:p>
            <a:r>
              <a:rPr lang="en-US"/>
              <a:t>Add a footer</a:t>
            </a:r>
          </a:p>
        </p:txBody>
      </p:sp>
      <p:sp>
        <p:nvSpPr>
          <p:cNvPr id="5" name="Slide Number Placeholder 4">
            <a:extLst>
              <a:ext uri="{FF2B5EF4-FFF2-40B4-BE49-F238E27FC236}">
                <a16:creationId xmlns:a16="http://schemas.microsoft.com/office/drawing/2014/main" id="{F226914B-2229-4EFA-84AC-F22E626A9ADF}"/>
              </a:ext>
            </a:extLst>
          </p:cNvPr>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783120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230675-764B-4167-A2AA-CBB4EB52CBC8}"/>
              </a:ext>
            </a:extLst>
          </p:cNvPr>
          <p:cNvSpPr>
            <a:spLocks noGrp="1"/>
          </p:cNvSpPr>
          <p:nvPr>
            <p:ph type="dt" sz="half" idx="10"/>
          </p:nvPr>
        </p:nvSpPr>
        <p:spPr/>
        <p:txBody>
          <a:bodyPr/>
          <a:lstStyle/>
          <a:p>
            <a:fld id="{A79A3335-6331-4872-A8B7-ECD55539F4D0}" type="datetimeFigureOut">
              <a:rPr lang="en-US" smtClean="0"/>
              <a:t>2/7/2025</a:t>
            </a:fld>
            <a:endParaRPr lang="en-US"/>
          </a:p>
        </p:txBody>
      </p:sp>
      <p:sp>
        <p:nvSpPr>
          <p:cNvPr id="3" name="Footer Placeholder 2">
            <a:extLst>
              <a:ext uri="{FF2B5EF4-FFF2-40B4-BE49-F238E27FC236}">
                <a16:creationId xmlns:a16="http://schemas.microsoft.com/office/drawing/2014/main" id="{192EDFDB-3577-4B05-8AE9-59A883470233}"/>
              </a:ext>
            </a:extLst>
          </p:cNvPr>
          <p:cNvSpPr>
            <a:spLocks noGrp="1"/>
          </p:cNvSpPr>
          <p:nvPr>
            <p:ph type="ftr" sz="quarter" idx="11"/>
          </p:nvPr>
        </p:nvSpPr>
        <p:spPr/>
        <p:txBody>
          <a:bodyPr/>
          <a:lstStyle/>
          <a:p>
            <a:r>
              <a:rPr lang="en-US"/>
              <a:t>Add a footer</a:t>
            </a:r>
          </a:p>
        </p:txBody>
      </p:sp>
      <p:sp>
        <p:nvSpPr>
          <p:cNvPr id="4" name="Slide Number Placeholder 3">
            <a:extLst>
              <a:ext uri="{FF2B5EF4-FFF2-40B4-BE49-F238E27FC236}">
                <a16:creationId xmlns:a16="http://schemas.microsoft.com/office/drawing/2014/main" id="{7E24EB58-C4F0-4209-8898-46F625183583}"/>
              </a:ext>
            </a:extLst>
          </p:cNvPr>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8435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301D8-E053-4EDD-8955-9ECAA9358F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A0927F-40F2-474E-966D-7B9B6161B3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904F55-D96B-4268-BB71-480EF56A7E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F5DFEB-92F8-462E-B480-DA9CF6D8E9A7}"/>
              </a:ext>
            </a:extLst>
          </p:cNvPr>
          <p:cNvSpPr>
            <a:spLocks noGrp="1"/>
          </p:cNvSpPr>
          <p:nvPr>
            <p:ph type="dt" sz="half" idx="10"/>
          </p:nvPr>
        </p:nvSpPr>
        <p:spPr/>
        <p:txBody>
          <a:bodyPr/>
          <a:lstStyle/>
          <a:p>
            <a:fld id="{A79A3335-6331-4872-A8B7-ECD55539F4D0}" type="datetimeFigureOut">
              <a:rPr lang="en-US" smtClean="0"/>
              <a:t>2/7/2025</a:t>
            </a:fld>
            <a:endParaRPr lang="en-US"/>
          </a:p>
        </p:txBody>
      </p:sp>
      <p:sp>
        <p:nvSpPr>
          <p:cNvPr id="6" name="Footer Placeholder 5">
            <a:extLst>
              <a:ext uri="{FF2B5EF4-FFF2-40B4-BE49-F238E27FC236}">
                <a16:creationId xmlns:a16="http://schemas.microsoft.com/office/drawing/2014/main" id="{1B6F8FCE-BBD4-4C97-8C5E-29F331E551DF}"/>
              </a:ext>
            </a:extLst>
          </p:cNvPr>
          <p:cNvSpPr>
            <a:spLocks noGrp="1"/>
          </p:cNvSpPr>
          <p:nvPr>
            <p:ph type="ftr" sz="quarter" idx="11"/>
          </p:nvPr>
        </p:nvSpPr>
        <p:spPr/>
        <p:txBody>
          <a:bodyPr/>
          <a:lstStyle/>
          <a:p>
            <a:r>
              <a:rPr lang="en-US"/>
              <a:t>Add a footer</a:t>
            </a:r>
          </a:p>
        </p:txBody>
      </p:sp>
      <p:sp>
        <p:nvSpPr>
          <p:cNvPr id="7" name="Slide Number Placeholder 6">
            <a:extLst>
              <a:ext uri="{FF2B5EF4-FFF2-40B4-BE49-F238E27FC236}">
                <a16:creationId xmlns:a16="http://schemas.microsoft.com/office/drawing/2014/main" id="{98FD10F6-16BC-4DF6-8DD9-A66E0E6812DF}"/>
              </a:ext>
            </a:extLst>
          </p:cNvPr>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807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A2624-583C-41CF-A574-CA6F360E06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19B514-B136-48A1-A0FD-C8988933BF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394EE2-1FB3-4719-8DA2-64C5907285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0767281-86C5-4AEB-930A-92423558D9C6}"/>
              </a:ext>
            </a:extLst>
          </p:cNvPr>
          <p:cNvSpPr>
            <a:spLocks noGrp="1"/>
          </p:cNvSpPr>
          <p:nvPr>
            <p:ph type="dt" sz="half" idx="10"/>
          </p:nvPr>
        </p:nvSpPr>
        <p:spPr/>
        <p:txBody>
          <a:bodyPr/>
          <a:lstStyle/>
          <a:p>
            <a:fld id="{A79A3335-6331-4872-A8B7-ECD55539F4D0}" type="datetimeFigureOut">
              <a:rPr lang="en-US" smtClean="0"/>
              <a:t>2/7/2025</a:t>
            </a:fld>
            <a:endParaRPr lang="en-US"/>
          </a:p>
        </p:txBody>
      </p:sp>
      <p:sp>
        <p:nvSpPr>
          <p:cNvPr id="6" name="Footer Placeholder 5">
            <a:extLst>
              <a:ext uri="{FF2B5EF4-FFF2-40B4-BE49-F238E27FC236}">
                <a16:creationId xmlns:a16="http://schemas.microsoft.com/office/drawing/2014/main" id="{6872C060-F305-426E-A4B5-698E62650876}"/>
              </a:ext>
            </a:extLst>
          </p:cNvPr>
          <p:cNvSpPr>
            <a:spLocks noGrp="1"/>
          </p:cNvSpPr>
          <p:nvPr>
            <p:ph type="ftr" sz="quarter" idx="11"/>
          </p:nvPr>
        </p:nvSpPr>
        <p:spPr/>
        <p:txBody>
          <a:bodyPr/>
          <a:lstStyle/>
          <a:p>
            <a:r>
              <a:rPr lang="en-US"/>
              <a:t>Add a footer</a:t>
            </a:r>
          </a:p>
        </p:txBody>
      </p:sp>
      <p:sp>
        <p:nvSpPr>
          <p:cNvPr id="7" name="Slide Number Placeholder 6">
            <a:extLst>
              <a:ext uri="{FF2B5EF4-FFF2-40B4-BE49-F238E27FC236}">
                <a16:creationId xmlns:a16="http://schemas.microsoft.com/office/drawing/2014/main" id="{6B21081E-4521-4221-AB13-C43BDE7756CB}"/>
              </a:ext>
            </a:extLst>
          </p:cNvPr>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87145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BA8155-5921-42C2-87F6-AB94E0F0B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5CE5CC-BBB9-45C8-8010-8114A15807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629BF8-6AE2-4EA2-9563-ACB6032EAD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9A3335-6331-4872-A8B7-ECD55539F4D0}" type="datetimeFigureOut">
              <a:rPr lang="en-US" smtClean="0"/>
              <a:pPr/>
              <a:t>2/7/2025</a:t>
            </a:fld>
            <a:endParaRPr lang="en-US"/>
          </a:p>
        </p:txBody>
      </p:sp>
      <p:sp>
        <p:nvSpPr>
          <p:cNvPr id="5" name="Footer Placeholder 4">
            <a:extLst>
              <a:ext uri="{FF2B5EF4-FFF2-40B4-BE49-F238E27FC236}">
                <a16:creationId xmlns:a16="http://schemas.microsoft.com/office/drawing/2014/main" id="{95B58979-BCAF-4C61-9388-52DCEC0006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Add a footer</a:t>
            </a:r>
          </a:p>
        </p:txBody>
      </p:sp>
      <p:sp>
        <p:nvSpPr>
          <p:cNvPr id="6" name="Slide Number Placeholder 5">
            <a:extLst>
              <a:ext uri="{FF2B5EF4-FFF2-40B4-BE49-F238E27FC236}">
                <a16:creationId xmlns:a16="http://schemas.microsoft.com/office/drawing/2014/main" id="{2EB229A3-0633-46A2-960E-1CEB37130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F8E3F6-DE14-48B2-B2BC-6FABA9630FB8}" type="slidenum">
              <a:rPr lang="en-US" smtClean="0"/>
              <a:pPr/>
              <a:t>‹#›</a:t>
            </a:fld>
            <a:endParaRPr lang="en-US"/>
          </a:p>
        </p:txBody>
      </p:sp>
      <p:cxnSp>
        <p:nvCxnSpPr>
          <p:cNvPr id="11" name="Straight Connector 10">
            <a:extLst>
              <a:ext uri="{FF2B5EF4-FFF2-40B4-BE49-F238E27FC236}">
                <a16:creationId xmlns:a16="http://schemas.microsoft.com/office/drawing/2014/main" id="{04B53732-E71E-4E1D-9D97-95807847761A}"/>
              </a:ext>
            </a:extLst>
          </p:cNvPr>
          <p:cNvCxnSpPr/>
          <p:nvPr userDrawn="1"/>
        </p:nvCxnSpPr>
        <p:spPr>
          <a:xfrm>
            <a:off x="0" y="859807"/>
            <a:ext cx="121920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Parallelogram 12">
            <a:extLst>
              <a:ext uri="{FF2B5EF4-FFF2-40B4-BE49-F238E27FC236}">
                <a16:creationId xmlns:a16="http://schemas.microsoft.com/office/drawing/2014/main" id="{B0A89DA3-8F75-4367-84F9-492000161795}"/>
              </a:ext>
            </a:extLst>
          </p:cNvPr>
          <p:cNvSpPr/>
          <p:nvPr userDrawn="1"/>
        </p:nvSpPr>
        <p:spPr>
          <a:xfrm rot="600000">
            <a:off x="11491540" y="305965"/>
            <a:ext cx="91440" cy="548640"/>
          </a:xfrm>
          <a:prstGeom prst="parallelogram">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44140D5E-8506-4019-8B58-2D9F38F46669}"/>
              </a:ext>
            </a:extLst>
          </p:cNvPr>
          <p:cNvSpPr/>
          <p:nvPr userDrawn="1"/>
        </p:nvSpPr>
        <p:spPr>
          <a:xfrm rot="600000">
            <a:off x="11658454" y="305965"/>
            <a:ext cx="91440" cy="548640"/>
          </a:xfrm>
          <a:prstGeom prst="parallelogram">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a:extLst>
              <a:ext uri="{FF2B5EF4-FFF2-40B4-BE49-F238E27FC236}">
                <a16:creationId xmlns:a16="http://schemas.microsoft.com/office/drawing/2014/main" id="{1B240646-E723-405B-9E10-D54D43EF6D7D}"/>
              </a:ext>
            </a:extLst>
          </p:cNvPr>
          <p:cNvSpPr/>
          <p:nvPr userDrawn="1"/>
        </p:nvSpPr>
        <p:spPr>
          <a:xfrm rot="600000">
            <a:off x="11810854" y="305965"/>
            <a:ext cx="91440" cy="548640"/>
          </a:xfrm>
          <a:prstGeom prst="parallelogram">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576724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4234" y="751610"/>
            <a:ext cx="5326966" cy="1537854"/>
          </a:xfrm>
        </p:spPr>
        <p:txBody>
          <a:bodyPr>
            <a:noAutofit/>
          </a:bodyPr>
          <a:lstStyle/>
          <a:p>
            <a:pPr marL="0" marR="0" algn="ctr">
              <a:lnSpc>
                <a:spcPct val="150000"/>
              </a:lnSpc>
              <a:spcBef>
                <a:spcPts val="0"/>
              </a:spcBef>
              <a:spcAft>
                <a:spcPts val="0"/>
              </a:spcAft>
            </a:pPr>
            <a:r>
              <a:rPr lang="en-US" sz="3200" b="1" kern="0">
                <a:solidFill>
                  <a:srgbClr val="002060"/>
                </a:solidFill>
                <a:effectLst/>
                <a:latin typeface="Times New Roman" panose="02020603050405020304" pitchFamily="18" charset="0"/>
                <a:ea typeface="Calibri Light" panose="020F0302020204030204" pitchFamily="34" charset="0"/>
                <a:cs typeface="Times New Roman" panose="02020603050405020304" pitchFamily="18" charset="0"/>
              </a:rPr>
              <a:t>Chủ đề 6</a:t>
            </a:r>
            <a:br>
              <a:rPr lang="en-US" sz="3200" b="1" kern="0">
                <a:solidFill>
                  <a:srgbClr val="002060"/>
                </a:solidFill>
                <a:effectLst/>
                <a:latin typeface="Times New Roman" panose="02020603050405020304" pitchFamily="18" charset="0"/>
                <a:ea typeface="Calibri Light" panose="020F0302020204030204" pitchFamily="34" charset="0"/>
                <a:cs typeface="Times New Roman" panose="02020603050405020304" pitchFamily="18" charset="0"/>
              </a:rPr>
            </a:br>
            <a:r>
              <a:rPr lang="en-US" sz="3200" b="1" kern="0">
                <a:solidFill>
                  <a:srgbClr val="002060"/>
                </a:solidFill>
                <a:effectLst/>
                <a:latin typeface="Times New Roman" panose="02020603050405020304" pitchFamily="18" charset="0"/>
                <a:ea typeface="Calibri Light" panose="020F0302020204030204" pitchFamily="34" charset="0"/>
                <a:cs typeface="Times New Roman" panose="02020603050405020304" pitchFamily="18" charset="0"/>
              </a:rPr>
              <a:t>KỸ THUẬT LẬP TRÌNH</a:t>
            </a:r>
            <a:endParaRPr lang="en-US" sz="3200" b="1" kern="0">
              <a:solidFill>
                <a:srgbClr val="002060"/>
              </a:solidFill>
              <a:effectLst/>
              <a:latin typeface="Calibri Light" panose="020F0302020204030204" pitchFamily="34" charset="0"/>
              <a:ea typeface="Calibri Light" panose="020F03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C5AA360E-9A36-46EC-9D35-4A9C99B10DCF}"/>
              </a:ext>
            </a:extLst>
          </p:cNvPr>
          <p:cNvSpPr txBox="1">
            <a:spLocks/>
          </p:cNvSpPr>
          <p:nvPr/>
        </p:nvSpPr>
        <p:spPr>
          <a:xfrm>
            <a:off x="84406" y="2492433"/>
            <a:ext cx="6086621" cy="153785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lnSpc>
                <a:spcPct val="150000"/>
              </a:lnSpc>
              <a:spcBef>
                <a:spcPts val="0"/>
              </a:spcBef>
            </a:pPr>
            <a:r>
              <a:rPr lang="nl-NL" sz="3200" b="1" kern="0">
                <a:solidFill>
                  <a:srgbClr val="FF0000"/>
                </a:solidFill>
                <a:latin typeface="Times New Roman" panose="02020603050405020304" pitchFamily="18" charset="0"/>
                <a:ea typeface="Calibri Light" panose="020F0302020204030204" pitchFamily="34" charset="0"/>
                <a:cs typeface="Times New Roman" panose="02020603050405020304" pitchFamily="18" charset="0"/>
              </a:rPr>
              <a:t>BÀI 19: </a:t>
            </a:r>
          </a:p>
          <a:p>
            <a:pPr algn="ctr">
              <a:lnSpc>
                <a:spcPct val="150000"/>
              </a:lnSpc>
              <a:spcBef>
                <a:spcPts val="0"/>
              </a:spcBef>
            </a:pPr>
            <a:r>
              <a:rPr lang="en-US" sz="3200" b="1" kern="0">
                <a:solidFill>
                  <a:srgbClr val="FF0000"/>
                </a:solidFill>
                <a:latin typeface="Times New Roman" panose="02020603050405020304" pitchFamily="18" charset="0"/>
                <a:ea typeface="Calibri Light" panose="020F0302020204030204" pitchFamily="34" charset="0"/>
                <a:cs typeface="Times New Roman" panose="02020603050405020304" pitchFamily="18" charset="0"/>
              </a:rPr>
              <a:t>BÀI TOÁN TÌM KIẾM</a:t>
            </a:r>
            <a:endParaRPr lang="en-US" sz="3200" b="1" kern="0">
              <a:solidFill>
                <a:srgbClr val="FF0000"/>
              </a:solidFill>
              <a:latin typeface="Calibri Light" panose="020F0302020204030204" pitchFamily="34" charset="0"/>
              <a:ea typeface="Calibri Light" panose="020F0302020204030204" pitchFamily="34" charset="0"/>
              <a:cs typeface="Times New Roman" panose="02020603050405020304" pitchFamily="18" charset="0"/>
            </a:endParaRPr>
          </a:p>
        </p:txBody>
      </p:sp>
      <p:pic>
        <p:nvPicPr>
          <p:cNvPr id="1026" name="Picture 2" descr="Ngôn Ngữ Lập Trình Python Có Khó Không? Học Để Làm Gì?">
            <a:extLst>
              <a:ext uri="{FF2B5EF4-FFF2-40B4-BE49-F238E27FC236}">
                <a16:creationId xmlns:a16="http://schemas.microsoft.com/office/drawing/2014/main" id="{331913C7-3078-4481-944C-7C4BD6D66E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0" y="8997"/>
            <a:ext cx="600075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gon-ngu-lap-trinh-python-de-hoc-khong">
            <a:extLst>
              <a:ext uri="{FF2B5EF4-FFF2-40B4-BE49-F238E27FC236}">
                <a16:creationId xmlns:a16="http://schemas.microsoft.com/office/drawing/2014/main" id="{DAE3C474-1426-4AF4-8DFC-A7376AA9E4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250" y="3437997"/>
            <a:ext cx="600075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59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1EE2DF-CD9D-4275-A390-B9B6E7309697}"/>
              </a:ext>
            </a:extLst>
          </p:cNvPr>
          <p:cNvSpPr txBox="1"/>
          <p:nvPr/>
        </p:nvSpPr>
        <p:spPr>
          <a:xfrm>
            <a:off x="188686" y="237624"/>
            <a:ext cx="8939201" cy="954107"/>
          </a:xfrm>
          <a:prstGeom prst="rect">
            <a:avLst/>
          </a:prstGeom>
          <a:noFill/>
        </p:spPr>
        <p:txBody>
          <a:bodyPr wrap="square" rtlCol="0">
            <a:spAutoFit/>
          </a:bodyPr>
          <a:lstStyle/>
          <a:p>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2. </a:t>
            </a:r>
            <a:r>
              <a:rPr lang="en-US" sz="2800" b="1">
                <a:solidFill>
                  <a:schemeClr val="accent1">
                    <a:lumMod val="50000"/>
                  </a:schemeClr>
                </a:solidFill>
                <a:latin typeface="Roboto" panose="020B0604020202020204"/>
                <a:ea typeface="Tahoma" panose="020B0604030504040204" pitchFamily="34" charset="0"/>
                <a:cs typeface="Tahoma" panose="020B0604030504040204" pitchFamily="34" charset="0"/>
              </a:rPr>
              <a:t>TÌM KIẾM TUẦN TỰ</a:t>
            </a:r>
            <a:endParaRPr lang="en-US" sz="2800" b="1">
              <a:solidFill>
                <a:schemeClr val="accent1">
                  <a:lumMod val="50000"/>
                </a:schemeClr>
              </a:solidFill>
              <a:latin typeface="Roboto" panose="020B0604020202020204"/>
            </a:endParaRPr>
          </a:p>
          <a:p>
            <a:endParaRPr lang="en-US"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84567B59-DD6C-4D87-926B-F180B7001AB7}"/>
              </a:ext>
            </a:extLst>
          </p:cNvPr>
          <p:cNvSpPr txBox="1"/>
          <p:nvPr/>
        </p:nvSpPr>
        <p:spPr>
          <a:xfrm>
            <a:off x="387926" y="1191731"/>
            <a:ext cx="11443856" cy="958660"/>
          </a:xfrm>
          <a:prstGeom prst="rect">
            <a:avLst/>
          </a:prstGeom>
          <a:noFill/>
        </p:spPr>
        <p:txBody>
          <a:bodyPr wrap="square" rtlCol="0">
            <a:spAutoFit/>
          </a:bodyPr>
          <a:lstStyle/>
          <a:p>
            <a:pPr>
              <a:lnSpc>
                <a:spcPct val="150000"/>
              </a:lnSpc>
            </a:pPr>
            <a:r>
              <a:rPr lang="en-US" sz="2000" b="1">
                <a:latin typeface="Roboto" panose="020B0604020202020204" charset="0"/>
                <a:ea typeface="Roboto" panose="020B0604020202020204" charset="0"/>
                <a:cs typeface="Roboto" panose="020B0604020202020204" charset="0"/>
              </a:rPr>
              <a:t>Bài toán: </a:t>
            </a:r>
            <a:r>
              <a:rPr lang="en-US" sz="2000">
                <a:latin typeface="Roboto" panose="020B0604020202020204" charset="0"/>
                <a:ea typeface="Roboto" panose="020B0604020202020204" charset="0"/>
                <a:cs typeface="Roboto" panose="020B0604020202020204" charset="0"/>
              </a:rPr>
              <a:t>Cho dãy gồm N số nguyên a</a:t>
            </a:r>
            <a:r>
              <a:rPr lang="en-US" sz="2000" baseline="-25000">
                <a:latin typeface="Roboto" panose="020B0604020202020204" charset="0"/>
                <a:ea typeface="Roboto" panose="020B0604020202020204" charset="0"/>
                <a:cs typeface="Roboto" panose="020B0604020202020204" charset="0"/>
              </a:rPr>
              <a:t>0</a:t>
            </a:r>
            <a:r>
              <a:rPr lang="en-US" sz="2000">
                <a:latin typeface="Roboto" panose="020B0604020202020204" charset="0"/>
                <a:ea typeface="Roboto" panose="020B0604020202020204" charset="0"/>
                <a:cs typeface="Roboto" panose="020B0604020202020204" charset="0"/>
              </a:rPr>
              <a:t>, a</a:t>
            </a:r>
            <a:r>
              <a:rPr lang="en-US" sz="2000" baseline="-25000">
                <a:latin typeface="Roboto" panose="020B0604020202020204" charset="0"/>
                <a:ea typeface="Roboto" panose="020B0604020202020204" charset="0"/>
                <a:cs typeface="Roboto" panose="020B0604020202020204" charset="0"/>
              </a:rPr>
              <a:t>1</a:t>
            </a:r>
            <a:r>
              <a:rPr lang="en-US" sz="2000">
                <a:latin typeface="Roboto" panose="020B0604020202020204" charset="0"/>
                <a:ea typeface="Roboto" panose="020B0604020202020204" charset="0"/>
                <a:cs typeface="Roboto" panose="020B0604020202020204" charset="0"/>
              </a:rPr>
              <a:t>, a</a:t>
            </a:r>
            <a:r>
              <a:rPr lang="en-US" sz="2000" baseline="-25000">
                <a:latin typeface="Roboto" panose="020B0604020202020204" charset="0"/>
                <a:ea typeface="Roboto" panose="020B0604020202020204" charset="0"/>
                <a:cs typeface="Roboto" panose="020B0604020202020204" charset="0"/>
              </a:rPr>
              <a:t>2</a:t>
            </a:r>
            <a:r>
              <a:rPr lang="en-US" sz="2000">
                <a:latin typeface="Roboto" panose="020B0604020202020204" charset="0"/>
                <a:ea typeface="Roboto" panose="020B0604020202020204" charset="0"/>
                <a:cs typeface="Roboto" panose="020B0604020202020204" charset="0"/>
              </a:rPr>
              <a:t>,…,a</a:t>
            </a:r>
            <a:r>
              <a:rPr lang="en-US" sz="2000" baseline="-25000">
                <a:latin typeface="Roboto" panose="020B0604020202020204" charset="0"/>
                <a:ea typeface="Roboto" panose="020B0604020202020204" charset="0"/>
                <a:cs typeface="Roboto" panose="020B0604020202020204" charset="0"/>
              </a:rPr>
              <a:t>N-1</a:t>
            </a:r>
            <a:r>
              <a:rPr lang="en-US" sz="2000">
                <a:latin typeface="Roboto" panose="020B0604020202020204" charset="0"/>
                <a:ea typeface="Roboto" panose="020B0604020202020204" charset="0"/>
                <a:cs typeface="Roboto" panose="020B0604020202020204" charset="0"/>
              </a:rPr>
              <a:t> và giá trị K. Cần tìm ra chỉ số i  mà phần tử a</a:t>
            </a:r>
            <a:r>
              <a:rPr lang="en-US" sz="2000" baseline="-25000">
                <a:latin typeface="Roboto" panose="020B0604020202020204" charset="0"/>
                <a:ea typeface="Roboto" panose="020B0604020202020204" charset="0"/>
                <a:cs typeface="Roboto" panose="020B0604020202020204" charset="0"/>
              </a:rPr>
              <a:t>i</a:t>
            </a:r>
            <a:r>
              <a:rPr lang="en-US" sz="2000">
                <a:latin typeface="Roboto" panose="020B0604020202020204" charset="0"/>
                <a:ea typeface="Roboto" panose="020B0604020202020204" charset="0"/>
                <a:cs typeface="Roboto" panose="020B0604020202020204" charset="0"/>
              </a:rPr>
              <a:t> có giá trị bằng K. Nếu không tìm thấy thì trả về giá trị -1.</a:t>
            </a:r>
          </a:p>
        </p:txBody>
      </p:sp>
      <p:sp>
        <p:nvSpPr>
          <p:cNvPr id="4" name="Cube 3">
            <a:extLst>
              <a:ext uri="{FF2B5EF4-FFF2-40B4-BE49-F238E27FC236}">
                <a16:creationId xmlns:a16="http://schemas.microsoft.com/office/drawing/2014/main" id="{9944F2FB-517A-4BCB-B67D-8ADC32FB81CF}"/>
              </a:ext>
            </a:extLst>
          </p:cNvPr>
          <p:cNvSpPr/>
          <p:nvPr/>
        </p:nvSpPr>
        <p:spPr>
          <a:xfrm>
            <a:off x="6530443" y="3995116"/>
            <a:ext cx="963249"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6" name="Cube 5">
            <a:extLst>
              <a:ext uri="{FF2B5EF4-FFF2-40B4-BE49-F238E27FC236}">
                <a16:creationId xmlns:a16="http://schemas.microsoft.com/office/drawing/2014/main" id="{1F154291-5B3B-4615-AA8B-084208C3DEFC}"/>
              </a:ext>
            </a:extLst>
          </p:cNvPr>
          <p:cNvSpPr/>
          <p:nvPr/>
        </p:nvSpPr>
        <p:spPr>
          <a:xfrm>
            <a:off x="7214002" y="3995116"/>
            <a:ext cx="963249"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7" name="Cube 6">
            <a:extLst>
              <a:ext uri="{FF2B5EF4-FFF2-40B4-BE49-F238E27FC236}">
                <a16:creationId xmlns:a16="http://schemas.microsoft.com/office/drawing/2014/main" id="{DFB2BABE-0DE1-48A5-A12E-5D60B14A1432}"/>
              </a:ext>
            </a:extLst>
          </p:cNvPr>
          <p:cNvSpPr/>
          <p:nvPr/>
        </p:nvSpPr>
        <p:spPr>
          <a:xfrm>
            <a:off x="7897561" y="3995116"/>
            <a:ext cx="963249"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8" name="Cube 7">
            <a:extLst>
              <a:ext uri="{FF2B5EF4-FFF2-40B4-BE49-F238E27FC236}">
                <a16:creationId xmlns:a16="http://schemas.microsoft.com/office/drawing/2014/main" id="{77BBF558-FC0A-4A17-B32C-46B11026D00C}"/>
              </a:ext>
            </a:extLst>
          </p:cNvPr>
          <p:cNvSpPr/>
          <p:nvPr/>
        </p:nvSpPr>
        <p:spPr>
          <a:xfrm>
            <a:off x="8581120" y="3995116"/>
            <a:ext cx="963249"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9" name="Cube 8">
            <a:extLst>
              <a:ext uri="{FF2B5EF4-FFF2-40B4-BE49-F238E27FC236}">
                <a16:creationId xmlns:a16="http://schemas.microsoft.com/office/drawing/2014/main" id="{1C21CD8F-713D-47E5-913A-4FC08A61A122}"/>
              </a:ext>
            </a:extLst>
          </p:cNvPr>
          <p:cNvSpPr/>
          <p:nvPr/>
        </p:nvSpPr>
        <p:spPr>
          <a:xfrm>
            <a:off x="9264679" y="3995116"/>
            <a:ext cx="963249"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10" name="Cube 9">
            <a:extLst>
              <a:ext uri="{FF2B5EF4-FFF2-40B4-BE49-F238E27FC236}">
                <a16:creationId xmlns:a16="http://schemas.microsoft.com/office/drawing/2014/main" id="{368DEDFE-8FB1-4263-8829-6EAF33904255}"/>
              </a:ext>
            </a:extLst>
          </p:cNvPr>
          <p:cNvSpPr/>
          <p:nvPr/>
        </p:nvSpPr>
        <p:spPr>
          <a:xfrm>
            <a:off x="9948238" y="3995116"/>
            <a:ext cx="963249"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1" name="Callout: Line 10">
            <a:extLst>
              <a:ext uri="{FF2B5EF4-FFF2-40B4-BE49-F238E27FC236}">
                <a16:creationId xmlns:a16="http://schemas.microsoft.com/office/drawing/2014/main" id="{ADDED49C-99BB-4198-AE28-3605D8D67F55}"/>
              </a:ext>
            </a:extLst>
          </p:cNvPr>
          <p:cNvSpPr/>
          <p:nvPr/>
        </p:nvSpPr>
        <p:spPr>
          <a:xfrm>
            <a:off x="8639394" y="5178711"/>
            <a:ext cx="537883" cy="316005"/>
          </a:xfrm>
          <a:prstGeom prst="borderCallout1">
            <a:avLst>
              <a:gd name="adj1" fmla="val 1730"/>
              <a:gd name="adj2" fmla="val 51667"/>
              <a:gd name="adj3" fmla="val -134149"/>
              <a:gd name="adj4" fmla="val 5138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a:latin typeface="Roboto" panose="02000000000000000000" pitchFamily="2" charset="0"/>
                <a:ea typeface="Roboto" panose="02000000000000000000" pitchFamily="2" charset="0"/>
                <a:cs typeface="Roboto" panose="02000000000000000000" pitchFamily="2" charset="0"/>
              </a:rPr>
              <a:t>A</a:t>
            </a:r>
          </a:p>
        </p:txBody>
      </p:sp>
      <p:sp>
        <p:nvSpPr>
          <p:cNvPr id="12" name="TextBox 11">
            <a:extLst>
              <a:ext uri="{FF2B5EF4-FFF2-40B4-BE49-F238E27FC236}">
                <a16:creationId xmlns:a16="http://schemas.microsoft.com/office/drawing/2014/main" id="{BABF1DE0-AD53-45C0-B43B-347766AB4394}"/>
              </a:ext>
            </a:extLst>
          </p:cNvPr>
          <p:cNvSpPr txBox="1"/>
          <p:nvPr/>
        </p:nvSpPr>
        <p:spPr>
          <a:xfrm>
            <a:off x="6620437" y="4361013"/>
            <a:ext cx="888178" cy="369332"/>
          </a:xfrm>
          <a:prstGeom prst="rect">
            <a:avLst/>
          </a:prstGeom>
          <a:noFill/>
        </p:spPr>
        <p:txBody>
          <a:bodyPr wrap="square" rtlCol="0">
            <a:spAutoFit/>
          </a:bodyPr>
          <a:lstStyle/>
          <a:p>
            <a:r>
              <a:rPr lang="en-US">
                <a:latin typeface="Roboto" panose="02000000000000000000" pitchFamily="2" charset="0"/>
                <a:ea typeface="Roboto" panose="02000000000000000000" pitchFamily="2" charset="0"/>
                <a:cs typeface="Roboto" panose="02000000000000000000" pitchFamily="2" charset="0"/>
              </a:rPr>
              <a:t>A[0]</a:t>
            </a:r>
          </a:p>
        </p:txBody>
      </p:sp>
      <p:sp>
        <p:nvSpPr>
          <p:cNvPr id="13" name="TextBox 12">
            <a:extLst>
              <a:ext uri="{FF2B5EF4-FFF2-40B4-BE49-F238E27FC236}">
                <a16:creationId xmlns:a16="http://schemas.microsoft.com/office/drawing/2014/main" id="{CB470930-33CA-4EE5-B31C-348BB0A17EE9}"/>
              </a:ext>
            </a:extLst>
          </p:cNvPr>
          <p:cNvSpPr txBox="1"/>
          <p:nvPr/>
        </p:nvSpPr>
        <p:spPr>
          <a:xfrm>
            <a:off x="6802954" y="3947959"/>
            <a:ext cx="520156" cy="369332"/>
          </a:xfrm>
          <a:prstGeom prst="rect">
            <a:avLst/>
          </a:prstGeom>
          <a:noFill/>
        </p:spPr>
        <p:txBody>
          <a:bodyPr wrap="square" rtlCol="0">
            <a:spAutoFit/>
          </a:bodyPr>
          <a:lstStyle/>
          <a:p>
            <a:r>
              <a:rPr lang="en-US">
                <a:solidFill>
                  <a:srgbClr val="FF0000"/>
                </a:solidFill>
                <a:latin typeface="Roboto" panose="02000000000000000000" pitchFamily="2" charset="0"/>
                <a:ea typeface="Roboto" panose="02000000000000000000" pitchFamily="2" charset="0"/>
                <a:cs typeface="Roboto" panose="02000000000000000000" pitchFamily="2" charset="0"/>
              </a:rPr>
              <a:t>1</a:t>
            </a:r>
          </a:p>
        </p:txBody>
      </p:sp>
      <p:sp>
        <p:nvSpPr>
          <p:cNvPr id="14" name="TextBox 13">
            <a:extLst>
              <a:ext uri="{FF2B5EF4-FFF2-40B4-BE49-F238E27FC236}">
                <a16:creationId xmlns:a16="http://schemas.microsoft.com/office/drawing/2014/main" id="{BAC23F5E-9FE8-4622-B230-B65EF115CB36}"/>
              </a:ext>
            </a:extLst>
          </p:cNvPr>
          <p:cNvSpPr txBox="1"/>
          <p:nvPr/>
        </p:nvSpPr>
        <p:spPr>
          <a:xfrm>
            <a:off x="7289407" y="4361013"/>
            <a:ext cx="888178" cy="369332"/>
          </a:xfrm>
          <a:prstGeom prst="rect">
            <a:avLst/>
          </a:prstGeom>
          <a:noFill/>
        </p:spPr>
        <p:txBody>
          <a:bodyPr wrap="square" rtlCol="0">
            <a:spAutoFit/>
          </a:bodyPr>
          <a:lstStyle/>
          <a:p>
            <a:r>
              <a:rPr lang="en-US">
                <a:latin typeface="Roboto" panose="02000000000000000000" pitchFamily="2" charset="0"/>
                <a:ea typeface="Roboto" panose="02000000000000000000" pitchFamily="2" charset="0"/>
                <a:cs typeface="Roboto" panose="02000000000000000000" pitchFamily="2" charset="0"/>
              </a:rPr>
              <a:t>A[1]</a:t>
            </a:r>
          </a:p>
        </p:txBody>
      </p:sp>
      <p:sp>
        <p:nvSpPr>
          <p:cNvPr id="15" name="TextBox 14">
            <a:extLst>
              <a:ext uri="{FF2B5EF4-FFF2-40B4-BE49-F238E27FC236}">
                <a16:creationId xmlns:a16="http://schemas.microsoft.com/office/drawing/2014/main" id="{754FAF0C-C70D-486A-8F73-4CEFDDC8BD68}"/>
              </a:ext>
            </a:extLst>
          </p:cNvPr>
          <p:cNvSpPr txBox="1"/>
          <p:nvPr/>
        </p:nvSpPr>
        <p:spPr>
          <a:xfrm>
            <a:off x="7475805" y="3950101"/>
            <a:ext cx="696996" cy="369332"/>
          </a:xfrm>
          <a:prstGeom prst="rect">
            <a:avLst/>
          </a:prstGeom>
          <a:noFill/>
        </p:spPr>
        <p:txBody>
          <a:bodyPr wrap="square" rtlCol="0">
            <a:spAutoFit/>
          </a:bodyPr>
          <a:lstStyle/>
          <a:p>
            <a:r>
              <a:rPr lang="en-US">
                <a:solidFill>
                  <a:srgbClr val="FF0000"/>
                </a:solidFill>
                <a:latin typeface="Roboto" panose="02000000000000000000" pitchFamily="2" charset="0"/>
                <a:ea typeface="Roboto" panose="02000000000000000000" pitchFamily="2" charset="0"/>
                <a:cs typeface="Roboto" panose="02000000000000000000" pitchFamily="2" charset="0"/>
              </a:rPr>
              <a:t>4</a:t>
            </a:r>
          </a:p>
        </p:txBody>
      </p:sp>
      <p:sp>
        <p:nvSpPr>
          <p:cNvPr id="16" name="TextBox 15">
            <a:extLst>
              <a:ext uri="{FF2B5EF4-FFF2-40B4-BE49-F238E27FC236}">
                <a16:creationId xmlns:a16="http://schemas.microsoft.com/office/drawing/2014/main" id="{4D758A37-7296-4DB4-B25D-EE9810E4C9D7}"/>
              </a:ext>
            </a:extLst>
          </p:cNvPr>
          <p:cNvSpPr txBox="1"/>
          <p:nvPr/>
        </p:nvSpPr>
        <p:spPr>
          <a:xfrm>
            <a:off x="8007727" y="4369666"/>
            <a:ext cx="888178" cy="369332"/>
          </a:xfrm>
          <a:prstGeom prst="rect">
            <a:avLst/>
          </a:prstGeom>
          <a:noFill/>
        </p:spPr>
        <p:txBody>
          <a:bodyPr wrap="square" rtlCol="0">
            <a:spAutoFit/>
          </a:bodyPr>
          <a:lstStyle/>
          <a:p>
            <a:r>
              <a:rPr lang="en-US">
                <a:latin typeface="Roboto" panose="02000000000000000000" pitchFamily="2" charset="0"/>
                <a:ea typeface="Roboto" panose="02000000000000000000" pitchFamily="2" charset="0"/>
                <a:cs typeface="Roboto" panose="02000000000000000000" pitchFamily="2" charset="0"/>
              </a:rPr>
              <a:t>A[2]</a:t>
            </a:r>
          </a:p>
        </p:txBody>
      </p:sp>
      <p:sp>
        <p:nvSpPr>
          <p:cNvPr id="17" name="TextBox 16">
            <a:extLst>
              <a:ext uri="{FF2B5EF4-FFF2-40B4-BE49-F238E27FC236}">
                <a16:creationId xmlns:a16="http://schemas.microsoft.com/office/drawing/2014/main" id="{8D34AA43-D31D-4042-A5D9-A08F31A12138}"/>
              </a:ext>
            </a:extLst>
          </p:cNvPr>
          <p:cNvSpPr txBox="1"/>
          <p:nvPr/>
        </p:nvSpPr>
        <p:spPr>
          <a:xfrm>
            <a:off x="8192080" y="3947958"/>
            <a:ext cx="503651" cy="369332"/>
          </a:xfrm>
          <a:prstGeom prst="rect">
            <a:avLst/>
          </a:prstGeom>
          <a:noFill/>
        </p:spPr>
        <p:txBody>
          <a:bodyPr wrap="square" rtlCol="0">
            <a:spAutoFit/>
          </a:bodyPr>
          <a:lstStyle/>
          <a:p>
            <a:r>
              <a:rPr lang="en-US">
                <a:solidFill>
                  <a:srgbClr val="FF0000"/>
                </a:solidFill>
                <a:latin typeface="Roboto" panose="02000000000000000000" pitchFamily="2" charset="0"/>
                <a:ea typeface="Roboto" panose="02000000000000000000" pitchFamily="2" charset="0"/>
                <a:cs typeface="Roboto" panose="02000000000000000000" pitchFamily="2" charset="0"/>
              </a:rPr>
              <a:t>7</a:t>
            </a:r>
          </a:p>
        </p:txBody>
      </p:sp>
      <p:sp>
        <p:nvSpPr>
          <p:cNvPr id="18" name="TextBox 17">
            <a:extLst>
              <a:ext uri="{FF2B5EF4-FFF2-40B4-BE49-F238E27FC236}">
                <a16:creationId xmlns:a16="http://schemas.microsoft.com/office/drawing/2014/main" id="{BCBC09FF-8F70-47B1-8B28-8B81DD3F6AC0}"/>
              </a:ext>
            </a:extLst>
          </p:cNvPr>
          <p:cNvSpPr txBox="1"/>
          <p:nvPr/>
        </p:nvSpPr>
        <p:spPr>
          <a:xfrm>
            <a:off x="8639393" y="4364604"/>
            <a:ext cx="888178" cy="369332"/>
          </a:xfrm>
          <a:prstGeom prst="rect">
            <a:avLst/>
          </a:prstGeom>
          <a:noFill/>
        </p:spPr>
        <p:txBody>
          <a:bodyPr wrap="square" rtlCol="0">
            <a:spAutoFit/>
          </a:bodyPr>
          <a:lstStyle/>
          <a:p>
            <a:r>
              <a:rPr lang="en-US">
                <a:latin typeface="Roboto" panose="02000000000000000000" pitchFamily="2" charset="0"/>
                <a:ea typeface="Roboto" panose="02000000000000000000" pitchFamily="2" charset="0"/>
                <a:cs typeface="Roboto" panose="02000000000000000000" pitchFamily="2" charset="0"/>
              </a:rPr>
              <a:t>A[3]</a:t>
            </a:r>
          </a:p>
        </p:txBody>
      </p:sp>
      <p:sp>
        <p:nvSpPr>
          <p:cNvPr id="19" name="TextBox 18">
            <a:extLst>
              <a:ext uri="{FF2B5EF4-FFF2-40B4-BE49-F238E27FC236}">
                <a16:creationId xmlns:a16="http://schemas.microsoft.com/office/drawing/2014/main" id="{03BC4C24-540B-464F-AA51-AA4B6886A930}"/>
              </a:ext>
            </a:extLst>
          </p:cNvPr>
          <p:cNvSpPr txBox="1"/>
          <p:nvPr/>
        </p:nvSpPr>
        <p:spPr>
          <a:xfrm>
            <a:off x="8854225" y="3950101"/>
            <a:ext cx="609192" cy="369332"/>
          </a:xfrm>
          <a:prstGeom prst="rect">
            <a:avLst/>
          </a:prstGeom>
          <a:noFill/>
        </p:spPr>
        <p:txBody>
          <a:bodyPr wrap="square" rtlCol="0">
            <a:spAutoFit/>
          </a:bodyPr>
          <a:lstStyle/>
          <a:p>
            <a:r>
              <a:rPr lang="en-US">
                <a:solidFill>
                  <a:srgbClr val="FF0000"/>
                </a:solidFill>
                <a:latin typeface="Roboto" panose="02000000000000000000" pitchFamily="2" charset="0"/>
                <a:ea typeface="Roboto" panose="02000000000000000000" pitchFamily="2" charset="0"/>
                <a:cs typeface="Roboto" panose="02000000000000000000" pitchFamily="2" charset="0"/>
              </a:rPr>
              <a:t>8</a:t>
            </a:r>
          </a:p>
        </p:txBody>
      </p:sp>
      <p:sp>
        <p:nvSpPr>
          <p:cNvPr id="20" name="Cube 19">
            <a:extLst>
              <a:ext uri="{FF2B5EF4-FFF2-40B4-BE49-F238E27FC236}">
                <a16:creationId xmlns:a16="http://schemas.microsoft.com/office/drawing/2014/main" id="{3EFE7495-53AC-4DFD-8207-750646FBD073}"/>
              </a:ext>
            </a:extLst>
          </p:cNvPr>
          <p:cNvSpPr/>
          <p:nvPr/>
        </p:nvSpPr>
        <p:spPr>
          <a:xfrm>
            <a:off x="10631797" y="3995116"/>
            <a:ext cx="963249"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1" name="TextBox 20">
            <a:extLst>
              <a:ext uri="{FF2B5EF4-FFF2-40B4-BE49-F238E27FC236}">
                <a16:creationId xmlns:a16="http://schemas.microsoft.com/office/drawing/2014/main" id="{EC3E50BC-FAE4-40B0-852B-6FE7C7C526FF}"/>
              </a:ext>
            </a:extLst>
          </p:cNvPr>
          <p:cNvSpPr txBox="1"/>
          <p:nvPr/>
        </p:nvSpPr>
        <p:spPr>
          <a:xfrm>
            <a:off x="9339750" y="4361013"/>
            <a:ext cx="888178" cy="369332"/>
          </a:xfrm>
          <a:prstGeom prst="rect">
            <a:avLst/>
          </a:prstGeom>
          <a:noFill/>
        </p:spPr>
        <p:txBody>
          <a:bodyPr wrap="square" rtlCol="0">
            <a:spAutoFit/>
          </a:bodyPr>
          <a:lstStyle/>
          <a:p>
            <a:r>
              <a:rPr lang="en-US">
                <a:latin typeface="Roboto" panose="02000000000000000000" pitchFamily="2" charset="0"/>
                <a:ea typeface="Roboto" panose="02000000000000000000" pitchFamily="2" charset="0"/>
                <a:cs typeface="Roboto" panose="02000000000000000000" pitchFamily="2" charset="0"/>
              </a:rPr>
              <a:t>A[4]</a:t>
            </a:r>
          </a:p>
        </p:txBody>
      </p:sp>
      <p:sp>
        <p:nvSpPr>
          <p:cNvPr id="22" name="TextBox 21">
            <a:extLst>
              <a:ext uri="{FF2B5EF4-FFF2-40B4-BE49-F238E27FC236}">
                <a16:creationId xmlns:a16="http://schemas.microsoft.com/office/drawing/2014/main" id="{26346B1A-547A-4A85-9931-32EB6AE733A7}"/>
              </a:ext>
            </a:extLst>
          </p:cNvPr>
          <p:cNvSpPr txBox="1"/>
          <p:nvPr/>
        </p:nvSpPr>
        <p:spPr>
          <a:xfrm>
            <a:off x="9988548" y="4361013"/>
            <a:ext cx="888178" cy="369332"/>
          </a:xfrm>
          <a:prstGeom prst="rect">
            <a:avLst/>
          </a:prstGeom>
          <a:noFill/>
        </p:spPr>
        <p:txBody>
          <a:bodyPr wrap="square" rtlCol="0">
            <a:spAutoFit/>
          </a:bodyPr>
          <a:lstStyle/>
          <a:p>
            <a:r>
              <a:rPr lang="en-US">
                <a:latin typeface="Roboto" panose="02000000000000000000" pitchFamily="2" charset="0"/>
                <a:ea typeface="Roboto" panose="02000000000000000000" pitchFamily="2" charset="0"/>
                <a:cs typeface="Roboto" panose="02000000000000000000" pitchFamily="2" charset="0"/>
              </a:rPr>
              <a:t>A[5]</a:t>
            </a:r>
          </a:p>
        </p:txBody>
      </p:sp>
      <p:sp>
        <p:nvSpPr>
          <p:cNvPr id="23" name="TextBox 22">
            <a:extLst>
              <a:ext uri="{FF2B5EF4-FFF2-40B4-BE49-F238E27FC236}">
                <a16:creationId xmlns:a16="http://schemas.microsoft.com/office/drawing/2014/main" id="{9A3BBED0-79ED-4B61-B31A-B9A90175EEB6}"/>
              </a:ext>
            </a:extLst>
          </p:cNvPr>
          <p:cNvSpPr txBox="1"/>
          <p:nvPr/>
        </p:nvSpPr>
        <p:spPr>
          <a:xfrm>
            <a:off x="10706868" y="4369666"/>
            <a:ext cx="888178" cy="369332"/>
          </a:xfrm>
          <a:prstGeom prst="rect">
            <a:avLst/>
          </a:prstGeom>
          <a:noFill/>
        </p:spPr>
        <p:txBody>
          <a:bodyPr wrap="square" rtlCol="0">
            <a:spAutoFit/>
          </a:bodyPr>
          <a:lstStyle/>
          <a:p>
            <a:r>
              <a:rPr lang="en-US">
                <a:latin typeface="Roboto" panose="02000000000000000000" pitchFamily="2" charset="0"/>
                <a:ea typeface="Roboto" panose="02000000000000000000" pitchFamily="2" charset="0"/>
                <a:cs typeface="Roboto" panose="02000000000000000000" pitchFamily="2" charset="0"/>
              </a:rPr>
              <a:t>A[6]</a:t>
            </a:r>
          </a:p>
        </p:txBody>
      </p:sp>
      <p:sp>
        <p:nvSpPr>
          <p:cNvPr id="24" name="TextBox 23">
            <a:extLst>
              <a:ext uri="{FF2B5EF4-FFF2-40B4-BE49-F238E27FC236}">
                <a16:creationId xmlns:a16="http://schemas.microsoft.com/office/drawing/2014/main" id="{94069D24-775A-49A0-9783-569BB83E7F04}"/>
              </a:ext>
            </a:extLst>
          </p:cNvPr>
          <p:cNvSpPr txBox="1"/>
          <p:nvPr/>
        </p:nvSpPr>
        <p:spPr>
          <a:xfrm>
            <a:off x="9533378" y="3945816"/>
            <a:ext cx="520156" cy="369332"/>
          </a:xfrm>
          <a:prstGeom prst="rect">
            <a:avLst/>
          </a:prstGeom>
          <a:noFill/>
        </p:spPr>
        <p:txBody>
          <a:bodyPr wrap="square" rtlCol="0">
            <a:spAutoFit/>
          </a:bodyPr>
          <a:lstStyle/>
          <a:p>
            <a:r>
              <a:rPr lang="en-US">
                <a:solidFill>
                  <a:srgbClr val="FF0000"/>
                </a:solidFill>
                <a:latin typeface="Roboto" panose="02000000000000000000" pitchFamily="2" charset="0"/>
                <a:ea typeface="Roboto" panose="02000000000000000000" pitchFamily="2" charset="0"/>
                <a:cs typeface="Roboto" panose="02000000000000000000" pitchFamily="2" charset="0"/>
              </a:rPr>
              <a:t>3</a:t>
            </a:r>
          </a:p>
        </p:txBody>
      </p:sp>
      <p:sp>
        <p:nvSpPr>
          <p:cNvPr id="25" name="TextBox 24">
            <a:extLst>
              <a:ext uri="{FF2B5EF4-FFF2-40B4-BE49-F238E27FC236}">
                <a16:creationId xmlns:a16="http://schemas.microsoft.com/office/drawing/2014/main" id="{64D25EA4-C97A-4253-8553-F671580B808C}"/>
              </a:ext>
            </a:extLst>
          </p:cNvPr>
          <p:cNvSpPr txBox="1"/>
          <p:nvPr/>
        </p:nvSpPr>
        <p:spPr>
          <a:xfrm>
            <a:off x="10206229" y="3947958"/>
            <a:ext cx="696996" cy="369332"/>
          </a:xfrm>
          <a:prstGeom prst="rect">
            <a:avLst/>
          </a:prstGeom>
          <a:noFill/>
        </p:spPr>
        <p:txBody>
          <a:bodyPr wrap="square" rtlCol="0">
            <a:spAutoFit/>
          </a:bodyPr>
          <a:lstStyle/>
          <a:p>
            <a:r>
              <a:rPr lang="en-US">
                <a:solidFill>
                  <a:srgbClr val="FF0000"/>
                </a:solidFill>
                <a:latin typeface="Roboto" panose="02000000000000000000" pitchFamily="2" charset="0"/>
                <a:ea typeface="Roboto" panose="02000000000000000000" pitchFamily="2" charset="0"/>
                <a:cs typeface="Roboto" panose="02000000000000000000" pitchFamily="2" charset="0"/>
              </a:rPr>
              <a:t>9</a:t>
            </a:r>
          </a:p>
        </p:txBody>
      </p:sp>
      <p:sp>
        <p:nvSpPr>
          <p:cNvPr id="26" name="TextBox 25">
            <a:extLst>
              <a:ext uri="{FF2B5EF4-FFF2-40B4-BE49-F238E27FC236}">
                <a16:creationId xmlns:a16="http://schemas.microsoft.com/office/drawing/2014/main" id="{8BEA69CA-F4F7-4700-9AFB-3F532D959BD7}"/>
              </a:ext>
            </a:extLst>
          </p:cNvPr>
          <p:cNvSpPr txBox="1"/>
          <p:nvPr/>
        </p:nvSpPr>
        <p:spPr>
          <a:xfrm>
            <a:off x="10814920" y="3945815"/>
            <a:ext cx="696996" cy="369332"/>
          </a:xfrm>
          <a:prstGeom prst="rect">
            <a:avLst/>
          </a:prstGeom>
          <a:noFill/>
        </p:spPr>
        <p:txBody>
          <a:bodyPr wrap="square" rtlCol="0">
            <a:spAutoFit/>
          </a:bodyPr>
          <a:lstStyle/>
          <a:p>
            <a:r>
              <a:rPr lang="en-US">
                <a:solidFill>
                  <a:srgbClr val="FF0000"/>
                </a:solidFill>
                <a:latin typeface="Roboto" panose="02000000000000000000" pitchFamily="2" charset="0"/>
                <a:ea typeface="Roboto" panose="02000000000000000000" pitchFamily="2" charset="0"/>
                <a:cs typeface="Roboto" panose="02000000000000000000" pitchFamily="2" charset="0"/>
              </a:rPr>
              <a:t>10</a:t>
            </a:r>
          </a:p>
        </p:txBody>
      </p:sp>
      <p:sp>
        <p:nvSpPr>
          <p:cNvPr id="27" name="TextBox 26">
            <a:extLst>
              <a:ext uri="{FF2B5EF4-FFF2-40B4-BE49-F238E27FC236}">
                <a16:creationId xmlns:a16="http://schemas.microsoft.com/office/drawing/2014/main" id="{5D46F497-7A2E-4F5B-B5E8-42CE9343E657}"/>
              </a:ext>
            </a:extLst>
          </p:cNvPr>
          <p:cNvSpPr txBox="1"/>
          <p:nvPr/>
        </p:nvSpPr>
        <p:spPr>
          <a:xfrm>
            <a:off x="6786483" y="2369851"/>
            <a:ext cx="4807529" cy="958660"/>
          </a:xfrm>
          <a:prstGeom prst="rect">
            <a:avLst/>
          </a:prstGeom>
          <a:noFill/>
        </p:spPr>
        <p:txBody>
          <a:bodyPr wrap="square" rtlCol="0">
            <a:spAutoFit/>
          </a:bodyPr>
          <a:lstStyle/>
          <a:p>
            <a:pPr>
              <a:lnSpc>
                <a:spcPct val="150000"/>
              </a:lnSpc>
            </a:pPr>
            <a:r>
              <a:rPr lang="en-US" sz="2000" b="1">
                <a:latin typeface="Roboto" panose="020B0604020202020204"/>
              </a:rPr>
              <a:t>Ví dụ</a:t>
            </a:r>
            <a:r>
              <a:rPr lang="en-US" sz="2000">
                <a:latin typeface="Roboto" panose="020B0604020202020204"/>
              </a:rPr>
              <a:t>: Cho dãy A: 1, 4, 7, 8, 3, 9, 10. Khoá K = 9</a:t>
            </a:r>
          </a:p>
        </p:txBody>
      </p:sp>
      <p:sp>
        <p:nvSpPr>
          <p:cNvPr id="28" name="TextBox 27">
            <a:extLst>
              <a:ext uri="{FF2B5EF4-FFF2-40B4-BE49-F238E27FC236}">
                <a16:creationId xmlns:a16="http://schemas.microsoft.com/office/drawing/2014/main" id="{531C20CE-E6FD-4359-9462-D57724ECFDCA}"/>
              </a:ext>
            </a:extLst>
          </p:cNvPr>
          <p:cNvSpPr txBox="1"/>
          <p:nvPr/>
        </p:nvSpPr>
        <p:spPr>
          <a:xfrm>
            <a:off x="6620437" y="5860473"/>
            <a:ext cx="4421636" cy="461665"/>
          </a:xfrm>
          <a:prstGeom prst="rect">
            <a:avLst/>
          </a:prstGeom>
          <a:noFill/>
        </p:spPr>
        <p:txBody>
          <a:bodyPr wrap="square" rtlCol="0">
            <a:spAutoFit/>
          </a:bodyPr>
          <a:lstStyle/>
          <a:p>
            <a:r>
              <a:rPr lang="en-US" sz="2400">
                <a:latin typeface="Roboto" panose="02000000000000000000"/>
              </a:rPr>
              <a:t>Kết quả in ra màn hình là: 5</a:t>
            </a:r>
          </a:p>
        </p:txBody>
      </p:sp>
    </p:spTree>
    <p:extLst>
      <p:ext uri="{BB962C8B-B14F-4D97-AF65-F5344CB8AC3E}">
        <p14:creationId xmlns:p14="http://schemas.microsoft.com/office/powerpoint/2010/main" val="114510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mph" presetSubtype="2" fill="hold" nodeType="clickEffect">
                                  <p:stCondLst>
                                    <p:cond delay="0"/>
                                  </p:stCondLst>
                                  <p:childTnLst>
                                    <p:animClr clrSpc="rgb" dir="cw">
                                      <p:cBhvr>
                                        <p:cTn id="82" dur="500" fill="hold"/>
                                        <p:tgtEl>
                                          <p:spTgt spid="4"/>
                                        </p:tgtEl>
                                        <p:attrNameLst>
                                          <p:attrName>fillcolor</p:attrName>
                                        </p:attrNameLst>
                                      </p:cBhvr>
                                      <p:to>
                                        <a:srgbClr val="66CCFF"/>
                                      </p:to>
                                    </p:animClr>
                                    <p:set>
                                      <p:cBhvr>
                                        <p:cTn id="83" dur="500" fill="hold"/>
                                        <p:tgtEl>
                                          <p:spTgt spid="4"/>
                                        </p:tgtEl>
                                        <p:attrNameLst>
                                          <p:attrName>fill.type</p:attrName>
                                        </p:attrNameLst>
                                      </p:cBhvr>
                                      <p:to>
                                        <p:strVal val="solid"/>
                                      </p:to>
                                    </p:set>
                                    <p:set>
                                      <p:cBhvr>
                                        <p:cTn id="84" dur="500" fill="hold"/>
                                        <p:tgtEl>
                                          <p:spTgt spid="4"/>
                                        </p:tgtEl>
                                        <p:attrNameLst>
                                          <p:attrName>fill.on</p:attrName>
                                        </p:attrNameLst>
                                      </p:cBhvr>
                                      <p:to>
                                        <p:strVal val="true"/>
                                      </p:to>
                                    </p:set>
                                  </p:childTnLst>
                                </p:cTn>
                              </p:par>
                            </p:childTnLst>
                          </p:cTn>
                        </p:par>
                      </p:childTnLst>
                    </p:cTn>
                  </p:par>
                  <p:par>
                    <p:cTn id="85" fill="hold">
                      <p:stCondLst>
                        <p:cond delay="indefinite"/>
                      </p:stCondLst>
                      <p:childTnLst>
                        <p:par>
                          <p:cTn id="86" fill="hold">
                            <p:stCondLst>
                              <p:cond delay="0"/>
                            </p:stCondLst>
                            <p:childTnLst>
                              <p:par>
                                <p:cTn id="87" presetID="1" presetClass="emph" presetSubtype="2" fill="hold" nodeType="clickEffect">
                                  <p:stCondLst>
                                    <p:cond delay="0"/>
                                  </p:stCondLst>
                                  <p:childTnLst>
                                    <p:animClr clrSpc="rgb" dir="cw">
                                      <p:cBhvr>
                                        <p:cTn id="88" dur="500" fill="hold"/>
                                        <p:tgtEl>
                                          <p:spTgt spid="6"/>
                                        </p:tgtEl>
                                        <p:attrNameLst>
                                          <p:attrName>fillcolor</p:attrName>
                                        </p:attrNameLst>
                                      </p:cBhvr>
                                      <p:to>
                                        <a:srgbClr val="66CCFF"/>
                                      </p:to>
                                    </p:animClr>
                                    <p:set>
                                      <p:cBhvr>
                                        <p:cTn id="89" dur="500" fill="hold"/>
                                        <p:tgtEl>
                                          <p:spTgt spid="6"/>
                                        </p:tgtEl>
                                        <p:attrNameLst>
                                          <p:attrName>fill.type</p:attrName>
                                        </p:attrNameLst>
                                      </p:cBhvr>
                                      <p:to>
                                        <p:strVal val="solid"/>
                                      </p:to>
                                    </p:set>
                                    <p:set>
                                      <p:cBhvr>
                                        <p:cTn id="90" dur="500" fill="hold"/>
                                        <p:tgtEl>
                                          <p:spTgt spid="6"/>
                                        </p:tgtEl>
                                        <p:attrNameLst>
                                          <p:attrName>fill.on</p:attrName>
                                        </p:attrNameLst>
                                      </p:cBhvr>
                                      <p:to>
                                        <p:strVal val="true"/>
                                      </p:to>
                                    </p:set>
                                  </p:childTnLst>
                                </p:cTn>
                              </p:par>
                            </p:childTnLst>
                          </p:cTn>
                        </p:par>
                      </p:childTnLst>
                    </p:cTn>
                  </p:par>
                  <p:par>
                    <p:cTn id="91" fill="hold">
                      <p:stCondLst>
                        <p:cond delay="indefinite"/>
                      </p:stCondLst>
                      <p:childTnLst>
                        <p:par>
                          <p:cTn id="92" fill="hold">
                            <p:stCondLst>
                              <p:cond delay="0"/>
                            </p:stCondLst>
                            <p:childTnLst>
                              <p:par>
                                <p:cTn id="93" presetID="1" presetClass="emph" presetSubtype="2" fill="hold" nodeType="clickEffect">
                                  <p:stCondLst>
                                    <p:cond delay="0"/>
                                  </p:stCondLst>
                                  <p:childTnLst>
                                    <p:animClr clrSpc="rgb" dir="cw">
                                      <p:cBhvr>
                                        <p:cTn id="94" dur="500" fill="hold"/>
                                        <p:tgtEl>
                                          <p:spTgt spid="7"/>
                                        </p:tgtEl>
                                        <p:attrNameLst>
                                          <p:attrName>fillcolor</p:attrName>
                                        </p:attrNameLst>
                                      </p:cBhvr>
                                      <p:to>
                                        <a:srgbClr val="66CCFF"/>
                                      </p:to>
                                    </p:animClr>
                                    <p:set>
                                      <p:cBhvr>
                                        <p:cTn id="95" dur="500" fill="hold"/>
                                        <p:tgtEl>
                                          <p:spTgt spid="7"/>
                                        </p:tgtEl>
                                        <p:attrNameLst>
                                          <p:attrName>fill.type</p:attrName>
                                        </p:attrNameLst>
                                      </p:cBhvr>
                                      <p:to>
                                        <p:strVal val="solid"/>
                                      </p:to>
                                    </p:set>
                                    <p:set>
                                      <p:cBhvr>
                                        <p:cTn id="96" dur="500" fill="hold"/>
                                        <p:tgtEl>
                                          <p:spTgt spid="7"/>
                                        </p:tgtEl>
                                        <p:attrNameLst>
                                          <p:attrName>fill.on</p:attrName>
                                        </p:attrNameLst>
                                      </p:cBhvr>
                                      <p:to>
                                        <p:strVal val="true"/>
                                      </p:to>
                                    </p:set>
                                  </p:childTnLst>
                                </p:cTn>
                              </p:par>
                            </p:childTnLst>
                          </p:cTn>
                        </p:par>
                      </p:childTnLst>
                    </p:cTn>
                  </p:par>
                  <p:par>
                    <p:cTn id="97" fill="hold">
                      <p:stCondLst>
                        <p:cond delay="indefinite"/>
                      </p:stCondLst>
                      <p:childTnLst>
                        <p:par>
                          <p:cTn id="98" fill="hold">
                            <p:stCondLst>
                              <p:cond delay="0"/>
                            </p:stCondLst>
                            <p:childTnLst>
                              <p:par>
                                <p:cTn id="99" presetID="1" presetClass="emph" presetSubtype="2" fill="hold" nodeType="clickEffect">
                                  <p:stCondLst>
                                    <p:cond delay="0"/>
                                  </p:stCondLst>
                                  <p:childTnLst>
                                    <p:animClr clrSpc="rgb" dir="cw">
                                      <p:cBhvr>
                                        <p:cTn id="100" dur="500" fill="hold"/>
                                        <p:tgtEl>
                                          <p:spTgt spid="8"/>
                                        </p:tgtEl>
                                        <p:attrNameLst>
                                          <p:attrName>fillcolor</p:attrName>
                                        </p:attrNameLst>
                                      </p:cBhvr>
                                      <p:to>
                                        <a:srgbClr val="66CCFF"/>
                                      </p:to>
                                    </p:animClr>
                                    <p:set>
                                      <p:cBhvr>
                                        <p:cTn id="101" dur="500" fill="hold"/>
                                        <p:tgtEl>
                                          <p:spTgt spid="8"/>
                                        </p:tgtEl>
                                        <p:attrNameLst>
                                          <p:attrName>fill.type</p:attrName>
                                        </p:attrNameLst>
                                      </p:cBhvr>
                                      <p:to>
                                        <p:strVal val="solid"/>
                                      </p:to>
                                    </p:set>
                                    <p:set>
                                      <p:cBhvr>
                                        <p:cTn id="102" dur="500" fill="hold"/>
                                        <p:tgtEl>
                                          <p:spTgt spid="8"/>
                                        </p:tgtEl>
                                        <p:attrNameLst>
                                          <p:attrName>fill.on</p:attrName>
                                        </p:attrNameLst>
                                      </p:cBhvr>
                                      <p:to>
                                        <p:strVal val="true"/>
                                      </p:to>
                                    </p:set>
                                  </p:childTnLst>
                                </p:cTn>
                              </p:par>
                            </p:childTnLst>
                          </p:cTn>
                        </p:par>
                      </p:childTnLst>
                    </p:cTn>
                  </p:par>
                  <p:par>
                    <p:cTn id="103" fill="hold">
                      <p:stCondLst>
                        <p:cond delay="indefinite"/>
                      </p:stCondLst>
                      <p:childTnLst>
                        <p:par>
                          <p:cTn id="104" fill="hold">
                            <p:stCondLst>
                              <p:cond delay="0"/>
                            </p:stCondLst>
                            <p:childTnLst>
                              <p:par>
                                <p:cTn id="105" presetID="1" presetClass="emph" presetSubtype="2" fill="hold" nodeType="clickEffect">
                                  <p:stCondLst>
                                    <p:cond delay="0"/>
                                  </p:stCondLst>
                                  <p:childTnLst>
                                    <p:animClr clrSpc="rgb" dir="cw">
                                      <p:cBhvr>
                                        <p:cTn id="106" dur="500" fill="hold"/>
                                        <p:tgtEl>
                                          <p:spTgt spid="9"/>
                                        </p:tgtEl>
                                        <p:attrNameLst>
                                          <p:attrName>fillcolor</p:attrName>
                                        </p:attrNameLst>
                                      </p:cBhvr>
                                      <p:to>
                                        <a:srgbClr val="66CCFF"/>
                                      </p:to>
                                    </p:animClr>
                                    <p:set>
                                      <p:cBhvr>
                                        <p:cTn id="107" dur="500" fill="hold"/>
                                        <p:tgtEl>
                                          <p:spTgt spid="9"/>
                                        </p:tgtEl>
                                        <p:attrNameLst>
                                          <p:attrName>fill.type</p:attrName>
                                        </p:attrNameLst>
                                      </p:cBhvr>
                                      <p:to>
                                        <p:strVal val="solid"/>
                                      </p:to>
                                    </p:set>
                                    <p:set>
                                      <p:cBhvr>
                                        <p:cTn id="108" dur="500" fill="hold"/>
                                        <p:tgtEl>
                                          <p:spTgt spid="9"/>
                                        </p:tgtEl>
                                        <p:attrNameLst>
                                          <p:attrName>fill.on</p:attrName>
                                        </p:attrNameLst>
                                      </p:cBhvr>
                                      <p:to>
                                        <p:strVal val="true"/>
                                      </p:to>
                                    </p:set>
                                  </p:childTnLst>
                                </p:cTn>
                              </p:par>
                            </p:childTnLst>
                          </p:cTn>
                        </p:par>
                      </p:childTnLst>
                    </p:cTn>
                  </p:par>
                  <p:par>
                    <p:cTn id="109" fill="hold">
                      <p:stCondLst>
                        <p:cond delay="indefinite"/>
                      </p:stCondLst>
                      <p:childTnLst>
                        <p:par>
                          <p:cTn id="110" fill="hold">
                            <p:stCondLst>
                              <p:cond delay="0"/>
                            </p:stCondLst>
                            <p:childTnLst>
                              <p:par>
                                <p:cTn id="111" presetID="1" presetClass="emph" presetSubtype="2" fill="hold" nodeType="clickEffect">
                                  <p:stCondLst>
                                    <p:cond delay="0"/>
                                  </p:stCondLst>
                                  <p:childTnLst>
                                    <p:animClr clrSpc="rgb" dir="cw">
                                      <p:cBhvr>
                                        <p:cTn id="112" dur="500" fill="hold"/>
                                        <p:tgtEl>
                                          <p:spTgt spid="10"/>
                                        </p:tgtEl>
                                        <p:attrNameLst>
                                          <p:attrName>fillcolor</p:attrName>
                                        </p:attrNameLst>
                                      </p:cBhvr>
                                      <p:to>
                                        <a:srgbClr val="66CCFF"/>
                                      </p:to>
                                    </p:animClr>
                                    <p:set>
                                      <p:cBhvr>
                                        <p:cTn id="113" dur="500" fill="hold"/>
                                        <p:tgtEl>
                                          <p:spTgt spid="10"/>
                                        </p:tgtEl>
                                        <p:attrNameLst>
                                          <p:attrName>fill.type</p:attrName>
                                        </p:attrNameLst>
                                      </p:cBhvr>
                                      <p:to>
                                        <p:strVal val="solid"/>
                                      </p:to>
                                    </p:set>
                                    <p:set>
                                      <p:cBhvr>
                                        <p:cTn id="114" dur="500" fill="hold"/>
                                        <p:tgtEl>
                                          <p:spTgt spid="10"/>
                                        </p:tgtEl>
                                        <p:attrNameLst>
                                          <p:attrName>fill.on</p:attrName>
                                        </p:attrNameLst>
                                      </p:cBhvr>
                                      <p:to>
                                        <p:strVal val="true"/>
                                      </p:to>
                                    </p:set>
                                  </p:childTnLst>
                                </p:cTn>
                              </p:par>
                            </p:childTnLst>
                          </p:cTn>
                        </p:par>
                      </p:childTnLst>
                    </p:cTn>
                  </p:par>
                  <p:par>
                    <p:cTn id="115" fill="hold">
                      <p:stCondLst>
                        <p:cond delay="indefinite"/>
                      </p:stCondLst>
                      <p:childTnLst>
                        <p:par>
                          <p:cTn id="116" fill="hold">
                            <p:stCondLst>
                              <p:cond delay="0"/>
                            </p:stCondLst>
                            <p:childTnLst>
                              <p:par>
                                <p:cTn id="117" presetID="1" presetClass="emph" presetSubtype="2" fill="hold" nodeType="clickEffect">
                                  <p:stCondLst>
                                    <p:cond delay="0"/>
                                  </p:stCondLst>
                                  <p:childTnLst>
                                    <p:animClr clrSpc="rgb" dir="cw">
                                      <p:cBhvr>
                                        <p:cTn id="118" dur="500" fill="hold"/>
                                        <p:tgtEl>
                                          <p:spTgt spid="10"/>
                                        </p:tgtEl>
                                        <p:attrNameLst>
                                          <p:attrName>fillcolor</p:attrName>
                                        </p:attrNameLst>
                                      </p:cBhvr>
                                      <p:to>
                                        <a:srgbClr val="FF66FF"/>
                                      </p:to>
                                    </p:animClr>
                                    <p:set>
                                      <p:cBhvr>
                                        <p:cTn id="119" dur="500" fill="hold"/>
                                        <p:tgtEl>
                                          <p:spTgt spid="10"/>
                                        </p:tgtEl>
                                        <p:attrNameLst>
                                          <p:attrName>fill.type</p:attrName>
                                        </p:attrNameLst>
                                      </p:cBhvr>
                                      <p:to>
                                        <p:strVal val="solid"/>
                                      </p:to>
                                    </p:set>
                                    <p:set>
                                      <p:cBhvr>
                                        <p:cTn id="120" dur="500" fill="hold"/>
                                        <p:tgtEl>
                                          <p:spTgt spid="10"/>
                                        </p:tgtEl>
                                        <p:attrNameLst>
                                          <p:attrName>fill.on</p:attrName>
                                        </p:attrNameLst>
                                      </p:cBhvr>
                                      <p:to>
                                        <p:strVal val="tru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P spid="19" grpId="0"/>
      <p:bldP spid="20" grpId="0" animBg="1"/>
      <p:bldP spid="21" grpId="0"/>
      <p:bldP spid="22" grpId="0"/>
      <p:bldP spid="23" grpId="0"/>
      <p:bldP spid="24" grpId="0"/>
      <p:bldP spid="25" grpId="0"/>
      <p:bldP spid="26" grpId="0"/>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1EE2DF-CD9D-4275-A390-B9B6E7309697}"/>
              </a:ext>
            </a:extLst>
          </p:cNvPr>
          <p:cNvSpPr txBox="1"/>
          <p:nvPr/>
        </p:nvSpPr>
        <p:spPr>
          <a:xfrm>
            <a:off x="188686" y="237624"/>
            <a:ext cx="8939201" cy="954107"/>
          </a:xfrm>
          <a:prstGeom prst="rect">
            <a:avLst/>
          </a:prstGeom>
          <a:noFill/>
        </p:spPr>
        <p:txBody>
          <a:bodyPr wrap="square" rtlCol="0">
            <a:spAutoFit/>
          </a:bodyPr>
          <a:lstStyle/>
          <a:p>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2. </a:t>
            </a:r>
            <a:r>
              <a:rPr lang="en-US" sz="2800" b="1">
                <a:solidFill>
                  <a:schemeClr val="accent1">
                    <a:lumMod val="50000"/>
                  </a:schemeClr>
                </a:solidFill>
                <a:latin typeface="Roboto" panose="020B0604020202020204"/>
                <a:ea typeface="Tahoma" panose="020B0604030504040204" pitchFamily="34" charset="0"/>
                <a:cs typeface="Tahoma" panose="020B0604030504040204" pitchFamily="34" charset="0"/>
              </a:rPr>
              <a:t>TÌM KIẾM TUẦN TỰ</a:t>
            </a:r>
            <a:endParaRPr lang="en-US" sz="2800" b="1">
              <a:solidFill>
                <a:schemeClr val="accent1">
                  <a:lumMod val="50000"/>
                </a:schemeClr>
              </a:solidFill>
              <a:latin typeface="Roboto" panose="020B0604020202020204"/>
            </a:endParaRPr>
          </a:p>
          <a:p>
            <a:endParaRPr lang="en-US"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84567B59-DD6C-4D87-926B-F180B7001AB7}"/>
              </a:ext>
            </a:extLst>
          </p:cNvPr>
          <p:cNvSpPr txBox="1"/>
          <p:nvPr/>
        </p:nvSpPr>
        <p:spPr>
          <a:xfrm>
            <a:off x="387926" y="1191731"/>
            <a:ext cx="11443856" cy="958660"/>
          </a:xfrm>
          <a:prstGeom prst="rect">
            <a:avLst/>
          </a:prstGeom>
          <a:noFill/>
        </p:spPr>
        <p:txBody>
          <a:bodyPr wrap="square" rtlCol="0">
            <a:spAutoFit/>
          </a:bodyPr>
          <a:lstStyle/>
          <a:p>
            <a:pPr>
              <a:lnSpc>
                <a:spcPct val="150000"/>
              </a:lnSpc>
            </a:pPr>
            <a:r>
              <a:rPr lang="en-US" sz="2000" b="1">
                <a:latin typeface="Roboto" panose="020B0604020202020204" charset="0"/>
                <a:ea typeface="Roboto" panose="020B0604020202020204" charset="0"/>
                <a:cs typeface="Roboto" panose="020B0604020202020204" charset="0"/>
              </a:rPr>
              <a:t>Bài toán: </a:t>
            </a:r>
            <a:r>
              <a:rPr lang="en-US" sz="2000">
                <a:latin typeface="Roboto" panose="020B0604020202020204" charset="0"/>
                <a:ea typeface="Roboto" panose="020B0604020202020204" charset="0"/>
                <a:cs typeface="Roboto" panose="020B0604020202020204" charset="0"/>
              </a:rPr>
              <a:t>Cho dãy gồm N số nguyên a</a:t>
            </a:r>
            <a:r>
              <a:rPr lang="en-US" sz="2000" baseline="-25000">
                <a:latin typeface="Roboto" panose="020B0604020202020204" charset="0"/>
                <a:ea typeface="Roboto" panose="020B0604020202020204" charset="0"/>
                <a:cs typeface="Roboto" panose="020B0604020202020204" charset="0"/>
              </a:rPr>
              <a:t>0</a:t>
            </a:r>
            <a:r>
              <a:rPr lang="en-US" sz="2000">
                <a:latin typeface="Roboto" panose="020B0604020202020204" charset="0"/>
                <a:ea typeface="Roboto" panose="020B0604020202020204" charset="0"/>
                <a:cs typeface="Roboto" panose="020B0604020202020204" charset="0"/>
              </a:rPr>
              <a:t>, a</a:t>
            </a:r>
            <a:r>
              <a:rPr lang="en-US" sz="2000" baseline="-25000">
                <a:latin typeface="Roboto" panose="020B0604020202020204" charset="0"/>
                <a:ea typeface="Roboto" panose="020B0604020202020204" charset="0"/>
                <a:cs typeface="Roboto" panose="020B0604020202020204" charset="0"/>
              </a:rPr>
              <a:t>1</a:t>
            </a:r>
            <a:r>
              <a:rPr lang="en-US" sz="2000">
                <a:latin typeface="Roboto" panose="020B0604020202020204" charset="0"/>
                <a:ea typeface="Roboto" panose="020B0604020202020204" charset="0"/>
                <a:cs typeface="Roboto" panose="020B0604020202020204" charset="0"/>
              </a:rPr>
              <a:t>, a</a:t>
            </a:r>
            <a:r>
              <a:rPr lang="en-US" sz="2000" baseline="-25000">
                <a:latin typeface="Roboto" panose="020B0604020202020204" charset="0"/>
                <a:ea typeface="Roboto" panose="020B0604020202020204" charset="0"/>
                <a:cs typeface="Roboto" panose="020B0604020202020204" charset="0"/>
              </a:rPr>
              <a:t>2</a:t>
            </a:r>
            <a:r>
              <a:rPr lang="en-US" sz="2000">
                <a:latin typeface="Roboto" panose="020B0604020202020204" charset="0"/>
                <a:ea typeface="Roboto" panose="020B0604020202020204" charset="0"/>
                <a:cs typeface="Roboto" panose="020B0604020202020204" charset="0"/>
              </a:rPr>
              <a:t>,…,a</a:t>
            </a:r>
            <a:r>
              <a:rPr lang="en-US" sz="2000" baseline="-25000">
                <a:latin typeface="Roboto" panose="020B0604020202020204" charset="0"/>
                <a:ea typeface="Roboto" panose="020B0604020202020204" charset="0"/>
                <a:cs typeface="Roboto" panose="020B0604020202020204" charset="0"/>
              </a:rPr>
              <a:t>N-1</a:t>
            </a:r>
            <a:r>
              <a:rPr lang="en-US" sz="2000">
                <a:latin typeface="Roboto" panose="020B0604020202020204" charset="0"/>
                <a:ea typeface="Roboto" panose="020B0604020202020204" charset="0"/>
                <a:cs typeface="Roboto" panose="020B0604020202020204" charset="0"/>
              </a:rPr>
              <a:t> và giá trị K. Cần tìm ra chỉ số i  mà phần tử a</a:t>
            </a:r>
            <a:r>
              <a:rPr lang="en-US" sz="2000" baseline="-25000">
                <a:latin typeface="Roboto" panose="020B0604020202020204" charset="0"/>
                <a:ea typeface="Roboto" panose="020B0604020202020204" charset="0"/>
                <a:cs typeface="Roboto" panose="020B0604020202020204" charset="0"/>
              </a:rPr>
              <a:t>i</a:t>
            </a:r>
            <a:r>
              <a:rPr lang="en-US" sz="2000">
                <a:latin typeface="Roboto" panose="020B0604020202020204" charset="0"/>
                <a:ea typeface="Roboto" panose="020B0604020202020204" charset="0"/>
                <a:cs typeface="Roboto" panose="020B0604020202020204" charset="0"/>
              </a:rPr>
              <a:t> có giá trị bằng K. Nếu không tìm thấy thì trả về giá trị -1.</a:t>
            </a:r>
          </a:p>
        </p:txBody>
      </p:sp>
      <p:sp>
        <p:nvSpPr>
          <p:cNvPr id="4" name="Cube 3">
            <a:extLst>
              <a:ext uri="{FF2B5EF4-FFF2-40B4-BE49-F238E27FC236}">
                <a16:creationId xmlns:a16="http://schemas.microsoft.com/office/drawing/2014/main" id="{9944F2FB-517A-4BCB-B67D-8ADC32FB81CF}"/>
              </a:ext>
            </a:extLst>
          </p:cNvPr>
          <p:cNvSpPr/>
          <p:nvPr/>
        </p:nvSpPr>
        <p:spPr>
          <a:xfrm>
            <a:off x="6530443" y="3995116"/>
            <a:ext cx="963249"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6" name="Cube 5">
            <a:extLst>
              <a:ext uri="{FF2B5EF4-FFF2-40B4-BE49-F238E27FC236}">
                <a16:creationId xmlns:a16="http://schemas.microsoft.com/office/drawing/2014/main" id="{1F154291-5B3B-4615-AA8B-084208C3DEFC}"/>
              </a:ext>
            </a:extLst>
          </p:cNvPr>
          <p:cNvSpPr/>
          <p:nvPr/>
        </p:nvSpPr>
        <p:spPr>
          <a:xfrm>
            <a:off x="7214002" y="3995116"/>
            <a:ext cx="963249"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7" name="Cube 6">
            <a:extLst>
              <a:ext uri="{FF2B5EF4-FFF2-40B4-BE49-F238E27FC236}">
                <a16:creationId xmlns:a16="http://schemas.microsoft.com/office/drawing/2014/main" id="{DFB2BABE-0DE1-48A5-A12E-5D60B14A1432}"/>
              </a:ext>
            </a:extLst>
          </p:cNvPr>
          <p:cNvSpPr/>
          <p:nvPr/>
        </p:nvSpPr>
        <p:spPr>
          <a:xfrm>
            <a:off x="7897561" y="3995116"/>
            <a:ext cx="963249"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8" name="Cube 7">
            <a:extLst>
              <a:ext uri="{FF2B5EF4-FFF2-40B4-BE49-F238E27FC236}">
                <a16:creationId xmlns:a16="http://schemas.microsoft.com/office/drawing/2014/main" id="{77BBF558-FC0A-4A17-B32C-46B11026D00C}"/>
              </a:ext>
            </a:extLst>
          </p:cNvPr>
          <p:cNvSpPr/>
          <p:nvPr/>
        </p:nvSpPr>
        <p:spPr>
          <a:xfrm>
            <a:off x="8581120" y="3995116"/>
            <a:ext cx="963249"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9" name="Cube 8">
            <a:extLst>
              <a:ext uri="{FF2B5EF4-FFF2-40B4-BE49-F238E27FC236}">
                <a16:creationId xmlns:a16="http://schemas.microsoft.com/office/drawing/2014/main" id="{1C21CD8F-713D-47E5-913A-4FC08A61A122}"/>
              </a:ext>
            </a:extLst>
          </p:cNvPr>
          <p:cNvSpPr/>
          <p:nvPr/>
        </p:nvSpPr>
        <p:spPr>
          <a:xfrm>
            <a:off x="9264679" y="3995116"/>
            <a:ext cx="963249"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10" name="Cube 9">
            <a:extLst>
              <a:ext uri="{FF2B5EF4-FFF2-40B4-BE49-F238E27FC236}">
                <a16:creationId xmlns:a16="http://schemas.microsoft.com/office/drawing/2014/main" id="{368DEDFE-8FB1-4263-8829-6EAF33904255}"/>
              </a:ext>
            </a:extLst>
          </p:cNvPr>
          <p:cNvSpPr/>
          <p:nvPr/>
        </p:nvSpPr>
        <p:spPr>
          <a:xfrm>
            <a:off x="9948238" y="3995116"/>
            <a:ext cx="963249"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1" name="Callout: Line 10">
            <a:extLst>
              <a:ext uri="{FF2B5EF4-FFF2-40B4-BE49-F238E27FC236}">
                <a16:creationId xmlns:a16="http://schemas.microsoft.com/office/drawing/2014/main" id="{ADDED49C-99BB-4198-AE28-3605D8D67F55}"/>
              </a:ext>
            </a:extLst>
          </p:cNvPr>
          <p:cNvSpPr/>
          <p:nvPr/>
        </p:nvSpPr>
        <p:spPr>
          <a:xfrm>
            <a:off x="8639394" y="5178711"/>
            <a:ext cx="537883" cy="316005"/>
          </a:xfrm>
          <a:prstGeom prst="borderCallout1">
            <a:avLst>
              <a:gd name="adj1" fmla="val 1730"/>
              <a:gd name="adj2" fmla="val 51667"/>
              <a:gd name="adj3" fmla="val -134149"/>
              <a:gd name="adj4" fmla="val 5138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a:latin typeface="Roboto" panose="02000000000000000000" pitchFamily="2" charset="0"/>
                <a:ea typeface="Roboto" panose="02000000000000000000" pitchFamily="2" charset="0"/>
                <a:cs typeface="Roboto" panose="02000000000000000000" pitchFamily="2" charset="0"/>
              </a:rPr>
              <a:t>A</a:t>
            </a:r>
          </a:p>
        </p:txBody>
      </p:sp>
      <p:sp>
        <p:nvSpPr>
          <p:cNvPr id="12" name="TextBox 11">
            <a:extLst>
              <a:ext uri="{FF2B5EF4-FFF2-40B4-BE49-F238E27FC236}">
                <a16:creationId xmlns:a16="http://schemas.microsoft.com/office/drawing/2014/main" id="{BABF1DE0-AD53-45C0-B43B-347766AB4394}"/>
              </a:ext>
            </a:extLst>
          </p:cNvPr>
          <p:cNvSpPr txBox="1"/>
          <p:nvPr/>
        </p:nvSpPr>
        <p:spPr>
          <a:xfrm>
            <a:off x="6620437" y="4361013"/>
            <a:ext cx="888178" cy="369332"/>
          </a:xfrm>
          <a:prstGeom prst="rect">
            <a:avLst/>
          </a:prstGeom>
          <a:noFill/>
        </p:spPr>
        <p:txBody>
          <a:bodyPr wrap="square" rtlCol="0">
            <a:spAutoFit/>
          </a:bodyPr>
          <a:lstStyle/>
          <a:p>
            <a:r>
              <a:rPr lang="en-US">
                <a:latin typeface="Roboto" panose="02000000000000000000" pitchFamily="2" charset="0"/>
                <a:ea typeface="Roboto" panose="02000000000000000000" pitchFamily="2" charset="0"/>
                <a:cs typeface="Roboto" panose="02000000000000000000" pitchFamily="2" charset="0"/>
              </a:rPr>
              <a:t>A[0]</a:t>
            </a:r>
          </a:p>
        </p:txBody>
      </p:sp>
      <p:sp>
        <p:nvSpPr>
          <p:cNvPr id="13" name="TextBox 12">
            <a:extLst>
              <a:ext uri="{FF2B5EF4-FFF2-40B4-BE49-F238E27FC236}">
                <a16:creationId xmlns:a16="http://schemas.microsoft.com/office/drawing/2014/main" id="{CB470930-33CA-4EE5-B31C-348BB0A17EE9}"/>
              </a:ext>
            </a:extLst>
          </p:cNvPr>
          <p:cNvSpPr txBox="1"/>
          <p:nvPr/>
        </p:nvSpPr>
        <p:spPr>
          <a:xfrm>
            <a:off x="6802954" y="3947959"/>
            <a:ext cx="520156" cy="369332"/>
          </a:xfrm>
          <a:prstGeom prst="rect">
            <a:avLst/>
          </a:prstGeom>
          <a:noFill/>
        </p:spPr>
        <p:txBody>
          <a:bodyPr wrap="square" rtlCol="0">
            <a:spAutoFit/>
          </a:bodyPr>
          <a:lstStyle/>
          <a:p>
            <a:r>
              <a:rPr lang="en-US">
                <a:solidFill>
                  <a:srgbClr val="FF0000"/>
                </a:solidFill>
                <a:latin typeface="Roboto" panose="02000000000000000000" pitchFamily="2" charset="0"/>
                <a:ea typeface="Roboto" panose="02000000000000000000" pitchFamily="2" charset="0"/>
                <a:cs typeface="Roboto" panose="02000000000000000000" pitchFamily="2" charset="0"/>
              </a:rPr>
              <a:t>1</a:t>
            </a:r>
          </a:p>
        </p:txBody>
      </p:sp>
      <p:sp>
        <p:nvSpPr>
          <p:cNvPr id="14" name="TextBox 13">
            <a:extLst>
              <a:ext uri="{FF2B5EF4-FFF2-40B4-BE49-F238E27FC236}">
                <a16:creationId xmlns:a16="http://schemas.microsoft.com/office/drawing/2014/main" id="{BAC23F5E-9FE8-4622-B230-B65EF115CB36}"/>
              </a:ext>
            </a:extLst>
          </p:cNvPr>
          <p:cNvSpPr txBox="1"/>
          <p:nvPr/>
        </p:nvSpPr>
        <p:spPr>
          <a:xfrm>
            <a:off x="7289407" y="4361013"/>
            <a:ext cx="888178" cy="369332"/>
          </a:xfrm>
          <a:prstGeom prst="rect">
            <a:avLst/>
          </a:prstGeom>
          <a:noFill/>
        </p:spPr>
        <p:txBody>
          <a:bodyPr wrap="square" rtlCol="0">
            <a:spAutoFit/>
          </a:bodyPr>
          <a:lstStyle/>
          <a:p>
            <a:r>
              <a:rPr lang="en-US">
                <a:latin typeface="Roboto" panose="02000000000000000000" pitchFamily="2" charset="0"/>
                <a:ea typeface="Roboto" panose="02000000000000000000" pitchFamily="2" charset="0"/>
                <a:cs typeface="Roboto" panose="02000000000000000000" pitchFamily="2" charset="0"/>
              </a:rPr>
              <a:t>A[1]</a:t>
            </a:r>
          </a:p>
        </p:txBody>
      </p:sp>
      <p:sp>
        <p:nvSpPr>
          <p:cNvPr id="15" name="TextBox 14">
            <a:extLst>
              <a:ext uri="{FF2B5EF4-FFF2-40B4-BE49-F238E27FC236}">
                <a16:creationId xmlns:a16="http://schemas.microsoft.com/office/drawing/2014/main" id="{754FAF0C-C70D-486A-8F73-4CEFDDC8BD68}"/>
              </a:ext>
            </a:extLst>
          </p:cNvPr>
          <p:cNvSpPr txBox="1"/>
          <p:nvPr/>
        </p:nvSpPr>
        <p:spPr>
          <a:xfrm>
            <a:off x="7475805" y="3950101"/>
            <a:ext cx="696996" cy="369332"/>
          </a:xfrm>
          <a:prstGeom prst="rect">
            <a:avLst/>
          </a:prstGeom>
          <a:noFill/>
        </p:spPr>
        <p:txBody>
          <a:bodyPr wrap="square" rtlCol="0">
            <a:spAutoFit/>
          </a:bodyPr>
          <a:lstStyle/>
          <a:p>
            <a:r>
              <a:rPr lang="en-US">
                <a:solidFill>
                  <a:srgbClr val="FF0000"/>
                </a:solidFill>
                <a:latin typeface="Roboto" panose="02000000000000000000" pitchFamily="2" charset="0"/>
                <a:ea typeface="Roboto" panose="02000000000000000000" pitchFamily="2" charset="0"/>
                <a:cs typeface="Roboto" panose="02000000000000000000" pitchFamily="2" charset="0"/>
              </a:rPr>
              <a:t>4</a:t>
            </a:r>
          </a:p>
        </p:txBody>
      </p:sp>
      <p:sp>
        <p:nvSpPr>
          <p:cNvPr id="16" name="TextBox 15">
            <a:extLst>
              <a:ext uri="{FF2B5EF4-FFF2-40B4-BE49-F238E27FC236}">
                <a16:creationId xmlns:a16="http://schemas.microsoft.com/office/drawing/2014/main" id="{4D758A37-7296-4DB4-B25D-EE9810E4C9D7}"/>
              </a:ext>
            </a:extLst>
          </p:cNvPr>
          <p:cNvSpPr txBox="1"/>
          <p:nvPr/>
        </p:nvSpPr>
        <p:spPr>
          <a:xfrm>
            <a:off x="8007727" y="4369666"/>
            <a:ext cx="888178" cy="369332"/>
          </a:xfrm>
          <a:prstGeom prst="rect">
            <a:avLst/>
          </a:prstGeom>
          <a:noFill/>
        </p:spPr>
        <p:txBody>
          <a:bodyPr wrap="square" rtlCol="0">
            <a:spAutoFit/>
          </a:bodyPr>
          <a:lstStyle/>
          <a:p>
            <a:r>
              <a:rPr lang="en-US">
                <a:latin typeface="Roboto" panose="02000000000000000000" pitchFamily="2" charset="0"/>
                <a:ea typeface="Roboto" panose="02000000000000000000" pitchFamily="2" charset="0"/>
                <a:cs typeface="Roboto" panose="02000000000000000000" pitchFamily="2" charset="0"/>
              </a:rPr>
              <a:t>A[2]</a:t>
            </a:r>
          </a:p>
        </p:txBody>
      </p:sp>
      <p:sp>
        <p:nvSpPr>
          <p:cNvPr id="17" name="TextBox 16">
            <a:extLst>
              <a:ext uri="{FF2B5EF4-FFF2-40B4-BE49-F238E27FC236}">
                <a16:creationId xmlns:a16="http://schemas.microsoft.com/office/drawing/2014/main" id="{8D34AA43-D31D-4042-A5D9-A08F31A12138}"/>
              </a:ext>
            </a:extLst>
          </p:cNvPr>
          <p:cNvSpPr txBox="1"/>
          <p:nvPr/>
        </p:nvSpPr>
        <p:spPr>
          <a:xfrm>
            <a:off x="8192080" y="3947958"/>
            <a:ext cx="503651" cy="369332"/>
          </a:xfrm>
          <a:prstGeom prst="rect">
            <a:avLst/>
          </a:prstGeom>
          <a:noFill/>
        </p:spPr>
        <p:txBody>
          <a:bodyPr wrap="square" rtlCol="0">
            <a:spAutoFit/>
          </a:bodyPr>
          <a:lstStyle/>
          <a:p>
            <a:r>
              <a:rPr lang="en-US">
                <a:solidFill>
                  <a:srgbClr val="FF0000"/>
                </a:solidFill>
                <a:latin typeface="Roboto" panose="02000000000000000000" pitchFamily="2" charset="0"/>
                <a:ea typeface="Roboto" panose="02000000000000000000" pitchFamily="2" charset="0"/>
                <a:cs typeface="Roboto" panose="02000000000000000000" pitchFamily="2" charset="0"/>
              </a:rPr>
              <a:t>7</a:t>
            </a:r>
          </a:p>
        </p:txBody>
      </p:sp>
      <p:sp>
        <p:nvSpPr>
          <p:cNvPr id="18" name="TextBox 17">
            <a:extLst>
              <a:ext uri="{FF2B5EF4-FFF2-40B4-BE49-F238E27FC236}">
                <a16:creationId xmlns:a16="http://schemas.microsoft.com/office/drawing/2014/main" id="{BCBC09FF-8F70-47B1-8B28-8B81DD3F6AC0}"/>
              </a:ext>
            </a:extLst>
          </p:cNvPr>
          <p:cNvSpPr txBox="1"/>
          <p:nvPr/>
        </p:nvSpPr>
        <p:spPr>
          <a:xfrm>
            <a:off x="8639393" y="4364604"/>
            <a:ext cx="888178" cy="369332"/>
          </a:xfrm>
          <a:prstGeom prst="rect">
            <a:avLst/>
          </a:prstGeom>
          <a:noFill/>
        </p:spPr>
        <p:txBody>
          <a:bodyPr wrap="square" rtlCol="0">
            <a:spAutoFit/>
          </a:bodyPr>
          <a:lstStyle/>
          <a:p>
            <a:r>
              <a:rPr lang="en-US">
                <a:latin typeface="Roboto" panose="02000000000000000000" pitchFamily="2" charset="0"/>
                <a:ea typeface="Roboto" panose="02000000000000000000" pitchFamily="2" charset="0"/>
                <a:cs typeface="Roboto" panose="02000000000000000000" pitchFamily="2" charset="0"/>
              </a:rPr>
              <a:t>A[3]</a:t>
            </a:r>
          </a:p>
        </p:txBody>
      </p:sp>
      <p:sp>
        <p:nvSpPr>
          <p:cNvPr id="19" name="TextBox 18">
            <a:extLst>
              <a:ext uri="{FF2B5EF4-FFF2-40B4-BE49-F238E27FC236}">
                <a16:creationId xmlns:a16="http://schemas.microsoft.com/office/drawing/2014/main" id="{03BC4C24-540B-464F-AA51-AA4B6886A930}"/>
              </a:ext>
            </a:extLst>
          </p:cNvPr>
          <p:cNvSpPr txBox="1"/>
          <p:nvPr/>
        </p:nvSpPr>
        <p:spPr>
          <a:xfrm>
            <a:off x="8854225" y="3950101"/>
            <a:ext cx="609192" cy="369332"/>
          </a:xfrm>
          <a:prstGeom prst="rect">
            <a:avLst/>
          </a:prstGeom>
          <a:noFill/>
        </p:spPr>
        <p:txBody>
          <a:bodyPr wrap="square" rtlCol="0">
            <a:spAutoFit/>
          </a:bodyPr>
          <a:lstStyle/>
          <a:p>
            <a:r>
              <a:rPr lang="en-US">
                <a:solidFill>
                  <a:srgbClr val="FF0000"/>
                </a:solidFill>
                <a:latin typeface="Roboto" panose="02000000000000000000" pitchFamily="2" charset="0"/>
                <a:ea typeface="Roboto" panose="02000000000000000000" pitchFamily="2" charset="0"/>
                <a:cs typeface="Roboto" panose="02000000000000000000" pitchFamily="2" charset="0"/>
              </a:rPr>
              <a:t>8</a:t>
            </a:r>
          </a:p>
        </p:txBody>
      </p:sp>
      <p:sp>
        <p:nvSpPr>
          <p:cNvPr id="20" name="Cube 19">
            <a:extLst>
              <a:ext uri="{FF2B5EF4-FFF2-40B4-BE49-F238E27FC236}">
                <a16:creationId xmlns:a16="http://schemas.microsoft.com/office/drawing/2014/main" id="{3EFE7495-53AC-4DFD-8207-750646FBD073}"/>
              </a:ext>
            </a:extLst>
          </p:cNvPr>
          <p:cNvSpPr/>
          <p:nvPr/>
        </p:nvSpPr>
        <p:spPr>
          <a:xfrm>
            <a:off x="10631797" y="3995116"/>
            <a:ext cx="963249"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1" name="TextBox 20">
            <a:extLst>
              <a:ext uri="{FF2B5EF4-FFF2-40B4-BE49-F238E27FC236}">
                <a16:creationId xmlns:a16="http://schemas.microsoft.com/office/drawing/2014/main" id="{EC3E50BC-FAE4-40B0-852B-6FE7C7C526FF}"/>
              </a:ext>
            </a:extLst>
          </p:cNvPr>
          <p:cNvSpPr txBox="1"/>
          <p:nvPr/>
        </p:nvSpPr>
        <p:spPr>
          <a:xfrm>
            <a:off x="9343850" y="4361013"/>
            <a:ext cx="888178" cy="369332"/>
          </a:xfrm>
          <a:prstGeom prst="rect">
            <a:avLst/>
          </a:prstGeom>
          <a:noFill/>
        </p:spPr>
        <p:txBody>
          <a:bodyPr wrap="square" rtlCol="0">
            <a:spAutoFit/>
          </a:bodyPr>
          <a:lstStyle/>
          <a:p>
            <a:r>
              <a:rPr lang="en-US">
                <a:latin typeface="Roboto" panose="02000000000000000000" pitchFamily="2" charset="0"/>
                <a:ea typeface="Roboto" panose="02000000000000000000" pitchFamily="2" charset="0"/>
                <a:cs typeface="Roboto" panose="02000000000000000000" pitchFamily="2" charset="0"/>
              </a:rPr>
              <a:t>A[4]</a:t>
            </a:r>
          </a:p>
        </p:txBody>
      </p:sp>
      <p:sp>
        <p:nvSpPr>
          <p:cNvPr id="22" name="TextBox 21">
            <a:extLst>
              <a:ext uri="{FF2B5EF4-FFF2-40B4-BE49-F238E27FC236}">
                <a16:creationId xmlns:a16="http://schemas.microsoft.com/office/drawing/2014/main" id="{26346B1A-547A-4A85-9931-32EB6AE733A7}"/>
              </a:ext>
            </a:extLst>
          </p:cNvPr>
          <p:cNvSpPr txBox="1"/>
          <p:nvPr/>
        </p:nvSpPr>
        <p:spPr>
          <a:xfrm>
            <a:off x="9998756" y="4349535"/>
            <a:ext cx="888178" cy="369332"/>
          </a:xfrm>
          <a:prstGeom prst="rect">
            <a:avLst/>
          </a:prstGeom>
          <a:noFill/>
        </p:spPr>
        <p:txBody>
          <a:bodyPr wrap="square" rtlCol="0">
            <a:spAutoFit/>
          </a:bodyPr>
          <a:lstStyle/>
          <a:p>
            <a:r>
              <a:rPr lang="en-US">
                <a:latin typeface="Roboto" panose="02000000000000000000" pitchFamily="2" charset="0"/>
                <a:ea typeface="Roboto" panose="02000000000000000000" pitchFamily="2" charset="0"/>
                <a:cs typeface="Roboto" panose="02000000000000000000" pitchFamily="2" charset="0"/>
              </a:rPr>
              <a:t>A[5]</a:t>
            </a:r>
          </a:p>
        </p:txBody>
      </p:sp>
      <p:sp>
        <p:nvSpPr>
          <p:cNvPr id="23" name="TextBox 22">
            <a:extLst>
              <a:ext uri="{FF2B5EF4-FFF2-40B4-BE49-F238E27FC236}">
                <a16:creationId xmlns:a16="http://schemas.microsoft.com/office/drawing/2014/main" id="{9A3BBED0-79ED-4B61-B31A-B9A90175EEB6}"/>
              </a:ext>
            </a:extLst>
          </p:cNvPr>
          <p:cNvSpPr txBox="1"/>
          <p:nvPr/>
        </p:nvSpPr>
        <p:spPr>
          <a:xfrm>
            <a:off x="10635897" y="4349535"/>
            <a:ext cx="888178" cy="369332"/>
          </a:xfrm>
          <a:prstGeom prst="rect">
            <a:avLst/>
          </a:prstGeom>
          <a:noFill/>
        </p:spPr>
        <p:txBody>
          <a:bodyPr wrap="square" rtlCol="0">
            <a:spAutoFit/>
          </a:bodyPr>
          <a:lstStyle/>
          <a:p>
            <a:r>
              <a:rPr lang="en-US">
                <a:latin typeface="Roboto" panose="02000000000000000000" pitchFamily="2" charset="0"/>
                <a:ea typeface="Roboto" panose="02000000000000000000" pitchFamily="2" charset="0"/>
                <a:cs typeface="Roboto" panose="02000000000000000000" pitchFamily="2" charset="0"/>
              </a:rPr>
              <a:t>A[6]</a:t>
            </a:r>
          </a:p>
        </p:txBody>
      </p:sp>
      <p:sp>
        <p:nvSpPr>
          <p:cNvPr id="24" name="TextBox 23">
            <a:extLst>
              <a:ext uri="{FF2B5EF4-FFF2-40B4-BE49-F238E27FC236}">
                <a16:creationId xmlns:a16="http://schemas.microsoft.com/office/drawing/2014/main" id="{94069D24-775A-49A0-9783-569BB83E7F04}"/>
              </a:ext>
            </a:extLst>
          </p:cNvPr>
          <p:cNvSpPr txBox="1"/>
          <p:nvPr/>
        </p:nvSpPr>
        <p:spPr>
          <a:xfrm>
            <a:off x="9533378" y="3945816"/>
            <a:ext cx="520156" cy="369332"/>
          </a:xfrm>
          <a:prstGeom prst="rect">
            <a:avLst/>
          </a:prstGeom>
          <a:noFill/>
        </p:spPr>
        <p:txBody>
          <a:bodyPr wrap="square" rtlCol="0">
            <a:spAutoFit/>
          </a:bodyPr>
          <a:lstStyle/>
          <a:p>
            <a:r>
              <a:rPr lang="en-US">
                <a:solidFill>
                  <a:srgbClr val="FF0000"/>
                </a:solidFill>
                <a:latin typeface="Roboto" panose="02000000000000000000" pitchFamily="2" charset="0"/>
                <a:ea typeface="Roboto" panose="02000000000000000000" pitchFamily="2" charset="0"/>
                <a:cs typeface="Roboto" panose="02000000000000000000" pitchFamily="2" charset="0"/>
              </a:rPr>
              <a:t>3</a:t>
            </a:r>
          </a:p>
        </p:txBody>
      </p:sp>
      <p:sp>
        <p:nvSpPr>
          <p:cNvPr id="25" name="TextBox 24">
            <a:extLst>
              <a:ext uri="{FF2B5EF4-FFF2-40B4-BE49-F238E27FC236}">
                <a16:creationId xmlns:a16="http://schemas.microsoft.com/office/drawing/2014/main" id="{64D25EA4-C97A-4253-8553-F671580B808C}"/>
              </a:ext>
            </a:extLst>
          </p:cNvPr>
          <p:cNvSpPr txBox="1"/>
          <p:nvPr/>
        </p:nvSpPr>
        <p:spPr>
          <a:xfrm>
            <a:off x="10206229" y="3947958"/>
            <a:ext cx="696996" cy="369332"/>
          </a:xfrm>
          <a:prstGeom prst="rect">
            <a:avLst/>
          </a:prstGeom>
          <a:noFill/>
        </p:spPr>
        <p:txBody>
          <a:bodyPr wrap="square" rtlCol="0">
            <a:spAutoFit/>
          </a:bodyPr>
          <a:lstStyle/>
          <a:p>
            <a:r>
              <a:rPr lang="en-US">
                <a:solidFill>
                  <a:srgbClr val="FF0000"/>
                </a:solidFill>
                <a:latin typeface="Roboto" panose="02000000000000000000" pitchFamily="2" charset="0"/>
                <a:ea typeface="Roboto" panose="02000000000000000000" pitchFamily="2" charset="0"/>
                <a:cs typeface="Roboto" panose="02000000000000000000" pitchFamily="2" charset="0"/>
              </a:rPr>
              <a:t>9</a:t>
            </a:r>
          </a:p>
        </p:txBody>
      </p:sp>
      <p:sp>
        <p:nvSpPr>
          <p:cNvPr id="26" name="TextBox 25">
            <a:extLst>
              <a:ext uri="{FF2B5EF4-FFF2-40B4-BE49-F238E27FC236}">
                <a16:creationId xmlns:a16="http://schemas.microsoft.com/office/drawing/2014/main" id="{8BEA69CA-F4F7-4700-9AFB-3F532D959BD7}"/>
              </a:ext>
            </a:extLst>
          </p:cNvPr>
          <p:cNvSpPr txBox="1"/>
          <p:nvPr/>
        </p:nvSpPr>
        <p:spPr>
          <a:xfrm>
            <a:off x="10876726" y="3945816"/>
            <a:ext cx="696996" cy="369332"/>
          </a:xfrm>
          <a:prstGeom prst="rect">
            <a:avLst/>
          </a:prstGeom>
          <a:noFill/>
        </p:spPr>
        <p:txBody>
          <a:bodyPr wrap="square" rtlCol="0">
            <a:spAutoFit/>
          </a:bodyPr>
          <a:lstStyle/>
          <a:p>
            <a:r>
              <a:rPr lang="en-US">
                <a:solidFill>
                  <a:srgbClr val="FF0000"/>
                </a:solidFill>
                <a:latin typeface="Roboto" panose="02000000000000000000" pitchFamily="2" charset="0"/>
                <a:ea typeface="Roboto" panose="02000000000000000000" pitchFamily="2" charset="0"/>
                <a:cs typeface="Roboto" panose="02000000000000000000" pitchFamily="2" charset="0"/>
              </a:rPr>
              <a:t>10</a:t>
            </a:r>
          </a:p>
        </p:txBody>
      </p:sp>
      <p:sp>
        <p:nvSpPr>
          <p:cNvPr id="3" name="TextBox 2">
            <a:extLst>
              <a:ext uri="{FF2B5EF4-FFF2-40B4-BE49-F238E27FC236}">
                <a16:creationId xmlns:a16="http://schemas.microsoft.com/office/drawing/2014/main" id="{7AFCCD28-1BAC-4A05-B0A2-218ECEFD9BA3}"/>
              </a:ext>
            </a:extLst>
          </p:cNvPr>
          <p:cNvSpPr txBox="1"/>
          <p:nvPr/>
        </p:nvSpPr>
        <p:spPr>
          <a:xfrm>
            <a:off x="387926" y="2399284"/>
            <a:ext cx="4807529" cy="2805320"/>
          </a:xfrm>
          <a:prstGeom prst="rect">
            <a:avLst/>
          </a:prstGeom>
          <a:noFill/>
        </p:spPr>
        <p:txBody>
          <a:bodyPr wrap="square" rtlCol="0">
            <a:spAutoFit/>
          </a:bodyPr>
          <a:lstStyle/>
          <a:p>
            <a:pPr algn="just">
              <a:lnSpc>
                <a:spcPct val="150000"/>
              </a:lnSpc>
            </a:pPr>
            <a:r>
              <a:rPr lang="en-US" sz="2000" b="1">
                <a:latin typeface="Roboto" panose="020B0604020202020204" charset="0"/>
                <a:ea typeface="Roboto" panose="020B0604020202020204" charset="0"/>
                <a:cs typeface="Roboto" panose="020B0604020202020204" charset="0"/>
              </a:rPr>
              <a:t>Thuật toán:</a:t>
            </a:r>
          </a:p>
          <a:p>
            <a:pPr algn="just">
              <a:lnSpc>
                <a:spcPct val="150000"/>
              </a:lnSpc>
            </a:pPr>
            <a:r>
              <a:rPr lang="en-US" sz="2000">
                <a:latin typeface="Roboto" panose="020B0604020202020204" charset="0"/>
                <a:ea typeface="Roboto" panose="020B0604020202020204" charset="0"/>
                <a:cs typeface="Roboto" panose="020B0604020202020204" charset="0"/>
              </a:rPr>
              <a:t>Duyệt lần lượt các phần tử của dãy để tìm phần tử có giá trị bằng giá trị bằng K.</a:t>
            </a:r>
          </a:p>
          <a:p>
            <a:pPr algn="just">
              <a:lnSpc>
                <a:spcPct val="150000"/>
              </a:lnSpc>
            </a:pPr>
            <a:r>
              <a:rPr lang="en-US" sz="2000">
                <a:latin typeface="Roboto" panose="020B0604020202020204" charset="0"/>
                <a:ea typeface="Roboto" panose="020B0604020202020204" charset="0"/>
                <a:cs typeface="Roboto" panose="020B0604020202020204" charset="0"/>
              </a:rPr>
              <a:t>Nếu tìm thấy trả về chỉ số i mà  a</a:t>
            </a:r>
            <a:r>
              <a:rPr lang="en-US" sz="2000" baseline="-25000">
                <a:latin typeface="Roboto" panose="020B0604020202020204" charset="0"/>
                <a:ea typeface="Roboto" panose="020B0604020202020204" charset="0"/>
                <a:cs typeface="Roboto" panose="020B0604020202020204" charset="0"/>
              </a:rPr>
              <a:t>i</a:t>
            </a:r>
            <a:r>
              <a:rPr lang="en-US" sz="2000">
                <a:latin typeface="Roboto" panose="020B0604020202020204" charset="0"/>
                <a:ea typeface="Roboto" panose="020B0604020202020204" charset="0"/>
                <a:cs typeface="Roboto" panose="020B0604020202020204" charset="0"/>
              </a:rPr>
              <a:t>=K. Ng</a:t>
            </a:r>
            <a:r>
              <a:rPr lang="vi-VN" sz="2000">
                <a:latin typeface="Roboto" panose="020B0604020202020204" charset="0"/>
                <a:ea typeface="Roboto" panose="020B0604020202020204" charset="0"/>
                <a:cs typeface="Roboto" panose="020B0604020202020204" charset="0"/>
              </a:rPr>
              <a:t>ư</a:t>
            </a:r>
            <a:r>
              <a:rPr lang="en-US" sz="2000">
                <a:latin typeface="Roboto" panose="020B0604020202020204" charset="0"/>
                <a:ea typeface="Roboto" panose="020B0604020202020204" charset="0"/>
                <a:cs typeface="Roboto" panose="020B0604020202020204" charset="0"/>
              </a:rPr>
              <a:t>ợc lại trả về -1.</a:t>
            </a:r>
          </a:p>
          <a:p>
            <a:pPr algn="just">
              <a:lnSpc>
                <a:spcPct val="150000"/>
              </a:lnSpc>
            </a:pPr>
            <a:endParaRPr lang="en-US" sz="2000">
              <a:latin typeface="Roboto" panose="020B0604020202020204" charset="0"/>
              <a:ea typeface="Roboto" panose="020B0604020202020204" charset="0"/>
              <a:cs typeface="Roboto" panose="020B0604020202020204" charset="0"/>
            </a:endParaRPr>
          </a:p>
        </p:txBody>
      </p:sp>
      <p:sp>
        <p:nvSpPr>
          <p:cNvPr id="27" name="TextBox 26">
            <a:extLst>
              <a:ext uri="{FF2B5EF4-FFF2-40B4-BE49-F238E27FC236}">
                <a16:creationId xmlns:a16="http://schemas.microsoft.com/office/drawing/2014/main" id="{5D46F497-7A2E-4F5B-B5E8-42CE9343E657}"/>
              </a:ext>
            </a:extLst>
          </p:cNvPr>
          <p:cNvSpPr txBox="1"/>
          <p:nvPr/>
        </p:nvSpPr>
        <p:spPr>
          <a:xfrm>
            <a:off x="6786483" y="2369851"/>
            <a:ext cx="4807529" cy="958660"/>
          </a:xfrm>
          <a:prstGeom prst="rect">
            <a:avLst/>
          </a:prstGeom>
          <a:noFill/>
        </p:spPr>
        <p:txBody>
          <a:bodyPr wrap="square" rtlCol="0">
            <a:spAutoFit/>
          </a:bodyPr>
          <a:lstStyle/>
          <a:p>
            <a:pPr>
              <a:lnSpc>
                <a:spcPct val="150000"/>
              </a:lnSpc>
            </a:pPr>
            <a:r>
              <a:rPr lang="en-US" sz="2000" b="1">
                <a:latin typeface="Roboto" panose="020B0604020202020204"/>
              </a:rPr>
              <a:t>Ví dụ</a:t>
            </a:r>
            <a:r>
              <a:rPr lang="en-US" sz="2000">
                <a:latin typeface="Roboto" panose="020B0604020202020204"/>
              </a:rPr>
              <a:t>: Cho dãy A: 1, 4, 7, 8, 3, 9, 10. Khoá K = 6</a:t>
            </a:r>
          </a:p>
        </p:txBody>
      </p:sp>
      <p:sp>
        <p:nvSpPr>
          <p:cNvPr id="28" name="TextBox 27">
            <a:extLst>
              <a:ext uri="{FF2B5EF4-FFF2-40B4-BE49-F238E27FC236}">
                <a16:creationId xmlns:a16="http://schemas.microsoft.com/office/drawing/2014/main" id="{4BCEFDEB-A8E6-4344-8C56-E55EE5CD562A}"/>
              </a:ext>
            </a:extLst>
          </p:cNvPr>
          <p:cNvSpPr txBox="1"/>
          <p:nvPr/>
        </p:nvSpPr>
        <p:spPr>
          <a:xfrm>
            <a:off x="6620437" y="5860473"/>
            <a:ext cx="4421636" cy="461665"/>
          </a:xfrm>
          <a:prstGeom prst="rect">
            <a:avLst/>
          </a:prstGeom>
          <a:noFill/>
        </p:spPr>
        <p:txBody>
          <a:bodyPr wrap="square" rtlCol="0">
            <a:spAutoFit/>
          </a:bodyPr>
          <a:lstStyle/>
          <a:p>
            <a:r>
              <a:rPr lang="en-US" sz="2400">
                <a:latin typeface="Roboto" panose="02000000000000000000"/>
              </a:rPr>
              <a:t>Kết quả in ra màn hình là: -1</a:t>
            </a:r>
          </a:p>
        </p:txBody>
      </p:sp>
    </p:spTree>
    <p:extLst>
      <p:ext uri="{BB962C8B-B14F-4D97-AF65-F5344CB8AC3E}">
        <p14:creationId xmlns:p14="http://schemas.microsoft.com/office/powerpoint/2010/main" val="248249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mph" presetSubtype="2" fill="hold" nodeType="clickEffect">
                                  <p:stCondLst>
                                    <p:cond delay="0"/>
                                  </p:stCondLst>
                                  <p:childTnLst>
                                    <p:animClr clrSpc="rgb" dir="cw">
                                      <p:cBhvr>
                                        <p:cTn id="82" dur="500" fill="hold"/>
                                        <p:tgtEl>
                                          <p:spTgt spid="4"/>
                                        </p:tgtEl>
                                        <p:attrNameLst>
                                          <p:attrName>fillcolor</p:attrName>
                                        </p:attrNameLst>
                                      </p:cBhvr>
                                      <p:to>
                                        <a:srgbClr val="66CCFF"/>
                                      </p:to>
                                    </p:animClr>
                                    <p:set>
                                      <p:cBhvr>
                                        <p:cTn id="83" dur="500" fill="hold"/>
                                        <p:tgtEl>
                                          <p:spTgt spid="4"/>
                                        </p:tgtEl>
                                        <p:attrNameLst>
                                          <p:attrName>fill.type</p:attrName>
                                        </p:attrNameLst>
                                      </p:cBhvr>
                                      <p:to>
                                        <p:strVal val="solid"/>
                                      </p:to>
                                    </p:set>
                                    <p:set>
                                      <p:cBhvr>
                                        <p:cTn id="84" dur="500" fill="hold"/>
                                        <p:tgtEl>
                                          <p:spTgt spid="4"/>
                                        </p:tgtEl>
                                        <p:attrNameLst>
                                          <p:attrName>fill.on</p:attrName>
                                        </p:attrNameLst>
                                      </p:cBhvr>
                                      <p:to>
                                        <p:strVal val="true"/>
                                      </p:to>
                                    </p:set>
                                  </p:childTnLst>
                                </p:cTn>
                              </p:par>
                            </p:childTnLst>
                          </p:cTn>
                        </p:par>
                      </p:childTnLst>
                    </p:cTn>
                  </p:par>
                  <p:par>
                    <p:cTn id="85" fill="hold">
                      <p:stCondLst>
                        <p:cond delay="indefinite"/>
                      </p:stCondLst>
                      <p:childTnLst>
                        <p:par>
                          <p:cTn id="86" fill="hold">
                            <p:stCondLst>
                              <p:cond delay="0"/>
                            </p:stCondLst>
                            <p:childTnLst>
                              <p:par>
                                <p:cTn id="87" presetID="1" presetClass="emph" presetSubtype="2" fill="hold" nodeType="clickEffect">
                                  <p:stCondLst>
                                    <p:cond delay="0"/>
                                  </p:stCondLst>
                                  <p:childTnLst>
                                    <p:animClr clrSpc="rgb" dir="cw">
                                      <p:cBhvr>
                                        <p:cTn id="88" dur="500" fill="hold"/>
                                        <p:tgtEl>
                                          <p:spTgt spid="6"/>
                                        </p:tgtEl>
                                        <p:attrNameLst>
                                          <p:attrName>fillcolor</p:attrName>
                                        </p:attrNameLst>
                                      </p:cBhvr>
                                      <p:to>
                                        <a:srgbClr val="66CCFF"/>
                                      </p:to>
                                    </p:animClr>
                                    <p:set>
                                      <p:cBhvr>
                                        <p:cTn id="89" dur="500" fill="hold"/>
                                        <p:tgtEl>
                                          <p:spTgt spid="6"/>
                                        </p:tgtEl>
                                        <p:attrNameLst>
                                          <p:attrName>fill.type</p:attrName>
                                        </p:attrNameLst>
                                      </p:cBhvr>
                                      <p:to>
                                        <p:strVal val="solid"/>
                                      </p:to>
                                    </p:set>
                                    <p:set>
                                      <p:cBhvr>
                                        <p:cTn id="90" dur="500" fill="hold"/>
                                        <p:tgtEl>
                                          <p:spTgt spid="6"/>
                                        </p:tgtEl>
                                        <p:attrNameLst>
                                          <p:attrName>fill.on</p:attrName>
                                        </p:attrNameLst>
                                      </p:cBhvr>
                                      <p:to>
                                        <p:strVal val="true"/>
                                      </p:to>
                                    </p:set>
                                  </p:childTnLst>
                                </p:cTn>
                              </p:par>
                            </p:childTnLst>
                          </p:cTn>
                        </p:par>
                      </p:childTnLst>
                    </p:cTn>
                  </p:par>
                  <p:par>
                    <p:cTn id="91" fill="hold">
                      <p:stCondLst>
                        <p:cond delay="indefinite"/>
                      </p:stCondLst>
                      <p:childTnLst>
                        <p:par>
                          <p:cTn id="92" fill="hold">
                            <p:stCondLst>
                              <p:cond delay="0"/>
                            </p:stCondLst>
                            <p:childTnLst>
                              <p:par>
                                <p:cTn id="93" presetID="1" presetClass="emph" presetSubtype="2" fill="hold" nodeType="clickEffect">
                                  <p:stCondLst>
                                    <p:cond delay="0"/>
                                  </p:stCondLst>
                                  <p:childTnLst>
                                    <p:animClr clrSpc="rgb" dir="cw">
                                      <p:cBhvr>
                                        <p:cTn id="94" dur="500" fill="hold"/>
                                        <p:tgtEl>
                                          <p:spTgt spid="7"/>
                                        </p:tgtEl>
                                        <p:attrNameLst>
                                          <p:attrName>fillcolor</p:attrName>
                                        </p:attrNameLst>
                                      </p:cBhvr>
                                      <p:to>
                                        <a:srgbClr val="66CCFF"/>
                                      </p:to>
                                    </p:animClr>
                                    <p:set>
                                      <p:cBhvr>
                                        <p:cTn id="95" dur="500" fill="hold"/>
                                        <p:tgtEl>
                                          <p:spTgt spid="7"/>
                                        </p:tgtEl>
                                        <p:attrNameLst>
                                          <p:attrName>fill.type</p:attrName>
                                        </p:attrNameLst>
                                      </p:cBhvr>
                                      <p:to>
                                        <p:strVal val="solid"/>
                                      </p:to>
                                    </p:set>
                                    <p:set>
                                      <p:cBhvr>
                                        <p:cTn id="96" dur="500" fill="hold"/>
                                        <p:tgtEl>
                                          <p:spTgt spid="7"/>
                                        </p:tgtEl>
                                        <p:attrNameLst>
                                          <p:attrName>fill.on</p:attrName>
                                        </p:attrNameLst>
                                      </p:cBhvr>
                                      <p:to>
                                        <p:strVal val="true"/>
                                      </p:to>
                                    </p:set>
                                  </p:childTnLst>
                                </p:cTn>
                              </p:par>
                            </p:childTnLst>
                          </p:cTn>
                        </p:par>
                      </p:childTnLst>
                    </p:cTn>
                  </p:par>
                  <p:par>
                    <p:cTn id="97" fill="hold">
                      <p:stCondLst>
                        <p:cond delay="indefinite"/>
                      </p:stCondLst>
                      <p:childTnLst>
                        <p:par>
                          <p:cTn id="98" fill="hold">
                            <p:stCondLst>
                              <p:cond delay="0"/>
                            </p:stCondLst>
                            <p:childTnLst>
                              <p:par>
                                <p:cTn id="99" presetID="1" presetClass="emph" presetSubtype="2" fill="hold" nodeType="clickEffect">
                                  <p:stCondLst>
                                    <p:cond delay="0"/>
                                  </p:stCondLst>
                                  <p:childTnLst>
                                    <p:animClr clrSpc="rgb" dir="cw">
                                      <p:cBhvr>
                                        <p:cTn id="100" dur="500" fill="hold"/>
                                        <p:tgtEl>
                                          <p:spTgt spid="8"/>
                                        </p:tgtEl>
                                        <p:attrNameLst>
                                          <p:attrName>fillcolor</p:attrName>
                                        </p:attrNameLst>
                                      </p:cBhvr>
                                      <p:to>
                                        <a:srgbClr val="66CCFF"/>
                                      </p:to>
                                    </p:animClr>
                                    <p:set>
                                      <p:cBhvr>
                                        <p:cTn id="101" dur="500" fill="hold"/>
                                        <p:tgtEl>
                                          <p:spTgt spid="8"/>
                                        </p:tgtEl>
                                        <p:attrNameLst>
                                          <p:attrName>fill.type</p:attrName>
                                        </p:attrNameLst>
                                      </p:cBhvr>
                                      <p:to>
                                        <p:strVal val="solid"/>
                                      </p:to>
                                    </p:set>
                                    <p:set>
                                      <p:cBhvr>
                                        <p:cTn id="102" dur="500" fill="hold"/>
                                        <p:tgtEl>
                                          <p:spTgt spid="8"/>
                                        </p:tgtEl>
                                        <p:attrNameLst>
                                          <p:attrName>fill.on</p:attrName>
                                        </p:attrNameLst>
                                      </p:cBhvr>
                                      <p:to>
                                        <p:strVal val="true"/>
                                      </p:to>
                                    </p:set>
                                  </p:childTnLst>
                                </p:cTn>
                              </p:par>
                            </p:childTnLst>
                          </p:cTn>
                        </p:par>
                      </p:childTnLst>
                    </p:cTn>
                  </p:par>
                  <p:par>
                    <p:cTn id="103" fill="hold">
                      <p:stCondLst>
                        <p:cond delay="indefinite"/>
                      </p:stCondLst>
                      <p:childTnLst>
                        <p:par>
                          <p:cTn id="104" fill="hold">
                            <p:stCondLst>
                              <p:cond delay="0"/>
                            </p:stCondLst>
                            <p:childTnLst>
                              <p:par>
                                <p:cTn id="105" presetID="1" presetClass="emph" presetSubtype="2" fill="hold" nodeType="clickEffect">
                                  <p:stCondLst>
                                    <p:cond delay="0"/>
                                  </p:stCondLst>
                                  <p:childTnLst>
                                    <p:animClr clrSpc="rgb" dir="cw">
                                      <p:cBhvr>
                                        <p:cTn id="106" dur="500" fill="hold"/>
                                        <p:tgtEl>
                                          <p:spTgt spid="9"/>
                                        </p:tgtEl>
                                        <p:attrNameLst>
                                          <p:attrName>fillcolor</p:attrName>
                                        </p:attrNameLst>
                                      </p:cBhvr>
                                      <p:to>
                                        <a:srgbClr val="66CCFF"/>
                                      </p:to>
                                    </p:animClr>
                                    <p:set>
                                      <p:cBhvr>
                                        <p:cTn id="107" dur="500" fill="hold"/>
                                        <p:tgtEl>
                                          <p:spTgt spid="9"/>
                                        </p:tgtEl>
                                        <p:attrNameLst>
                                          <p:attrName>fill.type</p:attrName>
                                        </p:attrNameLst>
                                      </p:cBhvr>
                                      <p:to>
                                        <p:strVal val="solid"/>
                                      </p:to>
                                    </p:set>
                                    <p:set>
                                      <p:cBhvr>
                                        <p:cTn id="108" dur="500" fill="hold"/>
                                        <p:tgtEl>
                                          <p:spTgt spid="9"/>
                                        </p:tgtEl>
                                        <p:attrNameLst>
                                          <p:attrName>fill.on</p:attrName>
                                        </p:attrNameLst>
                                      </p:cBhvr>
                                      <p:to>
                                        <p:strVal val="true"/>
                                      </p:to>
                                    </p:set>
                                  </p:childTnLst>
                                </p:cTn>
                              </p:par>
                            </p:childTnLst>
                          </p:cTn>
                        </p:par>
                      </p:childTnLst>
                    </p:cTn>
                  </p:par>
                  <p:par>
                    <p:cTn id="109" fill="hold">
                      <p:stCondLst>
                        <p:cond delay="indefinite"/>
                      </p:stCondLst>
                      <p:childTnLst>
                        <p:par>
                          <p:cTn id="110" fill="hold">
                            <p:stCondLst>
                              <p:cond delay="0"/>
                            </p:stCondLst>
                            <p:childTnLst>
                              <p:par>
                                <p:cTn id="111" presetID="1" presetClass="emph" presetSubtype="2" fill="hold" nodeType="clickEffect">
                                  <p:stCondLst>
                                    <p:cond delay="0"/>
                                  </p:stCondLst>
                                  <p:childTnLst>
                                    <p:animClr clrSpc="rgb" dir="cw">
                                      <p:cBhvr>
                                        <p:cTn id="112" dur="500" fill="hold"/>
                                        <p:tgtEl>
                                          <p:spTgt spid="10"/>
                                        </p:tgtEl>
                                        <p:attrNameLst>
                                          <p:attrName>fillcolor</p:attrName>
                                        </p:attrNameLst>
                                      </p:cBhvr>
                                      <p:to>
                                        <a:srgbClr val="66CCFF"/>
                                      </p:to>
                                    </p:animClr>
                                    <p:set>
                                      <p:cBhvr>
                                        <p:cTn id="113" dur="500" fill="hold"/>
                                        <p:tgtEl>
                                          <p:spTgt spid="10"/>
                                        </p:tgtEl>
                                        <p:attrNameLst>
                                          <p:attrName>fill.type</p:attrName>
                                        </p:attrNameLst>
                                      </p:cBhvr>
                                      <p:to>
                                        <p:strVal val="solid"/>
                                      </p:to>
                                    </p:set>
                                    <p:set>
                                      <p:cBhvr>
                                        <p:cTn id="114" dur="500" fill="hold"/>
                                        <p:tgtEl>
                                          <p:spTgt spid="10"/>
                                        </p:tgtEl>
                                        <p:attrNameLst>
                                          <p:attrName>fill.on</p:attrName>
                                        </p:attrNameLst>
                                      </p:cBhvr>
                                      <p:to>
                                        <p:strVal val="true"/>
                                      </p:to>
                                    </p:set>
                                  </p:childTnLst>
                                </p:cTn>
                              </p:par>
                            </p:childTnLst>
                          </p:cTn>
                        </p:par>
                      </p:childTnLst>
                    </p:cTn>
                  </p:par>
                  <p:par>
                    <p:cTn id="115" fill="hold">
                      <p:stCondLst>
                        <p:cond delay="indefinite"/>
                      </p:stCondLst>
                      <p:childTnLst>
                        <p:par>
                          <p:cTn id="116" fill="hold">
                            <p:stCondLst>
                              <p:cond delay="0"/>
                            </p:stCondLst>
                            <p:childTnLst>
                              <p:par>
                                <p:cTn id="117" presetID="1" presetClass="emph" presetSubtype="2" fill="hold" nodeType="clickEffect">
                                  <p:stCondLst>
                                    <p:cond delay="0"/>
                                  </p:stCondLst>
                                  <p:childTnLst>
                                    <p:animClr clrSpc="rgb" dir="cw">
                                      <p:cBhvr>
                                        <p:cTn id="118" dur="500" fill="hold"/>
                                        <p:tgtEl>
                                          <p:spTgt spid="20"/>
                                        </p:tgtEl>
                                        <p:attrNameLst>
                                          <p:attrName>fillcolor</p:attrName>
                                        </p:attrNameLst>
                                      </p:cBhvr>
                                      <p:to>
                                        <a:srgbClr val="69D8FF"/>
                                      </p:to>
                                    </p:animClr>
                                    <p:set>
                                      <p:cBhvr>
                                        <p:cTn id="119" dur="500" fill="hold"/>
                                        <p:tgtEl>
                                          <p:spTgt spid="20"/>
                                        </p:tgtEl>
                                        <p:attrNameLst>
                                          <p:attrName>fill.type</p:attrName>
                                        </p:attrNameLst>
                                      </p:cBhvr>
                                      <p:to>
                                        <p:strVal val="solid"/>
                                      </p:to>
                                    </p:set>
                                    <p:set>
                                      <p:cBhvr>
                                        <p:cTn id="120" dur="500" fill="hold"/>
                                        <p:tgtEl>
                                          <p:spTgt spid="20"/>
                                        </p:tgtEl>
                                        <p:attrNameLst>
                                          <p:attrName>fill.on</p:attrName>
                                        </p:attrNameLst>
                                      </p:cBhvr>
                                      <p:to>
                                        <p:strVal val="tru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28"/>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P spid="19" grpId="0"/>
      <p:bldP spid="20" grpId="0" animBg="1"/>
      <p:bldP spid="21" grpId="0"/>
      <p:bldP spid="22" grpId="0"/>
      <p:bldP spid="23" grpId="0"/>
      <p:bldP spid="24" grpId="0"/>
      <p:bldP spid="25" grpId="0"/>
      <p:bldP spid="26" grpId="0"/>
      <p:bldP spid="3"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1EE2DF-CD9D-4275-A390-B9B6E7309697}"/>
              </a:ext>
            </a:extLst>
          </p:cNvPr>
          <p:cNvSpPr txBox="1"/>
          <p:nvPr/>
        </p:nvSpPr>
        <p:spPr>
          <a:xfrm>
            <a:off x="188686" y="237624"/>
            <a:ext cx="8939201" cy="954107"/>
          </a:xfrm>
          <a:prstGeom prst="rect">
            <a:avLst/>
          </a:prstGeom>
          <a:noFill/>
        </p:spPr>
        <p:txBody>
          <a:bodyPr wrap="square" rtlCol="0">
            <a:spAutoFit/>
          </a:bodyPr>
          <a:lstStyle/>
          <a:p>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2. </a:t>
            </a:r>
            <a:r>
              <a:rPr lang="en-US" sz="2800" b="1">
                <a:solidFill>
                  <a:schemeClr val="accent1">
                    <a:lumMod val="50000"/>
                  </a:schemeClr>
                </a:solidFill>
                <a:latin typeface="Roboto" panose="020B0604020202020204"/>
                <a:ea typeface="Tahoma" panose="020B0604030504040204" pitchFamily="34" charset="0"/>
                <a:cs typeface="Tahoma" panose="020B0604030504040204" pitchFamily="34" charset="0"/>
              </a:rPr>
              <a:t>TÌM KIẾM TUẦN TỰ</a:t>
            </a:r>
            <a:endParaRPr lang="en-US" sz="2800" b="1">
              <a:solidFill>
                <a:schemeClr val="accent1">
                  <a:lumMod val="50000"/>
                </a:schemeClr>
              </a:solidFill>
              <a:latin typeface="Roboto" panose="020B0604020202020204"/>
            </a:endParaRPr>
          </a:p>
          <a:p>
            <a:endParaRPr lang="en-US"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84567B59-DD6C-4D87-926B-F180B7001AB7}"/>
              </a:ext>
            </a:extLst>
          </p:cNvPr>
          <p:cNvSpPr txBox="1"/>
          <p:nvPr/>
        </p:nvSpPr>
        <p:spPr>
          <a:xfrm>
            <a:off x="387926" y="1191731"/>
            <a:ext cx="11443856" cy="958660"/>
          </a:xfrm>
          <a:prstGeom prst="rect">
            <a:avLst/>
          </a:prstGeom>
          <a:noFill/>
        </p:spPr>
        <p:txBody>
          <a:bodyPr wrap="square" rtlCol="0">
            <a:spAutoFit/>
          </a:bodyPr>
          <a:lstStyle/>
          <a:p>
            <a:pPr>
              <a:lnSpc>
                <a:spcPct val="150000"/>
              </a:lnSpc>
            </a:pPr>
            <a:r>
              <a:rPr lang="en-US" sz="2000" b="1">
                <a:latin typeface="Roboto" panose="020B0604020202020204" charset="0"/>
                <a:ea typeface="Roboto" panose="020B0604020202020204" charset="0"/>
                <a:cs typeface="Roboto" panose="020B0604020202020204" charset="0"/>
              </a:rPr>
              <a:t>Bài toán: </a:t>
            </a:r>
            <a:r>
              <a:rPr lang="en-US" sz="2000">
                <a:latin typeface="Roboto" panose="020B0604020202020204" charset="0"/>
                <a:ea typeface="Roboto" panose="020B0604020202020204" charset="0"/>
                <a:cs typeface="Roboto" panose="020B0604020202020204" charset="0"/>
              </a:rPr>
              <a:t>Cho dãy gồm N số nguyên a</a:t>
            </a:r>
            <a:r>
              <a:rPr lang="en-US" sz="2000" baseline="-25000">
                <a:latin typeface="Roboto" panose="020B0604020202020204" charset="0"/>
                <a:ea typeface="Roboto" panose="020B0604020202020204" charset="0"/>
                <a:cs typeface="Roboto" panose="020B0604020202020204" charset="0"/>
              </a:rPr>
              <a:t>0</a:t>
            </a:r>
            <a:r>
              <a:rPr lang="en-US" sz="2000">
                <a:latin typeface="Roboto" panose="020B0604020202020204" charset="0"/>
                <a:ea typeface="Roboto" panose="020B0604020202020204" charset="0"/>
                <a:cs typeface="Roboto" panose="020B0604020202020204" charset="0"/>
              </a:rPr>
              <a:t>, a</a:t>
            </a:r>
            <a:r>
              <a:rPr lang="en-US" sz="2000" baseline="-25000">
                <a:latin typeface="Roboto" panose="020B0604020202020204" charset="0"/>
                <a:ea typeface="Roboto" panose="020B0604020202020204" charset="0"/>
                <a:cs typeface="Roboto" panose="020B0604020202020204" charset="0"/>
              </a:rPr>
              <a:t>1</a:t>
            </a:r>
            <a:r>
              <a:rPr lang="en-US" sz="2000">
                <a:latin typeface="Roboto" panose="020B0604020202020204" charset="0"/>
                <a:ea typeface="Roboto" panose="020B0604020202020204" charset="0"/>
                <a:cs typeface="Roboto" panose="020B0604020202020204" charset="0"/>
              </a:rPr>
              <a:t>, a</a:t>
            </a:r>
            <a:r>
              <a:rPr lang="en-US" sz="2000" baseline="-25000">
                <a:latin typeface="Roboto" panose="020B0604020202020204" charset="0"/>
                <a:ea typeface="Roboto" panose="020B0604020202020204" charset="0"/>
                <a:cs typeface="Roboto" panose="020B0604020202020204" charset="0"/>
              </a:rPr>
              <a:t>2</a:t>
            </a:r>
            <a:r>
              <a:rPr lang="en-US" sz="2000">
                <a:latin typeface="Roboto" panose="020B0604020202020204" charset="0"/>
                <a:ea typeface="Roboto" panose="020B0604020202020204" charset="0"/>
                <a:cs typeface="Roboto" panose="020B0604020202020204" charset="0"/>
              </a:rPr>
              <a:t>,…,a</a:t>
            </a:r>
            <a:r>
              <a:rPr lang="en-US" sz="2000" baseline="-25000">
                <a:latin typeface="Roboto" panose="020B0604020202020204" charset="0"/>
                <a:ea typeface="Roboto" panose="020B0604020202020204" charset="0"/>
                <a:cs typeface="Roboto" panose="020B0604020202020204" charset="0"/>
              </a:rPr>
              <a:t>N-1</a:t>
            </a:r>
            <a:r>
              <a:rPr lang="en-US" sz="2000">
                <a:latin typeface="Roboto" panose="020B0604020202020204" charset="0"/>
                <a:ea typeface="Roboto" panose="020B0604020202020204" charset="0"/>
                <a:cs typeface="Roboto" panose="020B0604020202020204" charset="0"/>
              </a:rPr>
              <a:t> và giá trị K. Cần tìm ra chỉ số i  mà phần tử a</a:t>
            </a:r>
            <a:r>
              <a:rPr lang="en-US" sz="2000" baseline="-25000">
                <a:latin typeface="Roboto" panose="020B0604020202020204" charset="0"/>
                <a:ea typeface="Roboto" panose="020B0604020202020204" charset="0"/>
                <a:cs typeface="Roboto" panose="020B0604020202020204" charset="0"/>
              </a:rPr>
              <a:t>i</a:t>
            </a:r>
            <a:r>
              <a:rPr lang="en-US" sz="2000">
                <a:latin typeface="Roboto" panose="020B0604020202020204" charset="0"/>
                <a:ea typeface="Roboto" panose="020B0604020202020204" charset="0"/>
                <a:cs typeface="Roboto" panose="020B0604020202020204" charset="0"/>
              </a:rPr>
              <a:t> có giá trị bằng K. Nếu không tìm thấy thì trả về giá trị -1.</a:t>
            </a:r>
          </a:p>
        </p:txBody>
      </p:sp>
      <p:sp>
        <p:nvSpPr>
          <p:cNvPr id="4" name="Cube 3">
            <a:extLst>
              <a:ext uri="{FF2B5EF4-FFF2-40B4-BE49-F238E27FC236}">
                <a16:creationId xmlns:a16="http://schemas.microsoft.com/office/drawing/2014/main" id="{9944F2FB-517A-4BCB-B67D-8ADC32FB81CF}"/>
              </a:ext>
            </a:extLst>
          </p:cNvPr>
          <p:cNvSpPr/>
          <p:nvPr/>
        </p:nvSpPr>
        <p:spPr>
          <a:xfrm>
            <a:off x="6211784" y="2346425"/>
            <a:ext cx="963249"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6" name="Cube 5">
            <a:extLst>
              <a:ext uri="{FF2B5EF4-FFF2-40B4-BE49-F238E27FC236}">
                <a16:creationId xmlns:a16="http://schemas.microsoft.com/office/drawing/2014/main" id="{1F154291-5B3B-4615-AA8B-084208C3DEFC}"/>
              </a:ext>
            </a:extLst>
          </p:cNvPr>
          <p:cNvSpPr/>
          <p:nvPr/>
        </p:nvSpPr>
        <p:spPr>
          <a:xfrm>
            <a:off x="6895343" y="2346425"/>
            <a:ext cx="963249"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7" name="Cube 6">
            <a:extLst>
              <a:ext uri="{FF2B5EF4-FFF2-40B4-BE49-F238E27FC236}">
                <a16:creationId xmlns:a16="http://schemas.microsoft.com/office/drawing/2014/main" id="{DFB2BABE-0DE1-48A5-A12E-5D60B14A1432}"/>
              </a:ext>
            </a:extLst>
          </p:cNvPr>
          <p:cNvSpPr/>
          <p:nvPr/>
        </p:nvSpPr>
        <p:spPr>
          <a:xfrm>
            <a:off x="7578902" y="2346425"/>
            <a:ext cx="963249"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8" name="Cube 7">
            <a:extLst>
              <a:ext uri="{FF2B5EF4-FFF2-40B4-BE49-F238E27FC236}">
                <a16:creationId xmlns:a16="http://schemas.microsoft.com/office/drawing/2014/main" id="{77BBF558-FC0A-4A17-B32C-46B11026D00C}"/>
              </a:ext>
            </a:extLst>
          </p:cNvPr>
          <p:cNvSpPr/>
          <p:nvPr/>
        </p:nvSpPr>
        <p:spPr>
          <a:xfrm>
            <a:off x="8262461" y="2346425"/>
            <a:ext cx="963249"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9" name="Cube 8">
            <a:extLst>
              <a:ext uri="{FF2B5EF4-FFF2-40B4-BE49-F238E27FC236}">
                <a16:creationId xmlns:a16="http://schemas.microsoft.com/office/drawing/2014/main" id="{1C21CD8F-713D-47E5-913A-4FC08A61A122}"/>
              </a:ext>
            </a:extLst>
          </p:cNvPr>
          <p:cNvSpPr/>
          <p:nvPr/>
        </p:nvSpPr>
        <p:spPr>
          <a:xfrm>
            <a:off x="8946020" y="2346425"/>
            <a:ext cx="963249"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10" name="Cube 9">
            <a:extLst>
              <a:ext uri="{FF2B5EF4-FFF2-40B4-BE49-F238E27FC236}">
                <a16:creationId xmlns:a16="http://schemas.microsoft.com/office/drawing/2014/main" id="{368DEDFE-8FB1-4263-8829-6EAF33904255}"/>
              </a:ext>
            </a:extLst>
          </p:cNvPr>
          <p:cNvSpPr/>
          <p:nvPr/>
        </p:nvSpPr>
        <p:spPr>
          <a:xfrm>
            <a:off x="9629579" y="2346425"/>
            <a:ext cx="963249"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1" name="Callout: Line 10">
            <a:extLst>
              <a:ext uri="{FF2B5EF4-FFF2-40B4-BE49-F238E27FC236}">
                <a16:creationId xmlns:a16="http://schemas.microsoft.com/office/drawing/2014/main" id="{ADDED49C-99BB-4198-AE28-3605D8D67F55}"/>
              </a:ext>
            </a:extLst>
          </p:cNvPr>
          <p:cNvSpPr/>
          <p:nvPr/>
        </p:nvSpPr>
        <p:spPr>
          <a:xfrm>
            <a:off x="8320735" y="3530020"/>
            <a:ext cx="537883" cy="316005"/>
          </a:xfrm>
          <a:prstGeom prst="borderCallout1">
            <a:avLst>
              <a:gd name="adj1" fmla="val 1730"/>
              <a:gd name="adj2" fmla="val 51667"/>
              <a:gd name="adj3" fmla="val -134149"/>
              <a:gd name="adj4" fmla="val 5138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a:latin typeface="Roboto" panose="02000000000000000000" pitchFamily="2" charset="0"/>
                <a:ea typeface="Roboto" panose="02000000000000000000" pitchFamily="2" charset="0"/>
                <a:cs typeface="Roboto" panose="02000000000000000000" pitchFamily="2" charset="0"/>
              </a:rPr>
              <a:t>A</a:t>
            </a:r>
          </a:p>
        </p:txBody>
      </p:sp>
      <p:sp>
        <p:nvSpPr>
          <p:cNvPr id="12" name="TextBox 11">
            <a:extLst>
              <a:ext uri="{FF2B5EF4-FFF2-40B4-BE49-F238E27FC236}">
                <a16:creationId xmlns:a16="http://schemas.microsoft.com/office/drawing/2014/main" id="{BABF1DE0-AD53-45C0-B43B-347766AB4394}"/>
              </a:ext>
            </a:extLst>
          </p:cNvPr>
          <p:cNvSpPr txBox="1"/>
          <p:nvPr/>
        </p:nvSpPr>
        <p:spPr>
          <a:xfrm>
            <a:off x="6301778" y="2712322"/>
            <a:ext cx="888178" cy="369332"/>
          </a:xfrm>
          <a:prstGeom prst="rect">
            <a:avLst/>
          </a:prstGeom>
          <a:noFill/>
        </p:spPr>
        <p:txBody>
          <a:bodyPr wrap="square" rtlCol="0">
            <a:spAutoFit/>
          </a:bodyPr>
          <a:lstStyle/>
          <a:p>
            <a:r>
              <a:rPr lang="en-US">
                <a:latin typeface="Roboto" panose="02000000000000000000" pitchFamily="2" charset="0"/>
                <a:ea typeface="Roboto" panose="02000000000000000000" pitchFamily="2" charset="0"/>
                <a:cs typeface="Roboto" panose="02000000000000000000" pitchFamily="2" charset="0"/>
              </a:rPr>
              <a:t>A[0]</a:t>
            </a:r>
          </a:p>
        </p:txBody>
      </p:sp>
      <p:sp>
        <p:nvSpPr>
          <p:cNvPr id="13" name="TextBox 12">
            <a:extLst>
              <a:ext uri="{FF2B5EF4-FFF2-40B4-BE49-F238E27FC236}">
                <a16:creationId xmlns:a16="http://schemas.microsoft.com/office/drawing/2014/main" id="{CB470930-33CA-4EE5-B31C-348BB0A17EE9}"/>
              </a:ext>
            </a:extLst>
          </p:cNvPr>
          <p:cNvSpPr txBox="1"/>
          <p:nvPr/>
        </p:nvSpPr>
        <p:spPr>
          <a:xfrm>
            <a:off x="6484295" y="2326978"/>
            <a:ext cx="520156" cy="369332"/>
          </a:xfrm>
          <a:prstGeom prst="rect">
            <a:avLst/>
          </a:prstGeom>
          <a:noFill/>
        </p:spPr>
        <p:txBody>
          <a:bodyPr wrap="square" rtlCol="0">
            <a:spAutoFit/>
          </a:bodyPr>
          <a:lstStyle/>
          <a:p>
            <a:r>
              <a:rPr lang="en-US">
                <a:solidFill>
                  <a:srgbClr val="FF0000"/>
                </a:solidFill>
                <a:latin typeface="Roboto" panose="02000000000000000000" pitchFamily="2" charset="0"/>
                <a:ea typeface="Roboto" panose="02000000000000000000" pitchFamily="2" charset="0"/>
                <a:cs typeface="Roboto" panose="02000000000000000000" pitchFamily="2" charset="0"/>
              </a:rPr>
              <a:t>1</a:t>
            </a:r>
          </a:p>
        </p:txBody>
      </p:sp>
      <p:sp>
        <p:nvSpPr>
          <p:cNvPr id="14" name="TextBox 13">
            <a:extLst>
              <a:ext uri="{FF2B5EF4-FFF2-40B4-BE49-F238E27FC236}">
                <a16:creationId xmlns:a16="http://schemas.microsoft.com/office/drawing/2014/main" id="{BAC23F5E-9FE8-4622-B230-B65EF115CB36}"/>
              </a:ext>
            </a:extLst>
          </p:cNvPr>
          <p:cNvSpPr txBox="1"/>
          <p:nvPr/>
        </p:nvSpPr>
        <p:spPr>
          <a:xfrm>
            <a:off x="6970748" y="2712322"/>
            <a:ext cx="888178" cy="369332"/>
          </a:xfrm>
          <a:prstGeom prst="rect">
            <a:avLst/>
          </a:prstGeom>
          <a:noFill/>
        </p:spPr>
        <p:txBody>
          <a:bodyPr wrap="square" rtlCol="0">
            <a:spAutoFit/>
          </a:bodyPr>
          <a:lstStyle/>
          <a:p>
            <a:r>
              <a:rPr lang="en-US">
                <a:latin typeface="Roboto" panose="02000000000000000000" pitchFamily="2" charset="0"/>
                <a:ea typeface="Roboto" panose="02000000000000000000" pitchFamily="2" charset="0"/>
                <a:cs typeface="Roboto" panose="02000000000000000000" pitchFamily="2" charset="0"/>
              </a:rPr>
              <a:t>A[1]</a:t>
            </a:r>
          </a:p>
        </p:txBody>
      </p:sp>
      <p:sp>
        <p:nvSpPr>
          <p:cNvPr id="15" name="TextBox 14">
            <a:extLst>
              <a:ext uri="{FF2B5EF4-FFF2-40B4-BE49-F238E27FC236}">
                <a16:creationId xmlns:a16="http://schemas.microsoft.com/office/drawing/2014/main" id="{754FAF0C-C70D-486A-8F73-4CEFDDC8BD68}"/>
              </a:ext>
            </a:extLst>
          </p:cNvPr>
          <p:cNvSpPr txBox="1"/>
          <p:nvPr/>
        </p:nvSpPr>
        <p:spPr>
          <a:xfrm>
            <a:off x="7157146" y="2329120"/>
            <a:ext cx="696996" cy="369332"/>
          </a:xfrm>
          <a:prstGeom prst="rect">
            <a:avLst/>
          </a:prstGeom>
          <a:noFill/>
        </p:spPr>
        <p:txBody>
          <a:bodyPr wrap="square" rtlCol="0">
            <a:spAutoFit/>
          </a:bodyPr>
          <a:lstStyle/>
          <a:p>
            <a:r>
              <a:rPr lang="en-US">
                <a:solidFill>
                  <a:srgbClr val="FF0000"/>
                </a:solidFill>
                <a:latin typeface="Roboto" panose="02000000000000000000" pitchFamily="2" charset="0"/>
                <a:ea typeface="Roboto" panose="02000000000000000000" pitchFamily="2" charset="0"/>
                <a:cs typeface="Roboto" panose="02000000000000000000" pitchFamily="2" charset="0"/>
              </a:rPr>
              <a:t>4</a:t>
            </a:r>
          </a:p>
        </p:txBody>
      </p:sp>
      <p:sp>
        <p:nvSpPr>
          <p:cNvPr id="16" name="TextBox 15">
            <a:extLst>
              <a:ext uri="{FF2B5EF4-FFF2-40B4-BE49-F238E27FC236}">
                <a16:creationId xmlns:a16="http://schemas.microsoft.com/office/drawing/2014/main" id="{4D758A37-7296-4DB4-B25D-EE9810E4C9D7}"/>
              </a:ext>
            </a:extLst>
          </p:cNvPr>
          <p:cNvSpPr txBox="1"/>
          <p:nvPr/>
        </p:nvSpPr>
        <p:spPr>
          <a:xfrm>
            <a:off x="7689068" y="2720975"/>
            <a:ext cx="888178" cy="369332"/>
          </a:xfrm>
          <a:prstGeom prst="rect">
            <a:avLst/>
          </a:prstGeom>
          <a:noFill/>
        </p:spPr>
        <p:txBody>
          <a:bodyPr wrap="square" rtlCol="0">
            <a:spAutoFit/>
          </a:bodyPr>
          <a:lstStyle/>
          <a:p>
            <a:r>
              <a:rPr lang="en-US">
                <a:latin typeface="Roboto" panose="02000000000000000000" pitchFamily="2" charset="0"/>
                <a:ea typeface="Roboto" panose="02000000000000000000" pitchFamily="2" charset="0"/>
                <a:cs typeface="Roboto" panose="02000000000000000000" pitchFamily="2" charset="0"/>
              </a:rPr>
              <a:t>A[2]</a:t>
            </a:r>
          </a:p>
        </p:txBody>
      </p:sp>
      <p:sp>
        <p:nvSpPr>
          <p:cNvPr id="17" name="TextBox 16">
            <a:extLst>
              <a:ext uri="{FF2B5EF4-FFF2-40B4-BE49-F238E27FC236}">
                <a16:creationId xmlns:a16="http://schemas.microsoft.com/office/drawing/2014/main" id="{8D34AA43-D31D-4042-A5D9-A08F31A12138}"/>
              </a:ext>
            </a:extLst>
          </p:cNvPr>
          <p:cNvSpPr txBox="1"/>
          <p:nvPr/>
        </p:nvSpPr>
        <p:spPr>
          <a:xfrm>
            <a:off x="7873421" y="2326977"/>
            <a:ext cx="503651" cy="369332"/>
          </a:xfrm>
          <a:prstGeom prst="rect">
            <a:avLst/>
          </a:prstGeom>
          <a:noFill/>
        </p:spPr>
        <p:txBody>
          <a:bodyPr wrap="square" rtlCol="0">
            <a:spAutoFit/>
          </a:bodyPr>
          <a:lstStyle/>
          <a:p>
            <a:r>
              <a:rPr lang="en-US">
                <a:solidFill>
                  <a:srgbClr val="FF0000"/>
                </a:solidFill>
                <a:latin typeface="Roboto" panose="02000000000000000000" pitchFamily="2" charset="0"/>
                <a:ea typeface="Roboto" panose="02000000000000000000" pitchFamily="2" charset="0"/>
                <a:cs typeface="Roboto" panose="02000000000000000000" pitchFamily="2" charset="0"/>
              </a:rPr>
              <a:t>7</a:t>
            </a:r>
          </a:p>
        </p:txBody>
      </p:sp>
      <p:sp>
        <p:nvSpPr>
          <p:cNvPr id="18" name="TextBox 17">
            <a:extLst>
              <a:ext uri="{FF2B5EF4-FFF2-40B4-BE49-F238E27FC236}">
                <a16:creationId xmlns:a16="http://schemas.microsoft.com/office/drawing/2014/main" id="{BCBC09FF-8F70-47B1-8B28-8B81DD3F6AC0}"/>
              </a:ext>
            </a:extLst>
          </p:cNvPr>
          <p:cNvSpPr txBox="1"/>
          <p:nvPr/>
        </p:nvSpPr>
        <p:spPr>
          <a:xfrm>
            <a:off x="8320734" y="2715913"/>
            <a:ext cx="888178" cy="369332"/>
          </a:xfrm>
          <a:prstGeom prst="rect">
            <a:avLst/>
          </a:prstGeom>
          <a:noFill/>
        </p:spPr>
        <p:txBody>
          <a:bodyPr wrap="square" rtlCol="0">
            <a:spAutoFit/>
          </a:bodyPr>
          <a:lstStyle/>
          <a:p>
            <a:r>
              <a:rPr lang="en-US">
                <a:latin typeface="Roboto" panose="02000000000000000000" pitchFamily="2" charset="0"/>
                <a:ea typeface="Roboto" panose="02000000000000000000" pitchFamily="2" charset="0"/>
                <a:cs typeface="Roboto" panose="02000000000000000000" pitchFamily="2" charset="0"/>
              </a:rPr>
              <a:t>A[3]</a:t>
            </a:r>
          </a:p>
        </p:txBody>
      </p:sp>
      <p:sp>
        <p:nvSpPr>
          <p:cNvPr id="19" name="TextBox 18">
            <a:extLst>
              <a:ext uri="{FF2B5EF4-FFF2-40B4-BE49-F238E27FC236}">
                <a16:creationId xmlns:a16="http://schemas.microsoft.com/office/drawing/2014/main" id="{03BC4C24-540B-464F-AA51-AA4B6886A930}"/>
              </a:ext>
            </a:extLst>
          </p:cNvPr>
          <p:cNvSpPr txBox="1"/>
          <p:nvPr/>
        </p:nvSpPr>
        <p:spPr>
          <a:xfrm>
            <a:off x="8535566" y="2329120"/>
            <a:ext cx="609192" cy="369332"/>
          </a:xfrm>
          <a:prstGeom prst="rect">
            <a:avLst/>
          </a:prstGeom>
          <a:noFill/>
        </p:spPr>
        <p:txBody>
          <a:bodyPr wrap="square" rtlCol="0">
            <a:spAutoFit/>
          </a:bodyPr>
          <a:lstStyle/>
          <a:p>
            <a:r>
              <a:rPr lang="en-US">
                <a:solidFill>
                  <a:srgbClr val="FF0000"/>
                </a:solidFill>
                <a:latin typeface="Roboto" panose="02000000000000000000" pitchFamily="2" charset="0"/>
                <a:ea typeface="Roboto" panose="02000000000000000000" pitchFamily="2" charset="0"/>
                <a:cs typeface="Roboto" panose="02000000000000000000" pitchFamily="2" charset="0"/>
              </a:rPr>
              <a:t>8</a:t>
            </a:r>
          </a:p>
        </p:txBody>
      </p:sp>
      <p:sp>
        <p:nvSpPr>
          <p:cNvPr id="20" name="Cube 19">
            <a:extLst>
              <a:ext uri="{FF2B5EF4-FFF2-40B4-BE49-F238E27FC236}">
                <a16:creationId xmlns:a16="http://schemas.microsoft.com/office/drawing/2014/main" id="{3EFE7495-53AC-4DFD-8207-750646FBD073}"/>
              </a:ext>
            </a:extLst>
          </p:cNvPr>
          <p:cNvSpPr/>
          <p:nvPr/>
        </p:nvSpPr>
        <p:spPr>
          <a:xfrm>
            <a:off x="10313138" y="2346425"/>
            <a:ext cx="963249"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1" name="TextBox 20">
            <a:extLst>
              <a:ext uri="{FF2B5EF4-FFF2-40B4-BE49-F238E27FC236}">
                <a16:creationId xmlns:a16="http://schemas.microsoft.com/office/drawing/2014/main" id="{EC3E50BC-FAE4-40B0-852B-6FE7C7C526FF}"/>
              </a:ext>
            </a:extLst>
          </p:cNvPr>
          <p:cNvSpPr txBox="1"/>
          <p:nvPr/>
        </p:nvSpPr>
        <p:spPr>
          <a:xfrm>
            <a:off x="9021091" y="2712322"/>
            <a:ext cx="888178" cy="369332"/>
          </a:xfrm>
          <a:prstGeom prst="rect">
            <a:avLst/>
          </a:prstGeom>
          <a:noFill/>
        </p:spPr>
        <p:txBody>
          <a:bodyPr wrap="square" rtlCol="0">
            <a:spAutoFit/>
          </a:bodyPr>
          <a:lstStyle/>
          <a:p>
            <a:r>
              <a:rPr lang="en-US">
                <a:latin typeface="Roboto" panose="02000000000000000000" pitchFamily="2" charset="0"/>
                <a:ea typeface="Roboto" panose="02000000000000000000" pitchFamily="2" charset="0"/>
                <a:cs typeface="Roboto" panose="02000000000000000000" pitchFamily="2" charset="0"/>
              </a:rPr>
              <a:t>A[4]</a:t>
            </a:r>
          </a:p>
        </p:txBody>
      </p:sp>
      <p:sp>
        <p:nvSpPr>
          <p:cNvPr id="22" name="TextBox 21">
            <a:extLst>
              <a:ext uri="{FF2B5EF4-FFF2-40B4-BE49-F238E27FC236}">
                <a16:creationId xmlns:a16="http://schemas.microsoft.com/office/drawing/2014/main" id="{26346B1A-547A-4A85-9931-32EB6AE733A7}"/>
              </a:ext>
            </a:extLst>
          </p:cNvPr>
          <p:cNvSpPr txBox="1"/>
          <p:nvPr/>
        </p:nvSpPr>
        <p:spPr>
          <a:xfrm>
            <a:off x="9669889" y="2712322"/>
            <a:ext cx="888178" cy="369332"/>
          </a:xfrm>
          <a:prstGeom prst="rect">
            <a:avLst/>
          </a:prstGeom>
          <a:noFill/>
        </p:spPr>
        <p:txBody>
          <a:bodyPr wrap="square" rtlCol="0">
            <a:spAutoFit/>
          </a:bodyPr>
          <a:lstStyle/>
          <a:p>
            <a:r>
              <a:rPr lang="en-US">
                <a:latin typeface="Roboto" panose="02000000000000000000" pitchFamily="2" charset="0"/>
                <a:ea typeface="Roboto" panose="02000000000000000000" pitchFamily="2" charset="0"/>
                <a:cs typeface="Roboto" panose="02000000000000000000" pitchFamily="2" charset="0"/>
              </a:rPr>
              <a:t>A[5]</a:t>
            </a:r>
          </a:p>
        </p:txBody>
      </p:sp>
      <p:sp>
        <p:nvSpPr>
          <p:cNvPr id="23" name="TextBox 22">
            <a:extLst>
              <a:ext uri="{FF2B5EF4-FFF2-40B4-BE49-F238E27FC236}">
                <a16:creationId xmlns:a16="http://schemas.microsoft.com/office/drawing/2014/main" id="{9A3BBED0-79ED-4B61-B31A-B9A90175EEB6}"/>
              </a:ext>
            </a:extLst>
          </p:cNvPr>
          <p:cNvSpPr txBox="1"/>
          <p:nvPr/>
        </p:nvSpPr>
        <p:spPr>
          <a:xfrm>
            <a:off x="10388209" y="2720975"/>
            <a:ext cx="888178" cy="369332"/>
          </a:xfrm>
          <a:prstGeom prst="rect">
            <a:avLst/>
          </a:prstGeom>
          <a:noFill/>
        </p:spPr>
        <p:txBody>
          <a:bodyPr wrap="square" rtlCol="0">
            <a:spAutoFit/>
          </a:bodyPr>
          <a:lstStyle/>
          <a:p>
            <a:r>
              <a:rPr lang="en-US">
                <a:latin typeface="Roboto" panose="02000000000000000000" pitchFamily="2" charset="0"/>
                <a:ea typeface="Roboto" panose="02000000000000000000" pitchFamily="2" charset="0"/>
                <a:cs typeface="Roboto" panose="02000000000000000000" pitchFamily="2" charset="0"/>
              </a:rPr>
              <a:t>A[6]</a:t>
            </a:r>
          </a:p>
        </p:txBody>
      </p:sp>
      <p:sp>
        <p:nvSpPr>
          <p:cNvPr id="24" name="TextBox 23">
            <a:extLst>
              <a:ext uri="{FF2B5EF4-FFF2-40B4-BE49-F238E27FC236}">
                <a16:creationId xmlns:a16="http://schemas.microsoft.com/office/drawing/2014/main" id="{94069D24-775A-49A0-9783-569BB83E7F04}"/>
              </a:ext>
            </a:extLst>
          </p:cNvPr>
          <p:cNvSpPr txBox="1"/>
          <p:nvPr/>
        </p:nvSpPr>
        <p:spPr>
          <a:xfrm>
            <a:off x="9214719" y="2324835"/>
            <a:ext cx="520156" cy="369332"/>
          </a:xfrm>
          <a:prstGeom prst="rect">
            <a:avLst/>
          </a:prstGeom>
          <a:noFill/>
        </p:spPr>
        <p:txBody>
          <a:bodyPr wrap="square" rtlCol="0">
            <a:spAutoFit/>
          </a:bodyPr>
          <a:lstStyle/>
          <a:p>
            <a:r>
              <a:rPr lang="en-US">
                <a:solidFill>
                  <a:srgbClr val="FF0000"/>
                </a:solidFill>
                <a:latin typeface="Roboto" panose="02000000000000000000" pitchFamily="2" charset="0"/>
                <a:ea typeface="Roboto" panose="02000000000000000000" pitchFamily="2" charset="0"/>
                <a:cs typeface="Roboto" panose="02000000000000000000" pitchFamily="2" charset="0"/>
              </a:rPr>
              <a:t>3</a:t>
            </a:r>
          </a:p>
        </p:txBody>
      </p:sp>
      <p:sp>
        <p:nvSpPr>
          <p:cNvPr id="25" name="TextBox 24">
            <a:extLst>
              <a:ext uri="{FF2B5EF4-FFF2-40B4-BE49-F238E27FC236}">
                <a16:creationId xmlns:a16="http://schemas.microsoft.com/office/drawing/2014/main" id="{64D25EA4-C97A-4253-8553-F671580B808C}"/>
              </a:ext>
            </a:extLst>
          </p:cNvPr>
          <p:cNvSpPr txBox="1"/>
          <p:nvPr/>
        </p:nvSpPr>
        <p:spPr>
          <a:xfrm>
            <a:off x="9887570" y="2326977"/>
            <a:ext cx="696996" cy="369332"/>
          </a:xfrm>
          <a:prstGeom prst="rect">
            <a:avLst/>
          </a:prstGeom>
          <a:noFill/>
        </p:spPr>
        <p:txBody>
          <a:bodyPr wrap="square" rtlCol="0">
            <a:spAutoFit/>
          </a:bodyPr>
          <a:lstStyle/>
          <a:p>
            <a:r>
              <a:rPr lang="en-US">
                <a:solidFill>
                  <a:srgbClr val="FF0000"/>
                </a:solidFill>
                <a:latin typeface="Roboto" panose="02000000000000000000" pitchFamily="2" charset="0"/>
                <a:ea typeface="Roboto" panose="02000000000000000000" pitchFamily="2" charset="0"/>
                <a:cs typeface="Roboto" panose="02000000000000000000" pitchFamily="2" charset="0"/>
              </a:rPr>
              <a:t>9</a:t>
            </a:r>
          </a:p>
        </p:txBody>
      </p:sp>
      <p:sp>
        <p:nvSpPr>
          <p:cNvPr id="26" name="TextBox 25">
            <a:extLst>
              <a:ext uri="{FF2B5EF4-FFF2-40B4-BE49-F238E27FC236}">
                <a16:creationId xmlns:a16="http://schemas.microsoft.com/office/drawing/2014/main" id="{8BEA69CA-F4F7-4700-9AFB-3F532D959BD7}"/>
              </a:ext>
            </a:extLst>
          </p:cNvPr>
          <p:cNvSpPr txBox="1"/>
          <p:nvPr/>
        </p:nvSpPr>
        <p:spPr>
          <a:xfrm>
            <a:off x="10496261" y="2324834"/>
            <a:ext cx="696996" cy="369332"/>
          </a:xfrm>
          <a:prstGeom prst="rect">
            <a:avLst/>
          </a:prstGeom>
          <a:noFill/>
        </p:spPr>
        <p:txBody>
          <a:bodyPr wrap="square" rtlCol="0">
            <a:spAutoFit/>
          </a:bodyPr>
          <a:lstStyle/>
          <a:p>
            <a:r>
              <a:rPr lang="en-US">
                <a:solidFill>
                  <a:srgbClr val="FF0000"/>
                </a:solidFill>
                <a:latin typeface="Roboto" panose="02000000000000000000" pitchFamily="2" charset="0"/>
                <a:ea typeface="Roboto" panose="02000000000000000000" pitchFamily="2" charset="0"/>
                <a:cs typeface="Roboto" panose="02000000000000000000" pitchFamily="2" charset="0"/>
              </a:rPr>
              <a:t>10</a:t>
            </a:r>
          </a:p>
        </p:txBody>
      </p:sp>
      <p:sp>
        <p:nvSpPr>
          <p:cNvPr id="3" name="TextBox 2">
            <a:extLst>
              <a:ext uri="{FF2B5EF4-FFF2-40B4-BE49-F238E27FC236}">
                <a16:creationId xmlns:a16="http://schemas.microsoft.com/office/drawing/2014/main" id="{7AFCCD28-1BAC-4A05-B0A2-218ECEFD9BA3}"/>
              </a:ext>
            </a:extLst>
          </p:cNvPr>
          <p:cNvSpPr txBox="1"/>
          <p:nvPr/>
        </p:nvSpPr>
        <p:spPr>
          <a:xfrm>
            <a:off x="387926" y="2399284"/>
            <a:ext cx="4807529" cy="958660"/>
          </a:xfrm>
          <a:prstGeom prst="rect">
            <a:avLst/>
          </a:prstGeom>
          <a:noFill/>
        </p:spPr>
        <p:txBody>
          <a:bodyPr wrap="square" rtlCol="0">
            <a:spAutoFit/>
          </a:bodyPr>
          <a:lstStyle/>
          <a:p>
            <a:pPr algn="just">
              <a:lnSpc>
                <a:spcPct val="150000"/>
              </a:lnSpc>
            </a:pPr>
            <a:r>
              <a:rPr lang="en-US" sz="2000" b="1">
                <a:latin typeface="Roboto" panose="020B0604020202020204" charset="0"/>
                <a:ea typeface="Roboto" panose="020B0604020202020204" charset="0"/>
                <a:cs typeface="Roboto" panose="020B0604020202020204" charset="0"/>
              </a:rPr>
              <a:t>Thuật toán:</a:t>
            </a:r>
          </a:p>
          <a:p>
            <a:pPr algn="just">
              <a:lnSpc>
                <a:spcPct val="150000"/>
              </a:lnSpc>
            </a:pPr>
            <a:endParaRPr lang="en-US" sz="2000">
              <a:latin typeface="Roboto" panose="020B0604020202020204" charset="0"/>
              <a:ea typeface="Roboto" panose="020B0604020202020204" charset="0"/>
              <a:cs typeface="Roboto" panose="020B0604020202020204" charset="0"/>
            </a:endParaRPr>
          </a:p>
        </p:txBody>
      </p:sp>
      <p:sp>
        <p:nvSpPr>
          <p:cNvPr id="28" name="TextBox 27">
            <a:extLst>
              <a:ext uri="{FF2B5EF4-FFF2-40B4-BE49-F238E27FC236}">
                <a16:creationId xmlns:a16="http://schemas.microsoft.com/office/drawing/2014/main" id="{9A3A7668-1452-4058-B580-1FE1A6BBEAC1}"/>
              </a:ext>
            </a:extLst>
          </p:cNvPr>
          <p:cNvSpPr txBox="1"/>
          <p:nvPr/>
        </p:nvSpPr>
        <p:spPr>
          <a:xfrm>
            <a:off x="595572" y="3118668"/>
            <a:ext cx="3533083" cy="2851486"/>
          </a:xfrm>
          <a:prstGeom prst="rect">
            <a:avLst/>
          </a:prstGeom>
          <a:noFill/>
        </p:spPr>
        <p:txBody>
          <a:bodyPr wrap="square">
            <a:spAutoFit/>
          </a:bodyPr>
          <a:lstStyle/>
          <a:p>
            <a:pPr lvl="0" algn="l">
              <a:lnSpc>
                <a:spcPct val="130000"/>
              </a:lnSpc>
            </a:pPr>
            <a:r>
              <a:rPr lang="en-US" sz="2000">
                <a:latin typeface="Roboto" panose="02000000000000000000" pitchFamily="2" charset="0"/>
                <a:ea typeface="Roboto" panose="02000000000000000000" pitchFamily="2" charset="0"/>
                <a:cs typeface="Roboto" panose="02000000000000000000" pitchFamily="2" charset="0"/>
              </a:rPr>
              <a:t>def </a:t>
            </a:r>
            <a:r>
              <a:rPr lang="en-US" sz="2000">
                <a:solidFill>
                  <a:srgbClr val="FF0000"/>
                </a:solidFill>
                <a:latin typeface="Roboto" panose="02000000000000000000" pitchFamily="2" charset="0"/>
                <a:ea typeface="Roboto" panose="02000000000000000000" pitchFamily="2" charset="0"/>
                <a:cs typeface="Roboto" panose="02000000000000000000" pitchFamily="2" charset="0"/>
              </a:rPr>
              <a:t>TK_TUANTU</a:t>
            </a:r>
            <a:r>
              <a:rPr lang="en-US" sz="2000">
                <a:latin typeface="Roboto" panose="02000000000000000000" pitchFamily="2" charset="0"/>
                <a:ea typeface="Roboto" panose="02000000000000000000" pitchFamily="2" charset="0"/>
                <a:cs typeface="Roboto" panose="02000000000000000000" pitchFamily="2" charset="0"/>
              </a:rPr>
              <a:t>(A,K):</a:t>
            </a:r>
          </a:p>
          <a:p>
            <a:pPr lvl="0" algn="l">
              <a:lnSpc>
                <a:spcPct val="130000"/>
              </a:lnSpc>
            </a:pPr>
            <a:r>
              <a:rPr lang="en-US" sz="2000">
                <a:latin typeface="Roboto" panose="02000000000000000000" pitchFamily="2" charset="0"/>
                <a:ea typeface="Roboto" panose="02000000000000000000" pitchFamily="2" charset="0"/>
                <a:cs typeface="Roboto" panose="02000000000000000000" pitchFamily="2" charset="0"/>
              </a:rPr>
              <a:t>     for i in </a:t>
            </a:r>
            <a:r>
              <a:rPr lang="en-US" sz="2000">
                <a:solidFill>
                  <a:srgbClr val="FF0000"/>
                </a:solidFill>
                <a:latin typeface="Roboto" panose="02000000000000000000" pitchFamily="2" charset="0"/>
                <a:ea typeface="Roboto" panose="02000000000000000000" pitchFamily="2" charset="0"/>
                <a:cs typeface="Roboto" panose="02000000000000000000" pitchFamily="2" charset="0"/>
              </a:rPr>
              <a:t>range</a:t>
            </a:r>
            <a:r>
              <a:rPr lang="en-US" sz="2000">
                <a:latin typeface="Roboto" panose="02000000000000000000" pitchFamily="2" charset="0"/>
                <a:ea typeface="Roboto" panose="02000000000000000000" pitchFamily="2" charset="0"/>
                <a:cs typeface="Roboto" panose="02000000000000000000" pitchFamily="2" charset="0"/>
              </a:rPr>
              <a:t>(</a:t>
            </a:r>
            <a:r>
              <a:rPr lang="en-US" sz="2000">
                <a:solidFill>
                  <a:srgbClr val="FF0000"/>
                </a:solidFill>
                <a:latin typeface="Roboto" panose="02000000000000000000" pitchFamily="2" charset="0"/>
                <a:ea typeface="Roboto" panose="02000000000000000000" pitchFamily="2" charset="0"/>
                <a:cs typeface="Roboto" panose="02000000000000000000" pitchFamily="2" charset="0"/>
              </a:rPr>
              <a:t>len</a:t>
            </a:r>
            <a:r>
              <a:rPr lang="en-US" sz="2000">
                <a:latin typeface="Roboto" panose="02000000000000000000" pitchFamily="2" charset="0"/>
                <a:ea typeface="Roboto" panose="02000000000000000000" pitchFamily="2" charset="0"/>
                <a:cs typeface="Roboto" panose="02000000000000000000" pitchFamily="2" charset="0"/>
              </a:rPr>
              <a:t>(A)):</a:t>
            </a:r>
          </a:p>
          <a:p>
            <a:pPr lvl="0" algn="l">
              <a:lnSpc>
                <a:spcPct val="130000"/>
              </a:lnSpc>
            </a:pPr>
            <a:r>
              <a:rPr lang="en-US" sz="2000">
                <a:latin typeface="Roboto" panose="02000000000000000000" pitchFamily="2" charset="0"/>
                <a:ea typeface="Roboto" panose="02000000000000000000" pitchFamily="2" charset="0"/>
                <a:cs typeface="Roboto" panose="02000000000000000000" pitchFamily="2" charset="0"/>
              </a:rPr>
              <a:t>          if A[i]==K:</a:t>
            </a:r>
          </a:p>
          <a:p>
            <a:pPr lvl="0" algn="l">
              <a:lnSpc>
                <a:spcPct val="130000"/>
              </a:lnSpc>
            </a:pPr>
            <a:r>
              <a:rPr lang="en-US" sz="2000">
                <a:latin typeface="Roboto" panose="02000000000000000000" pitchFamily="2" charset="0"/>
                <a:ea typeface="Roboto" panose="02000000000000000000" pitchFamily="2" charset="0"/>
                <a:cs typeface="Roboto" panose="02000000000000000000" pitchFamily="2" charset="0"/>
              </a:rPr>
              <a:t>               return i</a:t>
            </a:r>
          </a:p>
          <a:p>
            <a:pPr lvl="0" algn="l">
              <a:lnSpc>
                <a:spcPct val="130000"/>
              </a:lnSpc>
            </a:pPr>
            <a:r>
              <a:rPr lang="en-US" sz="2000">
                <a:latin typeface="Roboto" panose="02000000000000000000" pitchFamily="2" charset="0"/>
                <a:ea typeface="Roboto" panose="02000000000000000000" pitchFamily="2" charset="0"/>
                <a:cs typeface="Roboto" panose="02000000000000000000" pitchFamily="2" charset="0"/>
              </a:rPr>
              <a:t>     return -1</a:t>
            </a:r>
          </a:p>
          <a:p>
            <a:pPr lvl="0">
              <a:lnSpc>
                <a:spcPct val="130000"/>
              </a:lnSpc>
            </a:pPr>
            <a:r>
              <a:rPr lang="en-US" sz="2000">
                <a:latin typeface="Roboto" panose="02000000000000000000" pitchFamily="2" charset="0"/>
                <a:ea typeface="Roboto" panose="02000000000000000000" pitchFamily="2" charset="0"/>
                <a:cs typeface="Roboto" panose="02000000000000000000" pitchFamily="2" charset="0"/>
              </a:rPr>
              <a:t>A=[1, 4, 7, 8, 3, 9, 10]</a:t>
            </a:r>
          </a:p>
          <a:p>
            <a:pPr lvl="0" algn="l">
              <a:lnSpc>
                <a:spcPct val="130000"/>
              </a:lnSpc>
            </a:pPr>
            <a:r>
              <a:rPr lang="en-US" sz="2000">
                <a:solidFill>
                  <a:schemeClr val="tx1"/>
                </a:solidFill>
                <a:latin typeface="Roboto" panose="02000000000000000000" pitchFamily="2" charset="0"/>
                <a:ea typeface="Roboto" panose="02000000000000000000" pitchFamily="2" charset="0"/>
                <a:cs typeface="Roboto" panose="02000000000000000000" pitchFamily="2" charset="0"/>
              </a:rPr>
              <a:t>print(</a:t>
            </a:r>
            <a:r>
              <a:rPr lang="en-US" sz="2000">
                <a:solidFill>
                  <a:srgbClr val="FF0000"/>
                </a:solidFill>
                <a:latin typeface="Roboto" panose="02000000000000000000" pitchFamily="2" charset="0"/>
                <a:ea typeface="Roboto" panose="02000000000000000000" pitchFamily="2" charset="0"/>
                <a:cs typeface="Roboto" panose="02000000000000000000" pitchFamily="2" charset="0"/>
              </a:rPr>
              <a:t>TK_TUANTU</a:t>
            </a:r>
            <a:r>
              <a:rPr lang="en-US" sz="2000">
                <a:latin typeface="Roboto" panose="02000000000000000000" pitchFamily="2" charset="0"/>
                <a:ea typeface="Roboto" panose="02000000000000000000" pitchFamily="2" charset="0"/>
                <a:cs typeface="Roboto" panose="02000000000000000000" pitchFamily="2" charset="0"/>
              </a:rPr>
              <a:t>(A,9))</a:t>
            </a:r>
          </a:p>
        </p:txBody>
      </p:sp>
      <p:sp>
        <p:nvSpPr>
          <p:cNvPr id="29" name="TextBox 28">
            <a:extLst>
              <a:ext uri="{FF2B5EF4-FFF2-40B4-BE49-F238E27FC236}">
                <a16:creationId xmlns:a16="http://schemas.microsoft.com/office/drawing/2014/main" id="{51E2935C-2892-4E9C-BB97-C98B64EAC779}"/>
              </a:ext>
            </a:extLst>
          </p:cNvPr>
          <p:cNvSpPr txBox="1"/>
          <p:nvPr/>
        </p:nvSpPr>
        <p:spPr>
          <a:xfrm>
            <a:off x="6323609" y="3846025"/>
            <a:ext cx="4532133" cy="2814617"/>
          </a:xfrm>
          <a:prstGeom prst="rect">
            <a:avLst/>
          </a:prstGeom>
          <a:noFill/>
        </p:spPr>
        <p:txBody>
          <a:bodyPr wrap="square" rtlCol="0">
            <a:spAutoFit/>
          </a:bodyPr>
          <a:lstStyle/>
          <a:p>
            <a:pPr>
              <a:lnSpc>
                <a:spcPct val="150000"/>
              </a:lnSpc>
            </a:pPr>
            <a:r>
              <a:rPr lang="en-US" sz="2000">
                <a:solidFill>
                  <a:srgbClr val="0070C0"/>
                </a:solidFill>
              </a:rPr>
              <a:t> i=0: A[0]=1 (#9)</a:t>
            </a:r>
          </a:p>
          <a:p>
            <a:pPr>
              <a:lnSpc>
                <a:spcPct val="150000"/>
              </a:lnSpc>
            </a:pPr>
            <a:r>
              <a:rPr lang="en-US" sz="2000">
                <a:solidFill>
                  <a:srgbClr val="0070C0"/>
                </a:solidFill>
              </a:rPr>
              <a:t> i=1: A[1]=4 (#9)</a:t>
            </a:r>
          </a:p>
          <a:p>
            <a:pPr>
              <a:lnSpc>
                <a:spcPct val="150000"/>
              </a:lnSpc>
            </a:pPr>
            <a:r>
              <a:rPr lang="en-US" sz="2000">
                <a:solidFill>
                  <a:srgbClr val="0070C0"/>
                </a:solidFill>
              </a:rPr>
              <a:t> i=2: A[2]=7 (#9)</a:t>
            </a:r>
          </a:p>
          <a:p>
            <a:pPr>
              <a:lnSpc>
                <a:spcPct val="150000"/>
              </a:lnSpc>
            </a:pPr>
            <a:r>
              <a:rPr lang="en-US" sz="2000">
                <a:solidFill>
                  <a:srgbClr val="0070C0"/>
                </a:solidFill>
              </a:rPr>
              <a:t> i=3: A[3]=8 (#9)</a:t>
            </a:r>
          </a:p>
          <a:p>
            <a:pPr>
              <a:lnSpc>
                <a:spcPct val="150000"/>
              </a:lnSpc>
            </a:pPr>
            <a:r>
              <a:rPr lang="en-US" sz="2000">
                <a:solidFill>
                  <a:srgbClr val="0070C0"/>
                </a:solidFill>
              </a:rPr>
              <a:t> i=4: A[4]=3 (#9)</a:t>
            </a:r>
          </a:p>
          <a:p>
            <a:pPr>
              <a:lnSpc>
                <a:spcPct val="150000"/>
              </a:lnSpc>
            </a:pPr>
            <a:r>
              <a:rPr lang="en-US" sz="2000">
                <a:solidFill>
                  <a:srgbClr val="0070C0"/>
                </a:solidFill>
              </a:rPr>
              <a:t> i=5: A[5]=9 (giá trị cần tìm)</a:t>
            </a:r>
          </a:p>
        </p:txBody>
      </p:sp>
      <p:sp>
        <p:nvSpPr>
          <p:cNvPr id="30" name="TextBox 29">
            <a:extLst>
              <a:ext uri="{FF2B5EF4-FFF2-40B4-BE49-F238E27FC236}">
                <a16:creationId xmlns:a16="http://schemas.microsoft.com/office/drawing/2014/main" id="{BF23DB8A-9A3D-4949-A648-7424A5302C30}"/>
              </a:ext>
            </a:extLst>
          </p:cNvPr>
          <p:cNvSpPr txBox="1"/>
          <p:nvPr/>
        </p:nvSpPr>
        <p:spPr>
          <a:xfrm>
            <a:off x="9734875" y="4419600"/>
            <a:ext cx="1541512" cy="584775"/>
          </a:xfrm>
          <a:prstGeom prst="rect">
            <a:avLst/>
          </a:prstGeom>
          <a:solidFill>
            <a:schemeClr val="accent2"/>
          </a:solidFill>
        </p:spPr>
        <p:txBody>
          <a:bodyPr wrap="square" rtlCol="0">
            <a:spAutoFit/>
          </a:bodyPr>
          <a:lstStyle/>
          <a:p>
            <a:pPr algn="ctr"/>
            <a:r>
              <a:rPr lang="en-US" sz="3200" b="1"/>
              <a:t>K=9</a:t>
            </a:r>
            <a:endParaRPr lang="en-US" b="1"/>
          </a:p>
        </p:txBody>
      </p:sp>
    </p:spTree>
    <p:extLst>
      <p:ext uri="{BB962C8B-B14F-4D97-AF65-F5344CB8AC3E}">
        <p14:creationId xmlns:p14="http://schemas.microsoft.com/office/powerpoint/2010/main" val="156585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500"/>
                                        <p:tgtEl>
                                          <p:spTgt spid="2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8">
                                            <p:txEl>
                                              <p:pRg st="1" end="1"/>
                                            </p:txEl>
                                          </p:spTgt>
                                        </p:tgtEl>
                                        <p:attrNameLst>
                                          <p:attrName>style.visibility</p:attrName>
                                        </p:attrNameLst>
                                      </p:cBhvr>
                                      <p:to>
                                        <p:strVal val="visible"/>
                                      </p:to>
                                    </p:set>
                                    <p:animEffect transition="in" filter="fade">
                                      <p:cBhvr>
                                        <p:cTn id="16" dur="500"/>
                                        <p:tgtEl>
                                          <p:spTgt spid="2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8">
                                            <p:txEl>
                                              <p:pRg st="2" end="2"/>
                                            </p:txEl>
                                          </p:spTgt>
                                        </p:tgtEl>
                                        <p:attrNameLst>
                                          <p:attrName>style.visibility</p:attrName>
                                        </p:attrNameLst>
                                      </p:cBhvr>
                                      <p:to>
                                        <p:strVal val="visible"/>
                                      </p:to>
                                    </p:set>
                                    <p:animEffect transition="in" filter="fade">
                                      <p:cBhvr>
                                        <p:cTn id="21" dur="500"/>
                                        <p:tgtEl>
                                          <p:spTgt spid="2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8">
                                            <p:txEl>
                                              <p:pRg st="3" end="3"/>
                                            </p:txEl>
                                          </p:spTgt>
                                        </p:tgtEl>
                                        <p:attrNameLst>
                                          <p:attrName>style.visibility</p:attrName>
                                        </p:attrNameLst>
                                      </p:cBhvr>
                                      <p:to>
                                        <p:strVal val="visible"/>
                                      </p:to>
                                    </p:set>
                                    <p:animEffect transition="in" filter="fade">
                                      <p:cBhvr>
                                        <p:cTn id="26" dur="500"/>
                                        <p:tgtEl>
                                          <p:spTgt spid="28">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8">
                                            <p:txEl>
                                              <p:pRg st="4" end="4"/>
                                            </p:txEl>
                                          </p:spTgt>
                                        </p:tgtEl>
                                        <p:attrNameLst>
                                          <p:attrName>style.visibility</p:attrName>
                                        </p:attrNameLst>
                                      </p:cBhvr>
                                      <p:to>
                                        <p:strVal val="visible"/>
                                      </p:to>
                                    </p:set>
                                    <p:animEffect transition="in" filter="fade">
                                      <p:cBhvr>
                                        <p:cTn id="31" dur="500"/>
                                        <p:tgtEl>
                                          <p:spTgt spid="28">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8">
                                            <p:txEl>
                                              <p:pRg st="5" end="5"/>
                                            </p:txEl>
                                          </p:spTgt>
                                        </p:tgtEl>
                                        <p:attrNameLst>
                                          <p:attrName>style.visibility</p:attrName>
                                        </p:attrNameLst>
                                      </p:cBhvr>
                                      <p:to>
                                        <p:strVal val="visible"/>
                                      </p:to>
                                    </p:set>
                                    <p:animEffect transition="in" filter="fade">
                                      <p:cBhvr>
                                        <p:cTn id="36" dur="500"/>
                                        <p:tgtEl>
                                          <p:spTgt spid="28">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8">
                                            <p:txEl>
                                              <p:pRg st="6" end="6"/>
                                            </p:txEl>
                                          </p:spTgt>
                                        </p:tgtEl>
                                        <p:attrNameLst>
                                          <p:attrName>style.visibility</p:attrName>
                                        </p:attrNameLst>
                                      </p:cBhvr>
                                      <p:to>
                                        <p:strVal val="visible"/>
                                      </p:to>
                                    </p:set>
                                    <p:animEffect transition="in" filter="fade">
                                      <p:cBhvr>
                                        <p:cTn id="41" dur="500"/>
                                        <p:tgtEl>
                                          <p:spTgt spid="28">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9">
                                            <p:txEl>
                                              <p:pRg st="0" end="0"/>
                                            </p:txEl>
                                          </p:spTgt>
                                        </p:tgtEl>
                                        <p:attrNameLst>
                                          <p:attrName>style.visibility</p:attrName>
                                        </p:attrNameLst>
                                      </p:cBhvr>
                                      <p:to>
                                        <p:strVal val="visible"/>
                                      </p:to>
                                    </p:set>
                                    <p:animEffect transition="in" filter="fade">
                                      <p:cBhvr>
                                        <p:cTn id="50" dur="500"/>
                                        <p:tgtEl>
                                          <p:spTgt spid="29">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9">
                                            <p:txEl>
                                              <p:pRg st="1" end="1"/>
                                            </p:txEl>
                                          </p:spTgt>
                                        </p:tgtEl>
                                        <p:attrNameLst>
                                          <p:attrName>style.visibility</p:attrName>
                                        </p:attrNameLst>
                                      </p:cBhvr>
                                      <p:to>
                                        <p:strVal val="visible"/>
                                      </p:to>
                                    </p:set>
                                    <p:animEffect transition="in" filter="fade">
                                      <p:cBhvr>
                                        <p:cTn id="55" dur="500"/>
                                        <p:tgtEl>
                                          <p:spTgt spid="29">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9">
                                            <p:txEl>
                                              <p:pRg st="2" end="2"/>
                                            </p:txEl>
                                          </p:spTgt>
                                        </p:tgtEl>
                                        <p:attrNameLst>
                                          <p:attrName>style.visibility</p:attrName>
                                        </p:attrNameLst>
                                      </p:cBhvr>
                                      <p:to>
                                        <p:strVal val="visible"/>
                                      </p:to>
                                    </p:set>
                                    <p:animEffect transition="in" filter="fade">
                                      <p:cBhvr>
                                        <p:cTn id="60" dur="500"/>
                                        <p:tgtEl>
                                          <p:spTgt spid="29">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9">
                                            <p:txEl>
                                              <p:pRg st="3" end="3"/>
                                            </p:txEl>
                                          </p:spTgt>
                                        </p:tgtEl>
                                        <p:attrNameLst>
                                          <p:attrName>style.visibility</p:attrName>
                                        </p:attrNameLst>
                                      </p:cBhvr>
                                      <p:to>
                                        <p:strVal val="visible"/>
                                      </p:to>
                                    </p:set>
                                    <p:animEffect transition="in" filter="fade">
                                      <p:cBhvr>
                                        <p:cTn id="65" dur="500"/>
                                        <p:tgtEl>
                                          <p:spTgt spid="29">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9">
                                            <p:txEl>
                                              <p:pRg st="4" end="4"/>
                                            </p:txEl>
                                          </p:spTgt>
                                        </p:tgtEl>
                                        <p:attrNameLst>
                                          <p:attrName>style.visibility</p:attrName>
                                        </p:attrNameLst>
                                      </p:cBhvr>
                                      <p:to>
                                        <p:strVal val="visible"/>
                                      </p:to>
                                    </p:set>
                                    <p:animEffect transition="in" filter="fade">
                                      <p:cBhvr>
                                        <p:cTn id="70" dur="500"/>
                                        <p:tgtEl>
                                          <p:spTgt spid="29">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9">
                                            <p:txEl>
                                              <p:pRg st="5" end="5"/>
                                            </p:txEl>
                                          </p:spTgt>
                                        </p:tgtEl>
                                        <p:attrNameLst>
                                          <p:attrName>style.visibility</p:attrName>
                                        </p:attrNameLst>
                                      </p:cBhvr>
                                      <p:to>
                                        <p:strVal val="visible"/>
                                      </p:to>
                                    </p:set>
                                    <p:animEffect transition="in" filter="fade">
                                      <p:cBhvr>
                                        <p:cTn id="75" dur="500"/>
                                        <p:tgtEl>
                                          <p:spTgt spid="2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1EE2DF-CD9D-4275-A390-B9B6E7309697}"/>
              </a:ext>
            </a:extLst>
          </p:cNvPr>
          <p:cNvSpPr txBox="1"/>
          <p:nvPr/>
        </p:nvSpPr>
        <p:spPr>
          <a:xfrm>
            <a:off x="188686" y="237624"/>
            <a:ext cx="8939201" cy="954107"/>
          </a:xfrm>
          <a:prstGeom prst="rect">
            <a:avLst/>
          </a:prstGeom>
          <a:noFill/>
        </p:spPr>
        <p:txBody>
          <a:bodyPr wrap="square" rtlCol="0">
            <a:spAutoFit/>
          </a:bodyPr>
          <a:lstStyle/>
          <a:p>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2. </a:t>
            </a:r>
            <a:r>
              <a:rPr lang="en-US" sz="2800" b="1">
                <a:solidFill>
                  <a:schemeClr val="accent1">
                    <a:lumMod val="50000"/>
                  </a:schemeClr>
                </a:solidFill>
                <a:latin typeface="Roboto" panose="020B0604020202020204"/>
                <a:ea typeface="Tahoma" panose="020B0604030504040204" pitchFamily="34" charset="0"/>
                <a:cs typeface="Tahoma" panose="020B0604030504040204" pitchFamily="34" charset="0"/>
              </a:rPr>
              <a:t>TÌM KIẾM TUẦN TỰ</a:t>
            </a:r>
            <a:endParaRPr lang="en-US" sz="2800" b="1">
              <a:solidFill>
                <a:schemeClr val="accent1">
                  <a:lumMod val="50000"/>
                </a:schemeClr>
              </a:solidFill>
              <a:latin typeface="Roboto" panose="020B0604020202020204"/>
            </a:endParaRPr>
          </a:p>
          <a:p>
            <a:endParaRPr lang="en-US"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84567B59-DD6C-4D87-926B-F180B7001AB7}"/>
              </a:ext>
            </a:extLst>
          </p:cNvPr>
          <p:cNvSpPr txBox="1"/>
          <p:nvPr/>
        </p:nvSpPr>
        <p:spPr>
          <a:xfrm>
            <a:off x="387926" y="1191731"/>
            <a:ext cx="11443856" cy="958660"/>
          </a:xfrm>
          <a:prstGeom prst="rect">
            <a:avLst/>
          </a:prstGeom>
          <a:noFill/>
        </p:spPr>
        <p:txBody>
          <a:bodyPr wrap="square" rtlCol="0">
            <a:spAutoFit/>
          </a:bodyPr>
          <a:lstStyle/>
          <a:p>
            <a:pPr>
              <a:lnSpc>
                <a:spcPct val="150000"/>
              </a:lnSpc>
            </a:pPr>
            <a:r>
              <a:rPr lang="en-US" sz="2000" b="1">
                <a:latin typeface="Roboto" panose="020B0604020202020204" charset="0"/>
                <a:ea typeface="Roboto" panose="020B0604020202020204" charset="0"/>
                <a:cs typeface="Roboto" panose="020B0604020202020204" charset="0"/>
              </a:rPr>
              <a:t>Bài toán: </a:t>
            </a:r>
            <a:r>
              <a:rPr lang="en-US" sz="2000">
                <a:latin typeface="Roboto" panose="020B0604020202020204" charset="0"/>
                <a:ea typeface="Roboto" panose="020B0604020202020204" charset="0"/>
                <a:cs typeface="Roboto" panose="020B0604020202020204" charset="0"/>
              </a:rPr>
              <a:t>Cho dãy gồm N số nguyên a</a:t>
            </a:r>
            <a:r>
              <a:rPr lang="en-US" sz="2000" baseline="-25000">
                <a:latin typeface="Roboto" panose="020B0604020202020204" charset="0"/>
                <a:ea typeface="Roboto" panose="020B0604020202020204" charset="0"/>
                <a:cs typeface="Roboto" panose="020B0604020202020204" charset="0"/>
              </a:rPr>
              <a:t>0</a:t>
            </a:r>
            <a:r>
              <a:rPr lang="en-US" sz="2000">
                <a:latin typeface="Roboto" panose="020B0604020202020204" charset="0"/>
                <a:ea typeface="Roboto" panose="020B0604020202020204" charset="0"/>
                <a:cs typeface="Roboto" panose="020B0604020202020204" charset="0"/>
              </a:rPr>
              <a:t>, a</a:t>
            </a:r>
            <a:r>
              <a:rPr lang="en-US" sz="2000" baseline="-25000">
                <a:latin typeface="Roboto" panose="020B0604020202020204" charset="0"/>
                <a:ea typeface="Roboto" panose="020B0604020202020204" charset="0"/>
                <a:cs typeface="Roboto" panose="020B0604020202020204" charset="0"/>
              </a:rPr>
              <a:t>1</a:t>
            </a:r>
            <a:r>
              <a:rPr lang="en-US" sz="2000">
                <a:latin typeface="Roboto" panose="020B0604020202020204" charset="0"/>
                <a:ea typeface="Roboto" panose="020B0604020202020204" charset="0"/>
                <a:cs typeface="Roboto" panose="020B0604020202020204" charset="0"/>
              </a:rPr>
              <a:t>, a</a:t>
            </a:r>
            <a:r>
              <a:rPr lang="en-US" sz="2000" baseline="-25000">
                <a:latin typeface="Roboto" panose="020B0604020202020204" charset="0"/>
                <a:ea typeface="Roboto" panose="020B0604020202020204" charset="0"/>
                <a:cs typeface="Roboto" panose="020B0604020202020204" charset="0"/>
              </a:rPr>
              <a:t>2</a:t>
            </a:r>
            <a:r>
              <a:rPr lang="en-US" sz="2000">
                <a:latin typeface="Roboto" panose="020B0604020202020204" charset="0"/>
                <a:ea typeface="Roboto" panose="020B0604020202020204" charset="0"/>
                <a:cs typeface="Roboto" panose="020B0604020202020204" charset="0"/>
              </a:rPr>
              <a:t>,…,a</a:t>
            </a:r>
            <a:r>
              <a:rPr lang="en-US" sz="2000" baseline="-25000">
                <a:latin typeface="Roboto" panose="020B0604020202020204" charset="0"/>
                <a:ea typeface="Roboto" panose="020B0604020202020204" charset="0"/>
                <a:cs typeface="Roboto" panose="020B0604020202020204" charset="0"/>
              </a:rPr>
              <a:t>N-1</a:t>
            </a:r>
            <a:r>
              <a:rPr lang="en-US" sz="2000">
                <a:latin typeface="Roboto" panose="020B0604020202020204" charset="0"/>
                <a:ea typeface="Roboto" panose="020B0604020202020204" charset="0"/>
                <a:cs typeface="Roboto" panose="020B0604020202020204" charset="0"/>
              </a:rPr>
              <a:t> và giá trị K. Cần tìm ra chỉ số i  mà phần tử a</a:t>
            </a:r>
            <a:r>
              <a:rPr lang="en-US" sz="2000" baseline="-25000">
                <a:latin typeface="Roboto" panose="020B0604020202020204" charset="0"/>
                <a:ea typeface="Roboto" panose="020B0604020202020204" charset="0"/>
                <a:cs typeface="Roboto" panose="020B0604020202020204" charset="0"/>
              </a:rPr>
              <a:t>i</a:t>
            </a:r>
            <a:r>
              <a:rPr lang="en-US" sz="2000">
                <a:latin typeface="Roboto" panose="020B0604020202020204" charset="0"/>
                <a:ea typeface="Roboto" panose="020B0604020202020204" charset="0"/>
                <a:cs typeface="Roboto" panose="020B0604020202020204" charset="0"/>
              </a:rPr>
              <a:t> có giá trị bằng K. Nếu không tìm thấy thì trả về giá trị -1.</a:t>
            </a:r>
          </a:p>
        </p:txBody>
      </p:sp>
      <p:sp>
        <p:nvSpPr>
          <p:cNvPr id="4" name="Cube 3">
            <a:extLst>
              <a:ext uri="{FF2B5EF4-FFF2-40B4-BE49-F238E27FC236}">
                <a16:creationId xmlns:a16="http://schemas.microsoft.com/office/drawing/2014/main" id="{9944F2FB-517A-4BCB-B67D-8ADC32FB81CF}"/>
              </a:ext>
            </a:extLst>
          </p:cNvPr>
          <p:cNvSpPr/>
          <p:nvPr/>
        </p:nvSpPr>
        <p:spPr>
          <a:xfrm>
            <a:off x="6211784" y="2346425"/>
            <a:ext cx="963249"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6" name="Cube 5">
            <a:extLst>
              <a:ext uri="{FF2B5EF4-FFF2-40B4-BE49-F238E27FC236}">
                <a16:creationId xmlns:a16="http://schemas.microsoft.com/office/drawing/2014/main" id="{1F154291-5B3B-4615-AA8B-084208C3DEFC}"/>
              </a:ext>
            </a:extLst>
          </p:cNvPr>
          <p:cNvSpPr/>
          <p:nvPr/>
        </p:nvSpPr>
        <p:spPr>
          <a:xfrm>
            <a:off x="6895343" y="2346425"/>
            <a:ext cx="963249"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7" name="Cube 6">
            <a:extLst>
              <a:ext uri="{FF2B5EF4-FFF2-40B4-BE49-F238E27FC236}">
                <a16:creationId xmlns:a16="http://schemas.microsoft.com/office/drawing/2014/main" id="{DFB2BABE-0DE1-48A5-A12E-5D60B14A1432}"/>
              </a:ext>
            </a:extLst>
          </p:cNvPr>
          <p:cNvSpPr/>
          <p:nvPr/>
        </p:nvSpPr>
        <p:spPr>
          <a:xfrm>
            <a:off x="7578902" y="2346425"/>
            <a:ext cx="963249"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8" name="Cube 7">
            <a:extLst>
              <a:ext uri="{FF2B5EF4-FFF2-40B4-BE49-F238E27FC236}">
                <a16:creationId xmlns:a16="http://schemas.microsoft.com/office/drawing/2014/main" id="{77BBF558-FC0A-4A17-B32C-46B11026D00C}"/>
              </a:ext>
            </a:extLst>
          </p:cNvPr>
          <p:cNvSpPr/>
          <p:nvPr/>
        </p:nvSpPr>
        <p:spPr>
          <a:xfrm>
            <a:off x="8262461" y="2346425"/>
            <a:ext cx="963249"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9" name="Cube 8">
            <a:extLst>
              <a:ext uri="{FF2B5EF4-FFF2-40B4-BE49-F238E27FC236}">
                <a16:creationId xmlns:a16="http://schemas.microsoft.com/office/drawing/2014/main" id="{1C21CD8F-713D-47E5-913A-4FC08A61A122}"/>
              </a:ext>
            </a:extLst>
          </p:cNvPr>
          <p:cNvSpPr/>
          <p:nvPr/>
        </p:nvSpPr>
        <p:spPr>
          <a:xfrm>
            <a:off x="8946020" y="2346425"/>
            <a:ext cx="963249"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10" name="Cube 9">
            <a:extLst>
              <a:ext uri="{FF2B5EF4-FFF2-40B4-BE49-F238E27FC236}">
                <a16:creationId xmlns:a16="http://schemas.microsoft.com/office/drawing/2014/main" id="{368DEDFE-8FB1-4263-8829-6EAF33904255}"/>
              </a:ext>
            </a:extLst>
          </p:cNvPr>
          <p:cNvSpPr/>
          <p:nvPr/>
        </p:nvSpPr>
        <p:spPr>
          <a:xfrm>
            <a:off x="9629579" y="2346425"/>
            <a:ext cx="963249"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BABF1DE0-AD53-45C0-B43B-347766AB4394}"/>
              </a:ext>
            </a:extLst>
          </p:cNvPr>
          <p:cNvSpPr txBox="1"/>
          <p:nvPr/>
        </p:nvSpPr>
        <p:spPr>
          <a:xfrm>
            <a:off x="6301778" y="2712322"/>
            <a:ext cx="888178" cy="369332"/>
          </a:xfrm>
          <a:prstGeom prst="rect">
            <a:avLst/>
          </a:prstGeom>
          <a:noFill/>
        </p:spPr>
        <p:txBody>
          <a:bodyPr wrap="square" rtlCol="0">
            <a:spAutoFit/>
          </a:bodyPr>
          <a:lstStyle/>
          <a:p>
            <a:r>
              <a:rPr lang="en-US">
                <a:latin typeface="Roboto" panose="02000000000000000000" pitchFamily="2" charset="0"/>
                <a:ea typeface="Roboto" panose="02000000000000000000" pitchFamily="2" charset="0"/>
                <a:cs typeface="Roboto" panose="02000000000000000000" pitchFamily="2" charset="0"/>
              </a:rPr>
              <a:t>A[0]</a:t>
            </a:r>
          </a:p>
        </p:txBody>
      </p:sp>
      <p:sp>
        <p:nvSpPr>
          <p:cNvPr id="13" name="TextBox 12">
            <a:extLst>
              <a:ext uri="{FF2B5EF4-FFF2-40B4-BE49-F238E27FC236}">
                <a16:creationId xmlns:a16="http://schemas.microsoft.com/office/drawing/2014/main" id="{CB470930-33CA-4EE5-B31C-348BB0A17EE9}"/>
              </a:ext>
            </a:extLst>
          </p:cNvPr>
          <p:cNvSpPr txBox="1"/>
          <p:nvPr/>
        </p:nvSpPr>
        <p:spPr>
          <a:xfrm>
            <a:off x="6484295" y="2326978"/>
            <a:ext cx="520156" cy="369332"/>
          </a:xfrm>
          <a:prstGeom prst="rect">
            <a:avLst/>
          </a:prstGeom>
          <a:noFill/>
        </p:spPr>
        <p:txBody>
          <a:bodyPr wrap="square" rtlCol="0">
            <a:spAutoFit/>
          </a:bodyPr>
          <a:lstStyle/>
          <a:p>
            <a:r>
              <a:rPr lang="en-US">
                <a:solidFill>
                  <a:srgbClr val="FF0000"/>
                </a:solidFill>
                <a:latin typeface="Roboto" panose="02000000000000000000" pitchFamily="2" charset="0"/>
                <a:ea typeface="Roboto" panose="02000000000000000000" pitchFamily="2" charset="0"/>
                <a:cs typeface="Roboto" panose="02000000000000000000" pitchFamily="2" charset="0"/>
              </a:rPr>
              <a:t>1</a:t>
            </a:r>
          </a:p>
        </p:txBody>
      </p:sp>
      <p:sp>
        <p:nvSpPr>
          <p:cNvPr id="14" name="TextBox 13">
            <a:extLst>
              <a:ext uri="{FF2B5EF4-FFF2-40B4-BE49-F238E27FC236}">
                <a16:creationId xmlns:a16="http://schemas.microsoft.com/office/drawing/2014/main" id="{BAC23F5E-9FE8-4622-B230-B65EF115CB36}"/>
              </a:ext>
            </a:extLst>
          </p:cNvPr>
          <p:cNvSpPr txBox="1"/>
          <p:nvPr/>
        </p:nvSpPr>
        <p:spPr>
          <a:xfrm>
            <a:off x="6970748" y="2712322"/>
            <a:ext cx="888178" cy="369332"/>
          </a:xfrm>
          <a:prstGeom prst="rect">
            <a:avLst/>
          </a:prstGeom>
          <a:noFill/>
        </p:spPr>
        <p:txBody>
          <a:bodyPr wrap="square" rtlCol="0">
            <a:spAutoFit/>
          </a:bodyPr>
          <a:lstStyle/>
          <a:p>
            <a:r>
              <a:rPr lang="en-US">
                <a:latin typeface="Roboto" panose="02000000000000000000" pitchFamily="2" charset="0"/>
                <a:ea typeface="Roboto" panose="02000000000000000000" pitchFamily="2" charset="0"/>
                <a:cs typeface="Roboto" panose="02000000000000000000" pitchFamily="2" charset="0"/>
              </a:rPr>
              <a:t>A[1]</a:t>
            </a:r>
          </a:p>
        </p:txBody>
      </p:sp>
      <p:sp>
        <p:nvSpPr>
          <p:cNvPr id="15" name="TextBox 14">
            <a:extLst>
              <a:ext uri="{FF2B5EF4-FFF2-40B4-BE49-F238E27FC236}">
                <a16:creationId xmlns:a16="http://schemas.microsoft.com/office/drawing/2014/main" id="{754FAF0C-C70D-486A-8F73-4CEFDDC8BD68}"/>
              </a:ext>
            </a:extLst>
          </p:cNvPr>
          <p:cNvSpPr txBox="1"/>
          <p:nvPr/>
        </p:nvSpPr>
        <p:spPr>
          <a:xfrm>
            <a:off x="7157146" y="2329120"/>
            <a:ext cx="696996" cy="369332"/>
          </a:xfrm>
          <a:prstGeom prst="rect">
            <a:avLst/>
          </a:prstGeom>
          <a:noFill/>
        </p:spPr>
        <p:txBody>
          <a:bodyPr wrap="square" rtlCol="0">
            <a:spAutoFit/>
          </a:bodyPr>
          <a:lstStyle/>
          <a:p>
            <a:r>
              <a:rPr lang="en-US">
                <a:solidFill>
                  <a:srgbClr val="FF0000"/>
                </a:solidFill>
                <a:latin typeface="Roboto" panose="02000000000000000000" pitchFamily="2" charset="0"/>
                <a:ea typeface="Roboto" panose="02000000000000000000" pitchFamily="2" charset="0"/>
                <a:cs typeface="Roboto" panose="02000000000000000000" pitchFamily="2" charset="0"/>
              </a:rPr>
              <a:t>4</a:t>
            </a:r>
          </a:p>
        </p:txBody>
      </p:sp>
      <p:sp>
        <p:nvSpPr>
          <p:cNvPr id="16" name="TextBox 15">
            <a:extLst>
              <a:ext uri="{FF2B5EF4-FFF2-40B4-BE49-F238E27FC236}">
                <a16:creationId xmlns:a16="http://schemas.microsoft.com/office/drawing/2014/main" id="{4D758A37-7296-4DB4-B25D-EE9810E4C9D7}"/>
              </a:ext>
            </a:extLst>
          </p:cNvPr>
          <p:cNvSpPr txBox="1"/>
          <p:nvPr/>
        </p:nvSpPr>
        <p:spPr>
          <a:xfrm>
            <a:off x="7689068" y="2720975"/>
            <a:ext cx="888178" cy="369332"/>
          </a:xfrm>
          <a:prstGeom prst="rect">
            <a:avLst/>
          </a:prstGeom>
          <a:noFill/>
        </p:spPr>
        <p:txBody>
          <a:bodyPr wrap="square" rtlCol="0">
            <a:spAutoFit/>
          </a:bodyPr>
          <a:lstStyle/>
          <a:p>
            <a:r>
              <a:rPr lang="en-US">
                <a:latin typeface="Roboto" panose="02000000000000000000" pitchFamily="2" charset="0"/>
                <a:ea typeface="Roboto" panose="02000000000000000000" pitchFamily="2" charset="0"/>
                <a:cs typeface="Roboto" panose="02000000000000000000" pitchFamily="2" charset="0"/>
              </a:rPr>
              <a:t>A[2]</a:t>
            </a:r>
          </a:p>
        </p:txBody>
      </p:sp>
      <p:sp>
        <p:nvSpPr>
          <p:cNvPr id="17" name="TextBox 16">
            <a:extLst>
              <a:ext uri="{FF2B5EF4-FFF2-40B4-BE49-F238E27FC236}">
                <a16:creationId xmlns:a16="http://schemas.microsoft.com/office/drawing/2014/main" id="{8D34AA43-D31D-4042-A5D9-A08F31A12138}"/>
              </a:ext>
            </a:extLst>
          </p:cNvPr>
          <p:cNvSpPr txBox="1"/>
          <p:nvPr/>
        </p:nvSpPr>
        <p:spPr>
          <a:xfrm>
            <a:off x="7873421" y="2326977"/>
            <a:ext cx="503651" cy="369332"/>
          </a:xfrm>
          <a:prstGeom prst="rect">
            <a:avLst/>
          </a:prstGeom>
          <a:noFill/>
        </p:spPr>
        <p:txBody>
          <a:bodyPr wrap="square" rtlCol="0">
            <a:spAutoFit/>
          </a:bodyPr>
          <a:lstStyle/>
          <a:p>
            <a:r>
              <a:rPr lang="en-US">
                <a:solidFill>
                  <a:srgbClr val="FF0000"/>
                </a:solidFill>
                <a:latin typeface="Roboto" panose="02000000000000000000" pitchFamily="2" charset="0"/>
                <a:ea typeface="Roboto" panose="02000000000000000000" pitchFamily="2" charset="0"/>
                <a:cs typeface="Roboto" panose="02000000000000000000" pitchFamily="2" charset="0"/>
              </a:rPr>
              <a:t>7</a:t>
            </a:r>
          </a:p>
        </p:txBody>
      </p:sp>
      <p:sp>
        <p:nvSpPr>
          <p:cNvPr id="18" name="TextBox 17">
            <a:extLst>
              <a:ext uri="{FF2B5EF4-FFF2-40B4-BE49-F238E27FC236}">
                <a16:creationId xmlns:a16="http://schemas.microsoft.com/office/drawing/2014/main" id="{BCBC09FF-8F70-47B1-8B28-8B81DD3F6AC0}"/>
              </a:ext>
            </a:extLst>
          </p:cNvPr>
          <p:cNvSpPr txBox="1"/>
          <p:nvPr/>
        </p:nvSpPr>
        <p:spPr>
          <a:xfrm>
            <a:off x="8320734" y="2715913"/>
            <a:ext cx="888178" cy="369332"/>
          </a:xfrm>
          <a:prstGeom prst="rect">
            <a:avLst/>
          </a:prstGeom>
          <a:noFill/>
        </p:spPr>
        <p:txBody>
          <a:bodyPr wrap="square" rtlCol="0">
            <a:spAutoFit/>
          </a:bodyPr>
          <a:lstStyle/>
          <a:p>
            <a:r>
              <a:rPr lang="en-US">
                <a:latin typeface="Roboto" panose="02000000000000000000" pitchFamily="2" charset="0"/>
                <a:ea typeface="Roboto" panose="02000000000000000000" pitchFamily="2" charset="0"/>
                <a:cs typeface="Roboto" panose="02000000000000000000" pitchFamily="2" charset="0"/>
              </a:rPr>
              <a:t>A[3]</a:t>
            </a:r>
          </a:p>
        </p:txBody>
      </p:sp>
      <p:sp>
        <p:nvSpPr>
          <p:cNvPr id="19" name="TextBox 18">
            <a:extLst>
              <a:ext uri="{FF2B5EF4-FFF2-40B4-BE49-F238E27FC236}">
                <a16:creationId xmlns:a16="http://schemas.microsoft.com/office/drawing/2014/main" id="{03BC4C24-540B-464F-AA51-AA4B6886A930}"/>
              </a:ext>
            </a:extLst>
          </p:cNvPr>
          <p:cNvSpPr txBox="1"/>
          <p:nvPr/>
        </p:nvSpPr>
        <p:spPr>
          <a:xfrm>
            <a:off x="8535566" y="2329120"/>
            <a:ext cx="609192" cy="369332"/>
          </a:xfrm>
          <a:prstGeom prst="rect">
            <a:avLst/>
          </a:prstGeom>
          <a:noFill/>
        </p:spPr>
        <p:txBody>
          <a:bodyPr wrap="square" rtlCol="0">
            <a:spAutoFit/>
          </a:bodyPr>
          <a:lstStyle/>
          <a:p>
            <a:r>
              <a:rPr lang="en-US">
                <a:solidFill>
                  <a:srgbClr val="FF0000"/>
                </a:solidFill>
                <a:latin typeface="Roboto" panose="02000000000000000000" pitchFamily="2" charset="0"/>
                <a:ea typeface="Roboto" panose="02000000000000000000" pitchFamily="2" charset="0"/>
                <a:cs typeface="Roboto" panose="02000000000000000000" pitchFamily="2" charset="0"/>
              </a:rPr>
              <a:t>8</a:t>
            </a:r>
          </a:p>
        </p:txBody>
      </p:sp>
      <p:sp>
        <p:nvSpPr>
          <p:cNvPr id="20" name="Cube 19">
            <a:extLst>
              <a:ext uri="{FF2B5EF4-FFF2-40B4-BE49-F238E27FC236}">
                <a16:creationId xmlns:a16="http://schemas.microsoft.com/office/drawing/2014/main" id="{3EFE7495-53AC-4DFD-8207-750646FBD073}"/>
              </a:ext>
            </a:extLst>
          </p:cNvPr>
          <p:cNvSpPr/>
          <p:nvPr/>
        </p:nvSpPr>
        <p:spPr>
          <a:xfrm>
            <a:off x="10313138" y="2346425"/>
            <a:ext cx="963249"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1" name="TextBox 20">
            <a:extLst>
              <a:ext uri="{FF2B5EF4-FFF2-40B4-BE49-F238E27FC236}">
                <a16:creationId xmlns:a16="http://schemas.microsoft.com/office/drawing/2014/main" id="{EC3E50BC-FAE4-40B0-852B-6FE7C7C526FF}"/>
              </a:ext>
            </a:extLst>
          </p:cNvPr>
          <p:cNvSpPr txBox="1"/>
          <p:nvPr/>
        </p:nvSpPr>
        <p:spPr>
          <a:xfrm>
            <a:off x="9021091" y="2712322"/>
            <a:ext cx="888178" cy="369332"/>
          </a:xfrm>
          <a:prstGeom prst="rect">
            <a:avLst/>
          </a:prstGeom>
          <a:noFill/>
        </p:spPr>
        <p:txBody>
          <a:bodyPr wrap="square" rtlCol="0">
            <a:spAutoFit/>
          </a:bodyPr>
          <a:lstStyle/>
          <a:p>
            <a:r>
              <a:rPr lang="en-US">
                <a:latin typeface="Roboto" panose="02000000000000000000" pitchFamily="2" charset="0"/>
                <a:ea typeface="Roboto" panose="02000000000000000000" pitchFamily="2" charset="0"/>
                <a:cs typeface="Roboto" panose="02000000000000000000" pitchFamily="2" charset="0"/>
              </a:rPr>
              <a:t>A[4]</a:t>
            </a:r>
          </a:p>
        </p:txBody>
      </p:sp>
      <p:sp>
        <p:nvSpPr>
          <p:cNvPr id="22" name="TextBox 21">
            <a:extLst>
              <a:ext uri="{FF2B5EF4-FFF2-40B4-BE49-F238E27FC236}">
                <a16:creationId xmlns:a16="http://schemas.microsoft.com/office/drawing/2014/main" id="{26346B1A-547A-4A85-9931-32EB6AE733A7}"/>
              </a:ext>
            </a:extLst>
          </p:cNvPr>
          <p:cNvSpPr txBox="1"/>
          <p:nvPr/>
        </p:nvSpPr>
        <p:spPr>
          <a:xfrm>
            <a:off x="9669889" y="2712322"/>
            <a:ext cx="888178" cy="369332"/>
          </a:xfrm>
          <a:prstGeom prst="rect">
            <a:avLst/>
          </a:prstGeom>
          <a:noFill/>
        </p:spPr>
        <p:txBody>
          <a:bodyPr wrap="square" rtlCol="0">
            <a:spAutoFit/>
          </a:bodyPr>
          <a:lstStyle/>
          <a:p>
            <a:r>
              <a:rPr lang="en-US">
                <a:latin typeface="Roboto" panose="02000000000000000000" pitchFamily="2" charset="0"/>
                <a:ea typeface="Roboto" panose="02000000000000000000" pitchFamily="2" charset="0"/>
                <a:cs typeface="Roboto" panose="02000000000000000000" pitchFamily="2" charset="0"/>
              </a:rPr>
              <a:t>A[5]</a:t>
            </a:r>
          </a:p>
        </p:txBody>
      </p:sp>
      <p:sp>
        <p:nvSpPr>
          <p:cNvPr id="23" name="TextBox 22">
            <a:extLst>
              <a:ext uri="{FF2B5EF4-FFF2-40B4-BE49-F238E27FC236}">
                <a16:creationId xmlns:a16="http://schemas.microsoft.com/office/drawing/2014/main" id="{9A3BBED0-79ED-4B61-B31A-B9A90175EEB6}"/>
              </a:ext>
            </a:extLst>
          </p:cNvPr>
          <p:cNvSpPr txBox="1"/>
          <p:nvPr/>
        </p:nvSpPr>
        <p:spPr>
          <a:xfrm>
            <a:off x="10388209" y="2720975"/>
            <a:ext cx="888178" cy="369332"/>
          </a:xfrm>
          <a:prstGeom prst="rect">
            <a:avLst/>
          </a:prstGeom>
          <a:noFill/>
        </p:spPr>
        <p:txBody>
          <a:bodyPr wrap="square" rtlCol="0">
            <a:spAutoFit/>
          </a:bodyPr>
          <a:lstStyle/>
          <a:p>
            <a:r>
              <a:rPr lang="en-US">
                <a:latin typeface="Roboto" panose="02000000000000000000" pitchFamily="2" charset="0"/>
                <a:ea typeface="Roboto" panose="02000000000000000000" pitchFamily="2" charset="0"/>
                <a:cs typeface="Roboto" panose="02000000000000000000" pitchFamily="2" charset="0"/>
              </a:rPr>
              <a:t>A[6]</a:t>
            </a:r>
          </a:p>
        </p:txBody>
      </p:sp>
      <p:sp>
        <p:nvSpPr>
          <p:cNvPr id="24" name="TextBox 23">
            <a:extLst>
              <a:ext uri="{FF2B5EF4-FFF2-40B4-BE49-F238E27FC236}">
                <a16:creationId xmlns:a16="http://schemas.microsoft.com/office/drawing/2014/main" id="{94069D24-775A-49A0-9783-569BB83E7F04}"/>
              </a:ext>
            </a:extLst>
          </p:cNvPr>
          <p:cNvSpPr txBox="1"/>
          <p:nvPr/>
        </p:nvSpPr>
        <p:spPr>
          <a:xfrm>
            <a:off x="9214719" y="2324835"/>
            <a:ext cx="520156" cy="369332"/>
          </a:xfrm>
          <a:prstGeom prst="rect">
            <a:avLst/>
          </a:prstGeom>
          <a:noFill/>
        </p:spPr>
        <p:txBody>
          <a:bodyPr wrap="square" rtlCol="0">
            <a:spAutoFit/>
          </a:bodyPr>
          <a:lstStyle/>
          <a:p>
            <a:r>
              <a:rPr lang="en-US">
                <a:solidFill>
                  <a:srgbClr val="FF0000"/>
                </a:solidFill>
                <a:latin typeface="Roboto" panose="02000000000000000000" pitchFamily="2" charset="0"/>
                <a:ea typeface="Roboto" panose="02000000000000000000" pitchFamily="2" charset="0"/>
                <a:cs typeface="Roboto" panose="02000000000000000000" pitchFamily="2" charset="0"/>
              </a:rPr>
              <a:t>3</a:t>
            </a:r>
          </a:p>
        </p:txBody>
      </p:sp>
      <p:sp>
        <p:nvSpPr>
          <p:cNvPr id="25" name="TextBox 24">
            <a:extLst>
              <a:ext uri="{FF2B5EF4-FFF2-40B4-BE49-F238E27FC236}">
                <a16:creationId xmlns:a16="http://schemas.microsoft.com/office/drawing/2014/main" id="{64D25EA4-C97A-4253-8553-F671580B808C}"/>
              </a:ext>
            </a:extLst>
          </p:cNvPr>
          <p:cNvSpPr txBox="1"/>
          <p:nvPr/>
        </p:nvSpPr>
        <p:spPr>
          <a:xfrm>
            <a:off x="9887570" y="2326977"/>
            <a:ext cx="696996" cy="369332"/>
          </a:xfrm>
          <a:prstGeom prst="rect">
            <a:avLst/>
          </a:prstGeom>
          <a:noFill/>
        </p:spPr>
        <p:txBody>
          <a:bodyPr wrap="square" rtlCol="0">
            <a:spAutoFit/>
          </a:bodyPr>
          <a:lstStyle/>
          <a:p>
            <a:r>
              <a:rPr lang="en-US">
                <a:solidFill>
                  <a:srgbClr val="FF0000"/>
                </a:solidFill>
                <a:latin typeface="Roboto" panose="02000000000000000000" pitchFamily="2" charset="0"/>
                <a:ea typeface="Roboto" panose="02000000000000000000" pitchFamily="2" charset="0"/>
                <a:cs typeface="Roboto" panose="02000000000000000000" pitchFamily="2" charset="0"/>
              </a:rPr>
              <a:t>9</a:t>
            </a:r>
          </a:p>
        </p:txBody>
      </p:sp>
      <p:sp>
        <p:nvSpPr>
          <p:cNvPr id="26" name="TextBox 25">
            <a:extLst>
              <a:ext uri="{FF2B5EF4-FFF2-40B4-BE49-F238E27FC236}">
                <a16:creationId xmlns:a16="http://schemas.microsoft.com/office/drawing/2014/main" id="{8BEA69CA-F4F7-4700-9AFB-3F532D959BD7}"/>
              </a:ext>
            </a:extLst>
          </p:cNvPr>
          <p:cNvSpPr txBox="1"/>
          <p:nvPr/>
        </p:nvSpPr>
        <p:spPr>
          <a:xfrm>
            <a:off x="10496261" y="2324834"/>
            <a:ext cx="696996" cy="369332"/>
          </a:xfrm>
          <a:prstGeom prst="rect">
            <a:avLst/>
          </a:prstGeom>
          <a:noFill/>
        </p:spPr>
        <p:txBody>
          <a:bodyPr wrap="square" rtlCol="0">
            <a:spAutoFit/>
          </a:bodyPr>
          <a:lstStyle/>
          <a:p>
            <a:r>
              <a:rPr lang="en-US">
                <a:solidFill>
                  <a:srgbClr val="FF0000"/>
                </a:solidFill>
                <a:latin typeface="Roboto" panose="02000000000000000000" pitchFamily="2" charset="0"/>
                <a:ea typeface="Roboto" panose="02000000000000000000" pitchFamily="2" charset="0"/>
                <a:cs typeface="Roboto" panose="02000000000000000000" pitchFamily="2" charset="0"/>
              </a:rPr>
              <a:t>10</a:t>
            </a:r>
          </a:p>
        </p:txBody>
      </p:sp>
      <p:sp>
        <p:nvSpPr>
          <p:cNvPr id="3" name="TextBox 2">
            <a:extLst>
              <a:ext uri="{FF2B5EF4-FFF2-40B4-BE49-F238E27FC236}">
                <a16:creationId xmlns:a16="http://schemas.microsoft.com/office/drawing/2014/main" id="{7AFCCD28-1BAC-4A05-B0A2-218ECEFD9BA3}"/>
              </a:ext>
            </a:extLst>
          </p:cNvPr>
          <p:cNvSpPr txBox="1"/>
          <p:nvPr/>
        </p:nvSpPr>
        <p:spPr>
          <a:xfrm>
            <a:off x="387926" y="2399284"/>
            <a:ext cx="4807529" cy="958660"/>
          </a:xfrm>
          <a:prstGeom prst="rect">
            <a:avLst/>
          </a:prstGeom>
          <a:noFill/>
        </p:spPr>
        <p:txBody>
          <a:bodyPr wrap="square" rtlCol="0">
            <a:spAutoFit/>
          </a:bodyPr>
          <a:lstStyle/>
          <a:p>
            <a:pPr algn="just">
              <a:lnSpc>
                <a:spcPct val="150000"/>
              </a:lnSpc>
            </a:pPr>
            <a:r>
              <a:rPr lang="en-US" sz="2000" b="1">
                <a:latin typeface="Roboto" panose="020B0604020202020204" charset="0"/>
                <a:ea typeface="Roboto" panose="020B0604020202020204" charset="0"/>
                <a:cs typeface="Roboto" panose="020B0604020202020204" charset="0"/>
              </a:rPr>
              <a:t>Thuật toán:</a:t>
            </a:r>
          </a:p>
          <a:p>
            <a:pPr algn="just">
              <a:lnSpc>
                <a:spcPct val="150000"/>
              </a:lnSpc>
            </a:pPr>
            <a:endParaRPr lang="en-US" sz="2000">
              <a:latin typeface="Roboto" panose="020B0604020202020204" charset="0"/>
              <a:ea typeface="Roboto" panose="020B0604020202020204" charset="0"/>
              <a:cs typeface="Roboto" panose="020B0604020202020204" charset="0"/>
            </a:endParaRPr>
          </a:p>
        </p:txBody>
      </p:sp>
      <p:sp>
        <p:nvSpPr>
          <p:cNvPr id="28" name="TextBox 27">
            <a:extLst>
              <a:ext uri="{FF2B5EF4-FFF2-40B4-BE49-F238E27FC236}">
                <a16:creationId xmlns:a16="http://schemas.microsoft.com/office/drawing/2014/main" id="{9A3A7668-1452-4058-B580-1FE1A6BBEAC1}"/>
              </a:ext>
            </a:extLst>
          </p:cNvPr>
          <p:cNvSpPr txBox="1"/>
          <p:nvPr/>
        </p:nvSpPr>
        <p:spPr>
          <a:xfrm>
            <a:off x="595572" y="3118668"/>
            <a:ext cx="3533083" cy="2851486"/>
          </a:xfrm>
          <a:prstGeom prst="rect">
            <a:avLst/>
          </a:prstGeom>
          <a:noFill/>
        </p:spPr>
        <p:txBody>
          <a:bodyPr wrap="square">
            <a:spAutoFit/>
          </a:bodyPr>
          <a:lstStyle/>
          <a:p>
            <a:pPr lvl="0" algn="l">
              <a:lnSpc>
                <a:spcPct val="130000"/>
              </a:lnSpc>
            </a:pPr>
            <a:r>
              <a:rPr lang="en-US" sz="2000">
                <a:latin typeface="Roboto" panose="02000000000000000000" pitchFamily="2" charset="0"/>
                <a:ea typeface="Roboto" panose="02000000000000000000" pitchFamily="2" charset="0"/>
                <a:cs typeface="Roboto" panose="02000000000000000000" pitchFamily="2" charset="0"/>
              </a:rPr>
              <a:t>def </a:t>
            </a:r>
            <a:r>
              <a:rPr lang="en-US" sz="2000">
                <a:solidFill>
                  <a:srgbClr val="FF0000"/>
                </a:solidFill>
                <a:latin typeface="Roboto" panose="02000000000000000000" pitchFamily="2" charset="0"/>
                <a:ea typeface="Roboto" panose="02000000000000000000" pitchFamily="2" charset="0"/>
                <a:cs typeface="Roboto" panose="02000000000000000000" pitchFamily="2" charset="0"/>
              </a:rPr>
              <a:t>TK_TUANTU</a:t>
            </a:r>
            <a:r>
              <a:rPr lang="en-US" sz="2000">
                <a:latin typeface="Roboto" panose="02000000000000000000" pitchFamily="2" charset="0"/>
                <a:ea typeface="Roboto" panose="02000000000000000000" pitchFamily="2" charset="0"/>
                <a:cs typeface="Roboto" panose="02000000000000000000" pitchFamily="2" charset="0"/>
              </a:rPr>
              <a:t>(A,K):</a:t>
            </a:r>
          </a:p>
          <a:p>
            <a:pPr lvl="0" algn="l">
              <a:lnSpc>
                <a:spcPct val="130000"/>
              </a:lnSpc>
            </a:pPr>
            <a:r>
              <a:rPr lang="en-US" sz="2000">
                <a:latin typeface="Roboto" panose="02000000000000000000" pitchFamily="2" charset="0"/>
                <a:ea typeface="Roboto" panose="02000000000000000000" pitchFamily="2" charset="0"/>
                <a:cs typeface="Roboto" panose="02000000000000000000" pitchFamily="2" charset="0"/>
              </a:rPr>
              <a:t>     for i in </a:t>
            </a:r>
            <a:r>
              <a:rPr lang="en-US" sz="2000">
                <a:solidFill>
                  <a:srgbClr val="FF0000"/>
                </a:solidFill>
                <a:latin typeface="Roboto" panose="02000000000000000000" pitchFamily="2" charset="0"/>
                <a:ea typeface="Roboto" panose="02000000000000000000" pitchFamily="2" charset="0"/>
                <a:cs typeface="Roboto" panose="02000000000000000000" pitchFamily="2" charset="0"/>
              </a:rPr>
              <a:t>range</a:t>
            </a:r>
            <a:r>
              <a:rPr lang="en-US" sz="2000">
                <a:latin typeface="Roboto" panose="02000000000000000000" pitchFamily="2" charset="0"/>
                <a:ea typeface="Roboto" panose="02000000000000000000" pitchFamily="2" charset="0"/>
                <a:cs typeface="Roboto" panose="02000000000000000000" pitchFamily="2" charset="0"/>
              </a:rPr>
              <a:t>(</a:t>
            </a:r>
            <a:r>
              <a:rPr lang="en-US" sz="2000">
                <a:solidFill>
                  <a:srgbClr val="FF0000"/>
                </a:solidFill>
                <a:latin typeface="Roboto" panose="02000000000000000000" pitchFamily="2" charset="0"/>
                <a:ea typeface="Roboto" panose="02000000000000000000" pitchFamily="2" charset="0"/>
                <a:cs typeface="Roboto" panose="02000000000000000000" pitchFamily="2" charset="0"/>
              </a:rPr>
              <a:t>len</a:t>
            </a:r>
            <a:r>
              <a:rPr lang="en-US" sz="2000">
                <a:latin typeface="Roboto" panose="02000000000000000000" pitchFamily="2" charset="0"/>
                <a:ea typeface="Roboto" panose="02000000000000000000" pitchFamily="2" charset="0"/>
                <a:cs typeface="Roboto" panose="02000000000000000000" pitchFamily="2" charset="0"/>
              </a:rPr>
              <a:t>(A)):</a:t>
            </a:r>
          </a:p>
          <a:p>
            <a:pPr lvl="0" algn="l">
              <a:lnSpc>
                <a:spcPct val="130000"/>
              </a:lnSpc>
            </a:pPr>
            <a:r>
              <a:rPr lang="en-US" sz="2000">
                <a:latin typeface="Roboto" panose="02000000000000000000" pitchFamily="2" charset="0"/>
                <a:ea typeface="Roboto" panose="02000000000000000000" pitchFamily="2" charset="0"/>
                <a:cs typeface="Roboto" panose="02000000000000000000" pitchFamily="2" charset="0"/>
              </a:rPr>
              <a:t>          if A[i]==K:</a:t>
            </a:r>
          </a:p>
          <a:p>
            <a:pPr lvl="0" algn="l">
              <a:lnSpc>
                <a:spcPct val="130000"/>
              </a:lnSpc>
            </a:pPr>
            <a:r>
              <a:rPr lang="en-US" sz="2000">
                <a:latin typeface="Roboto" panose="02000000000000000000" pitchFamily="2" charset="0"/>
                <a:ea typeface="Roboto" panose="02000000000000000000" pitchFamily="2" charset="0"/>
                <a:cs typeface="Roboto" panose="02000000000000000000" pitchFamily="2" charset="0"/>
              </a:rPr>
              <a:t>               return i</a:t>
            </a:r>
          </a:p>
          <a:p>
            <a:pPr lvl="0" algn="l">
              <a:lnSpc>
                <a:spcPct val="130000"/>
              </a:lnSpc>
            </a:pPr>
            <a:r>
              <a:rPr lang="en-US" sz="2000">
                <a:latin typeface="Roboto" panose="02000000000000000000" pitchFamily="2" charset="0"/>
                <a:ea typeface="Roboto" panose="02000000000000000000" pitchFamily="2" charset="0"/>
                <a:cs typeface="Roboto" panose="02000000000000000000" pitchFamily="2" charset="0"/>
              </a:rPr>
              <a:t>     return -1</a:t>
            </a:r>
          </a:p>
          <a:p>
            <a:pPr lvl="0" algn="l">
              <a:lnSpc>
                <a:spcPct val="130000"/>
              </a:lnSpc>
            </a:pPr>
            <a:r>
              <a:rPr lang="en-US" sz="2000">
                <a:latin typeface="Roboto" panose="02000000000000000000" pitchFamily="2" charset="0"/>
                <a:ea typeface="Roboto" panose="02000000000000000000" pitchFamily="2" charset="0"/>
                <a:cs typeface="Roboto" panose="02000000000000000000" pitchFamily="2" charset="0"/>
              </a:rPr>
              <a:t>A=[1, 4, 7, 8, 3, 9, 10]</a:t>
            </a:r>
          </a:p>
          <a:p>
            <a:pPr lvl="0" algn="l">
              <a:lnSpc>
                <a:spcPct val="130000"/>
              </a:lnSpc>
            </a:pPr>
            <a:r>
              <a:rPr lang="en-US" sz="2000">
                <a:solidFill>
                  <a:schemeClr val="tx1"/>
                </a:solidFill>
                <a:latin typeface="Roboto" panose="02000000000000000000" pitchFamily="2" charset="0"/>
                <a:ea typeface="Roboto" panose="02000000000000000000" pitchFamily="2" charset="0"/>
                <a:cs typeface="Roboto" panose="02000000000000000000" pitchFamily="2" charset="0"/>
              </a:rPr>
              <a:t>print(</a:t>
            </a:r>
            <a:r>
              <a:rPr lang="en-US" sz="2000">
                <a:solidFill>
                  <a:srgbClr val="FF0000"/>
                </a:solidFill>
                <a:latin typeface="Roboto" panose="02000000000000000000" pitchFamily="2" charset="0"/>
                <a:ea typeface="Roboto" panose="02000000000000000000" pitchFamily="2" charset="0"/>
                <a:cs typeface="Roboto" panose="02000000000000000000" pitchFamily="2" charset="0"/>
              </a:rPr>
              <a:t>TK_TUANTU</a:t>
            </a:r>
            <a:r>
              <a:rPr lang="en-US" sz="2000">
                <a:latin typeface="Roboto" panose="02000000000000000000" pitchFamily="2" charset="0"/>
                <a:ea typeface="Roboto" panose="02000000000000000000" pitchFamily="2" charset="0"/>
                <a:cs typeface="Roboto" panose="02000000000000000000" pitchFamily="2" charset="0"/>
              </a:rPr>
              <a:t>(A,6))</a:t>
            </a:r>
          </a:p>
        </p:txBody>
      </p:sp>
      <p:sp>
        <p:nvSpPr>
          <p:cNvPr id="29" name="TextBox 28">
            <a:extLst>
              <a:ext uri="{FF2B5EF4-FFF2-40B4-BE49-F238E27FC236}">
                <a16:creationId xmlns:a16="http://schemas.microsoft.com/office/drawing/2014/main" id="{51E2935C-2892-4E9C-BB97-C98B64EAC779}"/>
              </a:ext>
            </a:extLst>
          </p:cNvPr>
          <p:cNvSpPr txBox="1"/>
          <p:nvPr/>
        </p:nvSpPr>
        <p:spPr>
          <a:xfrm>
            <a:off x="6268189" y="3361112"/>
            <a:ext cx="4532133" cy="3276282"/>
          </a:xfrm>
          <a:prstGeom prst="rect">
            <a:avLst/>
          </a:prstGeom>
          <a:noFill/>
        </p:spPr>
        <p:txBody>
          <a:bodyPr wrap="square" rtlCol="0">
            <a:spAutoFit/>
          </a:bodyPr>
          <a:lstStyle/>
          <a:p>
            <a:pPr>
              <a:lnSpc>
                <a:spcPct val="150000"/>
              </a:lnSpc>
            </a:pPr>
            <a:r>
              <a:rPr lang="en-US" sz="2000">
                <a:solidFill>
                  <a:srgbClr val="0070C0"/>
                </a:solidFill>
              </a:rPr>
              <a:t> i=0: A[0]=1 (#6)</a:t>
            </a:r>
          </a:p>
          <a:p>
            <a:pPr>
              <a:lnSpc>
                <a:spcPct val="150000"/>
              </a:lnSpc>
            </a:pPr>
            <a:r>
              <a:rPr lang="en-US" sz="2000">
                <a:solidFill>
                  <a:srgbClr val="0070C0"/>
                </a:solidFill>
              </a:rPr>
              <a:t> i=1: A[1]=4 (#6)</a:t>
            </a:r>
          </a:p>
          <a:p>
            <a:pPr>
              <a:lnSpc>
                <a:spcPct val="150000"/>
              </a:lnSpc>
            </a:pPr>
            <a:r>
              <a:rPr lang="en-US" sz="2000">
                <a:solidFill>
                  <a:srgbClr val="0070C0"/>
                </a:solidFill>
              </a:rPr>
              <a:t> i=2: A[2]=7 (#6)</a:t>
            </a:r>
          </a:p>
          <a:p>
            <a:pPr>
              <a:lnSpc>
                <a:spcPct val="150000"/>
              </a:lnSpc>
            </a:pPr>
            <a:r>
              <a:rPr lang="en-US" sz="2000">
                <a:solidFill>
                  <a:srgbClr val="0070C0"/>
                </a:solidFill>
              </a:rPr>
              <a:t> i=3: A[3]=8 (#6)</a:t>
            </a:r>
          </a:p>
          <a:p>
            <a:pPr>
              <a:lnSpc>
                <a:spcPct val="150000"/>
              </a:lnSpc>
            </a:pPr>
            <a:r>
              <a:rPr lang="en-US" sz="2000">
                <a:solidFill>
                  <a:srgbClr val="0070C0"/>
                </a:solidFill>
              </a:rPr>
              <a:t> i=4: A[4]=3 (#6)</a:t>
            </a:r>
          </a:p>
          <a:p>
            <a:pPr>
              <a:lnSpc>
                <a:spcPct val="150000"/>
              </a:lnSpc>
            </a:pPr>
            <a:r>
              <a:rPr lang="en-US" sz="2000">
                <a:solidFill>
                  <a:srgbClr val="0070C0"/>
                </a:solidFill>
              </a:rPr>
              <a:t> i=5: A[5]=9 (#6)</a:t>
            </a:r>
          </a:p>
          <a:p>
            <a:pPr>
              <a:lnSpc>
                <a:spcPct val="150000"/>
              </a:lnSpc>
            </a:pPr>
            <a:r>
              <a:rPr lang="en-US" sz="2000">
                <a:solidFill>
                  <a:srgbClr val="0070C0"/>
                </a:solidFill>
              </a:rPr>
              <a:t> i=6: A[6]=10 (#6)</a:t>
            </a:r>
          </a:p>
        </p:txBody>
      </p:sp>
      <p:sp>
        <p:nvSpPr>
          <p:cNvPr id="27" name="TextBox 26">
            <a:extLst>
              <a:ext uri="{FF2B5EF4-FFF2-40B4-BE49-F238E27FC236}">
                <a16:creationId xmlns:a16="http://schemas.microsoft.com/office/drawing/2014/main" id="{279EB61A-92DC-4167-B2F9-B77A933CEB96}"/>
              </a:ext>
            </a:extLst>
          </p:cNvPr>
          <p:cNvSpPr txBox="1"/>
          <p:nvPr/>
        </p:nvSpPr>
        <p:spPr>
          <a:xfrm>
            <a:off x="9734875" y="4419600"/>
            <a:ext cx="1541512" cy="584775"/>
          </a:xfrm>
          <a:prstGeom prst="rect">
            <a:avLst/>
          </a:prstGeom>
          <a:solidFill>
            <a:schemeClr val="accent2"/>
          </a:solidFill>
        </p:spPr>
        <p:txBody>
          <a:bodyPr wrap="square" rtlCol="0">
            <a:spAutoFit/>
          </a:bodyPr>
          <a:lstStyle/>
          <a:p>
            <a:pPr algn="ctr"/>
            <a:r>
              <a:rPr lang="en-US" sz="3200" b="1"/>
              <a:t>K=6</a:t>
            </a:r>
            <a:endParaRPr lang="en-US" b="1"/>
          </a:p>
        </p:txBody>
      </p:sp>
    </p:spTree>
    <p:extLst>
      <p:ext uri="{BB962C8B-B14F-4D97-AF65-F5344CB8AC3E}">
        <p14:creationId xmlns:p14="http://schemas.microsoft.com/office/powerpoint/2010/main" val="2137501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xEl>
                                              <p:pRg st="5" end="5"/>
                                            </p:txEl>
                                          </p:spTgt>
                                        </p:tgtEl>
                                        <p:attrNameLst>
                                          <p:attrName>style.visibility</p:attrName>
                                        </p:attrNameLst>
                                      </p:cBhvr>
                                      <p:to>
                                        <p:strVal val="visible"/>
                                      </p:to>
                                    </p:set>
                                    <p:animEffect transition="in" filter="fade">
                                      <p:cBhvr>
                                        <p:cTn id="7" dur="500"/>
                                        <p:tgtEl>
                                          <p:spTgt spid="28">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xEl>
                                              <p:pRg st="6" end="6"/>
                                            </p:txEl>
                                          </p:spTgt>
                                        </p:tgtEl>
                                        <p:attrNameLst>
                                          <p:attrName>style.visibility</p:attrName>
                                        </p:attrNameLst>
                                      </p:cBhvr>
                                      <p:to>
                                        <p:strVal val="visible"/>
                                      </p:to>
                                    </p:set>
                                    <p:animEffect transition="in" filter="fade">
                                      <p:cBhvr>
                                        <p:cTn id="12" dur="500"/>
                                        <p:tgtEl>
                                          <p:spTgt spid="28">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fade">
                                      <p:cBhvr>
                                        <p:cTn id="17" dur="500"/>
                                        <p:tgtEl>
                                          <p:spTgt spid="2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xEl>
                                              <p:pRg st="1" end="1"/>
                                            </p:txEl>
                                          </p:spTgt>
                                        </p:tgtEl>
                                        <p:attrNameLst>
                                          <p:attrName>style.visibility</p:attrName>
                                        </p:attrNameLst>
                                      </p:cBhvr>
                                      <p:to>
                                        <p:strVal val="visible"/>
                                      </p:to>
                                    </p:set>
                                    <p:animEffect transition="in" filter="fade">
                                      <p:cBhvr>
                                        <p:cTn id="22" dur="500"/>
                                        <p:tgtEl>
                                          <p:spTgt spid="2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xEl>
                                              <p:pRg st="2" end="2"/>
                                            </p:txEl>
                                          </p:spTgt>
                                        </p:tgtEl>
                                        <p:attrNameLst>
                                          <p:attrName>style.visibility</p:attrName>
                                        </p:attrNameLst>
                                      </p:cBhvr>
                                      <p:to>
                                        <p:strVal val="visible"/>
                                      </p:to>
                                    </p:set>
                                    <p:animEffect transition="in" filter="fade">
                                      <p:cBhvr>
                                        <p:cTn id="27" dur="500"/>
                                        <p:tgtEl>
                                          <p:spTgt spid="2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xEl>
                                              <p:pRg st="3" end="3"/>
                                            </p:txEl>
                                          </p:spTgt>
                                        </p:tgtEl>
                                        <p:attrNameLst>
                                          <p:attrName>style.visibility</p:attrName>
                                        </p:attrNameLst>
                                      </p:cBhvr>
                                      <p:to>
                                        <p:strVal val="visible"/>
                                      </p:to>
                                    </p:set>
                                    <p:animEffect transition="in" filter="fade">
                                      <p:cBhvr>
                                        <p:cTn id="32" dur="500"/>
                                        <p:tgtEl>
                                          <p:spTgt spid="2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xEl>
                                              <p:pRg st="4" end="4"/>
                                            </p:txEl>
                                          </p:spTgt>
                                        </p:tgtEl>
                                        <p:attrNameLst>
                                          <p:attrName>style.visibility</p:attrName>
                                        </p:attrNameLst>
                                      </p:cBhvr>
                                      <p:to>
                                        <p:strVal val="visible"/>
                                      </p:to>
                                    </p:set>
                                    <p:animEffect transition="in" filter="fade">
                                      <p:cBhvr>
                                        <p:cTn id="37" dur="500"/>
                                        <p:tgtEl>
                                          <p:spTgt spid="2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
                                            <p:txEl>
                                              <p:pRg st="5" end="5"/>
                                            </p:txEl>
                                          </p:spTgt>
                                        </p:tgtEl>
                                        <p:attrNameLst>
                                          <p:attrName>style.visibility</p:attrName>
                                        </p:attrNameLst>
                                      </p:cBhvr>
                                      <p:to>
                                        <p:strVal val="visible"/>
                                      </p:to>
                                    </p:set>
                                    <p:animEffect transition="in" filter="fade">
                                      <p:cBhvr>
                                        <p:cTn id="42" dur="500"/>
                                        <p:tgtEl>
                                          <p:spTgt spid="2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9">
                                            <p:txEl>
                                              <p:pRg st="6" end="6"/>
                                            </p:txEl>
                                          </p:spTgt>
                                        </p:tgtEl>
                                        <p:attrNameLst>
                                          <p:attrName>style.visibility</p:attrName>
                                        </p:attrNameLst>
                                      </p:cBhvr>
                                      <p:to>
                                        <p:strVal val="visible"/>
                                      </p:to>
                                    </p:set>
                                    <p:animEffect transition="in" filter="fade">
                                      <p:cBhvr>
                                        <p:cTn id="47" dur="500"/>
                                        <p:tgtEl>
                                          <p:spTgt spid="2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1EE2DF-CD9D-4275-A390-B9B6E7309697}"/>
              </a:ext>
            </a:extLst>
          </p:cNvPr>
          <p:cNvSpPr txBox="1"/>
          <p:nvPr/>
        </p:nvSpPr>
        <p:spPr>
          <a:xfrm>
            <a:off x="188686" y="237624"/>
            <a:ext cx="8939201" cy="954107"/>
          </a:xfrm>
          <a:prstGeom prst="rect">
            <a:avLst/>
          </a:prstGeom>
          <a:noFill/>
        </p:spPr>
        <p:txBody>
          <a:bodyPr wrap="square" rtlCol="0">
            <a:spAutoFit/>
          </a:bodyPr>
          <a:lstStyle/>
          <a:p>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2. </a:t>
            </a:r>
            <a:r>
              <a:rPr lang="en-US" sz="2800" b="1">
                <a:solidFill>
                  <a:schemeClr val="accent1">
                    <a:lumMod val="50000"/>
                  </a:schemeClr>
                </a:solidFill>
                <a:latin typeface="Roboto" panose="020B0604020202020204"/>
                <a:ea typeface="Tahoma" panose="020B0604030504040204" pitchFamily="34" charset="0"/>
                <a:cs typeface="Tahoma" panose="020B0604030504040204" pitchFamily="34" charset="0"/>
              </a:rPr>
              <a:t>TÌM KIẾM TUẦN TỰ</a:t>
            </a:r>
            <a:endParaRPr lang="en-US" sz="2800" b="1">
              <a:solidFill>
                <a:schemeClr val="accent1">
                  <a:lumMod val="50000"/>
                </a:schemeClr>
              </a:solidFill>
              <a:latin typeface="Roboto" panose="020B0604020202020204"/>
            </a:endParaRPr>
          </a:p>
          <a:p>
            <a:endParaRPr lang="en-US"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Google Shape;114;p14">
            <a:extLst>
              <a:ext uri="{FF2B5EF4-FFF2-40B4-BE49-F238E27FC236}">
                <a16:creationId xmlns:a16="http://schemas.microsoft.com/office/drawing/2014/main" id="{945C4F42-D026-4DCC-982E-045469A62F7E}"/>
              </a:ext>
            </a:extLst>
          </p:cNvPr>
          <p:cNvSpPr txBox="1">
            <a:spLocks/>
          </p:cNvSpPr>
          <p:nvPr/>
        </p:nvSpPr>
        <p:spPr>
          <a:xfrm>
            <a:off x="705744" y="1066803"/>
            <a:ext cx="11029052" cy="189307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mj-lt"/>
              <a:buAutoNum type="arabicPeriod"/>
            </a:pPr>
            <a:r>
              <a:rPr lang="en-US" sz="2000">
                <a:latin typeface="Roboto" panose="02000000000000000000" pitchFamily="2" charset="0"/>
                <a:ea typeface="Roboto" panose="02000000000000000000" pitchFamily="2" charset="0"/>
                <a:cs typeface="Roboto" panose="02000000000000000000" pitchFamily="2" charset="0"/>
              </a:rPr>
              <a:t>Cho dãy A = [1, 91, 45, 23, 67, 9, 10, 47, 90, 46, 86]. Thuật toán tìm kiếm tuần tự cần thực hiện bao nhiêu lần duyệt để tìm ra phần tử có giá trị bằng 47 trong dãy?</a:t>
            </a:r>
          </a:p>
          <a:p>
            <a:pPr marL="342900" indent="-342900" algn="just">
              <a:lnSpc>
                <a:spcPct val="150000"/>
              </a:lnSpc>
              <a:buFont typeface="+mj-lt"/>
              <a:buAutoNum type="arabicPeriod"/>
            </a:pPr>
            <a:r>
              <a:rPr lang="vi-VN" sz="2000">
                <a:latin typeface="Roboto" panose="02000000000000000000" pitchFamily="2" charset="0"/>
                <a:ea typeface="Roboto" panose="02000000000000000000" pitchFamily="2" charset="0"/>
                <a:cs typeface="Roboto" panose="02000000000000000000" pitchFamily="2" charset="0"/>
              </a:rPr>
              <a:t>Khi nào thì tìm kiếm tuần tự sẽ tìm được ngay kết quả, cần ít bước nhất?</a:t>
            </a:r>
            <a:endParaRPr lang="en-US" sz="2000">
              <a:latin typeface="Roboto" panose="02000000000000000000" pitchFamily="2" charset="0"/>
              <a:ea typeface="Roboto" panose="02000000000000000000" pitchFamily="2" charset="0"/>
              <a:cs typeface="Roboto" panose="02000000000000000000" pitchFamily="2" charset="0"/>
            </a:endParaRPr>
          </a:p>
          <a:p>
            <a:pPr marL="342900" indent="-342900" algn="just">
              <a:lnSpc>
                <a:spcPct val="150000"/>
              </a:lnSpc>
              <a:buFont typeface="+mj-lt"/>
              <a:buAutoNum type="arabicPeriod"/>
            </a:pPr>
            <a:r>
              <a:rPr lang="vi-VN" sz="2000">
                <a:latin typeface="Roboto" panose="02000000000000000000" pitchFamily="2" charset="0"/>
                <a:ea typeface="Roboto" panose="02000000000000000000" pitchFamily="2" charset="0"/>
                <a:cs typeface="Roboto" panose="02000000000000000000" pitchFamily="2" charset="0"/>
              </a:rPr>
              <a:t>Khi nào thì tìm kiếm tuần tự sẽ cần nhiều bước nhất? Cho ví dụ</a:t>
            </a:r>
            <a:endParaRPr lang="en-US" sz="2000">
              <a:latin typeface="Roboto" panose="02000000000000000000" pitchFamily="2" charset="0"/>
              <a:ea typeface="Roboto" panose="02000000000000000000" pitchFamily="2" charset="0"/>
              <a:cs typeface="Roboto" panose="02000000000000000000" pitchFamily="2" charset="0"/>
            </a:endParaRPr>
          </a:p>
        </p:txBody>
      </p:sp>
      <p:sp>
        <p:nvSpPr>
          <p:cNvPr id="4" name="TextBox 3">
            <a:extLst>
              <a:ext uri="{FF2B5EF4-FFF2-40B4-BE49-F238E27FC236}">
                <a16:creationId xmlns:a16="http://schemas.microsoft.com/office/drawing/2014/main" id="{8F40F914-6C18-4DFF-B9D5-85686FC4879A}"/>
              </a:ext>
            </a:extLst>
          </p:cNvPr>
          <p:cNvSpPr txBox="1"/>
          <p:nvPr/>
        </p:nvSpPr>
        <p:spPr>
          <a:xfrm>
            <a:off x="705744" y="3661143"/>
            <a:ext cx="10302820" cy="2343655"/>
          </a:xfrm>
          <a:prstGeom prst="rect">
            <a:avLst/>
          </a:prstGeom>
          <a:noFill/>
        </p:spPr>
        <p:txBody>
          <a:bodyPr wrap="square" rtlCol="0">
            <a:spAutoFit/>
          </a:bodyPr>
          <a:lstStyle/>
          <a:p>
            <a:pPr marL="342900" indent="-342900">
              <a:lnSpc>
                <a:spcPct val="150000"/>
              </a:lnSpc>
              <a:buFont typeface="+mj-lt"/>
              <a:buAutoNum type="arabicPeriod"/>
            </a:pPr>
            <a:r>
              <a:rPr lang="en-US" sz="2000">
                <a:latin typeface="Roboto" panose="02000000000000000000" pitchFamily="2" charset="0"/>
                <a:ea typeface="Roboto" panose="02000000000000000000" pitchFamily="2" charset="0"/>
                <a:cs typeface="Roboto" panose="02000000000000000000" pitchFamily="2" charset="0"/>
              </a:rPr>
              <a:t>Cần thực hiện 8 lần duyệt để tìm ra số 47.</a:t>
            </a:r>
          </a:p>
          <a:p>
            <a:pPr marL="342900" indent="-342900">
              <a:lnSpc>
                <a:spcPct val="150000"/>
              </a:lnSpc>
              <a:buFont typeface="+mj-lt"/>
              <a:buAutoNum type="arabicPeriod"/>
            </a:pPr>
            <a:r>
              <a:rPr lang="en-US" sz="2000">
                <a:latin typeface="Roboto" panose="02000000000000000000" pitchFamily="2" charset="0"/>
                <a:ea typeface="Roboto" panose="02000000000000000000" pitchFamily="2" charset="0"/>
                <a:cs typeface="Roboto" panose="02000000000000000000" pitchFamily="2" charset="0"/>
              </a:rPr>
              <a:t>Khi giá trị cần tìm trùng với số đầu tiên của dãy thì </a:t>
            </a:r>
            <a:r>
              <a:rPr lang="vi-VN" sz="2000">
                <a:latin typeface="Roboto" panose="02000000000000000000" pitchFamily="2" charset="0"/>
                <a:ea typeface="Roboto" panose="02000000000000000000" pitchFamily="2" charset="0"/>
                <a:cs typeface="Roboto" panose="02000000000000000000" pitchFamily="2" charset="0"/>
              </a:rPr>
              <a:t>tìm kiếm tuần tự sẽ tìm được ngay kết quả</a:t>
            </a:r>
            <a:r>
              <a:rPr lang="en-US" sz="2000">
                <a:latin typeface="Roboto" panose="02000000000000000000" pitchFamily="2" charset="0"/>
                <a:ea typeface="Roboto" panose="02000000000000000000" pitchFamily="2" charset="0"/>
                <a:cs typeface="Roboto" panose="02000000000000000000" pitchFamily="2" charset="0"/>
              </a:rPr>
              <a:t> và</a:t>
            </a:r>
            <a:r>
              <a:rPr lang="vi-VN" sz="2000">
                <a:latin typeface="Roboto" panose="02000000000000000000" pitchFamily="2" charset="0"/>
                <a:ea typeface="Roboto" panose="02000000000000000000" pitchFamily="2" charset="0"/>
                <a:cs typeface="Roboto" panose="02000000000000000000" pitchFamily="2" charset="0"/>
              </a:rPr>
              <a:t> cần ít bước nhất</a:t>
            </a:r>
            <a:r>
              <a:rPr lang="en-US" sz="2000">
                <a:latin typeface="Roboto" panose="02000000000000000000" pitchFamily="2" charset="0"/>
                <a:ea typeface="Roboto" panose="02000000000000000000" pitchFamily="2" charset="0"/>
                <a:cs typeface="Roboto" panose="02000000000000000000" pitchFamily="2" charset="0"/>
              </a:rPr>
              <a:t> (1 bước).</a:t>
            </a:r>
          </a:p>
          <a:p>
            <a:pPr marL="342900" indent="-342900">
              <a:lnSpc>
                <a:spcPct val="150000"/>
              </a:lnSpc>
              <a:buFont typeface="+mj-lt"/>
              <a:buAutoNum type="arabicPeriod"/>
            </a:pPr>
            <a:r>
              <a:rPr lang="en-US" sz="2000">
                <a:latin typeface="Roboto" panose="02000000000000000000" pitchFamily="2" charset="0"/>
                <a:ea typeface="Roboto" panose="02000000000000000000" pitchFamily="2" charset="0"/>
                <a:cs typeface="Roboto" panose="02000000000000000000" pitchFamily="2" charset="0"/>
              </a:rPr>
              <a:t>Khi số cần tìm không có trong dãy hoặc trùng với số cuối cùng của dãy </a:t>
            </a:r>
            <a:r>
              <a:rPr lang="vi-VN" sz="2000">
                <a:latin typeface="Roboto" panose="02000000000000000000" pitchFamily="2" charset="0"/>
                <a:ea typeface="Roboto" panose="02000000000000000000" pitchFamily="2" charset="0"/>
                <a:cs typeface="Roboto" panose="02000000000000000000" pitchFamily="2" charset="0"/>
              </a:rPr>
              <a:t>thì tìm kiếm tuần tự sẽ cần nhiều bước nhất</a:t>
            </a:r>
            <a:r>
              <a:rPr lang="en-US" sz="2000">
                <a:latin typeface="Roboto" panose="02000000000000000000" pitchFamily="2" charset="0"/>
                <a:ea typeface="Roboto" panose="02000000000000000000" pitchFamily="2" charset="0"/>
                <a:cs typeface="Roboto" panose="02000000000000000000" pitchFamily="2" charset="0"/>
              </a:rPr>
              <a:t>. Ví dụ tìm số 86 hay 87 trong dãy số A.</a:t>
            </a:r>
          </a:p>
        </p:txBody>
      </p:sp>
    </p:spTree>
    <p:extLst>
      <p:ext uri="{BB962C8B-B14F-4D97-AF65-F5344CB8AC3E}">
        <p14:creationId xmlns:p14="http://schemas.microsoft.com/office/powerpoint/2010/main" val="384385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1EE2DF-CD9D-4275-A390-B9B6E7309697}"/>
              </a:ext>
            </a:extLst>
          </p:cNvPr>
          <p:cNvSpPr txBox="1"/>
          <p:nvPr/>
        </p:nvSpPr>
        <p:spPr>
          <a:xfrm>
            <a:off x="188686" y="237624"/>
            <a:ext cx="8939201" cy="954107"/>
          </a:xfrm>
          <a:prstGeom prst="rect">
            <a:avLst/>
          </a:prstGeom>
          <a:noFill/>
        </p:spPr>
        <p:txBody>
          <a:bodyPr wrap="square" rtlCol="0">
            <a:spAutoFit/>
          </a:bodyPr>
          <a:lstStyle/>
          <a:p>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2. </a:t>
            </a:r>
            <a:r>
              <a:rPr lang="en-US" sz="2800" b="1">
                <a:solidFill>
                  <a:schemeClr val="accent1">
                    <a:lumMod val="50000"/>
                  </a:schemeClr>
                </a:solidFill>
                <a:latin typeface="Roboto" panose="020B0604020202020204"/>
                <a:ea typeface="Tahoma" panose="020B0604030504040204" pitchFamily="34" charset="0"/>
                <a:cs typeface="Tahoma" panose="020B0604030504040204" pitchFamily="34" charset="0"/>
              </a:rPr>
              <a:t>TÌM KIẾM TUẦN TỰ</a:t>
            </a:r>
            <a:endParaRPr lang="en-US" sz="2800" b="1">
              <a:solidFill>
                <a:schemeClr val="accent1">
                  <a:lumMod val="50000"/>
                </a:schemeClr>
              </a:solidFill>
              <a:latin typeface="Roboto" panose="020B0604020202020204"/>
            </a:endParaRPr>
          </a:p>
          <a:p>
            <a:endParaRPr lang="en-US"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Google Shape;114;p14">
            <a:extLst>
              <a:ext uri="{FF2B5EF4-FFF2-40B4-BE49-F238E27FC236}">
                <a16:creationId xmlns:a16="http://schemas.microsoft.com/office/drawing/2014/main" id="{945C4F42-D026-4DCC-982E-045469A62F7E}"/>
              </a:ext>
            </a:extLst>
          </p:cNvPr>
          <p:cNvSpPr txBox="1">
            <a:spLocks/>
          </p:cNvSpPr>
          <p:nvPr/>
        </p:nvSpPr>
        <p:spPr>
          <a:xfrm>
            <a:off x="705744" y="1066803"/>
            <a:ext cx="11029052" cy="189307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a:latin typeface="Roboto" panose="02000000000000000000" pitchFamily="2" charset="0"/>
                <a:ea typeface="Roboto" panose="02000000000000000000" pitchFamily="2" charset="0"/>
                <a:cs typeface="Roboto" panose="02000000000000000000" pitchFamily="2" charset="0"/>
              </a:rPr>
              <a:t>Viết chương trình nhập vào từ bàn phím dãy gồm N số nguyên a</a:t>
            </a:r>
            <a:r>
              <a:rPr lang="en-US" sz="2000" baseline="-25000">
                <a:latin typeface="Roboto" panose="02000000000000000000" pitchFamily="2" charset="0"/>
                <a:ea typeface="Roboto" panose="02000000000000000000" pitchFamily="2" charset="0"/>
                <a:cs typeface="Roboto" panose="02000000000000000000" pitchFamily="2" charset="0"/>
              </a:rPr>
              <a:t>0</a:t>
            </a:r>
            <a:r>
              <a:rPr lang="en-US" sz="2000">
                <a:latin typeface="Roboto" panose="02000000000000000000" pitchFamily="2" charset="0"/>
                <a:ea typeface="Roboto" panose="02000000000000000000" pitchFamily="2" charset="0"/>
                <a:cs typeface="Roboto" panose="02000000000000000000" pitchFamily="2" charset="0"/>
              </a:rPr>
              <a:t>, a</a:t>
            </a:r>
            <a:r>
              <a:rPr lang="en-US" sz="2000" baseline="-25000">
                <a:latin typeface="Roboto" panose="02000000000000000000" pitchFamily="2" charset="0"/>
                <a:ea typeface="Roboto" panose="02000000000000000000" pitchFamily="2" charset="0"/>
                <a:cs typeface="Roboto" panose="02000000000000000000" pitchFamily="2" charset="0"/>
              </a:rPr>
              <a:t>1</a:t>
            </a:r>
            <a:r>
              <a:rPr lang="en-US" sz="2000">
                <a:latin typeface="Roboto" panose="02000000000000000000" pitchFamily="2" charset="0"/>
                <a:ea typeface="Roboto" panose="02000000000000000000" pitchFamily="2" charset="0"/>
                <a:cs typeface="Roboto" panose="02000000000000000000" pitchFamily="2" charset="0"/>
              </a:rPr>
              <a:t>, a</a:t>
            </a:r>
            <a:r>
              <a:rPr lang="en-US" sz="2000" baseline="-25000">
                <a:latin typeface="Roboto" panose="02000000000000000000" pitchFamily="2" charset="0"/>
                <a:ea typeface="Roboto" panose="02000000000000000000" pitchFamily="2" charset="0"/>
                <a:cs typeface="Roboto" panose="02000000000000000000" pitchFamily="2" charset="0"/>
              </a:rPr>
              <a:t>2</a:t>
            </a:r>
            <a:r>
              <a:rPr lang="en-US" sz="2000">
                <a:latin typeface="Roboto" panose="02000000000000000000" pitchFamily="2" charset="0"/>
                <a:ea typeface="Roboto" panose="02000000000000000000" pitchFamily="2" charset="0"/>
                <a:cs typeface="Roboto" panose="02000000000000000000" pitchFamily="2" charset="0"/>
              </a:rPr>
              <a:t>,….,a</a:t>
            </a:r>
            <a:r>
              <a:rPr lang="en-US" sz="2000" baseline="-25000">
                <a:latin typeface="Roboto" panose="02000000000000000000" pitchFamily="2" charset="0"/>
                <a:ea typeface="Roboto" panose="02000000000000000000" pitchFamily="2" charset="0"/>
                <a:cs typeface="Roboto" panose="02000000000000000000" pitchFamily="2" charset="0"/>
              </a:rPr>
              <a:t>N-1</a:t>
            </a:r>
            <a:r>
              <a:rPr lang="en-US" sz="2000">
                <a:latin typeface="Roboto" panose="02000000000000000000" pitchFamily="2" charset="0"/>
                <a:ea typeface="Roboto" panose="02000000000000000000" pitchFamily="2" charset="0"/>
                <a:cs typeface="Roboto" panose="02000000000000000000" pitchFamily="2" charset="0"/>
              </a:rPr>
              <a:t> và một số K. Đưa ra màn hình chỉ số i mà a</a:t>
            </a:r>
            <a:r>
              <a:rPr lang="en-US" sz="2000" baseline="-25000">
                <a:latin typeface="Roboto" panose="02000000000000000000" pitchFamily="2" charset="0"/>
                <a:ea typeface="Roboto" panose="02000000000000000000" pitchFamily="2" charset="0"/>
                <a:cs typeface="Roboto" panose="02000000000000000000" pitchFamily="2" charset="0"/>
              </a:rPr>
              <a:t>i</a:t>
            </a:r>
            <a:r>
              <a:rPr lang="en-US" sz="2000">
                <a:latin typeface="Roboto" panose="02000000000000000000" pitchFamily="2" charset="0"/>
                <a:ea typeface="Roboto" panose="02000000000000000000" pitchFamily="2" charset="0"/>
                <a:cs typeface="Roboto" panose="02000000000000000000" pitchFamily="2" charset="0"/>
              </a:rPr>
              <a:t>=K. Nếu không có phần tử nào có giá trị bằng K thì đưa ra màn hình giá trị -1 </a:t>
            </a:r>
          </a:p>
        </p:txBody>
      </p:sp>
    </p:spTree>
    <p:extLst>
      <p:ext uri="{BB962C8B-B14F-4D97-AF65-F5344CB8AC3E}">
        <p14:creationId xmlns:p14="http://schemas.microsoft.com/office/powerpoint/2010/main" val="13174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1EE2DF-CD9D-4275-A390-B9B6E7309697}"/>
              </a:ext>
            </a:extLst>
          </p:cNvPr>
          <p:cNvSpPr txBox="1"/>
          <p:nvPr/>
        </p:nvSpPr>
        <p:spPr>
          <a:xfrm>
            <a:off x="188686" y="237624"/>
            <a:ext cx="8939201" cy="954107"/>
          </a:xfrm>
          <a:prstGeom prst="rect">
            <a:avLst/>
          </a:prstGeom>
          <a:noFill/>
        </p:spPr>
        <p:txBody>
          <a:bodyPr wrap="square" rtlCol="0">
            <a:spAutoFit/>
          </a:bodyPr>
          <a:lstStyle/>
          <a:p>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3. </a:t>
            </a:r>
            <a:r>
              <a:rPr lang="en-US" sz="2800" b="1">
                <a:solidFill>
                  <a:schemeClr val="accent1">
                    <a:lumMod val="50000"/>
                  </a:schemeClr>
                </a:solidFill>
                <a:latin typeface="Roboto" panose="020B0604020202020204"/>
                <a:ea typeface="Tahoma" panose="020B0604030504040204" pitchFamily="34" charset="0"/>
                <a:cs typeface="Tahoma" panose="020B0604030504040204" pitchFamily="34" charset="0"/>
              </a:rPr>
              <a:t>TÌM KIẾM NHỊ PHÂN</a:t>
            </a:r>
            <a:endParaRPr lang="en-US" sz="2800" b="1">
              <a:solidFill>
                <a:schemeClr val="accent1">
                  <a:lumMod val="50000"/>
                </a:schemeClr>
              </a:solidFill>
              <a:latin typeface="Roboto" panose="020B0604020202020204"/>
            </a:endParaRPr>
          </a:p>
          <a:p>
            <a:endParaRPr lang="en-US"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6" name="Rectangle: Rounded Corners 25">
            <a:extLst>
              <a:ext uri="{FF2B5EF4-FFF2-40B4-BE49-F238E27FC236}">
                <a16:creationId xmlns:a16="http://schemas.microsoft.com/office/drawing/2014/main" id="{CF572E4E-33E5-449D-A062-CCC8B76D9E25}"/>
              </a:ext>
            </a:extLst>
          </p:cNvPr>
          <p:cNvSpPr/>
          <p:nvPr/>
        </p:nvSpPr>
        <p:spPr>
          <a:xfrm>
            <a:off x="365119" y="1820824"/>
            <a:ext cx="1153551" cy="1800664"/>
          </a:xfrm>
          <a:prstGeom prst="roundRect">
            <a:avLst>
              <a:gd name="adj" fmla="val 813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rPr>
              <a:t>3</a:t>
            </a:r>
          </a:p>
        </p:txBody>
      </p:sp>
      <p:grpSp>
        <p:nvGrpSpPr>
          <p:cNvPr id="27" name="Group 26">
            <a:extLst>
              <a:ext uri="{FF2B5EF4-FFF2-40B4-BE49-F238E27FC236}">
                <a16:creationId xmlns:a16="http://schemas.microsoft.com/office/drawing/2014/main" id="{0F498279-A2E9-40A1-BDC5-5ECFA52937CC}"/>
              </a:ext>
            </a:extLst>
          </p:cNvPr>
          <p:cNvGrpSpPr/>
          <p:nvPr/>
        </p:nvGrpSpPr>
        <p:grpSpPr>
          <a:xfrm>
            <a:off x="365119" y="1820824"/>
            <a:ext cx="1153551" cy="1800664"/>
            <a:chOff x="2152356" y="745588"/>
            <a:chExt cx="1153551" cy="1800664"/>
          </a:xfrm>
        </p:grpSpPr>
        <p:sp>
          <p:nvSpPr>
            <p:cNvPr id="28" name="Rectangle: Rounded Corners 27">
              <a:extLst>
                <a:ext uri="{FF2B5EF4-FFF2-40B4-BE49-F238E27FC236}">
                  <a16:creationId xmlns:a16="http://schemas.microsoft.com/office/drawing/2014/main" id="{E3E0BC05-1B0E-4BA8-8BEA-1F57ABD7A18D}"/>
                </a:ext>
              </a:extLst>
            </p:cNvPr>
            <p:cNvSpPr/>
            <p:nvPr/>
          </p:nvSpPr>
          <p:spPr>
            <a:xfrm>
              <a:off x="2152356" y="745588"/>
              <a:ext cx="1153551" cy="1800664"/>
            </a:xfrm>
            <a:prstGeom prst="roundRect">
              <a:avLst>
                <a:gd name="adj" fmla="val 81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pic>
          <p:nvPicPr>
            <p:cNvPr id="29" name="Picture 28">
              <a:extLst>
                <a:ext uri="{FF2B5EF4-FFF2-40B4-BE49-F238E27FC236}">
                  <a16:creationId xmlns:a16="http://schemas.microsoft.com/office/drawing/2014/main" id="{D54E314D-5D0F-4891-AB95-1D21D29A1B8E}"/>
                </a:ext>
              </a:extLst>
            </p:cNvPr>
            <p:cNvPicPr>
              <a:picLocks noChangeAspect="1"/>
            </p:cNvPicPr>
            <p:nvPr/>
          </p:nvPicPr>
          <p:blipFill>
            <a:blip r:embed="rId2"/>
            <a:stretch>
              <a:fillRect/>
            </a:stretch>
          </p:blipFill>
          <p:spPr>
            <a:xfrm>
              <a:off x="2206129" y="825490"/>
              <a:ext cx="1047275" cy="1664489"/>
            </a:xfrm>
            <a:prstGeom prst="rect">
              <a:avLst/>
            </a:prstGeom>
          </p:spPr>
        </p:pic>
      </p:grpSp>
      <p:sp>
        <p:nvSpPr>
          <p:cNvPr id="30" name="Rectangle: Rounded Corners 29">
            <a:extLst>
              <a:ext uri="{FF2B5EF4-FFF2-40B4-BE49-F238E27FC236}">
                <a16:creationId xmlns:a16="http://schemas.microsoft.com/office/drawing/2014/main" id="{C1E7D980-A850-42AF-BD8D-3DA9B2B4A244}"/>
              </a:ext>
            </a:extLst>
          </p:cNvPr>
          <p:cNvSpPr/>
          <p:nvPr/>
        </p:nvSpPr>
        <p:spPr>
          <a:xfrm>
            <a:off x="1958924" y="1820824"/>
            <a:ext cx="1153551" cy="1800664"/>
          </a:xfrm>
          <a:prstGeom prst="roundRect">
            <a:avLst>
              <a:gd name="adj" fmla="val 813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rPr>
              <a:t>5</a:t>
            </a:r>
          </a:p>
        </p:txBody>
      </p:sp>
      <p:grpSp>
        <p:nvGrpSpPr>
          <p:cNvPr id="31" name="Group 30">
            <a:extLst>
              <a:ext uri="{FF2B5EF4-FFF2-40B4-BE49-F238E27FC236}">
                <a16:creationId xmlns:a16="http://schemas.microsoft.com/office/drawing/2014/main" id="{1536AB55-6F2A-44E9-8B06-5A00927F730D}"/>
              </a:ext>
            </a:extLst>
          </p:cNvPr>
          <p:cNvGrpSpPr/>
          <p:nvPr/>
        </p:nvGrpSpPr>
        <p:grpSpPr>
          <a:xfrm>
            <a:off x="1958924" y="1820824"/>
            <a:ext cx="1153551" cy="1800664"/>
            <a:chOff x="2152356" y="745588"/>
            <a:chExt cx="1153551" cy="1800664"/>
          </a:xfrm>
        </p:grpSpPr>
        <p:sp>
          <p:nvSpPr>
            <p:cNvPr id="32" name="Rectangle: Rounded Corners 31">
              <a:extLst>
                <a:ext uri="{FF2B5EF4-FFF2-40B4-BE49-F238E27FC236}">
                  <a16:creationId xmlns:a16="http://schemas.microsoft.com/office/drawing/2014/main" id="{E640F385-96FE-46E5-AFCF-993BE58119EF}"/>
                </a:ext>
              </a:extLst>
            </p:cNvPr>
            <p:cNvSpPr/>
            <p:nvPr/>
          </p:nvSpPr>
          <p:spPr>
            <a:xfrm>
              <a:off x="2152356" y="745588"/>
              <a:ext cx="1153551" cy="1800664"/>
            </a:xfrm>
            <a:prstGeom prst="roundRect">
              <a:avLst>
                <a:gd name="adj" fmla="val 81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pic>
          <p:nvPicPr>
            <p:cNvPr id="33" name="Picture 32">
              <a:extLst>
                <a:ext uri="{FF2B5EF4-FFF2-40B4-BE49-F238E27FC236}">
                  <a16:creationId xmlns:a16="http://schemas.microsoft.com/office/drawing/2014/main" id="{0D012B91-1EC2-463E-BC3B-888EDD71FD03}"/>
                </a:ext>
              </a:extLst>
            </p:cNvPr>
            <p:cNvPicPr>
              <a:picLocks noChangeAspect="1"/>
            </p:cNvPicPr>
            <p:nvPr/>
          </p:nvPicPr>
          <p:blipFill>
            <a:blip r:embed="rId2"/>
            <a:stretch>
              <a:fillRect/>
            </a:stretch>
          </p:blipFill>
          <p:spPr>
            <a:xfrm>
              <a:off x="2206129" y="825490"/>
              <a:ext cx="1047275" cy="1664489"/>
            </a:xfrm>
            <a:prstGeom prst="rect">
              <a:avLst/>
            </a:prstGeom>
          </p:spPr>
        </p:pic>
      </p:grpSp>
      <p:sp>
        <p:nvSpPr>
          <p:cNvPr id="34" name="Rectangle: Rounded Corners 33">
            <a:extLst>
              <a:ext uri="{FF2B5EF4-FFF2-40B4-BE49-F238E27FC236}">
                <a16:creationId xmlns:a16="http://schemas.microsoft.com/office/drawing/2014/main" id="{3E68E035-4926-4373-9BB1-67C0274A99C8}"/>
              </a:ext>
            </a:extLst>
          </p:cNvPr>
          <p:cNvSpPr/>
          <p:nvPr/>
        </p:nvSpPr>
        <p:spPr>
          <a:xfrm>
            <a:off x="3662801" y="1820824"/>
            <a:ext cx="1153551" cy="1800664"/>
          </a:xfrm>
          <a:prstGeom prst="roundRect">
            <a:avLst>
              <a:gd name="adj" fmla="val 813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rPr>
              <a:t>6</a:t>
            </a:r>
          </a:p>
        </p:txBody>
      </p:sp>
      <p:grpSp>
        <p:nvGrpSpPr>
          <p:cNvPr id="35" name="Group 34">
            <a:extLst>
              <a:ext uri="{FF2B5EF4-FFF2-40B4-BE49-F238E27FC236}">
                <a16:creationId xmlns:a16="http://schemas.microsoft.com/office/drawing/2014/main" id="{86308302-D89D-41CE-8B53-6116B7BAA185}"/>
              </a:ext>
            </a:extLst>
          </p:cNvPr>
          <p:cNvGrpSpPr/>
          <p:nvPr/>
        </p:nvGrpSpPr>
        <p:grpSpPr>
          <a:xfrm>
            <a:off x="3662801" y="1820824"/>
            <a:ext cx="1153551" cy="1800664"/>
            <a:chOff x="2152356" y="745588"/>
            <a:chExt cx="1153551" cy="1800664"/>
          </a:xfrm>
        </p:grpSpPr>
        <p:sp>
          <p:nvSpPr>
            <p:cNvPr id="36" name="Rectangle: Rounded Corners 35">
              <a:extLst>
                <a:ext uri="{FF2B5EF4-FFF2-40B4-BE49-F238E27FC236}">
                  <a16:creationId xmlns:a16="http://schemas.microsoft.com/office/drawing/2014/main" id="{0A4BC446-52A8-4038-9008-9605DB83C9AA}"/>
                </a:ext>
              </a:extLst>
            </p:cNvPr>
            <p:cNvSpPr/>
            <p:nvPr/>
          </p:nvSpPr>
          <p:spPr>
            <a:xfrm>
              <a:off x="2152356" y="745588"/>
              <a:ext cx="1153551" cy="1800664"/>
            </a:xfrm>
            <a:prstGeom prst="roundRect">
              <a:avLst>
                <a:gd name="adj" fmla="val 81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pic>
          <p:nvPicPr>
            <p:cNvPr id="37" name="Picture 36">
              <a:extLst>
                <a:ext uri="{FF2B5EF4-FFF2-40B4-BE49-F238E27FC236}">
                  <a16:creationId xmlns:a16="http://schemas.microsoft.com/office/drawing/2014/main" id="{9DDC8A69-A51E-495B-9476-AD4D75FB4A3E}"/>
                </a:ext>
              </a:extLst>
            </p:cNvPr>
            <p:cNvPicPr>
              <a:picLocks noChangeAspect="1"/>
            </p:cNvPicPr>
            <p:nvPr/>
          </p:nvPicPr>
          <p:blipFill>
            <a:blip r:embed="rId2"/>
            <a:stretch>
              <a:fillRect/>
            </a:stretch>
          </p:blipFill>
          <p:spPr>
            <a:xfrm>
              <a:off x="2206129" y="825490"/>
              <a:ext cx="1047275" cy="1664489"/>
            </a:xfrm>
            <a:prstGeom prst="rect">
              <a:avLst/>
            </a:prstGeom>
          </p:spPr>
        </p:pic>
      </p:grpSp>
      <p:sp>
        <p:nvSpPr>
          <p:cNvPr id="38" name="Rectangle: Rounded Corners 37">
            <a:extLst>
              <a:ext uri="{FF2B5EF4-FFF2-40B4-BE49-F238E27FC236}">
                <a16:creationId xmlns:a16="http://schemas.microsoft.com/office/drawing/2014/main" id="{33ECC2F2-B227-4DF3-AC48-431D794E2B6C}"/>
              </a:ext>
            </a:extLst>
          </p:cNvPr>
          <p:cNvSpPr/>
          <p:nvPr/>
        </p:nvSpPr>
        <p:spPr>
          <a:xfrm>
            <a:off x="5343273" y="1820824"/>
            <a:ext cx="1153551" cy="1800664"/>
          </a:xfrm>
          <a:prstGeom prst="roundRect">
            <a:avLst>
              <a:gd name="adj" fmla="val 813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rPr>
              <a:t>8</a:t>
            </a:r>
          </a:p>
        </p:txBody>
      </p:sp>
      <p:grpSp>
        <p:nvGrpSpPr>
          <p:cNvPr id="39" name="Group 38">
            <a:extLst>
              <a:ext uri="{FF2B5EF4-FFF2-40B4-BE49-F238E27FC236}">
                <a16:creationId xmlns:a16="http://schemas.microsoft.com/office/drawing/2014/main" id="{834E4CD8-2993-4F05-A1D1-BB1BB61F64C9}"/>
              </a:ext>
            </a:extLst>
          </p:cNvPr>
          <p:cNvGrpSpPr/>
          <p:nvPr/>
        </p:nvGrpSpPr>
        <p:grpSpPr>
          <a:xfrm>
            <a:off x="5343273" y="1820824"/>
            <a:ext cx="1153551" cy="1800664"/>
            <a:chOff x="2152356" y="745588"/>
            <a:chExt cx="1153551" cy="1800664"/>
          </a:xfrm>
        </p:grpSpPr>
        <p:sp>
          <p:nvSpPr>
            <p:cNvPr id="40" name="Rectangle: Rounded Corners 39">
              <a:extLst>
                <a:ext uri="{FF2B5EF4-FFF2-40B4-BE49-F238E27FC236}">
                  <a16:creationId xmlns:a16="http://schemas.microsoft.com/office/drawing/2014/main" id="{09659C00-8AA8-4120-88A4-0072EF1F326B}"/>
                </a:ext>
              </a:extLst>
            </p:cNvPr>
            <p:cNvSpPr/>
            <p:nvPr/>
          </p:nvSpPr>
          <p:spPr>
            <a:xfrm>
              <a:off x="2152356" y="745588"/>
              <a:ext cx="1153551" cy="1800664"/>
            </a:xfrm>
            <a:prstGeom prst="roundRect">
              <a:avLst>
                <a:gd name="adj" fmla="val 81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pic>
          <p:nvPicPr>
            <p:cNvPr id="41" name="Picture 40">
              <a:extLst>
                <a:ext uri="{FF2B5EF4-FFF2-40B4-BE49-F238E27FC236}">
                  <a16:creationId xmlns:a16="http://schemas.microsoft.com/office/drawing/2014/main" id="{7C292758-1A73-4E40-B236-CE06FD3A3263}"/>
                </a:ext>
              </a:extLst>
            </p:cNvPr>
            <p:cNvPicPr>
              <a:picLocks noChangeAspect="1"/>
            </p:cNvPicPr>
            <p:nvPr/>
          </p:nvPicPr>
          <p:blipFill>
            <a:blip r:embed="rId2"/>
            <a:stretch>
              <a:fillRect/>
            </a:stretch>
          </p:blipFill>
          <p:spPr>
            <a:xfrm>
              <a:off x="2206129" y="825490"/>
              <a:ext cx="1047275" cy="1664489"/>
            </a:xfrm>
            <a:prstGeom prst="rect">
              <a:avLst/>
            </a:prstGeom>
          </p:spPr>
        </p:pic>
      </p:grpSp>
      <p:sp>
        <p:nvSpPr>
          <p:cNvPr id="42" name="Rectangle: Rounded Corners 41">
            <a:extLst>
              <a:ext uri="{FF2B5EF4-FFF2-40B4-BE49-F238E27FC236}">
                <a16:creationId xmlns:a16="http://schemas.microsoft.com/office/drawing/2014/main" id="{E6DD8276-00E0-4F8F-9B1C-F0469335A799}"/>
              </a:ext>
            </a:extLst>
          </p:cNvPr>
          <p:cNvSpPr/>
          <p:nvPr/>
        </p:nvSpPr>
        <p:spPr>
          <a:xfrm>
            <a:off x="7040651" y="1820824"/>
            <a:ext cx="1153551" cy="1800664"/>
          </a:xfrm>
          <a:prstGeom prst="roundRect">
            <a:avLst>
              <a:gd name="adj" fmla="val 813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rPr>
              <a:t>11</a:t>
            </a:r>
          </a:p>
        </p:txBody>
      </p:sp>
      <p:grpSp>
        <p:nvGrpSpPr>
          <p:cNvPr id="43" name="Group 42">
            <a:extLst>
              <a:ext uri="{FF2B5EF4-FFF2-40B4-BE49-F238E27FC236}">
                <a16:creationId xmlns:a16="http://schemas.microsoft.com/office/drawing/2014/main" id="{4CEE03D3-E86B-493E-B4B0-974B5A33AC86}"/>
              </a:ext>
            </a:extLst>
          </p:cNvPr>
          <p:cNvGrpSpPr/>
          <p:nvPr/>
        </p:nvGrpSpPr>
        <p:grpSpPr>
          <a:xfrm>
            <a:off x="7040651" y="1820824"/>
            <a:ext cx="1153551" cy="1800664"/>
            <a:chOff x="2152356" y="745588"/>
            <a:chExt cx="1153551" cy="1800664"/>
          </a:xfrm>
        </p:grpSpPr>
        <p:sp>
          <p:nvSpPr>
            <p:cNvPr id="44" name="Rectangle: Rounded Corners 43">
              <a:extLst>
                <a:ext uri="{FF2B5EF4-FFF2-40B4-BE49-F238E27FC236}">
                  <a16:creationId xmlns:a16="http://schemas.microsoft.com/office/drawing/2014/main" id="{8B455058-540C-4184-9A26-A819C03AED3E}"/>
                </a:ext>
              </a:extLst>
            </p:cNvPr>
            <p:cNvSpPr/>
            <p:nvPr/>
          </p:nvSpPr>
          <p:spPr>
            <a:xfrm>
              <a:off x="2152356" y="745588"/>
              <a:ext cx="1153551" cy="1800664"/>
            </a:xfrm>
            <a:prstGeom prst="roundRect">
              <a:avLst>
                <a:gd name="adj" fmla="val 81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pic>
          <p:nvPicPr>
            <p:cNvPr id="45" name="Picture 44">
              <a:extLst>
                <a:ext uri="{FF2B5EF4-FFF2-40B4-BE49-F238E27FC236}">
                  <a16:creationId xmlns:a16="http://schemas.microsoft.com/office/drawing/2014/main" id="{AEC05F6F-2C95-4640-A057-ED97C4F31345}"/>
                </a:ext>
              </a:extLst>
            </p:cNvPr>
            <p:cNvPicPr>
              <a:picLocks noChangeAspect="1"/>
            </p:cNvPicPr>
            <p:nvPr/>
          </p:nvPicPr>
          <p:blipFill>
            <a:blip r:embed="rId2"/>
            <a:stretch>
              <a:fillRect/>
            </a:stretch>
          </p:blipFill>
          <p:spPr>
            <a:xfrm>
              <a:off x="2206129" y="825490"/>
              <a:ext cx="1047275" cy="1664489"/>
            </a:xfrm>
            <a:prstGeom prst="rect">
              <a:avLst/>
            </a:prstGeom>
          </p:spPr>
        </p:pic>
      </p:grpSp>
      <p:sp>
        <p:nvSpPr>
          <p:cNvPr id="46" name="Rectangle: Rounded Corners 45">
            <a:extLst>
              <a:ext uri="{FF2B5EF4-FFF2-40B4-BE49-F238E27FC236}">
                <a16:creationId xmlns:a16="http://schemas.microsoft.com/office/drawing/2014/main" id="{D22E7CB3-8778-4091-8574-2DCD12D96913}"/>
              </a:ext>
            </a:extLst>
          </p:cNvPr>
          <p:cNvSpPr/>
          <p:nvPr/>
        </p:nvSpPr>
        <p:spPr>
          <a:xfrm>
            <a:off x="8740936" y="1820824"/>
            <a:ext cx="1153551" cy="1800664"/>
          </a:xfrm>
          <a:prstGeom prst="roundRect">
            <a:avLst>
              <a:gd name="adj" fmla="val 813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rPr>
              <a:t>13</a:t>
            </a:r>
          </a:p>
        </p:txBody>
      </p:sp>
      <p:grpSp>
        <p:nvGrpSpPr>
          <p:cNvPr id="47" name="Group 46">
            <a:extLst>
              <a:ext uri="{FF2B5EF4-FFF2-40B4-BE49-F238E27FC236}">
                <a16:creationId xmlns:a16="http://schemas.microsoft.com/office/drawing/2014/main" id="{DC2404A2-2F66-40B1-9E03-D221E7F786F7}"/>
              </a:ext>
            </a:extLst>
          </p:cNvPr>
          <p:cNvGrpSpPr/>
          <p:nvPr/>
        </p:nvGrpSpPr>
        <p:grpSpPr>
          <a:xfrm>
            <a:off x="8740936" y="1820824"/>
            <a:ext cx="1153551" cy="1800664"/>
            <a:chOff x="2152356" y="745588"/>
            <a:chExt cx="1153551" cy="1800664"/>
          </a:xfrm>
        </p:grpSpPr>
        <p:sp>
          <p:nvSpPr>
            <p:cNvPr id="48" name="Rectangle: Rounded Corners 47">
              <a:extLst>
                <a:ext uri="{FF2B5EF4-FFF2-40B4-BE49-F238E27FC236}">
                  <a16:creationId xmlns:a16="http://schemas.microsoft.com/office/drawing/2014/main" id="{467B85D6-5156-4248-8E74-9EDBBC00F293}"/>
                </a:ext>
              </a:extLst>
            </p:cNvPr>
            <p:cNvSpPr/>
            <p:nvPr/>
          </p:nvSpPr>
          <p:spPr>
            <a:xfrm>
              <a:off x="2152356" y="745588"/>
              <a:ext cx="1153551" cy="1800664"/>
            </a:xfrm>
            <a:prstGeom prst="roundRect">
              <a:avLst>
                <a:gd name="adj" fmla="val 81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pic>
          <p:nvPicPr>
            <p:cNvPr id="49" name="Picture 48">
              <a:extLst>
                <a:ext uri="{FF2B5EF4-FFF2-40B4-BE49-F238E27FC236}">
                  <a16:creationId xmlns:a16="http://schemas.microsoft.com/office/drawing/2014/main" id="{9DECE4F0-EB04-44E9-9C19-2809A58BE07E}"/>
                </a:ext>
              </a:extLst>
            </p:cNvPr>
            <p:cNvPicPr>
              <a:picLocks noChangeAspect="1"/>
            </p:cNvPicPr>
            <p:nvPr/>
          </p:nvPicPr>
          <p:blipFill>
            <a:blip r:embed="rId2"/>
            <a:stretch>
              <a:fillRect/>
            </a:stretch>
          </p:blipFill>
          <p:spPr>
            <a:xfrm>
              <a:off x="2206129" y="825490"/>
              <a:ext cx="1047275" cy="1664489"/>
            </a:xfrm>
            <a:prstGeom prst="rect">
              <a:avLst/>
            </a:prstGeom>
          </p:spPr>
        </p:pic>
      </p:grpSp>
      <p:sp>
        <p:nvSpPr>
          <p:cNvPr id="50" name="Rectangle: Rounded Corners 49">
            <a:extLst>
              <a:ext uri="{FF2B5EF4-FFF2-40B4-BE49-F238E27FC236}">
                <a16:creationId xmlns:a16="http://schemas.microsoft.com/office/drawing/2014/main" id="{B771BD4B-0AE4-4EFC-A4C1-B4B4B65EC535}"/>
              </a:ext>
            </a:extLst>
          </p:cNvPr>
          <p:cNvSpPr/>
          <p:nvPr/>
        </p:nvSpPr>
        <p:spPr>
          <a:xfrm>
            <a:off x="10462324" y="1820824"/>
            <a:ext cx="1153551" cy="1800664"/>
          </a:xfrm>
          <a:prstGeom prst="roundRect">
            <a:avLst>
              <a:gd name="adj" fmla="val 813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rPr>
              <a:t>16</a:t>
            </a:r>
          </a:p>
        </p:txBody>
      </p:sp>
      <p:grpSp>
        <p:nvGrpSpPr>
          <p:cNvPr id="51" name="Group 50">
            <a:extLst>
              <a:ext uri="{FF2B5EF4-FFF2-40B4-BE49-F238E27FC236}">
                <a16:creationId xmlns:a16="http://schemas.microsoft.com/office/drawing/2014/main" id="{BFFB6838-5CDA-4949-AE3F-F30D2CA28A8A}"/>
              </a:ext>
            </a:extLst>
          </p:cNvPr>
          <p:cNvGrpSpPr/>
          <p:nvPr/>
        </p:nvGrpSpPr>
        <p:grpSpPr>
          <a:xfrm>
            <a:off x="10462324" y="1820824"/>
            <a:ext cx="1153551" cy="1800664"/>
            <a:chOff x="2152356" y="745588"/>
            <a:chExt cx="1153551" cy="1800664"/>
          </a:xfrm>
        </p:grpSpPr>
        <p:sp>
          <p:nvSpPr>
            <p:cNvPr id="52" name="Rectangle: Rounded Corners 51">
              <a:extLst>
                <a:ext uri="{FF2B5EF4-FFF2-40B4-BE49-F238E27FC236}">
                  <a16:creationId xmlns:a16="http://schemas.microsoft.com/office/drawing/2014/main" id="{35561646-8A1D-496D-8817-04119FB58439}"/>
                </a:ext>
              </a:extLst>
            </p:cNvPr>
            <p:cNvSpPr/>
            <p:nvPr/>
          </p:nvSpPr>
          <p:spPr>
            <a:xfrm>
              <a:off x="2152356" y="745588"/>
              <a:ext cx="1153551" cy="1800664"/>
            </a:xfrm>
            <a:prstGeom prst="roundRect">
              <a:avLst>
                <a:gd name="adj" fmla="val 81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pic>
          <p:nvPicPr>
            <p:cNvPr id="53" name="Picture 52">
              <a:extLst>
                <a:ext uri="{FF2B5EF4-FFF2-40B4-BE49-F238E27FC236}">
                  <a16:creationId xmlns:a16="http://schemas.microsoft.com/office/drawing/2014/main" id="{BDC54DAB-BF9E-4465-89F3-CD8FD17BDB82}"/>
                </a:ext>
              </a:extLst>
            </p:cNvPr>
            <p:cNvPicPr>
              <a:picLocks noChangeAspect="1"/>
            </p:cNvPicPr>
            <p:nvPr/>
          </p:nvPicPr>
          <p:blipFill>
            <a:blip r:embed="rId2"/>
            <a:stretch>
              <a:fillRect/>
            </a:stretch>
          </p:blipFill>
          <p:spPr>
            <a:xfrm>
              <a:off x="2206129" y="825490"/>
              <a:ext cx="1047275" cy="1664489"/>
            </a:xfrm>
            <a:prstGeom prst="rect">
              <a:avLst/>
            </a:prstGeom>
          </p:spPr>
        </p:pic>
      </p:grpSp>
    </p:spTree>
    <p:extLst>
      <p:ext uri="{BB962C8B-B14F-4D97-AF65-F5344CB8AC3E}">
        <p14:creationId xmlns:p14="http://schemas.microsoft.com/office/powerpoint/2010/main" val="411322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p:cTn id="6" dur="indefinite"/>
                                        <p:tgtEl>
                                          <p:spTgt spid="27"/>
                                        </p:tgtEl>
                                        <p:attrNameLst>
                                          <p:attrName>style.opacity</p:attrName>
                                        </p:attrNameLst>
                                      </p:cBhvr>
                                      <p:to>
                                        <p:strVal val="0"/>
                                      </p:to>
                                    </p:set>
                                    <p:animEffect filter="image" prLst="opacity: 0">
                                      <p:cBhvr rctx="IE">
                                        <p:cTn id="7" dur="indefinite"/>
                                        <p:tgtEl>
                                          <p:spTgt spid="27"/>
                                        </p:tgtEl>
                                      </p:cBhvr>
                                    </p:animEffect>
                                  </p:childTnLst>
                                </p:cTn>
                              </p:par>
                            </p:childTnLst>
                          </p:cTn>
                        </p:par>
                      </p:childTnLst>
                    </p:cTn>
                  </p:par>
                </p:childTnLst>
              </p:cTn>
              <p:nextCondLst>
                <p:cond evt="onClick" delay="0">
                  <p:tgtEl>
                    <p:spTgt spid="27"/>
                  </p:tgtEl>
                </p:cond>
              </p:nextCondLst>
            </p:seq>
            <p:seq concurrent="1" nextAc="seek">
              <p:cTn id="8" restart="whenNotActive" fill="hold" evtFilter="cancelBubble" nodeType="interactiveSeq">
                <p:stCondLst>
                  <p:cond evt="onClick" delay="0">
                    <p:tgtEl>
                      <p:spTgt spid="3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p:cTn id="12" dur="indefinite"/>
                                        <p:tgtEl>
                                          <p:spTgt spid="31"/>
                                        </p:tgtEl>
                                        <p:attrNameLst>
                                          <p:attrName>style.opacity</p:attrName>
                                        </p:attrNameLst>
                                      </p:cBhvr>
                                      <p:to>
                                        <p:strVal val="0"/>
                                      </p:to>
                                    </p:set>
                                    <p:animEffect filter="image" prLst="opacity: 0">
                                      <p:cBhvr rctx="IE">
                                        <p:cTn id="13" dur="indefinite"/>
                                        <p:tgtEl>
                                          <p:spTgt spid="31"/>
                                        </p:tgtEl>
                                      </p:cBhvr>
                                    </p:animEffect>
                                  </p:childTnLst>
                                </p:cTn>
                              </p:par>
                            </p:childTnLst>
                          </p:cTn>
                        </p:par>
                      </p:childTnLst>
                    </p:cTn>
                  </p:par>
                </p:childTnLst>
              </p:cTn>
              <p:nextCondLst>
                <p:cond evt="onClick" delay="0">
                  <p:tgtEl>
                    <p:spTgt spid="31"/>
                  </p:tgtEl>
                </p:cond>
              </p:nextCondLst>
            </p:seq>
            <p:seq concurrent="1" nextAc="seek">
              <p:cTn id="14" restart="whenNotActive" fill="hold" evtFilter="cancelBubble" nodeType="interactiveSeq">
                <p:stCondLst>
                  <p:cond evt="onClick" delay="0">
                    <p:tgtEl>
                      <p:spTgt spid="35"/>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p:cTn id="18" dur="indefinite"/>
                                        <p:tgtEl>
                                          <p:spTgt spid="35"/>
                                        </p:tgtEl>
                                        <p:attrNameLst>
                                          <p:attrName>style.opacity</p:attrName>
                                        </p:attrNameLst>
                                      </p:cBhvr>
                                      <p:to>
                                        <p:strVal val="0"/>
                                      </p:to>
                                    </p:set>
                                    <p:animEffect filter="image" prLst="opacity: 0">
                                      <p:cBhvr rctx="IE">
                                        <p:cTn id="19" dur="indefinite"/>
                                        <p:tgtEl>
                                          <p:spTgt spid="35"/>
                                        </p:tgtEl>
                                      </p:cBhvr>
                                    </p:animEffect>
                                  </p:childTnLst>
                                </p:cTn>
                              </p:par>
                            </p:childTnLst>
                          </p:cTn>
                        </p:par>
                      </p:childTnLst>
                    </p:cTn>
                  </p:par>
                </p:childTnLst>
              </p:cTn>
              <p:nextCondLst>
                <p:cond evt="onClick" delay="0">
                  <p:tgtEl>
                    <p:spTgt spid="35"/>
                  </p:tgtEl>
                </p:cond>
              </p:nextCondLst>
            </p:seq>
            <p:seq concurrent="1" nextAc="seek">
              <p:cTn id="20" restart="whenNotActive" fill="hold" evtFilter="cancelBubble" nodeType="interactiveSeq">
                <p:stCondLst>
                  <p:cond evt="onClick" delay="0">
                    <p:tgtEl>
                      <p:spTgt spid="39"/>
                    </p:tgtEl>
                  </p:cond>
                </p:stCondLst>
                <p:endSync evt="end" delay="0">
                  <p:rtn val="all"/>
                </p:endSync>
                <p:childTnLst>
                  <p:par>
                    <p:cTn id="21" fill="hold">
                      <p:stCondLst>
                        <p:cond delay="0"/>
                      </p:stCondLst>
                      <p:childTnLst>
                        <p:par>
                          <p:cTn id="22" fill="hold">
                            <p:stCondLst>
                              <p:cond delay="0"/>
                            </p:stCondLst>
                            <p:childTnLst>
                              <p:par>
                                <p:cTn id="23" presetID="9" presetClass="emph" presetSubtype="0" nodeType="clickEffect">
                                  <p:stCondLst>
                                    <p:cond delay="0"/>
                                  </p:stCondLst>
                                  <p:childTnLst>
                                    <p:set>
                                      <p:cBhvr>
                                        <p:cTn id="24" dur="indefinite"/>
                                        <p:tgtEl>
                                          <p:spTgt spid="39"/>
                                        </p:tgtEl>
                                        <p:attrNameLst>
                                          <p:attrName>style.opacity</p:attrName>
                                        </p:attrNameLst>
                                      </p:cBhvr>
                                      <p:to>
                                        <p:strVal val="0"/>
                                      </p:to>
                                    </p:set>
                                    <p:animEffect filter="image" prLst="opacity: 0">
                                      <p:cBhvr rctx="IE">
                                        <p:cTn id="25" dur="indefinite"/>
                                        <p:tgtEl>
                                          <p:spTgt spid="39"/>
                                        </p:tgtEl>
                                      </p:cBhvr>
                                    </p:animEffect>
                                  </p:childTnLst>
                                </p:cTn>
                              </p:par>
                            </p:childTnLst>
                          </p:cTn>
                        </p:par>
                      </p:childTnLst>
                    </p:cTn>
                  </p:par>
                </p:childTnLst>
              </p:cTn>
              <p:nextCondLst>
                <p:cond evt="onClick" delay="0">
                  <p:tgtEl>
                    <p:spTgt spid="39"/>
                  </p:tgtEl>
                </p:cond>
              </p:nextCondLst>
            </p:seq>
            <p:seq concurrent="1" nextAc="seek">
              <p:cTn id="26" restart="whenNotActive" fill="hold" evtFilter="cancelBubble" nodeType="interactiveSeq">
                <p:stCondLst>
                  <p:cond evt="onClick" delay="0">
                    <p:tgtEl>
                      <p:spTgt spid="43"/>
                    </p:tgtEl>
                  </p:cond>
                </p:stCondLst>
                <p:endSync evt="end" delay="0">
                  <p:rtn val="all"/>
                </p:endSync>
                <p:childTnLst>
                  <p:par>
                    <p:cTn id="27" fill="hold">
                      <p:stCondLst>
                        <p:cond delay="0"/>
                      </p:stCondLst>
                      <p:childTnLst>
                        <p:par>
                          <p:cTn id="28" fill="hold">
                            <p:stCondLst>
                              <p:cond delay="0"/>
                            </p:stCondLst>
                            <p:childTnLst>
                              <p:par>
                                <p:cTn id="29" presetID="9" presetClass="emph" presetSubtype="0" nodeType="clickEffect">
                                  <p:stCondLst>
                                    <p:cond delay="0"/>
                                  </p:stCondLst>
                                  <p:childTnLst>
                                    <p:set>
                                      <p:cBhvr>
                                        <p:cTn id="30" dur="indefinite"/>
                                        <p:tgtEl>
                                          <p:spTgt spid="43"/>
                                        </p:tgtEl>
                                        <p:attrNameLst>
                                          <p:attrName>style.opacity</p:attrName>
                                        </p:attrNameLst>
                                      </p:cBhvr>
                                      <p:to>
                                        <p:strVal val="0"/>
                                      </p:to>
                                    </p:set>
                                    <p:animEffect filter="image" prLst="opacity: 0">
                                      <p:cBhvr rctx="IE">
                                        <p:cTn id="31" dur="indefinite"/>
                                        <p:tgtEl>
                                          <p:spTgt spid="43"/>
                                        </p:tgtEl>
                                      </p:cBhvr>
                                    </p:animEffect>
                                  </p:childTnLst>
                                </p:cTn>
                              </p:par>
                            </p:childTnLst>
                          </p:cTn>
                        </p:par>
                      </p:childTnLst>
                    </p:cTn>
                  </p:par>
                </p:childTnLst>
              </p:cTn>
              <p:nextCondLst>
                <p:cond evt="onClick" delay="0">
                  <p:tgtEl>
                    <p:spTgt spid="43"/>
                  </p:tgtEl>
                </p:cond>
              </p:nextCondLst>
            </p:seq>
            <p:seq concurrent="1" nextAc="seek">
              <p:cTn id="32" restart="whenNotActive" fill="hold" evtFilter="cancelBubble" nodeType="interactiveSeq">
                <p:stCondLst>
                  <p:cond evt="onClick" delay="0">
                    <p:tgtEl>
                      <p:spTgt spid="47"/>
                    </p:tgtEl>
                  </p:cond>
                </p:stCondLst>
                <p:endSync evt="end" delay="0">
                  <p:rtn val="all"/>
                </p:endSync>
                <p:childTnLst>
                  <p:par>
                    <p:cTn id="33" fill="hold">
                      <p:stCondLst>
                        <p:cond delay="0"/>
                      </p:stCondLst>
                      <p:childTnLst>
                        <p:par>
                          <p:cTn id="34" fill="hold">
                            <p:stCondLst>
                              <p:cond delay="0"/>
                            </p:stCondLst>
                            <p:childTnLst>
                              <p:par>
                                <p:cTn id="35" presetID="9" presetClass="emph" presetSubtype="0" nodeType="clickEffect">
                                  <p:stCondLst>
                                    <p:cond delay="0"/>
                                  </p:stCondLst>
                                  <p:childTnLst>
                                    <p:set>
                                      <p:cBhvr>
                                        <p:cTn id="36" dur="indefinite"/>
                                        <p:tgtEl>
                                          <p:spTgt spid="47"/>
                                        </p:tgtEl>
                                        <p:attrNameLst>
                                          <p:attrName>style.opacity</p:attrName>
                                        </p:attrNameLst>
                                      </p:cBhvr>
                                      <p:to>
                                        <p:strVal val="0"/>
                                      </p:to>
                                    </p:set>
                                    <p:animEffect filter="image" prLst="opacity: 0">
                                      <p:cBhvr rctx="IE">
                                        <p:cTn id="37" dur="indefinite"/>
                                        <p:tgtEl>
                                          <p:spTgt spid="47"/>
                                        </p:tgtEl>
                                      </p:cBhvr>
                                    </p:animEffect>
                                  </p:childTnLst>
                                </p:cTn>
                              </p:par>
                            </p:childTnLst>
                          </p:cTn>
                        </p:par>
                      </p:childTnLst>
                    </p:cTn>
                  </p:par>
                </p:childTnLst>
              </p:cTn>
              <p:nextCondLst>
                <p:cond evt="onClick" delay="0">
                  <p:tgtEl>
                    <p:spTgt spid="47"/>
                  </p:tgtEl>
                </p:cond>
              </p:nextCondLst>
            </p:seq>
            <p:seq concurrent="1" nextAc="seek">
              <p:cTn id="38" restart="whenNotActive" fill="hold" evtFilter="cancelBubble" nodeType="interactiveSeq">
                <p:stCondLst>
                  <p:cond evt="onClick" delay="0">
                    <p:tgtEl>
                      <p:spTgt spid="51"/>
                    </p:tgtEl>
                  </p:cond>
                </p:stCondLst>
                <p:endSync evt="end" delay="0">
                  <p:rtn val="all"/>
                </p:endSync>
                <p:childTnLst>
                  <p:par>
                    <p:cTn id="39" fill="hold">
                      <p:stCondLst>
                        <p:cond delay="0"/>
                      </p:stCondLst>
                      <p:childTnLst>
                        <p:par>
                          <p:cTn id="40" fill="hold">
                            <p:stCondLst>
                              <p:cond delay="0"/>
                            </p:stCondLst>
                            <p:childTnLst>
                              <p:par>
                                <p:cTn id="41" presetID="9" presetClass="emph" presetSubtype="0" nodeType="clickEffect">
                                  <p:stCondLst>
                                    <p:cond delay="0"/>
                                  </p:stCondLst>
                                  <p:childTnLst>
                                    <p:set>
                                      <p:cBhvr>
                                        <p:cTn id="42" dur="indefinite"/>
                                        <p:tgtEl>
                                          <p:spTgt spid="51"/>
                                        </p:tgtEl>
                                        <p:attrNameLst>
                                          <p:attrName>style.opacity</p:attrName>
                                        </p:attrNameLst>
                                      </p:cBhvr>
                                      <p:to>
                                        <p:strVal val="0"/>
                                      </p:to>
                                    </p:set>
                                    <p:animEffect filter="image" prLst="opacity: 0">
                                      <p:cBhvr rctx="IE">
                                        <p:cTn id="43" dur="indefinite"/>
                                        <p:tgtEl>
                                          <p:spTgt spid="51"/>
                                        </p:tgtEl>
                                      </p:cBhvr>
                                    </p:animEffect>
                                  </p:childTnLst>
                                </p:cTn>
                              </p:par>
                            </p:childTnLst>
                          </p:cTn>
                        </p:par>
                      </p:childTnLst>
                    </p:cTn>
                  </p:par>
                </p:childTnLst>
              </p:cTn>
              <p:nextCondLst>
                <p:cond evt="onClick" delay="0">
                  <p:tgtEl>
                    <p:spTgt spid="51"/>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1EE2DF-CD9D-4275-A390-B9B6E7309697}"/>
              </a:ext>
            </a:extLst>
          </p:cNvPr>
          <p:cNvSpPr txBox="1"/>
          <p:nvPr/>
        </p:nvSpPr>
        <p:spPr>
          <a:xfrm>
            <a:off x="188686" y="237624"/>
            <a:ext cx="8939201" cy="954107"/>
          </a:xfrm>
          <a:prstGeom prst="rect">
            <a:avLst/>
          </a:prstGeom>
          <a:noFill/>
        </p:spPr>
        <p:txBody>
          <a:bodyPr wrap="square" rtlCol="0">
            <a:spAutoFit/>
          </a:bodyPr>
          <a:lstStyle/>
          <a:p>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3. </a:t>
            </a:r>
            <a:r>
              <a:rPr lang="en-US" sz="2800" b="1">
                <a:solidFill>
                  <a:schemeClr val="accent1">
                    <a:lumMod val="50000"/>
                  </a:schemeClr>
                </a:solidFill>
                <a:latin typeface="Roboto" panose="020B0604020202020204"/>
                <a:ea typeface="Tahoma" panose="020B0604030504040204" pitchFamily="34" charset="0"/>
                <a:cs typeface="Tahoma" panose="020B0604030504040204" pitchFamily="34" charset="0"/>
              </a:rPr>
              <a:t>TÌM KIẾM NHỊ PHÂN</a:t>
            </a:r>
            <a:endParaRPr lang="en-US" sz="2800" b="1">
              <a:solidFill>
                <a:schemeClr val="accent1">
                  <a:lumMod val="50000"/>
                </a:schemeClr>
              </a:solidFill>
              <a:latin typeface="Roboto" panose="020B0604020202020204"/>
            </a:endParaRPr>
          </a:p>
          <a:p>
            <a:endParaRPr lang="en-US"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Cube 2">
            <a:extLst>
              <a:ext uri="{FF2B5EF4-FFF2-40B4-BE49-F238E27FC236}">
                <a16:creationId xmlns:a16="http://schemas.microsoft.com/office/drawing/2014/main" id="{05205FEE-2809-4B5B-9482-933DF9F9A044}"/>
              </a:ext>
            </a:extLst>
          </p:cNvPr>
          <p:cNvSpPr/>
          <p:nvPr/>
        </p:nvSpPr>
        <p:spPr>
          <a:xfrm>
            <a:off x="6300663" y="3395989"/>
            <a:ext cx="1097260"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4" name="Cube 3">
            <a:extLst>
              <a:ext uri="{FF2B5EF4-FFF2-40B4-BE49-F238E27FC236}">
                <a16:creationId xmlns:a16="http://schemas.microsoft.com/office/drawing/2014/main" id="{8E7DF131-2A09-437F-9AFA-01D555B78C3D}"/>
              </a:ext>
            </a:extLst>
          </p:cNvPr>
          <p:cNvSpPr/>
          <p:nvPr/>
        </p:nvSpPr>
        <p:spPr>
          <a:xfrm>
            <a:off x="6984222" y="3395989"/>
            <a:ext cx="1097260"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6" name="Cube 5">
            <a:extLst>
              <a:ext uri="{FF2B5EF4-FFF2-40B4-BE49-F238E27FC236}">
                <a16:creationId xmlns:a16="http://schemas.microsoft.com/office/drawing/2014/main" id="{CF01B568-A0A3-4453-873B-81ED3ECBA319}"/>
              </a:ext>
            </a:extLst>
          </p:cNvPr>
          <p:cNvSpPr/>
          <p:nvPr/>
        </p:nvSpPr>
        <p:spPr>
          <a:xfrm>
            <a:off x="7667781" y="3395989"/>
            <a:ext cx="1097260"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7" name="Cube 6">
            <a:extLst>
              <a:ext uri="{FF2B5EF4-FFF2-40B4-BE49-F238E27FC236}">
                <a16:creationId xmlns:a16="http://schemas.microsoft.com/office/drawing/2014/main" id="{3157DEB3-E0A6-47A1-8665-D9F73C92B657}"/>
              </a:ext>
            </a:extLst>
          </p:cNvPr>
          <p:cNvSpPr/>
          <p:nvPr/>
        </p:nvSpPr>
        <p:spPr>
          <a:xfrm>
            <a:off x="8351340" y="3395989"/>
            <a:ext cx="1097260"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8" name="Cube 7">
            <a:extLst>
              <a:ext uri="{FF2B5EF4-FFF2-40B4-BE49-F238E27FC236}">
                <a16:creationId xmlns:a16="http://schemas.microsoft.com/office/drawing/2014/main" id="{1462C164-8E9D-4901-9B46-75A99D2339BF}"/>
              </a:ext>
            </a:extLst>
          </p:cNvPr>
          <p:cNvSpPr/>
          <p:nvPr/>
        </p:nvSpPr>
        <p:spPr>
          <a:xfrm>
            <a:off x="9034899" y="3395989"/>
            <a:ext cx="1097260"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9" name="Cube 8">
            <a:extLst>
              <a:ext uri="{FF2B5EF4-FFF2-40B4-BE49-F238E27FC236}">
                <a16:creationId xmlns:a16="http://schemas.microsoft.com/office/drawing/2014/main" id="{6211C56B-AE53-4542-A133-59FA84A0893A}"/>
              </a:ext>
            </a:extLst>
          </p:cNvPr>
          <p:cNvSpPr/>
          <p:nvPr/>
        </p:nvSpPr>
        <p:spPr>
          <a:xfrm>
            <a:off x="9718458" y="3395989"/>
            <a:ext cx="1097260"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5E39D538-6C06-4FED-8A98-8E45BD186871}"/>
              </a:ext>
            </a:extLst>
          </p:cNvPr>
          <p:cNvSpPr txBox="1"/>
          <p:nvPr/>
        </p:nvSpPr>
        <p:spPr>
          <a:xfrm>
            <a:off x="6376802" y="3734176"/>
            <a:ext cx="604267" cy="369332"/>
          </a:xfrm>
          <a:prstGeom prst="rect">
            <a:avLst/>
          </a:prstGeom>
          <a:noFill/>
        </p:spPr>
        <p:txBody>
          <a:bodyPr wrap="square" rtlCol="0">
            <a:spAutoFit/>
          </a:bodyPr>
          <a:lstStyle/>
          <a:p>
            <a:r>
              <a:rPr lang="en-US">
                <a:latin typeface="Roboto" panose="02000000000000000000" pitchFamily="2" charset="0"/>
                <a:ea typeface="Roboto" panose="02000000000000000000" pitchFamily="2" charset="0"/>
                <a:cs typeface="Roboto" panose="02000000000000000000" pitchFamily="2" charset="0"/>
              </a:rPr>
              <a:t>A[0]</a:t>
            </a:r>
          </a:p>
        </p:txBody>
      </p:sp>
      <p:sp>
        <p:nvSpPr>
          <p:cNvPr id="11" name="TextBox 10">
            <a:extLst>
              <a:ext uri="{FF2B5EF4-FFF2-40B4-BE49-F238E27FC236}">
                <a16:creationId xmlns:a16="http://schemas.microsoft.com/office/drawing/2014/main" id="{935F2DB6-B75C-4AA5-B3F7-73CD3C443B13}"/>
              </a:ext>
            </a:extLst>
          </p:cNvPr>
          <p:cNvSpPr txBox="1"/>
          <p:nvPr/>
        </p:nvSpPr>
        <p:spPr>
          <a:xfrm>
            <a:off x="6545464" y="3334976"/>
            <a:ext cx="346078" cy="369332"/>
          </a:xfrm>
          <a:prstGeom prst="rect">
            <a:avLst/>
          </a:prstGeom>
          <a:noFill/>
        </p:spPr>
        <p:txBody>
          <a:bodyPr wrap="square" rtlCol="0">
            <a:spAutoFit/>
          </a:bodyPr>
          <a:lstStyle/>
          <a:p>
            <a:pPr algn="ctr"/>
            <a:r>
              <a:rPr lang="en-US">
                <a:solidFill>
                  <a:srgbClr val="FF0000"/>
                </a:solidFill>
                <a:latin typeface="Roboto" panose="02000000000000000000" pitchFamily="2" charset="0"/>
                <a:ea typeface="Roboto" panose="02000000000000000000" pitchFamily="2" charset="0"/>
                <a:cs typeface="Roboto" panose="02000000000000000000" pitchFamily="2" charset="0"/>
              </a:rPr>
              <a:t>1</a:t>
            </a:r>
          </a:p>
        </p:txBody>
      </p:sp>
      <p:sp>
        <p:nvSpPr>
          <p:cNvPr id="12" name="TextBox 11">
            <a:extLst>
              <a:ext uri="{FF2B5EF4-FFF2-40B4-BE49-F238E27FC236}">
                <a16:creationId xmlns:a16="http://schemas.microsoft.com/office/drawing/2014/main" id="{47D2AF8D-6F2C-43AC-841D-ED0CD8C8B513}"/>
              </a:ext>
            </a:extLst>
          </p:cNvPr>
          <p:cNvSpPr txBox="1"/>
          <p:nvPr/>
        </p:nvSpPr>
        <p:spPr>
          <a:xfrm>
            <a:off x="7045772" y="3734176"/>
            <a:ext cx="604267" cy="369332"/>
          </a:xfrm>
          <a:prstGeom prst="rect">
            <a:avLst/>
          </a:prstGeom>
          <a:noFill/>
        </p:spPr>
        <p:txBody>
          <a:bodyPr wrap="square" rtlCol="0">
            <a:spAutoFit/>
          </a:bodyPr>
          <a:lstStyle/>
          <a:p>
            <a:r>
              <a:rPr lang="en-US">
                <a:latin typeface="Roboto" panose="02000000000000000000" pitchFamily="2" charset="0"/>
                <a:ea typeface="Roboto" panose="02000000000000000000" pitchFamily="2" charset="0"/>
                <a:cs typeface="Roboto" panose="02000000000000000000" pitchFamily="2" charset="0"/>
              </a:rPr>
              <a:t>A[1]</a:t>
            </a:r>
          </a:p>
        </p:txBody>
      </p:sp>
      <p:sp>
        <p:nvSpPr>
          <p:cNvPr id="13" name="TextBox 12">
            <a:extLst>
              <a:ext uri="{FF2B5EF4-FFF2-40B4-BE49-F238E27FC236}">
                <a16:creationId xmlns:a16="http://schemas.microsoft.com/office/drawing/2014/main" id="{7816E39F-3A40-4918-A7E0-AEF2493DF381}"/>
              </a:ext>
            </a:extLst>
          </p:cNvPr>
          <p:cNvSpPr txBox="1"/>
          <p:nvPr/>
        </p:nvSpPr>
        <p:spPr>
          <a:xfrm>
            <a:off x="7218315" y="3337118"/>
            <a:ext cx="463736" cy="369332"/>
          </a:xfrm>
          <a:prstGeom prst="rect">
            <a:avLst/>
          </a:prstGeom>
          <a:noFill/>
        </p:spPr>
        <p:txBody>
          <a:bodyPr wrap="square" rtlCol="0">
            <a:spAutoFit/>
          </a:bodyPr>
          <a:lstStyle/>
          <a:p>
            <a:pPr algn="ctr"/>
            <a:r>
              <a:rPr lang="en-US">
                <a:solidFill>
                  <a:srgbClr val="FF0000"/>
                </a:solidFill>
                <a:latin typeface="Roboto" panose="02000000000000000000" pitchFamily="2" charset="0"/>
                <a:ea typeface="Roboto" panose="02000000000000000000" pitchFamily="2" charset="0"/>
                <a:cs typeface="Roboto" panose="02000000000000000000" pitchFamily="2" charset="0"/>
              </a:rPr>
              <a:t>3</a:t>
            </a:r>
          </a:p>
        </p:txBody>
      </p:sp>
      <p:sp>
        <p:nvSpPr>
          <p:cNvPr id="14" name="TextBox 13">
            <a:extLst>
              <a:ext uri="{FF2B5EF4-FFF2-40B4-BE49-F238E27FC236}">
                <a16:creationId xmlns:a16="http://schemas.microsoft.com/office/drawing/2014/main" id="{3CC1F227-5D75-4FFD-83EC-3B58F6A7FDEC}"/>
              </a:ext>
            </a:extLst>
          </p:cNvPr>
          <p:cNvSpPr txBox="1"/>
          <p:nvPr/>
        </p:nvSpPr>
        <p:spPr>
          <a:xfrm>
            <a:off x="7764092" y="3742829"/>
            <a:ext cx="604267" cy="369332"/>
          </a:xfrm>
          <a:prstGeom prst="rect">
            <a:avLst/>
          </a:prstGeom>
          <a:noFill/>
        </p:spPr>
        <p:txBody>
          <a:bodyPr wrap="square" rtlCol="0">
            <a:spAutoFit/>
          </a:bodyPr>
          <a:lstStyle/>
          <a:p>
            <a:r>
              <a:rPr lang="en-US">
                <a:latin typeface="Roboto" panose="02000000000000000000" pitchFamily="2" charset="0"/>
                <a:ea typeface="Roboto" panose="02000000000000000000" pitchFamily="2" charset="0"/>
                <a:cs typeface="Roboto" panose="02000000000000000000" pitchFamily="2" charset="0"/>
              </a:rPr>
              <a:t>A[2]</a:t>
            </a:r>
          </a:p>
        </p:txBody>
      </p:sp>
      <p:sp>
        <p:nvSpPr>
          <p:cNvPr id="15" name="TextBox 14">
            <a:extLst>
              <a:ext uri="{FF2B5EF4-FFF2-40B4-BE49-F238E27FC236}">
                <a16:creationId xmlns:a16="http://schemas.microsoft.com/office/drawing/2014/main" id="{E99623A6-BBD3-4096-8DE5-61D983690FCA}"/>
              </a:ext>
            </a:extLst>
          </p:cNvPr>
          <p:cNvSpPr txBox="1"/>
          <p:nvPr/>
        </p:nvSpPr>
        <p:spPr>
          <a:xfrm>
            <a:off x="7934590" y="3334975"/>
            <a:ext cx="335097" cy="369332"/>
          </a:xfrm>
          <a:prstGeom prst="rect">
            <a:avLst/>
          </a:prstGeom>
          <a:noFill/>
        </p:spPr>
        <p:txBody>
          <a:bodyPr wrap="square" rtlCol="0">
            <a:spAutoFit/>
          </a:bodyPr>
          <a:lstStyle/>
          <a:p>
            <a:pPr algn="ctr"/>
            <a:r>
              <a:rPr lang="en-US">
                <a:solidFill>
                  <a:srgbClr val="FF0000"/>
                </a:solidFill>
                <a:latin typeface="Roboto" panose="02000000000000000000" pitchFamily="2" charset="0"/>
                <a:ea typeface="Roboto" panose="02000000000000000000" pitchFamily="2" charset="0"/>
                <a:cs typeface="Roboto" panose="02000000000000000000" pitchFamily="2" charset="0"/>
              </a:rPr>
              <a:t>4</a:t>
            </a:r>
          </a:p>
        </p:txBody>
      </p:sp>
      <p:sp>
        <p:nvSpPr>
          <p:cNvPr id="16" name="TextBox 15">
            <a:extLst>
              <a:ext uri="{FF2B5EF4-FFF2-40B4-BE49-F238E27FC236}">
                <a16:creationId xmlns:a16="http://schemas.microsoft.com/office/drawing/2014/main" id="{DFD514FC-8B23-47A7-8166-878055A215AF}"/>
              </a:ext>
            </a:extLst>
          </p:cNvPr>
          <p:cNvSpPr txBox="1"/>
          <p:nvPr/>
        </p:nvSpPr>
        <p:spPr>
          <a:xfrm>
            <a:off x="8395758" y="3737767"/>
            <a:ext cx="604267" cy="369332"/>
          </a:xfrm>
          <a:prstGeom prst="rect">
            <a:avLst/>
          </a:prstGeom>
          <a:noFill/>
        </p:spPr>
        <p:txBody>
          <a:bodyPr wrap="square" rtlCol="0">
            <a:spAutoFit/>
          </a:bodyPr>
          <a:lstStyle/>
          <a:p>
            <a:r>
              <a:rPr lang="en-US">
                <a:latin typeface="Roboto" panose="02000000000000000000" pitchFamily="2" charset="0"/>
                <a:ea typeface="Roboto" panose="02000000000000000000" pitchFamily="2" charset="0"/>
                <a:cs typeface="Roboto" panose="02000000000000000000" pitchFamily="2" charset="0"/>
              </a:rPr>
              <a:t>A[3]</a:t>
            </a:r>
          </a:p>
        </p:txBody>
      </p:sp>
      <p:sp>
        <p:nvSpPr>
          <p:cNvPr id="17" name="TextBox 16">
            <a:extLst>
              <a:ext uri="{FF2B5EF4-FFF2-40B4-BE49-F238E27FC236}">
                <a16:creationId xmlns:a16="http://schemas.microsoft.com/office/drawing/2014/main" id="{31AE50E4-4F70-49D0-8A02-1BE79AF17C21}"/>
              </a:ext>
            </a:extLst>
          </p:cNvPr>
          <p:cNvSpPr txBox="1"/>
          <p:nvPr/>
        </p:nvSpPr>
        <p:spPr>
          <a:xfrm>
            <a:off x="8596735" y="3337118"/>
            <a:ext cx="405317" cy="369332"/>
          </a:xfrm>
          <a:prstGeom prst="rect">
            <a:avLst/>
          </a:prstGeom>
          <a:noFill/>
        </p:spPr>
        <p:txBody>
          <a:bodyPr wrap="square" rtlCol="0">
            <a:spAutoFit/>
          </a:bodyPr>
          <a:lstStyle/>
          <a:p>
            <a:pPr algn="ctr"/>
            <a:r>
              <a:rPr lang="en-US">
                <a:solidFill>
                  <a:srgbClr val="FF0000"/>
                </a:solidFill>
                <a:latin typeface="Roboto" panose="02000000000000000000" pitchFamily="2" charset="0"/>
                <a:ea typeface="Roboto" panose="02000000000000000000" pitchFamily="2" charset="0"/>
                <a:cs typeface="Roboto" panose="02000000000000000000" pitchFamily="2" charset="0"/>
              </a:rPr>
              <a:t>7</a:t>
            </a:r>
          </a:p>
        </p:txBody>
      </p:sp>
      <p:sp>
        <p:nvSpPr>
          <p:cNvPr id="18" name="Cube 17">
            <a:extLst>
              <a:ext uri="{FF2B5EF4-FFF2-40B4-BE49-F238E27FC236}">
                <a16:creationId xmlns:a16="http://schemas.microsoft.com/office/drawing/2014/main" id="{904C2894-52BE-4C52-9E75-D2D416FE1642}"/>
              </a:ext>
            </a:extLst>
          </p:cNvPr>
          <p:cNvSpPr/>
          <p:nvPr/>
        </p:nvSpPr>
        <p:spPr>
          <a:xfrm>
            <a:off x="10402017" y="3395989"/>
            <a:ext cx="1097260"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9" name="TextBox 18">
            <a:extLst>
              <a:ext uri="{FF2B5EF4-FFF2-40B4-BE49-F238E27FC236}">
                <a16:creationId xmlns:a16="http://schemas.microsoft.com/office/drawing/2014/main" id="{AEA81D0F-2854-4C7D-AEAE-E046A26D017B}"/>
              </a:ext>
            </a:extLst>
          </p:cNvPr>
          <p:cNvSpPr txBox="1"/>
          <p:nvPr/>
        </p:nvSpPr>
        <p:spPr>
          <a:xfrm>
            <a:off x="9096115" y="3734176"/>
            <a:ext cx="604267" cy="369332"/>
          </a:xfrm>
          <a:prstGeom prst="rect">
            <a:avLst/>
          </a:prstGeom>
          <a:noFill/>
        </p:spPr>
        <p:txBody>
          <a:bodyPr wrap="square" rtlCol="0">
            <a:spAutoFit/>
          </a:bodyPr>
          <a:lstStyle/>
          <a:p>
            <a:r>
              <a:rPr lang="en-US">
                <a:latin typeface="Roboto" panose="02000000000000000000" pitchFamily="2" charset="0"/>
                <a:ea typeface="Roboto" panose="02000000000000000000" pitchFamily="2" charset="0"/>
                <a:cs typeface="Roboto" panose="02000000000000000000" pitchFamily="2" charset="0"/>
              </a:rPr>
              <a:t>A[4]</a:t>
            </a:r>
          </a:p>
        </p:txBody>
      </p:sp>
      <p:sp>
        <p:nvSpPr>
          <p:cNvPr id="20" name="TextBox 19">
            <a:extLst>
              <a:ext uri="{FF2B5EF4-FFF2-40B4-BE49-F238E27FC236}">
                <a16:creationId xmlns:a16="http://schemas.microsoft.com/office/drawing/2014/main" id="{20403D9A-5244-4891-BD6F-EF84F38761EB}"/>
              </a:ext>
            </a:extLst>
          </p:cNvPr>
          <p:cNvSpPr txBox="1"/>
          <p:nvPr/>
        </p:nvSpPr>
        <p:spPr>
          <a:xfrm>
            <a:off x="9744913" y="3734176"/>
            <a:ext cx="604267" cy="369332"/>
          </a:xfrm>
          <a:prstGeom prst="rect">
            <a:avLst/>
          </a:prstGeom>
          <a:noFill/>
        </p:spPr>
        <p:txBody>
          <a:bodyPr wrap="square" rtlCol="0">
            <a:spAutoFit/>
          </a:bodyPr>
          <a:lstStyle/>
          <a:p>
            <a:r>
              <a:rPr lang="en-US">
                <a:latin typeface="Roboto" panose="02000000000000000000" pitchFamily="2" charset="0"/>
                <a:ea typeface="Roboto" panose="02000000000000000000" pitchFamily="2" charset="0"/>
                <a:cs typeface="Roboto" panose="02000000000000000000" pitchFamily="2" charset="0"/>
              </a:rPr>
              <a:t>A[5]</a:t>
            </a:r>
          </a:p>
        </p:txBody>
      </p:sp>
      <p:sp>
        <p:nvSpPr>
          <p:cNvPr id="21" name="TextBox 20">
            <a:extLst>
              <a:ext uri="{FF2B5EF4-FFF2-40B4-BE49-F238E27FC236}">
                <a16:creationId xmlns:a16="http://schemas.microsoft.com/office/drawing/2014/main" id="{A3EB50D1-DF67-45D6-B7D5-23CF941B2309}"/>
              </a:ext>
            </a:extLst>
          </p:cNvPr>
          <p:cNvSpPr txBox="1"/>
          <p:nvPr/>
        </p:nvSpPr>
        <p:spPr>
          <a:xfrm>
            <a:off x="10463233" y="3742829"/>
            <a:ext cx="604267" cy="369332"/>
          </a:xfrm>
          <a:prstGeom prst="rect">
            <a:avLst/>
          </a:prstGeom>
          <a:noFill/>
        </p:spPr>
        <p:txBody>
          <a:bodyPr wrap="square" rtlCol="0">
            <a:spAutoFit/>
          </a:bodyPr>
          <a:lstStyle/>
          <a:p>
            <a:r>
              <a:rPr lang="en-US">
                <a:latin typeface="Roboto" panose="02000000000000000000" pitchFamily="2" charset="0"/>
                <a:ea typeface="Roboto" panose="02000000000000000000" pitchFamily="2" charset="0"/>
                <a:cs typeface="Roboto" panose="02000000000000000000" pitchFamily="2" charset="0"/>
              </a:rPr>
              <a:t>A[6]</a:t>
            </a:r>
          </a:p>
        </p:txBody>
      </p:sp>
      <p:sp>
        <p:nvSpPr>
          <p:cNvPr id="22" name="TextBox 21">
            <a:extLst>
              <a:ext uri="{FF2B5EF4-FFF2-40B4-BE49-F238E27FC236}">
                <a16:creationId xmlns:a16="http://schemas.microsoft.com/office/drawing/2014/main" id="{225AC753-E3F1-425D-93B6-7ADC0F86638B}"/>
              </a:ext>
            </a:extLst>
          </p:cNvPr>
          <p:cNvSpPr txBox="1"/>
          <p:nvPr/>
        </p:nvSpPr>
        <p:spPr>
          <a:xfrm>
            <a:off x="9275888" y="3332833"/>
            <a:ext cx="346078" cy="369332"/>
          </a:xfrm>
          <a:prstGeom prst="rect">
            <a:avLst/>
          </a:prstGeom>
          <a:noFill/>
        </p:spPr>
        <p:txBody>
          <a:bodyPr wrap="square" rtlCol="0">
            <a:spAutoFit/>
          </a:bodyPr>
          <a:lstStyle/>
          <a:p>
            <a:pPr algn="ctr"/>
            <a:r>
              <a:rPr lang="en-US">
                <a:solidFill>
                  <a:srgbClr val="FF0000"/>
                </a:solidFill>
                <a:latin typeface="Roboto" panose="02000000000000000000" pitchFamily="2" charset="0"/>
                <a:ea typeface="Roboto" panose="02000000000000000000" pitchFamily="2" charset="0"/>
                <a:cs typeface="Roboto" panose="02000000000000000000" pitchFamily="2" charset="0"/>
              </a:rPr>
              <a:t>8</a:t>
            </a:r>
          </a:p>
        </p:txBody>
      </p:sp>
      <p:sp>
        <p:nvSpPr>
          <p:cNvPr id="23" name="TextBox 22">
            <a:extLst>
              <a:ext uri="{FF2B5EF4-FFF2-40B4-BE49-F238E27FC236}">
                <a16:creationId xmlns:a16="http://schemas.microsoft.com/office/drawing/2014/main" id="{64EBE7F9-C91B-4940-BADC-6ED8836AB18B}"/>
              </a:ext>
            </a:extLst>
          </p:cNvPr>
          <p:cNvSpPr txBox="1"/>
          <p:nvPr/>
        </p:nvSpPr>
        <p:spPr>
          <a:xfrm>
            <a:off x="9948739" y="3334975"/>
            <a:ext cx="463736" cy="369332"/>
          </a:xfrm>
          <a:prstGeom prst="rect">
            <a:avLst/>
          </a:prstGeom>
          <a:noFill/>
        </p:spPr>
        <p:txBody>
          <a:bodyPr wrap="square" rtlCol="0">
            <a:spAutoFit/>
          </a:bodyPr>
          <a:lstStyle/>
          <a:p>
            <a:pPr algn="ctr"/>
            <a:r>
              <a:rPr lang="en-US">
                <a:solidFill>
                  <a:srgbClr val="FF0000"/>
                </a:solidFill>
                <a:latin typeface="Roboto" panose="02000000000000000000" pitchFamily="2" charset="0"/>
                <a:ea typeface="Roboto" panose="02000000000000000000" pitchFamily="2" charset="0"/>
                <a:cs typeface="Roboto" panose="02000000000000000000" pitchFamily="2" charset="0"/>
              </a:rPr>
              <a:t>9</a:t>
            </a:r>
          </a:p>
        </p:txBody>
      </p:sp>
      <p:sp>
        <p:nvSpPr>
          <p:cNvPr id="24" name="TextBox 23">
            <a:extLst>
              <a:ext uri="{FF2B5EF4-FFF2-40B4-BE49-F238E27FC236}">
                <a16:creationId xmlns:a16="http://schemas.microsoft.com/office/drawing/2014/main" id="{35EA778B-47C3-41F0-91C8-F1C5D477643D}"/>
              </a:ext>
            </a:extLst>
          </p:cNvPr>
          <p:cNvSpPr txBox="1"/>
          <p:nvPr/>
        </p:nvSpPr>
        <p:spPr>
          <a:xfrm>
            <a:off x="10557430" y="3332832"/>
            <a:ext cx="463736" cy="369332"/>
          </a:xfrm>
          <a:prstGeom prst="rect">
            <a:avLst/>
          </a:prstGeom>
          <a:noFill/>
        </p:spPr>
        <p:txBody>
          <a:bodyPr wrap="square" rtlCol="0">
            <a:spAutoFit/>
          </a:bodyPr>
          <a:lstStyle/>
          <a:p>
            <a:pPr algn="ctr"/>
            <a:r>
              <a:rPr lang="en-US">
                <a:solidFill>
                  <a:srgbClr val="FF0000"/>
                </a:solidFill>
                <a:latin typeface="Roboto" panose="02000000000000000000" pitchFamily="2" charset="0"/>
                <a:ea typeface="Roboto" panose="02000000000000000000" pitchFamily="2" charset="0"/>
                <a:cs typeface="Roboto" panose="02000000000000000000" pitchFamily="2" charset="0"/>
              </a:rPr>
              <a:t>10</a:t>
            </a:r>
          </a:p>
        </p:txBody>
      </p:sp>
      <p:sp>
        <p:nvSpPr>
          <p:cNvPr id="25" name="TextBox 24">
            <a:extLst>
              <a:ext uri="{FF2B5EF4-FFF2-40B4-BE49-F238E27FC236}">
                <a16:creationId xmlns:a16="http://schemas.microsoft.com/office/drawing/2014/main" id="{DC57AF7A-BF7D-4877-A5F3-CAA9F3A1F415}"/>
              </a:ext>
            </a:extLst>
          </p:cNvPr>
          <p:cNvSpPr txBox="1"/>
          <p:nvPr/>
        </p:nvSpPr>
        <p:spPr>
          <a:xfrm>
            <a:off x="387926" y="1191731"/>
            <a:ext cx="11443856" cy="958660"/>
          </a:xfrm>
          <a:prstGeom prst="rect">
            <a:avLst/>
          </a:prstGeom>
          <a:noFill/>
        </p:spPr>
        <p:txBody>
          <a:bodyPr wrap="square" rtlCol="0">
            <a:spAutoFit/>
          </a:bodyPr>
          <a:lstStyle/>
          <a:p>
            <a:pPr>
              <a:lnSpc>
                <a:spcPct val="150000"/>
              </a:lnSpc>
            </a:pPr>
            <a:r>
              <a:rPr lang="en-US" sz="2000" b="1">
                <a:latin typeface="Roboto" panose="020B0604020202020204" charset="0"/>
                <a:ea typeface="Roboto" panose="020B0604020202020204" charset="0"/>
                <a:cs typeface="Roboto" panose="020B0604020202020204" charset="0"/>
              </a:rPr>
              <a:t>Bài toán: </a:t>
            </a:r>
            <a:r>
              <a:rPr lang="en-US" sz="2000">
                <a:latin typeface="Roboto" panose="020B0604020202020204" charset="0"/>
                <a:ea typeface="Roboto" panose="020B0604020202020204" charset="0"/>
                <a:cs typeface="Roboto" panose="020B0604020202020204" charset="0"/>
              </a:rPr>
              <a:t>Cho dãy gồm N số nguyên a</a:t>
            </a:r>
            <a:r>
              <a:rPr lang="en-US" sz="2000" baseline="-25000">
                <a:latin typeface="Roboto" panose="020B0604020202020204" charset="0"/>
                <a:ea typeface="Roboto" panose="020B0604020202020204" charset="0"/>
                <a:cs typeface="Roboto" panose="020B0604020202020204" charset="0"/>
              </a:rPr>
              <a:t>0</a:t>
            </a:r>
            <a:r>
              <a:rPr lang="en-US" sz="2000">
                <a:latin typeface="Roboto" panose="020B0604020202020204" charset="0"/>
                <a:ea typeface="Roboto" panose="020B0604020202020204" charset="0"/>
                <a:cs typeface="Roboto" panose="020B0604020202020204" charset="0"/>
              </a:rPr>
              <a:t>, a</a:t>
            </a:r>
            <a:r>
              <a:rPr lang="en-US" sz="2000" baseline="-25000">
                <a:latin typeface="Roboto" panose="020B0604020202020204" charset="0"/>
                <a:ea typeface="Roboto" panose="020B0604020202020204" charset="0"/>
                <a:cs typeface="Roboto" panose="020B0604020202020204" charset="0"/>
              </a:rPr>
              <a:t>1</a:t>
            </a:r>
            <a:r>
              <a:rPr lang="en-US" sz="2000">
                <a:latin typeface="Roboto" panose="020B0604020202020204" charset="0"/>
                <a:ea typeface="Roboto" panose="020B0604020202020204" charset="0"/>
                <a:cs typeface="Roboto" panose="020B0604020202020204" charset="0"/>
              </a:rPr>
              <a:t>, a</a:t>
            </a:r>
            <a:r>
              <a:rPr lang="en-US" sz="2000" baseline="-25000">
                <a:latin typeface="Roboto" panose="020B0604020202020204" charset="0"/>
                <a:ea typeface="Roboto" panose="020B0604020202020204" charset="0"/>
                <a:cs typeface="Roboto" panose="020B0604020202020204" charset="0"/>
              </a:rPr>
              <a:t>2</a:t>
            </a:r>
            <a:r>
              <a:rPr lang="en-US" sz="2000">
                <a:latin typeface="Roboto" panose="020B0604020202020204" charset="0"/>
                <a:ea typeface="Roboto" panose="020B0604020202020204" charset="0"/>
                <a:cs typeface="Roboto" panose="020B0604020202020204" charset="0"/>
              </a:rPr>
              <a:t>,…,a</a:t>
            </a:r>
            <a:r>
              <a:rPr lang="en-US" sz="2000" baseline="-25000">
                <a:latin typeface="Roboto" panose="020B0604020202020204" charset="0"/>
                <a:ea typeface="Roboto" panose="020B0604020202020204" charset="0"/>
                <a:cs typeface="Roboto" panose="020B0604020202020204" charset="0"/>
              </a:rPr>
              <a:t>N-1</a:t>
            </a:r>
            <a:r>
              <a:rPr lang="en-US" sz="2000">
                <a:latin typeface="Roboto" panose="020B0604020202020204" charset="0"/>
                <a:ea typeface="Roboto" panose="020B0604020202020204" charset="0"/>
                <a:cs typeface="Roboto" panose="020B0604020202020204" charset="0"/>
              </a:rPr>
              <a:t> và giá trị K. Cần tìm ra chỉ số i  mà phần tử a</a:t>
            </a:r>
            <a:r>
              <a:rPr lang="en-US" sz="2000" baseline="-25000">
                <a:latin typeface="Roboto" panose="020B0604020202020204" charset="0"/>
                <a:ea typeface="Roboto" panose="020B0604020202020204" charset="0"/>
                <a:cs typeface="Roboto" panose="020B0604020202020204" charset="0"/>
              </a:rPr>
              <a:t>i</a:t>
            </a:r>
            <a:r>
              <a:rPr lang="en-US" sz="2000">
                <a:latin typeface="Roboto" panose="020B0604020202020204" charset="0"/>
                <a:ea typeface="Roboto" panose="020B0604020202020204" charset="0"/>
                <a:cs typeface="Roboto" panose="020B0604020202020204" charset="0"/>
              </a:rPr>
              <a:t> có giá trị bằng K. Nếu không tìm thấy thì trả về giá trị -1.</a:t>
            </a:r>
          </a:p>
        </p:txBody>
      </p:sp>
      <p:sp>
        <p:nvSpPr>
          <p:cNvPr id="2" name="Rectangle 1">
            <a:extLst>
              <a:ext uri="{FF2B5EF4-FFF2-40B4-BE49-F238E27FC236}">
                <a16:creationId xmlns:a16="http://schemas.microsoft.com/office/drawing/2014/main" id="{4549C330-5E77-44D2-9028-F831B8309D7D}"/>
              </a:ext>
            </a:extLst>
          </p:cNvPr>
          <p:cNvSpPr/>
          <p:nvPr/>
        </p:nvSpPr>
        <p:spPr>
          <a:xfrm>
            <a:off x="384015" y="2701806"/>
            <a:ext cx="5090892" cy="3020763"/>
          </a:xfrm>
          <a:prstGeom prst="rect">
            <a:avLst/>
          </a:prstGeom>
        </p:spPr>
        <p:txBody>
          <a:bodyPr wrap="square">
            <a:spAutoFit/>
          </a:bodyPr>
          <a:lstStyle/>
          <a:p>
            <a:pPr lvl="0" algn="just" defTabSz="711200">
              <a:lnSpc>
                <a:spcPct val="150000"/>
              </a:lnSpc>
              <a:spcBef>
                <a:spcPct val="0"/>
              </a:spcBef>
              <a:spcAft>
                <a:spcPct val="35000"/>
              </a:spcAft>
            </a:pPr>
            <a:r>
              <a:rPr lang="en-US" sz="2000" b="1">
                <a:latin typeface="Roboto" panose="02000000000000000000" pitchFamily="2" charset="0"/>
                <a:ea typeface="Roboto" panose="02000000000000000000" pitchFamily="2" charset="0"/>
                <a:cs typeface="Roboto" panose="02000000000000000000" pitchFamily="2" charset="0"/>
              </a:rPr>
              <a:t>Thuật toán</a:t>
            </a:r>
          </a:p>
          <a:p>
            <a:pPr lvl="0" algn="just" defTabSz="711200">
              <a:lnSpc>
                <a:spcPct val="150000"/>
              </a:lnSpc>
              <a:spcBef>
                <a:spcPct val="0"/>
              </a:spcBef>
              <a:spcAft>
                <a:spcPct val="35000"/>
              </a:spcAft>
            </a:pPr>
            <a:r>
              <a:rPr lang="en-US" sz="2000">
                <a:latin typeface="Roboto" panose="02000000000000000000" pitchFamily="2" charset="0"/>
                <a:ea typeface="Roboto" panose="02000000000000000000" pitchFamily="2" charset="0"/>
                <a:cs typeface="Roboto" panose="02000000000000000000" pitchFamily="2" charset="0"/>
              </a:rPr>
              <a:t>Áp dụng cho các dãy được sắp xếp theo thứ tự xác định. </a:t>
            </a:r>
          </a:p>
          <a:p>
            <a:pPr lvl="0" algn="just" defTabSz="711200">
              <a:lnSpc>
                <a:spcPct val="150000"/>
              </a:lnSpc>
              <a:spcBef>
                <a:spcPct val="0"/>
              </a:spcBef>
              <a:spcAft>
                <a:spcPct val="35000"/>
              </a:spcAft>
            </a:pPr>
            <a:r>
              <a:rPr lang="en-US" sz="2000">
                <a:latin typeface="Roboto" panose="02000000000000000000" pitchFamily="2" charset="0"/>
                <a:ea typeface="Roboto" panose="02000000000000000000" pitchFamily="2" charset="0"/>
                <a:cs typeface="Roboto" panose="02000000000000000000" pitchFamily="2" charset="0"/>
              </a:rPr>
              <a:t>Sau mỗi bước lặp, phạm vi tìm kiếm được thu hẹp dần vào nửa đầu hoặc nửa cuối của dãy.</a:t>
            </a:r>
          </a:p>
        </p:txBody>
      </p:sp>
    </p:spTree>
    <p:extLst>
      <p:ext uri="{BB962C8B-B14F-4D97-AF65-F5344CB8AC3E}">
        <p14:creationId xmlns:p14="http://schemas.microsoft.com/office/powerpoint/2010/main" val="2579738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mph" presetSubtype="2" fill="hold" nodeType="clickEffect">
                                  <p:stCondLst>
                                    <p:cond delay="0"/>
                                  </p:stCondLst>
                                  <p:childTnLst>
                                    <p:animClr clrSpc="rgb" dir="cw">
                                      <p:cBhvr>
                                        <p:cTn id="75" dur="500" fill="hold"/>
                                        <p:tgtEl>
                                          <p:spTgt spid="3"/>
                                        </p:tgtEl>
                                        <p:attrNameLst>
                                          <p:attrName>fillcolor</p:attrName>
                                        </p:attrNameLst>
                                      </p:cBhvr>
                                      <p:to>
                                        <a:srgbClr val="66CCFF"/>
                                      </p:to>
                                    </p:animClr>
                                    <p:set>
                                      <p:cBhvr>
                                        <p:cTn id="76" dur="500" fill="hold"/>
                                        <p:tgtEl>
                                          <p:spTgt spid="3"/>
                                        </p:tgtEl>
                                        <p:attrNameLst>
                                          <p:attrName>fill.type</p:attrName>
                                        </p:attrNameLst>
                                      </p:cBhvr>
                                      <p:to>
                                        <p:strVal val="solid"/>
                                      </p:to>
                                    </p:set>
                                    <p:set>
                                      <p:cBhvr>
                                        <p:cTn id="77" dur="500" fill="hold"/>
                                        <p:tgtEl>
                                          <p:spTgt spid="3"/>
                                        </p:tgtEl>
                                        <p:attrNameLst>
                                          <p:attrName>fill.on</p:attrName>
                                        </p:attrNameLst>
                                      </p:cBhvr>
                                      <p:to>
                                        <p:strVal val="true"/>
                                      </p:to>
                                    </p:set>
                                  </p:childTnLst>
                                </p:cTn>
                              </p:par>
                              <p:par>
                                <p:cTn id="78" presetID="1" presetClass="emph" presetSubtype="2" fill="hold" nodeType="withEffect">
                                  <p:stCondLst>
                                    <p:cond delay="0"/>
                                  </p:stCondLst>
                                  <p:childTnLst>
                                    <p:animClr clrSpc="rgb" dir="cw">
                                      <p:cBhvr>
                                        <p:cTn id="79" dur="500" fill="hold"/>
                                        <p:tgtEl>
                                          <p:spTgt spid="4"/>
                                        </p:tgtEl>
                                        <p:attrNameLst>
                                          <p:attrName>fillcolor</p:attrName>
                                        </p:attrNameLst>
                                      </p:cBhvr>
                                      <p:to>
                                        <a:srgbClr val="66CCFF"/>
                                      </p:to>
                                    </p:animClr>
                                    <p:set>
                                      <p:cBhvr>
                                        <p:cTn id="80" dur="500" fill="hold"/>
                                        <p:tgtEl>
                                          <p:spTgt spid="4"/>
                                        </p:tgtEl>
                                        <p:attrNameLst>
                                          <p:attrName>fill.type</p:attrName>
                                        </p:attrNameLst>
                                      </p:cBhvr>
                                      <p:to>
                                        <p:strVal val="solid"/>
                                      </p:to>
                                    </p:set>
                                    <p:set>
                                      <p:cBhvr>
                                        <p:cTn id="81" dur="500" fill="hold"/>
                                        <p:tgtEl>
                                          <p:spTgt spid="4"/>
                                        </p:tgtEl>
                                        <p:attrNameLst>
                                          <p:attrName>fill.on</p:attrName>
                                        </p:attrNameLst>
                                      </p:cBhvr>
                                      <p:to>
                                        <p:strVal val="true"/>
                                      </p:to>
                                    </p:set>
                                  </p:childTnLst>
                                </p:cTn>
                              </p:par>
                              <p:par>
                                <p:cTn id="82" presetID="1" presetClass="emph" presetSubtype="2" fill="hold" nodeType="withEffect">
                                  <p:stCondLst>
                                    <p:cond delay="0"/>
                                  </p:stCondLst>
                                  <p:childTnLst>
                                    <p:animClr clrSpc="rgb" dir="cw">
                                      <p:cBhvr>
                                        <p:cTn id="83" dur="500" fill="hold"/>
                                        <p:tgtEl>
                                          <p:spTgt spid="6"/>
                                        </p:tgtEl>
                                        <p:attrNameLst>
                                          <p:attrName>fillcolor</p:attrName>
                                        </p:attrNameLst>
                                      </p:cBhvr>
                                      <p:to>
                                        <a:srgbClr val="66CCFF"/>
                                      </p:to>
                                    </p:animClr>
                                    <p:set>
                                      <p:cBhvr>
                                        <p:cTn id="84" dur="500" fill="hold"/>
                                        <p:tgtEl>
                                          <p:spTgt spid="6"/>
                                        </p:tgtEl>
                                        <p:attrNameLst>
                                          <p:attrName>fill.type</p:attrName>
                                        </p:attrNameLst>
                                      </p:cBhvr>
                                      <p:to>
                                        <p:strVal val="solid"/>
                                      </p:to>
                                    </p:set>
                                    <p:set>
                                      <p:cBhvr>
                                        <p:cTn id="85" dur="500" fill="hold"/>
                                        <p:tgtEl>
                                          <p:spTgt spid="6"/>
                                        </p:tgtEl>
                                        <p:attrNameLst>
                                          <p:attrName>fill.on</p:attrName>
                                        </p:attrNameLst>
                                      </p:cBhvr>
                                      <p:to>
                                        <p:strVal val="true"/>
                                      </p:to>
                                    </p:set>
                                  </p:childTnLst>
                                </p:cTn>
                              </p:par>
                              <p:par>
                                <p:cTn id="86" presetID="1" presetClass="emph" presetSubtype="2" fill="hold" nodeType="withEffect">
                                  <p:stCondLst>
                                    <p:cond delay="0"/>
                                  </p:stCondLst>
                                  <p:childTnLst>
                                    <p:animClr clrSpc="rgb" dir="cw">
                                      <p:cBhvr>
                                        <p:cTn id="87" dur="500" fill="hold"/>
                                        <p:tgtEl>
                                          <p:spTgt spid="7"/>
                                        </p:tgtEl>
                                        <p:attrNameLst>
                                          <p:attrName>fillcolor</p:attrName>
                                        </p:attrNameLst>
                                      </p:cBhvr>
                                      <p:to>
                                        <a:srgbClr val="66CCFF"/>
                                      </p:to>
                                    </p:animClr>
                                    <p:set>
                                      <p:cBhvr>
                                        <p:cTn id="88" dur="500" fill="hold"/>
                                        <p:tgtEl>
                                          <p:spTgt spid="7"/>
                                        </p:tgtEl>
                                        <p:attrNameLst>
                                          <p:attrName>fill.type</p:attrName>
                                        </p:attrNameLst>
                                      </p:cBhvr>
                                      <p:to>
                                        <p:strVal val="solid"/>
                                      </p:to>
                                    </p:set>
                                    <p:set>
                                      <p:cBhvr>
                                        <p:cTn id="89" dur="500" fill="hold"/>
                                        <p:tgtEl>
                                          <p:spTgt spid="7"/>
                                        </p:tgtEl>
                                        <p:attrNameLst>
                                          <p:attrName>fill.on</p:attrName>
                                        </p:attrNameLst>
                                      </p:cBhvr>
                                      <p:to>
                                        <p:strVal val="true"/>
                                      </p:to>
                                    </p:set>
                                  </p:childTnLst>
                                </p:cTn>
                              </p:par>
                              <p:par>
                                <p:cTn id="90" presetID="1" presetClass="emph" presetSubtype="2" fill="hold" nodeType="withEffect">
                                  <p:stCondLst>
                                    <p:cond delay="0"/>
                                  </p:stCondLst>
                                  <p:childTnLst>
                                    <p:animClr clrSpc="rgb" dir="cw">
                                      <p:cBhvr>
                                        <p:cTn id="91" dur="500" fill="hold"/>
                                        <p:tgtEl>
                                          <p:spTgt spid="8"/>
                                        </p:tgtEl>
                                        <p:attrNameLst>
                                          <p:attrName>fillcolor</p:attrName>
                                        </p:attrNameLst>
                                      </p:cBhvr>
                                      <p:to>
                                        <a:srgbClr val="66CCFF"/>
                                      </p:to>
                                    </p:animClr>
                                    <p:set>
                                      <p:cBhvr>
                                        <p:cTn id="92" dur="500" fill="hold"/>
                                        <p:tgtEl>
                                          <p:spTgt spid="8"/>
                                        </p:tgtEl>
                                        <p:attrNameLst>
                                          <p:attrName>fill.type</p:attrName>
                                        </p:attrNameLst>
                                      </p:cBhvr>
                                      <p:to>
                                        <p:strVal val="solid"/>
                                      </p:to>
                                    </p:set>
                                    <p:set>
                                      <p:cBhvr>
                                        <p:cTn id="93" dur="500" fill="hold"/>
                                        <p:tgtEl>
                                          <p:spTgt spid="8"/>
                                        </p:tgtEl>
                                        <p:attrNameLst>
                                          <p:attrName>fill.on</p:attrName>
                                        </p:attrNameLst>
                                      </p:cBhvr>
                                      <p:to>
                                        <p:strVal val="true"/>
                                      </p:to>
                                    </p:set>
                                  </p:childTnLst>
                                </p:cTn>
                              </p:par>
                              <p:par>
                                <p:cTn id="94" presetID="1" presetClass="emph" presetSubtype="2" fill="hold" nodeType="withEffect">
                                  <p:stCondLst>
                                    <p:cond delay="0"/>
                                  </p:stCondLst>
                                  <p:childTnLst>
                                    <p:animClr clrSpc="rgb" dir="cw">
                                      <p:cBhvr>
                                        <p:cTn id="95" dur="500" fill="hold"/>
                                        <p:tgtEl>
                                          <p:spTgt spid="9"/>
                                        </p:tgtEl>
                                        <p:attrNameLst>
                                          <p:attrName>fillcolor</p:attrName>
                                        </p:attrNameLst>
                                      </p:cBhvr>
                                      <p:to>
                                        <a:srgbClr val="66CCFF"/>
                                      </p:to>
                                    </p:animClr>
                                    <p:set>
                                      <p:cBhvr>
                                        <p:cTn id="96" dur="500" fill="hold"/>
                                        <p:tgtEl>
                                          <p:spTgt spid="9"/>
                                        </p:tgtEl>
                                        <p:attrNameLst>
                                          <p:attrName>fill.type</p:attrName>
                                        </p:attrNameLst>
                                      </p:cBhvr>
                                      <p:to>
                                        <p:strVal val="solid"/>
                                      </p:to>
                                    </p:set>
                                    <p:set>
                                      <p:cBhvr>
                                        <p:cTn id="97" dur="500" fill="hold"/>
                                        <p:tgtEl>
                                          <p:spTgt spid="9"/>
                                        </p:tgtEl>
                                        <p:attrNameLst>
                                          <p:attrName>fill.on</p:attrName>
                                        </p:attrNameLst>
                                      </p:cBhvr>
                                      <p:to>
                                        <p:strVal val="true"/>
                                      </p:to>
                                    </p:set>
                                  </p:childTnLst>
                                </p:cTn>
                              </p:par>
                              <p:par>
                                <p:cTn id="98" presetID="1" presetClass="emph" presetSubtype="2" fill="hold" nodeType="withEffect">
                                  <p:stCondLst>
                                    <p:cond delay="0"/>
                                  </p:stCondLst>
                                  <p:childTnLst>
                                    <p:animClr clrSpc="rgb" dir="cw">
                                      <p:cBhvr>
                                        <p:cTn id="99" dur="500" fill="hold"/>
                                        <p:tgtEl>
                                          <p:spTgt spid="18"/>
                                        </p:tgtEl>
                                        <p:attrNameLst>
                                          <p:attrName>fillcolor</p:attrName>
                                        </p:attrNameLst>
                                      </p:cBhvr>
                                      <p:to>
                                        <a:srgbClr val="66CCFF"/>
                                      </p:to>
                                    </p:animClr>
                                    <p:set>
                                      <p:cBhvr>
                                        <p:cTn id="100" dur="500" fill="hold"/>
                                        <p:tgtEl>
                                          <p:spTgt spid="18"/>
                                        </p:tgtEl>
                                        <p:attrNameLst>
                                          <p:attrName>fill.type</p:attrName>
                                        </p:attrNameLst>
                                      </p:cBhvr>
                                      <p:to>
                                        <p:strVal val="solid"/>
                                      </p:to>
                                    </p:set>
                                    <p:set>
                                      <p:cBhvr>
                                        <p:cTn id="101" dur="500" fill="hold"/>
                                        <p:tgtEl>
                                          <p:spTgt spid="18"/>
                                        </p:tgtEl>
                                        <p:attrNameLst>
                                          <p:attrName>fill.on</p:attrName>
                                        </p:attrNameLst>
                                      </p:cBhvr>
                                      <p:to>
                                        <p:strVal val="true"/>
                                      </p:to>
                                    </p:set>
                                  </p:childTnLst>
                                </p:cTn>
                              </p:par>
                            </p:childTnLst>
                          </p:cTn>
                        </p:par>
                      </p:childTnLst>
                    </p:cTn>
                  </p:par>
                  <p:par>
                    <p:cTn id="102" fill="hold">
                      <p:stCondLst>
                        <p:cond delay="indefinite"/>
                      </p:stCondLst>
                      <p:childTnLst>
                        <p:par>
                          <p:cTn id="103" fill="hold">
                            <p:stCondLst>
                              <p:cond delay="0"/>
                            </p:stCondLst>
                            <p:childTnLst>
                              <p:par>
                                <p:cTn id="104" presetID="1" presetClass="emph" presetSubtype="2" fill="hold" nodeType="clickEffect">
                                  <p:stCondLst>
                                    <p:cond delay="0"/>
                                  </p:stCondLst>
                                  <p:childTnLst>
                                    <p:animClr clrSpc="rgb" dir="cw">
                                      <p:cBhvr>
                                        <p:cTn id="105" dur="500" fill="hold"/>
                                        <p:tgtEl>
                                          <p:spTgt spid="3"/>
                                        </p:tgtEl>
                                        <p:attrNameLst>
                                          <p:attrName>fillcolor</p:attrName>
                                        </p:attrNameLst>
                                      </p:cBhvr>
                                      <p:to>
                                        <a:srgbClr val="FFCC99"/>
                                      </p:to>
                                    </p:animClr>
                                    <p:set>
                                      <p:cBhvr>
                                        <p:cTn id="106" dur="500" fill="hold"/>
                                        <p:tgtEl>
                                          <p:spTgt spid="3"/>
                                        </p:tgtEl>
                                        <p:attrNameLst>
                                          <p:attrName>fill.type</p:attrName>
                                        </p:attrNameLst>
                                      </p:cBhvr>
                                      <p:to>
                                        <p:strVal val="solid"/>
                                      </p:to>
                                    </p:set>
                                    <p:set>
                                      <p:cBhvr>
                                        <p:cTn id="107" dur="500" fill="hold"/>
                                        <p:tgtEl>
                                          <p:spTgt spid="3"/>
                                        </p:tgtEl>
                                        <p:attrNameLst>
                                          <p:attrName>fill.on</p:attrName>
                                        </p:attrNameLst>
                                      </p:cBhvr>
                                      <p:to>
                                        <p:strVal val="true"/>
                                      </p:to>
                                    </p:set>
                                  </p:childTnLst>
                                </p:cTn>
                              </p:par>
                            </p:childTnLst>
                          </p:cTn>
                        </p:par>
                      </p:childTnLst>
                    </p:cTn>
                  </p:par>
                  <p:par>
                    <p:cTn id="108" fill="hold">
                      <p:stCondLst>
                        <p:cond delay="indefinite"/>
                      </p:stCondLst>
                      <p:childTnLst>
                        <p:par>
                          <p:cTn id="109" fill="hold">
                            <p:stCondLst>
                              <p:cond delay="0"/>
                            </p:stCondLst>
                            <p:childTnLst>
                              <p:par>
                                <p:cTn id="110" presetID="1" presetClass="emph" presetSubtype="2" fill="hold" nodeType="clickEffect">
                                  <p:stCondLst>
                                    <p:cond delay="0"/>
                                  </p:stCondLst>
                                  <p:childTnLst>
                                    <p:animClr clrSpc="rgb" dir="cw">
                                      <p:cBhvr>
                                        <p:cTn id="111" dur="500" fill="hold"/>
                                        <p:tgtEl>
                                          <p:spTgt spid="18"/>
                                        </p:tgtEl>
                                        <p:attrNameLst>
                                          <p:attrName>fillcolor</p:attrName>
                                        </p:attrNameLst>
                                      </p:cBhvr>
                                      <p:to>
                                        <a:srgbClr val="FFCC99"/>
                                      </p:to>
                                    </p:animClr>
                                    <p:set>
                                      <p:cBhvr>
                                        <p:cTn id="112" dur="500" fill="hold"/>
                                        <p:tgtEl>
                                          <p:spTgt spid="18"/>
                                        </p:tgtEl>
                                        <p:attrNameLst>
                                          <p:attrName>fill.type</p:attrName>
                                        </p:attrNameLst>
                                      </p:cBhvr>
                                      <p:to>
                                        <p:strVal val="solid"/>
                                      </p:to>
                                    </p:set>
                                    <p:set>
                                      <p:cBhvr>
                                        <p:cTn id="113" dur="500" fill="hold"/>
                                        <p:tgtEl>
                                          <p:spTgt spid="18"/>
                                        </p:tgtEl>
                                        <p:attrNameLst>
                                          <p:attrName>fill.on</p:attrName>
                                        </p:attrNameLst>
                                      </p:cBhvr>
                                      <p:to>
                                        <p:strVal val="true"/>
                                      </p:to>
                                    </p:set>
                                  </p:childTnLst>
                                </p:cTn>
                              </p:par>
                            </p:childTnLst>
                          </p:cTn>
                        </p:par>
                      </p:childTnLst>
                    </p:cTn>
                  </p:par>
                  <p:par>
                    <p:cTn id="114" fill="hold">
                      <p:stCondLst>
                        <p:cond delay="indefinite"/>
                      </p:stCondLst>
                      <p:childTnLst>
                        <p:par>
                          <p:cTn id="115" fill="hold">
                            <p:stCondLst>
                              <p:cond delay="0"/>
                            </p:stCondLst>
                            <p:childTnLst>
                              <p:par>
                                <p:cTn id="116" presetID="1" presetClass="emph" presetSubtype="2" fill="hold" nodeType="clickEffect">
                                  <p:stCondLst>
                                    <p:cond delay="0"/>
                                  </p:stCondLst>
                                  <p:childTnLst>
                                    <p:animClr clrSpc="rgb" dir="cw">
                                      <p:cBhvr>
                                        <p:cTn id="117" dur="500" fill="hold"/>
                                        <p:tgtEl>
                                          <p:spTgt spid="7"/>
                                        </p:tgtEl>
                                        <p:attrNameLst>
                                          <p:attrName>fillcolor</p:attrName>
                                        </p:attrNameLst>
                                      </p:cBhvr>
                                      <p:to>
                                        <a:srgbClr val="FFCC99"/>
                                      </p:to>
                                    </p:animClr>
                                    <p:set>
                                      <p:cBhvr>
                                        <p:cTn id="118" dur="500" fill="hold"/>
                                        <p:tgtEl>
                                          <p:spTgt spid="7"/>
                                        </p:tgtEl>
                                        <p:attrNameLst>
                                          <p:attrName>fill.type</p:attrName>
                                        </p:attrNameLst>
                                      </p:cBhvr>
                                      <p:to>
                                        <p:strVal val="solid"/>
                                      </p:to>
                                    </p:set>
                                    <p:set>
                                      <p:cBhvr>
                                        <p:cTn id="119" dur="500" fill="hold"/>
                                        <p:tgtEl>
                                          <p:spTgt spid="7"/>
                                        </p:tgtEl>
                                        <p:attrNameLst>
                                          <p:attrName>fill.on</p:attrName>
                                        </p:attrNameLst>
                                      </p:cBhvr>
                                      <p:to>
                                        <p:strVal val="true"/>
                                      </p:to>
                                    </p:set>
                                  </p:childTnLst>
                                </p:cTn>
                              </p:par>
                            </p:childTnLst>
                          </p:cTn>
                        </p:par>
                      </p:childTnLst>
                    </p:cTn>
                  </p:par>
                  <p:par>
                    <p:cTn id="120" fill="hold">
                      <p:stCondLst>
                        <p:cond delay="indefinite"/>
                      </p:stCondLst>
                      <p:childTnLst>
                        <p:par>
                          <p:cTn id="121" fill="hold">
                            <p:stCondLst>
                              <p:cond delay="0"/>
                            </p:stCondLst>
                            <p:childTnLst>
                              <p:par>
                                <p:cTn id="122" presetID="1" presetClass="emph" presetSubtype="2" fill="hold" nodeType="clickEffect">
                                  <p:stCondLst>
                                    <p:cond delay="0"/>
                                  </p:stCondLst>
                                  <p:childTnLst>
                                    <p:animClr clrSpc="rgb" dir="cw">
                                      <p:cBhvr>
                                        <p:cTn id="123" dur="500" fill="hold"/>
                                        <p:tgtEl>
                                          <p:spTgt spid="3"/>
                                        </p:tgtEl>
                                        <p:attrNameLst>
                                          <p:attrName>fillcolor</p:attrName>
                                        </p:attrNameLst>
                                      </p:cBhvr>
                                      <p:to>
                                        <a:srgbClr val="DDDDDD"/>
                                      </p:to>
                                    </p:animClr>
                                    <p:set>
                                      <p:cBhvr>
                                        <p:cTn id="124" dur="500" fill="hold"/>
                                        <p:tgtEl>
                                          <p:spTgt spid="3"/>
                                        </p:tgtEl>
                                        <p:attrNameLst>
                                          <p:attrName>fill.type</p:attrName>
                                        </p:attrNameLst>
                                      </p:cBhvr>
                                      <p:to>
                                        <p:strVal val="solid"/>
                                      </p:to>
                                    </p:set>
                                    <p:set>
                                      <p:cBhvr>
                                        <p:cTn id="125" dur="500" fill="hold"/>
                                        <p:tgtEl>
                                          <p:spTgt spid="3"/>
                                        </p:tgtEl>
                                        <p:attrNameLst>
                                          <p:attrName>fill.on</p:attrName>
                                        </p:attrNameLst>
                                      </p:cBhvr>
                                      <p:to>
                                        <p:strVal val="true"/>
                                      </p:to>
                                    </p:set>
                                  </p:childTnLst>
                                </p:cTn>
                              </p:par>
                              <p:par>
                                <p:cTn id="126" presetID="1" presetClass="emph" presetSubtype="2" fill="hold" nodeType="withEffect">
                                  <p:stCondLst>
                                    <p:cond delay="0"/>
                                  </p:stCondLst>
                                  <p:childTnLst>
                                    <p:animClr clrSpc="rgb" dir="cw">
                                      <p:cBhvr>
                                        <p:cTn id="127" dur="500" fill="hold"/>
                                        <p:tgtEl>
                                          <p:spTgt spid="4"/>
                                        </p:tgtEl>
                                        <p:attrNameLst>
                                          <p:attrName>fillcolor</p:attrName>
                                        </p:attrNameLst>
                                      </p:cBhvr>
                                      <p:to>
                                        <a:srgbClr val="DDDDDD"/>
                                      </p:to>
                                    </p:animClr>
                                    <p:set>
                                      <p:cBhvr>
                                        <p:cTn id="128" dur="500" fill="hold"/>
                                        <p:tgtEl>
                                          <p:spTgt spid="4"/>
                                        </p:tgtEl>
                                        <p:attrNameLst>
                                          <p:attrName>fill.type</p:attrName>
                                        </p:attrNameLst>
                                      </p:cBhvr>
                                      <p:to>
                                        <p:strVal val="solid"/>
                                      </p:to>
                                    </p:set>
                                    <p:set>
                                      <p:cBhvr>
                                        <p:cTn id="129" dur="500" fill="hold"/>
                                        <p:tgtEl>
                                          <p:spTgt spid="4"/>
                                        </p:tgtEl>
                                        <p:attrNameLst>
                                          <p:attrName>fill.on</p:attrName>
                                        </p:attrNameLst>
                                      </p:cBhvr>
                                      <p:to>
                                        <p:strVal val="true"/>
                                      </p:to>
                                    </p:set>
                                  </p:childTnLst>
                                </p:cTn>
                              </p:par>
                              <p:par>
                                <p:cTn id="130" presetID="1" presetClass="emph" presetSubtype="2" fill="hold" nodeType="withEffect">
                                  <p:stCondLst>
                                    <p:cond delay="0"/>
                                  </p:stCondLst>
                                  <p:childTnLst>
                                    <p:animClr clrSpc="rgb" dir="cw">
                                      <p:cBhvr>
                                        <p:cTn id="131" dur="500" fill="hold"/>
                                        <p:tgtEl>
                                          <p:spTgt spid="6"/>
                                        </p:tgtEl>
                                        <p:attrNameLst>
                                          <p:attrName>fillcolor</p:attrName>
                                        </p:attrNameLst>
                                      </p:cBhvr>
                                      <p:to>
                                        <a:srgbClr val="DDDDDD"/>
                                      </p:to>
                                    </p:animClr>
                                    <p:set>
                                      <p:cBhvr>
                                        <p:cTn id="132" dur="500" fill="hold"/>
                                        <p:tgtEl>
                                          <p:spTgt spid="6"/>
                                        </p:tgtEl>
                                        <p:attrNameLst>
                                          <p:attrName>fill.type</p:attrName>
                                        </p:attrNameLst>
                                      </p:cBhvr>
                                      <p:to>
                                        <p:strVal val="solid"/>
                                      </p:to>
                                    </p:set>
                                    <p:set>
                                      <p:cBhvr>
                                        <p:cTn id="133" dur="500" fill="hold"/>
                                        <p:tgtEl>
                                          <p:spTgt spid="6"/>
                                        </p:tgtEl>
                                        <p:attrNameLst>
                                          <p:attrName>fill.on</p:attrName>
                                        </p:attrNameLst>
                                      </p:cBhvr>
                                      <p:to>
                                        <p:strVal val="true"/>
                                      </p:to>
                                    </p:set>
                                  </p:childTnLst>
                                </p:cTn>
                              </p:par>
                              <p:par>
                                <p:cTn id="134" presetID="1" presetClass="emph" presetSubtype="2" fill="hold" nodeType="withEffect">
                                  <p:stCondLst>
                                    <p:cond delay="0"/>
                                  </p:stCondLst>
                                  <p:childTnLst>
                                    <p:animClr clrSpc="rgb" dir="cw">
                                      <p:cBhvr>
                                        <p:cTn id="135" dur="500" fill="hold"/>
                                        <p:tgtEl>
                                          <p:spTgt spid="7"/>
                                        </p:tgtEl>
                                        <p:attrNameLst>
                                          <p:attrName>fillcolor</p:attrName>
                                        </p:attrNameLst>
                                      </p:cBhvr>
                                      <p:to>
                                        <a:srgbClr val="DDDDDD"/>
                                      </p:to>
                                    </p:animClr>
                                    <p:set>
                                      <p:cBhvr>
                                        <p:cTn id="136" dur="500" fill="hold"/>
                                        <p:tgtEl>
                                          <p:spTgt spid="7"/>
                                        </p:tgtEl>
                                        <p:attrNameLst>
                                          <p:attrName>fill.type</p:attrName>
                                        </p:attrNameLst>
                                      </p:cBhvr>
                                      <p:to>
                                        <p:strVal val="solid"/>
                                      </p:to>
                                    </p:set>
                                    <p:set>
                                      <p:cBhvr>
                                        <p:cTn id="137" dur="500" fill="hold"/>
                                        <p:tgtEl>
                                          <p:spTgt spid="7"/>
                                        </p:tgtEl>
                                        <p:attrNameLst>
                                          <p:attrName>fill.on</p:attrName>
                                        </p:attrNameLst>
                                      </p:cBhvr>
                                      <p:to>
                                        <p:strVal val="true"/>
                                      </p:to>
                                    </p:set>
                                  </p:childTnLst>
                                </p:cTn>
                              </p:par>
                              <p:par>
                                <p:cTn id="138" presetID="1" presetClass="emph" presetSubtype="2" fill="hold" nodeType="withEffect">
                                  <p:stCondLst>
                                    <p:cond delay="0"/>
                                  </p:stCondLst>
                                  <p:childTnLst>
                                    <p:animClr clrSpc="rgb" dir="cw">
                                      <p:cBhvr>
                                        <p:cTn id="139" dur="500" fill="hold"/>
                                        <p:tgtEl>
                                          <p:spTgt spid="8"/>
                                        </p:tgtEl>
                                        <p:attrNameLst>
                                          <p:attrName>fillcolor</p:attrName>
                                        </p:attrNameLst>
                                      </p:cBhvr>
                                      <p:to>
                                        <a:srgbClr val="DDDDDD"/>
                                      </p:to>
                                    </p:animClr>
                                    <p:set>
                                      <p:cBhvr>
                                        <p:cTn id="140" dur="500" fill="hold"/>
                                        <p:tgtEl>
                                          <p:spTgt spid="8"/>
                                        </p:tgtEl>
                                        <p:attrNameLst>
                                          <p:attrName>fill.type</p:attrName>
                                        </p:attrNameLst>
                                      </p:cBhvr>
                                      <p:to>
                                        <p:strVal val="solid"/>
                                      </p:to>
                                    </p:set>
                                    <p:set>
                                      <p:cBhvr>
                                        <p:cTn id="141" dur="500" fill="hold"/>
                                        <p:tgtEl>
                                          <p:spTgt spid="8"/>
                                        </p:tgtEl>
                                        <p:attrNameLst>
                                          <p:attrName>fill.on</p:attrName>
                                        </p:attrNameLst>
                                      </p:cBhvr>
                                      <p:to>
                                        <p:strVal val="true"/>
                                      </p:to>
                                    </p:set>
                                  </p:childTnLst>
                                </p:cTn>
                              </p:par>
                              <p:par>
                                <p:cTn id="142" presetID="1" presetClass="emph" presetSubtype="2" fill="hold" nodeType="withEffect">
                                  <p:stCondLst>
                                    <p:cond delay="0"/>
                                  </p:stCondLst>
                                  <p:childTnLst>
                                    <p:animClr clrSpc="rgb" dir="cw">
                                      <p:cBhvr>
                                        <p:cTn id="143" dur="500" fill="hold"/>
                                        <p:tgtEl>
                                          <p:spTgt spid="9"/>
                                        </p:tgtEl>
                                        <p:attrNameLst>
                                          <p:attrName>fillcolor</p:attrName>
                                        </p:attrNameLst>
                                      </p:cBhvr>
                                      <p:to>
                                        <a:srgbClr val="DDDDDD"/>
                                      </p:to>
                                    </p:animClr>
                                    <p:set>
                                      <p:cBhvr>
                                        <p:cTn id="144" dur="500" fill="hold"/>
                                        <p:tgtEl>
                                          <p:spTgt spid="9"/>
                                        </p:tgtEl>
                                        <p:attrNameLst>
                                          <p:attrName>fill.type</p:attrName>
                                        </p:attrNameLst>
                                      </p:cBhvr>
                                      <p:to>
                                        <p:strVal val="solid"/>
                                      </p:to>
                                    </p:set>
                                    <p:set>
                                      <p:cBhvr>
                                        <p:cTn id="145" dur="500" fill="hold"/>
                                        <p:tgtEl>
                                          <p:spTgt spid="9"/>
                                        </p:tgtEl>
                                        <p:attrNameLst>
                                          <p:attrName>fill.on</p:attrName>
                                        </p:attrNameLst>
                                      </p:cBhvr>
                                      <p:to>
                                        <p:strVal val="true"/>
                                      </p:to>
                                    </p:set>
                                  </p:childTnLst>
                                </p:cTn>
                              </p:par>
                              <p:par>
                                <p:cTn id="146" presetID="1" presetClass="emph" presetSubtype="2" fill="hold" nodeType="withEffect">
                                  <p:stCondLst>
                                    <p:cond delay="0"/>
                                  </p:stCondLst>
                                  <p:childTnLst>
                                    <p:animClr clrSpc="rgb" dir="cw">
                                      <p:cBhvr>
                                        <p:cTn id="147" dur="500" fill="hold"/>
                                        <p:tgtEl>
                                          <p:spTgt spid="18"/>
                                        </p:tgtEl>
                                        <p:attrNameLst>
                                          <p:attrName>fillcolor</p:attrName>
                                        </p:attrNameLst>
                                      </p:cBhvr>
                                      <p:to>
                                        <a:srgbClr val="DDDDDD"/>
                                      </p:to>
                                    </p:animClr>
                                    <p:set>
                                      <p:cBhvr>
                                        <p:cTn id="148" dur="500" fill="hold"/>
                                        <p:tgtEl>
                                          <p:spTgt spid="18"/>
                                        </p:tgtEl>
                                        <p:attrNameLst>
                                          <p:attrName>fill.type</p:attrName>
                                        </p:attrNameLst>
                                      </p:cBhvr>
                                      <p:to>
                                        <p:strVal val="solid"/>
                                      </p:to>
                                    </p:set>
                                    <p:set>
                                      <p:cBhvr>
                                        <p:cTn id="149" dur="500" fill="hold"/>
                                        <p:tgtEl>
                                          <p:spTgt spid="18"/>
                                        </p:tgtEl>
                                        <p:attrNameLst>
                                          <p:attrName>fill.on</p:attrName>
                                        </p:attrNameLst>
                                      </p:cBhvr>
                                      <p:to>
                                        <p:strVal val="true"/>
                                      </p:to>
                                    </p:set>
                                  </p:childTnLst>
                                </p:cTn>
                              </p:par>
                            </p:childTnLst>
                          </p:cTn>
                        </p:par>
                      </p:childTnLst>
                    </p:cTn>
                  </p:par>
                  <p:par>
                    <p:cTn id="150" fill="hold">
                      <p:stCondLst>
                        <p:cond delay="indefinite"/>
                      </p:stCondLst>
                      <p:childTnLst>
                        <p:par>
                          <p:cTn id="151" fill="hold">
                            <p:stCondLst>
                              <p:cond delay="0"/>
                            </p:stCondLst>
                            <p:childTnLst>
                              <p:par>
                                <p:cTn id="152" presetID="1" presetClass="emph" presetSubtype="2" fill="hold" nodeType="clickEffect">
                                  <p:stCondLst>
                                    <p:cond delay="0"/>
                                  </p:stCondLst>
                                  <p:childTnLst>
                                    <p:animClr clrSpc="rgb" dir="cw">
                                      <p:cBhvr>
                                        <p:cTn id="153" dur="500" fill="hold"/>
                                        <p:tgtEl>
                                          <p:spTgt spid="8"/>
                                        </p:tgtEl>
                                        <p:attrNameLst>
                                          <p:attrName>fillcolor</p:attrName>
                                        </p:attrNameLst>
                                      </p:cBhvr>
                                      <p:to>
                                        <a:srgbClr val="66CCFF"/>
                                      </p:to>
                                    </p:animClr>
                                    <p:set>
                                      <p:cBhvr>
                                        <p:cTn id="154" dur="500" fill="hold"/>
                                        <p:tgtEl>
                                          <p:spTgt spid="8"/>
                                        </p:tgtEl>
                                        <p:attrNameLst>
                                          <p:attrName>fill.type</p:attrName>
                                        </p:attrNameLst>
                                      </p:cBhvr>
                                      <p:to>
                                        <p:strVal val="solid"/>
                                      </p:to>
                                    </p:set>
                                    <p:set>
                                      <p:cBhvr>
                                        <p:cTn id="155" dur="500" fill="hold"/>
                                        <p:tgtEl>
                                          <p:spTgt spid="8"/>
                                        </p:tgtEl>
                                        <p:attrNameLst>
                                          <p:attrName>fill.on</p:attrName>
                                        </p:attrNameLst>
                                      </p:cBhvr>
                                      <p:to>
                                        <p:strVal val="true"/>
                                      </p:to>
                                    </p:set>
                                  </p:childTnLst>
                                </p:cTn>
                              </p:par>
                              <p:par>
                                <p:cTn id="156" presetID="1" presetClass="emph" presetSubtype="2" fill="hold" nodeType="withEffect">
                                  <p:stCondLst>
                                    <p:cond delay="0"/>
                                  </p:stCondLst>
                                  <p:childTnLst>
                                    <p:animClr clrSpc="rgb" dir="cw">
                                      <p:cBhvr>
                                        <p:cTn id="157" dur="500" fill="hold"/>
                                        <p:tgtEl>
                                          <p:spTgt spid="9"/>
                                        </p:tgtEl>
                                        <p:attrNameLst>
                                          <p:attrName>fillcolor</p:attrName>
                                        </p:attrNameLst>
                                      </p:cBhvr>
                                      <p:to>
                                        <a:srgbClr val="66CCFF"/>
                                      </p:to>
                                    </p:animClr>
                                    <p:set>
                                      <p:cBhvr>
                                        <p:cTn id="158" dur="500" fill="hold"/>
                                        <p:tgtEl>
                                          <p:spTgt spid="9"/>
                                        </p:tgtEl>
                                        <p:attrNameLst>
                                          <p:attrName>fill.type</p:attrName>
                                        </p:attrNameLst>
                                      </p:cBhvr>
                                      <p:to>
                                        <p:strVal val="solid"/>
                                      </p:to>
                                    </p:set>
                                    <p:set>
                                      <p:cBhvr>
                                        <p:cTn id="159" dur="500" fill="hold"/>
                                        <p:tgtEl>
                                          <p:spTgt spid="9"/>
                                        </p:tgtEl>
                                        <p:attrNameLst>
                                          <p:attrName>fill.on</p:attrName>
                                        </p:attrNameLst>
                                      </p:cBhvr>
                                      <p:to>
                                        <p:strVal val="true"/>
                                      </p:to>
                                    </p:set>
                                  </p:childTnLst>
                                </p:cTn>
                              </p:par>
                              <p:par>
                                <p:cTn id="160" presetID="1" presetClass="emph" presetSubtype="2" fill="hold" nodeType="withEffect">
                                  <p:stCondLst>
                                    <p:cond delay="0"/>
                                  </p:stCondLst>
                                  <p:childTnLst>
                                    <p:animClr clrSpc="rgb" dir="cw">
                                      <p:cBhvr>
                                        <p:cTn id="161" dur="500" fill="hold"/>
                                        <p:tgtEl>
                                          <p:spTgt spid="18"/>
                                        </p:tgtEl>
                                        <p:attrNameLst>
                                          <p:attrName>fillcolor</p:attrName>
                                        </p:attrNameLst>
                                      </p:cBhvr>
                                      <p:to>
                                        <a:srgbClr val="66CCFF"/>
                                      </p:to>
                                    </p:animClr>
                                    <p:set>
                                      <p:cBhvr>
                                        <p:cTn id="162" dur="500" fill="hold"/>
                                        <p:tgtEl>
                                          <p:spTgt spid="18"/>
                                        </p:tgtEl>
                                        <p:attrNameLst>
                                          <p:attrName>fill.type</p:attrName>
                                        </p:attrNameLst>
                                      </p:cBhvr>
                                      <p:to>
                                        <p:strVal val="solid"/>
                                      </p:to>
                                    </p:set>
                                    <p:set>
                                      <p:cBhvr>
                                        <p:cTn id="163" dur="500" fill="hold"/>
                                        <p:tgtEl>
                                          <p:spTgt spid="18"/>
                                        </p:tgtEl>
                                        <p:attrNameLst>
                                          <p:attrName>fill.on</p:attrName>
                                        </p:attrNameLst>
                                      </p:cBhvr>
                                      <p:to>
                                        <p:strVal val="true"/>
                                      </p:to>
                                    </p:set>
                                  </p:childTnLst>
                                </p:cTn>
                              </p:par>
                            </p:childTnLst>
                          </p:cTn>
                        </p:par>
                      </p:childTnLst>
                    </p:cTn>
                  </p:par>
                  <p:par>
                    <p:cTn id="164" fill="hold">
                      <p:stCondLst>
                        <p:cond delay="indefinite"/>
                      </p:stCondLst>
                      <p:childTnLst>
                        <p:par>
                          <p:cTn id="165" fill="hold">
                            <p:stCondLst>
                              <p:cond delay="0"/>
                            </p:stCondLst>
                            <p:childTnLst>
                              <p:par>
                                <p:cTn id="166" presetID="1" presetClass="emph" presetSubtype="2" fill="hold" nodeType="clickEffect">
                                  <p:stCondLst>
                                    <p:cond delay="0"/>
                                  </p:stCondLst>
                                  <p:childTnLst>
                                    <p:animClr clrSpc="rgb" dir="cw">
                                      <p:cBhvr>
                                        <p:cTn id="167" dur="500" fill="hold"/>
                                        <p:tgtEl>
                                          <p:spTgt spid="8"/>
                                        </p:tgtEl>
                                        <p:attrNameLst>
                                          <p:attrName>fillcolor</p:attrName>
                                        </p:attrNameLst>
                                      </p:cBhvr>
                                      <p:to>
                                        <a:srgbClr val="FFCC99"/>
                                      </p:to>
                                    </p:animClr>
                                    <p:set>
                                      <p:cBhvr>
                                        <p:cTn id="168" dur="500" fill="hold"/>
                                        <p:tgtEl>
                                          <p:spTgt spid="8"/>
                                        </p:tgtEl>
                                        <p:attrNameLst>
                                          <p:attrName>fill.type</p:attrName>
                                        </p:attrNameLst>
                                      </p:cBhvr>
                                      <p:to>
                                        <p:strVal val="solid"/>
                                      </p:to>
                                    </p:set>
                                    <p:set>
                                      <p:cBhvr>
                                        <p:cTn id="169" dur="500" fill="hold"/>
                                        <p:tgtEl>
                                          <p:spTgt spid="8"/>
                                        </p:tgtEl>
                                        <p:attrNameLst>
                                          <p:attrName>fill.on</p:attrName>
                                        </p:attrNameLst>
                                      </p:cBhvr>
                                      <p:to>
                                        <p:strVal val="true"/>
                                      </p:to>
                                    </p:set>
                                  </p:childTnLst>
                                </p:cTn>
                              </p:par>
                            </p:childTnLst>
                          </p:cTn>
                        </p:par>
                      </p:childTnLst>
                    </p:cTn>
                  </p:par>
                  <p:par>
                    <p:cTn id="170" fill="hold">
                      <p:stCondLst>
                        <p:cond delay="indefinite"/>
                      </p:stCondLst>
                      <p:childTnLst>
                        <p:par>
                          <p:cTn id="171" fill="hold">
                            <p:stCondLst>
                              <p:cond delay="0"/>
                            </p:stCondLst>
                            <p:childTnLst>
                              <p:par>
                                <p:cTn id="172" presetID="1" presetClass="emph" presetSubtype="2" fill="hold" nodeType="clickEffect">
                                  <p:stCondLst>
                                    <p:cond delay="0"/>
                                  </p:stCondLst>
                                  <p:childTnLst>
                                    <p:animClr clrSpc="rgb" dir="cw">
                                      <p:cBhvr>
                                        <p:cTn id="173" dur="500" fill="hold"/>
                                        <p:tgtEl>
                                          <p:spTgt spid="18"/>
                                        </p:tgtEl>
                                        <p:attrNameLst>
                                          <p:attrName>fillcolor</p:attrName>
                                        </p:attrNameLst>
                                      </p:cBhvr>
                                      <p:to>
                                        <a:srgbClr val="FFCC99"/>
                                      </p:to>
                                    </p:animClr>
                                    <p:set>
                                      <p:cBhvr>
                                        <p:cTn id="174" dur="500" fill="hold"/>
                                        <p:tgtEl>
                                          <p:spTgt spid="18"/>
                                        </p:tgtEl>
                                        <p:attrNameLst>
                                          <p:attrName>fill.type</p:attrName>
                                        </p:attrNameLst>
                                      </p:cBhvr>
                                      <p:to>
                                        <p:strVal val="solid"/>
                                      </p:to>
                                    </p:set>
                                    <p:set>
                                      <p:cBhvr>
                                        <p:cTn id="175" dur="500" fill="hold"/>
                                        <p:tgtEl>
                                          <p:spTgt spid="18"/>
                                        </p:tgtEl>
                                        <p:attrNameLst>
                                          <p:attrName>fill.on</p:attrName>
                                        </p:attrNameLst>
                                      </p:cBhvr>
                                      <p:to>
                                        <p:strVal val="true"/>
                                      </p:to>
                                    </p:set>
                                  </p:childTnLst>
                                </p:cTn>
                              </p:par>
                            </p:childTnLst>
                          </p:cTn>
                        </p:par>
                      </p:childTnLst>
                    </p:cTn>
                  </p:par>
                  <p:par>
                    <p:cTn id="176" fill="hold">
                      <p:stCondLst>
                        <p:cond delay="indefinite"/>
                      </p:stCondLst>
                      <p:childTnLst>
                        <p:par>
                          <p:cTn id="177" fill="hold">
                            <p:stCondLst>
                              <p:cond delay="0"/>
                            </p:stCondLst>
                            <p:childTnLst>
                              <p:par>
                                <p:cTn id="178" presetID="1" presetClass="emph" presetSubtype="2" fill="hold" nodeType="clickEffect">
                                  <p:stCondLst>
                                    <p:cond delay="0"/>
                                  </p:stCondLst>
                                  <p:childTnLst>
                                    <p:animClr clrSpc="rgb" dir="cw">
                                      <p:cBhvr>
                                        <p:cTn id="179" dur="500" fill="hold"/>
                                        <p:tgtEl>
                                          <p:spTgt spid="9"/>
                                        </p:tgtEl>
                                        <p:attrNameLst>
                                          <p:attrName>fillcolor</p:attrName>
                                        </p:attrNameLst>
                                      </p:cBhvr>
                                      <p:to>
                                        <a:srgbClr val="FFCC99"/>
                                      </p:to>
                                    </p:animClr>
                                    <p:set>
                                      <p:cBhvr>
                                        <p:cTn id="180" dur="500" fill="hold"/>
                                        <p:tgtEl>
                                          <p:spTgt spid="9"/>
                                        </p:tgtEl>
                                        <p:attrNameLst>
                                          <p:attrName>fill.type</p:attrName>
                                        </p:attrNameLst>
                                      </p:cBhvr>
                                      <p:to>
                                        <p:strVal val="solid"/>
                                      </p:to>
                                    </p:set>
                                    <p:set>
                                      <p:cBhvr>
                                        <p:cTn id="181" dur="500" fill="hold"/>
                                        <p:tgtEl>
                                          <p:spTgt spid="9"/>
                                        </p:tgtEl>
                                        <p:attrNameLst>
                                          <p:attrName>fill.on</p:attrName>
                                        </p:attrNameLst>
                                      </p:cBhvr>
                                      <p:to>
                                        <p:strVal val="true"/>
                                      </p:to>
                                    </p:set>
                                  </p:childTnLst>
                                </p:cTn>
                              </p:par>
                            </p:childTnLst>
                          </p:cTn>
                        </p:par>
                      </p:childTnLst>
                    </p:cTn>
                  </p:par>
                  <p:par>
                    <p:cTn id="182" fill="hold">
                      <p:stCondLst>
                        <p:cond delay="indefinite"/>
                      </p:stCondLst>
                      <p:childTnLst>
                        <p:par>
                          <p:cTn id="183" fill="hold">
                            <p:stCondLst>
                              <p:cond delay="0"/>
                            </p:stCondLst>
                            <p:childTnLst>
                              <p:par>
                                <p:cTn id="184" presetID="1" presetClass="emph" presetSubtype="2" fill="hold" nodeType="clickEffect">
                                  <p:stCondLst>
                                    <p:cond delay="0"/>
                                  </p:stCondLst>
                                  <p:childTnLst>
                                    <p:animClr clrSpc="rgb" dir="cw">
                                      <p:cBhvr>
                                        <p:cTn id="185" dur="500" fill="hold"/>
                                        <p:tgtEl>
                                          <p:spTgt spid="9"/>
                                        </p:tgtEl>
                                        <p:attrNameLst>
                                          <p:attrName>fillcolor</p:attrName>
                                        </p:attrNameLst>
                                      </p:cBhvr>
                                      <p:to>
                                        <a:srgbClr val="FF66FF"/>
                                      </p:to>
                                    </p:animClr>
                                    <p:set>
                                      <p:cBhvr>
                                        <p:cTn id="186" dur="500" fill="hold"/>
                                        <p:tgtEl>
                                          <p:spTgt spid="9"/>
                                        </p:tgtEl>
                                        <p:attrNameLst>
                                          <p:attrName>fill.type</p:attrName>
                                        </p:attrNameLst>
                                      </p:cBhvr>
                                      <p:to>
                                        <p:strVal val="solid"/>
                                      </p:to>
                                    </p:set>
                                    <p:set>
                                      <p:cBhvr>
                                        <p:cTn id="187" dur="5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animBg="1"/>
      <p:bldP spid="19" grpId="0"/>
      <p:bldP spid="20" grpId="0"/>
      <p:bldP spid="21" grpId="0"/>
      <p:bldP spid="22" grpId="0"/>
      <p:bldP spid="23" grpId="0"/>
      <p:bldP spid="24"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1EE2DF-CD9D-4275-A390-B9B6E7309697}"/>
              </a:ext>
            </a:extLst>
          </p:cNvPr>
          <p:cNvSpPr txBox="1"/>
          <p:nvPr/>
        </p:nvSpPr>
        <p:spPr>
          <a:xfrm>
            <a:off x="188686" y="237624"/>
            <a:ext cx="8939201" cy="954107"/>
          </a:xfrm>
          <a:prstGeom prst="rect">
            <a:avLst/>
          </a:prstGeom>
          <a:noFill/>
        </p:spPr>
        <p:txBody>
          <a:bodyPr wrap="square" rtlCol="0">
            <a:spAutoFit/>
          </a:bodyPr>
          <a:lstStyle/>
          <a:p>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3. </a:t>
            </a:r>
            <a:r>
              <a:rPr lang="en-US" sz="2800" b="1">
                <a:solidFill>
                  <a:schemeClr val="accent1">
                    <a:lumMod val="50000"/>
                  </a:schemeClr>
                </a:solidFill>
                <a:latin typeface="Roboto" panose="020B0604020202020204"/>
                <a:ea typeface="Tahoma" panose="020B0604030504040204" pitchFamily="34" charset="0"/>
                <a:cs typeface="Tahoma" panose="020B0604030504040204" pitchFamily="34" charset="0"/>
              </a:rPr>
              <a:t>TÌM KIẾM NHỊ PHÂN</a:t>
            </a:r>
            <a:endParaRPr lang="en-US" sz="2800" b="1">
              <a:solidFill>
                <a:schemeClr val="accent1">
                  <a:lumMod val="50000"/>
                </a:schemeClr>
              </a:solidFill>
              <a:latin typeface="Roboto" panose="020B0604020202020204"/>
            </a:endParaRPr>
          </a:p>
          <a:p>
            <a:endParaRPr lang="en-US"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Cube 2">
            <a:extLst>
              <a:ext uri="{FF2B5EF4-FFF2-40B4-BE49-F238E27FC236}">
                <a16:creationId xmlns:a16="http://schemas.microsoft.com/office/drawing/2014/main" id="{E757CB06-EA9F-43CF-9CD8-996C118BE0B1}"/>
              </a:ext>
            </a:extLst>
          </p:cNvPr>
          <p:cNvSpPr/>
          <p:nvPr/>
        </p:nvSpPr>
        <p:spPr>
          <a:xfrm>
            <a:off x="6175966" y="5432612"/>
            <a:ext cx="1111114"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4" name="Cube 3">
            <a:extLst>
              <a:ext uri="{FF2B5EF4-FFF2-40B4-BE49-F238E27FC236}">
                <a16:creationId xmlns:a16="http://schemas.microsoft.com/office/drawing/2014/main" id="{89B2621B-31D5-4B16-9677-B2CB63D105A3}"/>
              </a:ext>
            </a:extLst>
          </p:cNvPr>
          <p:cNvSpPr/>
          <p:nvPr/>
        </p:nvSpPr>
        <p:spPr>
          <a:xfrm>
            <a:off x="6859525" y="5432612"/>
            <a:ext cx="1111114"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6" name="Cube 5">
            <a:extLst>
              <a:ext uri="{FF2B5EF4-FFF2-40B4-BE49-F238E27FC236}">
                <a16:creationId xmlns:a16="http://schemas.microsoft.com/office/drawing/2014/main" id="{8BA5AADE-802C-40B7-9BCA-1EF9E11AA181}"/>
              </a:ext>
            </a:extLst>
          </p:cNvPr>
          <p:cNvSpPr/>
          <p:nvPr/>
        </p:nvSpPr>
        <p:spPr>
          <a:xfrm>
            <a:off x="7543084" y="5432612"/>
            <a:ext cx="1111114"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7" name="Cube 6">
            <a:extLst>
              <a:ext uri="{FF2B5EF4-FFF2-40B4-BE49-F238E27FC236}">
                <a16:creationId xmlns:a16="http://schemas.microsoft.com/office/drawing/2014/main" id="{A6E09CDF-FC7A-413A-B95D-FD2483E2F054}"/>
              </a:ext>
            </a:extLst>
          </p:cNvPr>
          <p:cNvSpPr/>
          <p:nvPr/>
        </p:nvSpPr>
        <p:spPr>
          <a:xfrm>
            <a:off x="8226643" y="5432612"/>
            <a:ext cx="1111114"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8" name="Cube 7">
            <a:extLst>
              <a:ext uri="{FF2B5EF4-FFF2-40B4-BE49-F238E27FC236}">
                <a16:creationId xmlns:a16="http://schemas.microsoft.com/office/drawing/2014/main" id="{FB42112F-85C5-49BC-8A27-6F239FE92652}"/>
              </a:ext>
            </a:extLst>
          </p:cNvPr>
          <p:cNvSpPr/>
          <p:nvPr/>
        </p:nvSpPr>
        <p:spPr>
          <a:xfrm>
            <a:off x="8910202" y="5432612"/>
            <a:ext cx="1111114"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9" name="Cube 8">
            <a:extLst>
              <a:ext uri="{FF2B5EF4-FFF2-40B4-BE49-F238E27FC236}">
                <a16:creationId xmlns:a16="http://schemas.microsoft.com/office/drawing/2014/main" id="{921A4953-915B-43C2-8405-C641397558B0}"/>
              </a:ext>
            </a:extLst>
          </p:cNvPr>
          <p:cNvSpPr/>
          <p:nvPr/>
        </p:nvSpPr>
        <p:spPr>
          <a:xfrm>
            <a:off x="9593761" y="5432612"/>
            <a:ext cx="1111114"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4E0699A3-A3C9-4E8F-90E8-8CFDA1DF0160}"/>
              </a:ext>
            </a:extLst>
          </p:cNvPr>
          <p:cNvSpPr txBox="1"/>
          <p:nvPr/>
        </p:nvSpPr>
        <p:spPr>
          <a:xfrm>
            <a:off x="6265960" y="5798509"/>
            <a:ext cx="611896" cy="369332"/>
          </a:xfrm>
          <a:prstGeom prst="rect">
            <a:avLst/>
          </a:prstGeom>
          <a:noFill/>
        </p:spPr>
        <p:txBody>
          <a:bodyPr wrap="square" rtlCol="0">
            <a:spAutoFit/>
          </a:bodyPr>
          <a:lstStyle/>
          <a:p>
            <a:r>
              <a:rPr lang="en-US">
                <a:latin typeface="Roboto" panose="02000000000000000000" pitchFamily="2" charset="0"/>
                <a:ea typeface="Roboto" panose="02000000000000000000" pitchFamily="2" charset="0"/>
                <a:cs typeface="Roboto" panose="02000000000000000000" pitchFamily="2" charset="0"/>
              </a:rPr>
              <a:t>A[0]</a:t>
            </a:r>
          </a:p>
        </p:txBody>
      </p:sp>
      <p:sp>
        <p:nvSpPr>
          <p:cNvPr id="11" name="TextBox 10">
            <a:extLst>
              <a:ext uri="{FF2B5EF4-FFF2-40B4-BE49-F238E27FC236}">
                <a16:creationId xmlns:a16="http://schemas.microsoft.com/office/drawing/2014/main" id="{6DAC72DA-9285-4CE7-AFC9-B12987F281AA}"/>
              </a:ext>
            </a:extLst>
          </p:cNvPr>
          <p:cNvSpPr txBox="1"/>
          <p:nvPr/>
        </p:nvSpPr>
        <p:spPr>
          <a:xfrm>
            <a:off x="6531606" y="5413164"/>
            <a:ext cx="350448" cy="369332"/>
          </a:xfrm>
          <a:prstGeom prst="rect">
            <a:avLst/>
          </a:prstGeom>
          <a:noFill/>
        </p:spPr>
        <p:txBody>
          <a:bodyPr wrap="square" rtlCol="0">
            <a:spAutoFit/>
          </a:bodyPr>
          <a:lstStyle/>
          <a:p>
            <a:r>
              <a:rPr lang="en-US">
                <a:solidFill>
                  <a:srgbClr val="FF0000"/>
                </a:solidFill>
                <a:latin typeface="Roboto" panose="02000000000000000000" pitchFamily="2" charset="0"/>
                <a:ea typeface="Roboto" panose="02000000000000000000" pitchFamily="2" charset="0"/>
                <a:cs typeface="Roboto" panose="02000000000000000000" pitchFamily="2" charset="0"/>
              </a:rPr>
              <a:t>1</a:t>
            </a:r>
          </a:p>
        </p:txBody>
      </p:sp>
      <p:sp>
        <p:nvSpPr>
          <p:cNvPr id="12" name="TextBox 11">
            <a:extLst>
              <a:ext uri="{FF2B5EF4-FFF2-40B4-BE49-F238E27FC236}">
                <a16:creationId xmlns:a16="http://schemas.microsoft.com/office/drawing/2014/main" id="{05A07AE7-9383-499A-A54C-988F4CDBA31B}"/>
              </a:ext>
            </a:extLst>
          </p:cNvPr>
          <p:cNvSpPr txBox="1"/>
          <p:nvPr/>
        </p:nvSpPr>
        <p:spPr>
          <a:xfrm>
            <a:off x="6934930" y="5798509"/>
            <a:ext cx="611896" cy="369332"/>
          </a:xfrm>
          <a:prstGeom prst="rect">
            <a:avLst/>
          </a:prstGeom>
          <a:noFill/>
        </p:spPr>
        <p:txBody>
          <a:bodyPr wrap="square" rtlCol="0">
            <a:spAutoFit/>
          </a:bodyPr>
          <a:lstStyle/>
          <a:p>
            <a:r>
              <a:rPr lang="en-US">
                <a:latin typeface="Roboto" panose="02000000000000000000" pitchFamily="2" charset="0"/>
                <a:ea typeface="Roboto" panose="02000000000000000000" pitchFamily="2" charset="0"/>
                <a:cs typeface="Roboto" panose="02000000000000000000" pitchFamily="2" charset="0"/>
              </a:rPr>
              <a:t>A[1]</a:t>
            </a:r>
          </a:p>
        </p:txBody>
      </p:sp>
      <p:sp>
        <p:nvSpPr>
          <p:cNvPr id="13" name="TextBox 12">
            <a:extLst>
              <a:ext uri="{FF2B5EF4-FFF2-40B4-BE49-F238E27FC236}">
                <a16:creationId xmlns:a16="http://schemas.microsoft.com/office/drawing/2014/main" id="{EF93C15B-0D14-4160-80EB-C1A3FBF26A3E}"/>
              </a:ext>
            </a:extLst>
          </p:cNvPr>
          <p:cNvSpPr txBox="1"/>
          <p:nvPr/>
        </p:nvSpPr>
        <p:spPr>
          <a:xfrm>
            <a:off x="7204457" y="5415306"/>
            <a:ext cx="469591" cy="369332"/>
          </a:xfrm>
          <a:prstGeom prst="rect">
            <a:avLst/>
          </a:prstGeom>
          <a:noFill/>
        </p:spPr>
        <p:txBody>
          <a:bodyPr wrap="square" rtlCol="0">
            <a:spAutoFit/>
          </a:bodyPr>
          <a:lstStyle/>
          <a:p>
            <a:r>
              <a:rPr lang="en-US">
                <a:solidFill>
                  <a:srgbClr val="FF0000"/>
                </a:solidFill>
                <a:latin typeface="Roboto" panose="02000000000000000000" pitchFamily="2" charset="0"/>
                <a:ea typeface="Roboto" panose="02000000000000000000" pitchFamily="2" charset="0"/>
                <a:cs typeface="Roboto" panose="02000000000000000000" pitchFamily="2" charset="0"/>
              </a:rPr>
              <a:t>3</a:t>
            </a:r>
          </a:p>
        </p:txBody>
      </p:sp>
      <p:sp>
        <p:nvSpPr>
          <p:cNvPr id="14" name="TextBox 13">
            <a:extLst>
              <a:ext uri="{FF2B5EF4-FFF2-40B4-BE49-F238E27FC236}">
                <a16:creationId xmlns:a16="http://schemas.microsoft.com/office/drawing/2014/main" id="{EF6F94F3-6D7E-4C02-B230-A130F7F57A9D}"/>
              </a:ext>
            </a:extLst>
          </p:cNvPr>
          <p:cNvSpPr txBox="1"/>
          <p:nvPr/>
        </p:nvSpPr>
        <p:spPr>
          <a:xfrm>
            <a:off x="7653250" y="5807162"/>
            <a:ext cx="611896" cy="369332"/>
          </a:xfrm>
          <a:prstGeom prst="rect">
            <a:avLst/>
          </a:prstGeom>
          <a:noFill/>
        </p:spPr>
        <p:txBody>
          <a:bodyPr wrap="square" rtlCol="0">
            <a:spAutoFit/>
          </a:bodyPr>
          <a:lstStyle/>
          <a:p>
            <a:r>
              <a:rPr lang="en-US">
                <a:latin typeface="Roboto" panose="02000000000000000000" pitchFamily="2" charset="0"/>
                <a:ea typeface="Roboto" panose="02000000000000000000" pitchFamily="2" charset="0"/>
                <a:cs typeface="Roboto" panose="02000000000000000000" pitchFamily="2" charset="0"/>
              </a:rPr>
              <a:t>A[2]</a:t>
            </a:r>
          </a:p>
        </p:txBody>
      </p:sp>
      <p:sp>
        <p:nvSpPr>
          <p:cNvPr id="15" name="TextBox 14">
            <a:extLst>
              <a:ext uri="{FF2B5EF4-FFF2-40B4-BE49-F238E27FC236}">
                <a16:creationId xmlns:a16="http://schemas.microsoft.com/office/drawing/2014/main" id="{4210C814-4E90-48F5-A1F2-79273996E1B0}"/>
              </a:ext>
            </a:extLst>
          </p:cNvPr>
          <p:cNvSpPr txBox="1"/>
          <p:nvPr/>
        </p:nvSpPr>
        <p:spPr>
          <a:xfrm>
            <a:off x="7920732" y="5413163"/>
            <a:ext cx="339328" cy="369332"/>
          </a:xfrm>
          <a:prstGeom prst="rect">
            <a:avLst/>
          </a:prstGeom>
          <a:noFill/>
        </p:spPr>
        <p:txBody>
          <a:bodyPr wrap="square" rtlCol="0">
            <a:spAutoFit/>
          </a:bodyPr>
          <a:lstStyle/>
          <a:p>
            <a:r>
              <a:rPr lang="en-US">
                <a:solidFill>
                  <a:srgbClr val="FF0000"/>
                </a:solidFill>
                <a:latin typeface="Roboto" panose="02000000000000000000" pitchFamily="2" charset="0"/>
                <a:ea typeface="Roboto" panose="02000000000000000000" pitchFamily="2" charset="0"/>
                <a:cs typeface="Roboto" panose="02000000000000000000" pitchFamily="2" charset="0"/>
              </a:rPr>
              <a:t>4</a:t>
            </a:r>
          </a:p>
        </p:txBody>
      </p:sp>
      <p:sp>
        <p:nvSpPr>
          <p:cNvPr id="16" name="TextBox 15">
            <a:extLst>
              <a:ext uri="{FF2B5EF4-FFF2-40B4-BE49-F238E27FC236}">
                <a16:creationId xmlns:a16="http://schemas.microsoft.com/office/drawing/2014/main" id="{AE109E6C-27FF-4346-A6DF-3D4C2DEED0FD}"/>
              </a:ext>
            </a:extLst>
          </p:cNvPr>
          <p:cNvSpPr txBox="1"/>
          <p:nvPr/>
        </p:nvSpPr>
        <p:spPr>
          <a:xfrm>
            <a:off x="8284916" y="5802100"/>
            <a:ext cx="611896" cy="369332"/>
          </a:xfrm>
          <a:prstGeom prst="rect">
            <a:avLst/>
          </a:prstGeom>
          <a:noFill/>
        </p:spPr>
        <p:txBody>
          <a:bodyPr wrap="square" rtlCol="0">
            <a:spAutoFit/>
          </a:bodyPr>
          <a:lstStyle/>
          <a:p>
            <a:r>
              <a:rPr lang="en-US">
                <a:latin typeface="Roboto" panose="02000000000000000000" pitchFamily="2" charset="0"/>
                <a:ea typeface="Roboto" panose="02000000000000000000" pitchFamily="2" charset="0"/>
                <a:cs typeface="Roboto" panose="02000000000000000000" pitchFamily="2" charset="0"/>
              </a:rPr>
              <a:t>A[3]</a:t>
            </a:r>
          </a:p>
        </p:txBody>
      </p:sp>
      <p:sp>
        <p:nvSpPr>
          <p:cNvPr id="17" name="TextBox 16">
            <a:extLst>
              <a:ext uri="{FF2B5EF4-FFF2-40B4-BE49-F238E27FC236}">
                <a16:creationId xmlns:a16="http://schemas.microsoft.com/office/drawing/2014/main" id="{D6D543A6-F783-4E37-8094-19161EC67F97}"/>
              </a:ext>
            </a:extLst>
          </p:cNvPr>
          <p:cNvSpPr txBox="1"/>
          <p:nvPr/>
        </p:nvSpPr>
        <p:spPr>
          <a:xfrm>
            <a:off x="8582877" y="5415306"/>
            <a:ext cx="410435" cy="369332"/>
          </a:xfrm>
          <a:prstGeom prst="rect">
            <a:avLst/>
          </a:prstGeom>
          <a:noFill/>
        </p:spPr>
        <p:txBody>
          <a:bodyPr wrap="square" rtlCol="0">
            <a:spAutoFit/>
          </a:bodyPr>
          <a:lstStyle/>
          <a:p>
            <a:r>
              <a:rPr lang="en-US">
                <a:solidFill>
                  <a:srgbClr val="FF0000"/>
                </a:solidFill>
                <a:latin typeface="Roboto" panose="02000000000000000000" pitchFamily="2" charset="0"/>
                <a:ea typeface="Roboto" panose="02000000000000000000" pitchFamily="2" charset="0"/>
                <a:cs typeface="Roboto" panose="02000000000000000000" pitchFamily="2" charset="0"/>
              </a:rPr>
              <a:t>7</a:t>
            </a:r>
          </a:p>
        </p:txBody>
      </p:sp>
      <p:sp>
        <p:nvSpPr>
          <p:cNvPr id="18" name="Cube 17">
            <a:extLst>
              <a:ext uri="{FF2B5EF4-FFF2-40B4-BE49-F238E27FC236}">
                <a16:creationId xmlns:a16="http://schemas.microsoft.com/office/drawing/2014/main" id="{0325E7A2-466E-4CC7-BA57-F9EC79FC16CF}"/>
              </a:ext>
            </a:extLst>
          </p:cNvPr>
          <p:cNvSpPr/>
          <p:nvPr/>
        </p:nvSpPr>
        <p:spPr>
          <a:xfrm>
            <a:off x="10277320" y="5432612"/>
            <a:ext cx="1005840"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9" name="TextBox 18">
            <a:extLst>
              <a:ext uri="{FF2B5EF4-FFF2-40B4-BE49-F238E27FC236}">
                <a16:creationId xmlns:a16="http://schemas.microsoft.com/office/drawing/2014/main" id="{86F0BF30-6990-42C1-AA40-6D3CC01135B6}"/>
              </a:ext>
            </a:extLst>
          </p:cNvPr>
          <p:cNvSpPr txBox="1"/>
          <p:nvPr/>
        </p:nvSpPr>
        <p:spPr>
          <a:xfrm>
            <a:off x="8985273" y="5798509"/>
            <a:ext cx="611896" cy="369332"/>
          </a:xfrm>
          <a:prstGeom prst="rect">
            <a:avLst/>
          </a:prstGeom>
          <a:noFill/>
        </p:spPr>
        <p:txBody>
          <a:bodyPr wrap="square" rtlCol="0">
            <a:spAutoFit/>
          </a:bodyPr>
          <a:lstStyle/>
          <a:p>
            <a:r>
              <a:rPr lang="en-US">
                <a:latin typeface="Roboto" panose="02000000000000000000" pitchFamily="2" charset="0"/>
                <a:ea typeface="Roboto" panose="02000000000000000000" pitchFamily="2" charset="0"/>
                <a:cs typeface="Roboto" panose="02000000000000000000" pitchFamily="2" charset="0"/>
              </a:rPr>
              <a:t>A[4]</a:t>
            </a:r>
          </a:p>
        </p:txBody>
      </p:sp>
      <p:sp>
        <p:nvSpPr>
          <p:cNvPr id="20" name="TextBox 19">
            <a:extLst>
              <a:ext uri="{FF2B5EF4-FFF2-40B4-BE49-F238E27FC236}">
                <a16:creationId xmlns:a16="http://schemas.microsoft.com/office/drawing/2014/main" id="{0239C5D6-D13B-4C49-9511-B6170C354BF9}"/>
              </a:ext>
            </a:extLst>
          </p:cNvPr>
          <p:cNvSpPr txBox="1"/>
          <p:nvPr/>
        </p:nvSpPr>
        <p:spPr>
          <a:xfrm>
            <a:off x="9634071" y="5798509"/>
            <a:ext cx="611896" cy="369332"/>
          </a:xfrm>
          <a:prstGeom prst="rect">
            <a:avLst/>
          </a:prstGeom>
          <a:noFill/>
        </p:spPr>
        <p:txBody>
          <a:bodyPr wrap="square" rtlCol="0">
            <a:spAutoFit/>
          </a:bodyPr>
          <a:lstStyle/>
          <a:p>
            <a:r>
              <a:rPr lang="en-US">
                <a:latin typeface="Roboto" panose="02000000000000000000" pitchFamily="2" charset="0"/>
                <a:ea typeface="Roboto" panose="02000000000000000000" pitchFamily="2" charset="0"/>
                <a:cs typeface="Roboto" panose="02000000000000000000" pitchFamily="2" charset="0"/>
              </a:rPr>
              <a:t>A[5]</a:t>
            </a:r>
          </a:p>
        </p:txBody>
      </p:sp>
      <p:sp>
        <p:nvSpPr>
          <p:cNvPr id="21" name="TextBox 20">
            <a:extLst>
              <a:ext uri="{FF2B5EF4-FFF2-40B4-BE49-F238E27FC236}">
                <a16:creationId xmlns:a16="http://schemas.microsoft.com/office/drawing/2014/main" id="{A91AEE46-19F1-42AE-A0D8-BF54527688C2}"/>
              </a:ext>
            </a:extLst>
          </p:cNvPr>
          <p:cNvSpPr txBox="1"/>
          <p:nvPr/>
        </p:nvSpPr>
        <p:spPr>
          <a:xfrm>
            <a:off x="10352391" y="5807162"/>
            <a:ext cx="611896" cy="369332"/>
          </a:xfrm>
          <a:prstGeom prst="rect">
            <a:avLst/>
          </a:prstGeom>
          <a:noFill/>
        </p:spPr>
        <p:txBody>
          <a:bodyPr wrap="square" rtlCol="0">
            <a:spAutoFit/>
          </a:bodyPr>
          <a:lstStyle/>
          <a:p>
            <a:r>
              <a:rPr lang="en-US">
                <a:latin typeface="Roboto" panose="02000000000000000000" pitchFamily="2" charset="0"/>
                <a:ea typeface="Roboto" panose="02000000000000000000" pitchFamily="2" charset="0"/>
                <a:cs typeface="Roboto" panose="02000000000000000000" pitchFamily="2" charset="0"/>
              </a:rPr>
              <a:t>A[6]</a:t>
            </a:r>
          </a:p>
        </p:txBody>
      </p:sp>
      <p:sp>
        <p:nvSpPr>
          <p:cNvPr id="22" name="TextBox 21">
            <a:extLst>
              <a:ext uri="{FF2B5EF4-FFF2-40B4-BE49-F238E27FC236}">
                <a16:creationId xmlns:a16="http://schemas.microsoft.com/office/drawing/2014/main" id="{544CEC43-1D58-42EB-8EF3-C837B70540DF}"/>
              </a:ext>
            </a:extLst>
          </p:cNvPr>
          <p:cNvSpPr txBox="1"/>
          <p:nvPr/>
        </p:nvSpPr>
        <p:spPr>
          <a:xfrm>
            <a:off x="9262030" y="5411021"/>
            <a:ext cx="350448" cy="369332"/>
          </a:xfrm>
          <a:prstGeom prst="rect">
            <a:avLst/>
          </a:prstGeom>
          <a:noFill/>
        </p:spPr>
        <p:txBody>
          <a:bodyPr wrap="square" rtlCol="0">
            <a:spAutoFit/>
          </a:bodyPr>
          <a:lstStyle/>
          <a:p>
            <a:r>
              <a:rPr lang="en-US">
                <a:solidFill>
                  <a:srgbClr val="FF0000"/>
                </a:solidFill>
                <a:latin typeface="Roboto" panose="02000000000000000000" pitchFamily="2" charset="0"/>
                <a:ea typeface="Roboto" panose="02000000000000000000" pitchFamily="2" charset="0"/>
                <a:cs typeface="Roboto" panose="02000000000000000000" pitchFamily="2" charset="0"/>
              </a:rPr>
              <a:t>8</a:t>
            </a:r>
          </a:p>
        </p:txBody>
      </p:sp>
      <p:sp>
        <p:nvSpPr>
          <p:cNvPr id="23" name="TextBox 22">
            <a:extLst>
              <a:ext uri="{FF2B5EF4-FFF2-40B4-BE49-F238E27FC236}">
                <a16:creationId xmlns:a16="http://schemas.microsoft.com/office/drawing/2014/main" id="{270104AD-C7E4-47A3-BB37-605AEBCCEEBA}"/>
              </a:ext>
            </a:extLst>
          </p:cNvPr>
          <p:cNvSpPr txBox="1"/>
          <p:nvPr/>
        </p:nvSpPr>
        <p:spPr>
          <a:xfrm>
            <a:off x="9934881" y="5413163"/>
            <a:ext cx="469591" cy="369332"/>
          </a:xfrm>
          <a:prstGeom prst="rect">
            <a:avLst/>
          </a:prstGeom>
          <a:noFill/>
        </p:spPr>
        <p:txBody>
          <a:bodyPr wrap="square" rtlCol="0">
            <a:spAutoFit/>
          </a:bodyPr>
          <a:lstStyle/>
          <a:p>
            <a:r>
              <a:rPr lang="en-US">
                <a:solidFill>
                  <a:srgbClr val="FF0000"/>
                </a:solidFill>
                <a:latin typeface="Roboto" panose="02000000000000000000" pitchFamily="2" charset="0"/>
                <a:ea typeface="Roboto" panose="02000000000000000000" pitchFamily="2" charset="0"/>
                <a:cs typeface="Roboto" panose="02000000000000000000" pitchFamily="2" charset="0"/>
              </a:rPr>
              <a:t>9</a:t>
            </a:r>
          </a:p>
        </p:txBody>
      </p:sp>
      <p:sp>
        <p:nvSpPr>
          <p:cNvPr id="24" name="TextBox 23">
            <a:extLst>
              <a:ext uri="{FF2B5EF4-FFF2-40B4-BE49-F238E27FC236}">
                <a16:creationId xmlns:a16="http://schemas.microsoft.com/office/drawing/2014/main" id="{4D992911-F57D-4C48-9795-C33DC42C9B00}"/>
              </a:ext>
            </a:extLst>
          </p:cNvPr>
          <p:cNvSpPr txBox="1"/>
          <p:nvPr/>
        </p:nvSpPr>
        <p:spPr>
          <a:xfrm>
            <a:off x="10543572" y="5411020"/>
            <a:ext cx="469591" cy="369332"/>
          </a:xfrm>
          <a:prstGeom prst="rect">
            <a:avLst/>
          </a:prstGeom>
          <a:noFill/>
        </p:spPr>
        <p:txBody>
          <a:bodyPr wrap="square" rtlCol="0">
            <a:spAutoFit/>
          </a:bodyPr>
          <a:lstStyle/>
          <a:p>
            <a:r>
              <a:rPr lang="en-US">
                <a:solidFill>
                  <a:srgbClr val="FF0000"/>
                </a:solidFill>
                <a:latin typeface="Roboto" panose="02000000000000000000" pitchFamily="2" charset="0"/>
                <a:ea typeface="Roboto" panose="02000000000000000000" pitchFamily="2" charset="0"/>
                <a:cs typeface="Roboto" panose="02000000000000000000" pitchFamily="2" charset="0"/>
              </a:rPr>
              <a:t>10</a:t>
            </a:r>
          </a:p>
        </p:txBody>
      </p:sp>
      <p:sp>
        <p:nvSpPr>
          <p:cNvPr id="25" name="TextBox 24">
            <a:extLst>
              <a:ext uri="{FF2B5EF4-FFF2-40B4-BE49-F238E27FC236}">
                <a16:creationId xmlns:a16="http://schemas.microsoft.com/office/drawing/2014/main" id="{AF9D1738-1ED5-400B-A79A-E2C7342AD058}"/>
              </a:ext>
            </a:extLst>
          </p:cNvPr>
          <p:cNvSpPr txBox="1"/>
          <p:nvPr/>
        </p:nvSpPr>
        <p:spPr>
          <a:xfrm>
            <a:off x="726050" y="1433429"/>
            <a:ext cx="3382909" cy="5229060"/>
          </a:xfrm>
          <a:prstGeom prst="rect">
            <a:avLst/>
          </a:prstGeom>
          <a:solidFill>
            <a:schemeClr val="accent4">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lvl="0" algn="l">
              <a:lnSpc>
                <a:spcPct val="120000"/>
              </a:lnSpc>
            </a:pPr>
            <a:r>
              <a:rPr lang="en-US" sz="2000">
                <a:latin typeface="Roboto" panose="02000000000000000000" pitchFamily="2" charset="0"/>
                <a:ea typeface="Roboto" panose="02000000000000000000" pitchFamily="2" charset="0"/>
                <a:cs typeface="Roboto" panose="02000000000000000000" pitchFamily="2" charset="0"/>
              </a:rPr>
              <a:t>def </a:t>
            </a:r>
            <a:r>
              <a:rPr lang="en-US" sz="2000">
                <a:solidFill>
                  <a:srgbClr val="FF0000"/>
                </a:solidFill>
                <a:latin typeface="Roboto" panose="02000000000000000000" pitchFamily="2" charset="0"/>
                <a:ea typeface="Roboto" panose="02000000000000000000" pitchFamily="2" charset="0"/>
                <a:cs typeface="Roboto" panose="02000000000000000000" pitchFamily="2" charset="0"/>
              </a:rPr>
              <a:t>BinarySearch</a:t>
            </a:r>
            <a:r>
              <a:rPr lang="en-US" sz="2000">
                <a:latin typeface="Roboto" panose="02000000000000000000" pitchFamily="2" charset="0"/>
                <a:ea typeface="Roboto" panose="02000000000000000000" pitchFamily="2" charset="0"/>
                <a:cs typeface="Roboto" panose="02000000000000000000" pitchFamily="2" charset="0"/>
              </a:rPr>
              <a:t>(A,K):</a:t>
            </a:r>
          </a:p>
          <a:p>
            <a:pPr lvl="0" algn="l">
              <a:lnSpc>
                <a:spcPct val="120000"/>
              </a:lnSpc>
            </a:pPr>
            <a:r>
              <a:rPr lang="en-US" sz="2000">
                <a:latin typeface="Roboto" panose="02000000000000000000" pitchFamily="2" charset="0"/>
                <a:ea typeface="Roboto" panose="02000000000000000000" pitchFamily="2" charset="0"/>
                <a:cs typeface="Roboto" panose="02000000000000000000" pitchFamily="2" charset="0"/>
              </a:rPr>
              <a:t>     left=0</a:t>
            </a:r>
          </a:p>
          <a:p>
            <a:pPr lvl="0" algn="l">
              <a:lnSpc>
                <a:spcPct val="120000"/>
              </a:lnSpc>
            </a:pPr>
            <a:r>
              <a:rPr lang="en-US" sz="2000">
                <a:latin typeface="Roboto" panose="02000000000000000000" pitchFamily="2" charset="0"/>
                <a:ea typeface="Roboto" panose="02000000000000000000" pitchFamily="2" charset="0"/>
                <a:cs typeface="Roboto" panose="02000000000000000000" pitchFamily="2" charset="0"/>
              </a:rPr>
              <a:t>     right=len(A)-1</a:t>
            </a:r>
          </a:p>
          <a:p>
            <a:pPr lvl="0" algn="l">
              <a:lnSpc>
                <a:spcPct val="120000"/>
              </a:lnSpc>
            </a:pPr>
            <a:r>
              <a:rPr lang="en-US" sz="2000">
                <a:latin typeface="Roboto" panose="02000000000000000000" pitchFamily="2" charset="0"/>
                <a:ea typeface="Roboto" panose="02000000000000000000" pitchFamily="2" charset="0"/>
                <a:cs typeface="Roboto" panose="02000000000000000000" pitchFamily="2" charset="0"/>
              </a:rPr>
              <a:t>     while left&lt;=right:</a:t>
            </a:r>
          </a:p>
          <a:p>
            <a:pPr lvl="0" algn="l">
              <a:lnSpc>
                <a:spcPct val="120000"/>
              </a:lnSpc>
            </a:pPr>
            <a:r>
              <a:rPr lang="en-US" sz="2000">
                <a:latin typeface="Roboto" panose="02000000000000000000" pitchFamily="2" charset="0"/>
                <a:ea typeface="Roboto" panose="02000000000000000000" pitchFamily="2" charset="0"/>
                <a:cs typeface="Roboto" panose="02000000000000000000" pitchFamily="2" charset="0"/>
              </a:rPr>
              <a:t>          mid=(left+right)//2</a:t>
            </a:r>
          </a:p>
          <a:p>
            <a:pPr lvl="0" algn="l">
              <a:lnSpc>
                <a:spcPct val="120000"/>
              </a:lnSpc>
            </a:pPr>
            <a:r>
              <a:rPr lang="en-US" sz="2000">
                <a:latin typeface="Roboto" panose="02000000000000000000" pitchFamily="2" charset="0"/>
                <a:ea typeface="Roboto" panose="02000000000000000000" pitchFamily="2" charset="0"/>
                <a:cs typeface="Roboto" panose="02000000000000000000" pitchFamily="2" charset="0"/>
              </a:rPr>
              <a:t>          if A[mid]==K:</a:t>
            </a:r>
          </a:p>
          <a:p>
            <a:pPr lvl="0" algn="l">
              <a:lnSpc>
                <a:spcPct val="120000"/>
              </a:lnSpc>
            </a:pPr>
            <a:r>
              <a:rPr lang="en-US" sz="2000">
                <a:latin typeface="Roboto" panose="02000000000000000000" pitchFamily="2" charset="0"/>
                <a:ea typeface="Roboto" panose="02000000000000000000" pitchFamily="2" charset="0"/>
                <a:cs typeface="Roboto" panose="02000000000000000000" pitchFamily="2" charset="0"/>
              </a:rPr>
              <a:t>               return mid</a:t>
            </a:r>
          </a:p>
          <a:p>
            <a:pPr lvl="0" algn="l">
              <a:lnSpc>
                <a:spcPct val="120000"/>
              </a:lnSpc>
            </a:pPr>
            <a:r>
              <a:rPr lang="en-US" sz="2000">
                <a:latin typeface="Roboto" panose="02000000000000000000" pitchFamily="2" charset="0"/>
                <a:ea typeface="Roboto" panose="02000000000000000000" pitchFamily="2" charset="0"/>
                <a:cs typeface="Roboto" panose="02000000000000000000" pitchFamily="2" charset="0"/>
              </a:rPr>
              <a:t>          elif A[mid]&lt;k:</a:t>
            </a:r>
          </a:p>
          <a:p>
            <a:pPr lvl="0" algn="l">
              <a:lnSpc>
                <a:spcPct val="120000"/>
              </a:lnSpc>
            </a:pPr>
            <a:r>
              <a:rPr lang="en-US" sz="2000">
                <a:latin typeface="Roboto" panose="02000000000000000000" pitchFamily="2" charset="0"/>
                <a:ea typeface="Roboto" panose="02000000000000000000" pitchFamily="2" charset="0"/>
                <a:cs typeface="Roboto" panose="02000000000000000000" pitchFamily="2" charset="0"/>
              </a:rPr>
              <a:t>               left=mid+1</a:t>
            </a:r>
          </a:p>
          <a:p>
            <a:pPr lvl="0" algn="l">
              <a:lnSpc>
                <a:spcPct val="120000"/>
              </a:lnSpc>
            </a:pPr>
            <a:r>
              <a:rPr lang="en-US" sz="2000">
                <a:latin typeface="Roboto" panose="02000000000000000000" pitchFamily="2" charset="0"/>
                <a:ea typeface="Roboto" panose="02000000000000000000" pitchFamily="2" charset="0"/>
                <a:cs typeface="Roboto" panose="02000000000000000000" pitchFamily="2" charset="0"/>
              </a:rPr>
              <a:t>          else:</a:t>
            </a:r>
          </a:p>
          <a:p>
            <a:pPr lvl="0" algn="l">
              <a:lnSpc>
                <a:spcPct val="120000"/>
              </a:lnSpc>
            </a:pPr>
            <a:r>
              <a:rPr lang="en-US" sz="2000">
                <a:latin typeface="Roboto" panose="02000000000000000000" pitchFamily="2" charset="0"/>
                <a:ea typeface="Roboto" panose="02000000000000000000" pitchFamily="2" charset="0"/>
                <a:cs typeface="Roboto" panose="02000000000000000000" pitchFamily="2" charset="0"/>
              </a:rPr>
              <a:t>               right=mid-1</a:t>
            </a:r>
          </a:p>
          <a:p>
            <a:pPr lvl="0" algn="l">
              <a:lnSpc>
                <a:spcPct val="120000"/>
              </a:lnSpc>
            </a:pPr>
            <a:r>
              <a:rPr lang="en-US" sz="2000">
                <a:latin typeface="Roboto" panose="02000000000000000000" pitchFamily="2" charset="0"/>
                <a:ea typeface="Roboto" panose="02000000000000000000" pitchFamily="2" charset="0"/>
                <a:cs typeface="Roboto" panose="02000000000000000000" pitchFamily="2" charset="0"/>
              </a:rPr>
              <a:t>     return -1</a:t>
            </a:r>
          </a:p>
          <a:p>
            <a:pPr lvl="0" algn="l">
              <a:lnSpc>
                <a:spcPct val="120000"/>
              </a:lnSpc>
            </a:pPr>
            <a:r>
              <a:rPr lang="en-US" sz="2000">
                <a:latin typeface="Roboto" panose="02000000000000000000" pitchFamily="2" charset="0"/>
                <a:ea typeface="Roboto" panose="02000000000000000000" pitchFamily="2" charset="0"/>
                <a:cs typeface="Roboto" panose="02000000000000000000" pitchFamily="2" charset="0"/>
              </a:rPr>
              <a:t>A=[1, 3, 4, 7, 8, 9, 10]</a:t>
            </a:r>
          </a:p>
          <a:p>
            <a:pPr lvl="0" algn="l">
              <a:lnSpc>
                <a:spcPct val="120000"/>
              </a:lnSpc>
            </a:pPr>
            <a:r>
              <a:rPr lang="en-US" sz="2000">
                <a:solidFill>
                  <a:schemeClr val="tx1"/>
                </a:solidFill>
                <a:latin typeface="Roboto" panose="02000000000000000000" pitchFamily="2" charset="0"/>
                <a:ea typeface="Roboto" panose="02000000000000000000" pitchFamily="2" charset="0"/>
                <a:cs typeface="Roboto" panose="02000000000000000000" pitchFamily="2" charset="0"/>
              </a:rPr>
              <a:t>print(</a:t>
            </a:r>
            <a:r>
              <a:rPr lang="en-US" sz="2000">
                <a:solidFill>
                  <a:srgbClr val="FF0000"/>
                </a:solidFill>
                <a:latin typeface="Roboto" panose="02000000000000000000" pitchFamily="2" charset="0"/>
                <a:ea typeface="Roboto" panose="02000000000000000000" pitchFamily="2" charset="0"/>
                <a:cs typeface="Roboto" panose="02000000000000000000" pitchFamily="2" charset="0"/>
              </a:rPr>
              <a:t>BinarySearch</a:t>
            </a:r>
            <a:r>
              <a:rPr lang="en-US" sz="2000">
                <a:latin typeface="Roboto" panose="02000000000000000000" pitchFamily="2" charset="0"/>
                <a:ea typeface="Roboto" panose="02000000000000000000" pitchFamily="2" charset="0"/>
                <a:cs typeface="Roboto" panose="02000000000000000000" pitchFamily="2" charset="0"/>
              </a:rPr>
              <a:t>(A,9))</a:t>
            </a:r>
          </a:p>
        </p:txBody>
      </p:sp>
      <p:sp>
        <p:nvSpPr>
          <p:cNvPr id="26" name="TextBox 25">
            <a:extLst>
              <a:ext uri="{FF2B5EF4-FFF2-40B4-BE49-F238E27FC236}">
                <a16:creationId xmlns:a16="http://schemas.microsoft.com/office/drawing/2014/main" id="{CD24DFCF-9B40-4DC2-9B98-BDAAF258B269}"/>
              </a:ext>
            </a:extLst>
          </p:cNvPr>
          <p:cNvSpPr txBox="1"/>
          <p:nvPr/>
        </p:nvSpPr>
        <p:spPr>
          <a:xfrm>
            <a:off x="5258001" y="973996"/>
            <a:ext cx="3869886" cy="4149854"/>
          </a:xfrm>
          <a:prstGeom prst="rect">
            <a:avLst/>
          </a:prstGeom>
          <a:noFill/>
        </p:spPr>
        <p:txBody>
          <a:bodyPr wrap="square" rtlCol="0">
            <a:spAutoFit/>
          </a:bodyPr>
          <a:lstStyle/>
          <a:p>
            <a:pPr>
              <a:lnSpc>
                <a:spcPct val="150000"/>
              </a:lnSpc>
            </a:pPr>
            <a:r>
              <a:rPr lang="en-US" sz="2000">
                <a:solidFill>
                  <a:srgbClr val="0070C0"/>
                </a:solidFill>
                <a:latin typeface="Roboto" panose="02000000000000000000" pitchFamily="2" charset="0"/>
                <a:ea typeface="Roboto" panose="02000000000000000000" pitchFamily="2" charset="0"/>
                <a:cs typeface="Roboto" panose="02000000000000000000" pitchFamily="2" charset="0"/>
              </a:rPr>
              <a:t>left=0, right=6</a:t>
            </a:r>
          </a:p>
          <a:p>
            <a:pPr>
              <a:lnSpc>
                <a:spcPct val="150000"/>
              </a:lnSpc>
            </a:pPr>
            <a:r>
              <a:rPr lang="en-US" sz="2000" u="sng">
                <a:solidFill>
                  <a:srgbClr val="0070C0"/>
                </a:solidFill>
                <a:latin typeface="Roboto" panose="02000000000000000000" pitchFamily="2" charset="0"/>
                <a:ea typeface="Roboto" panose="02000000000000000000" pitchFamily="2" charset="0"/>
                <a:cs typeface="Roboto" panose="02000000000000000000" pitchFamily="2" charset="0"/>
              </a:rPr>
              <a:t>Bước 1</a:t>
            </a:r>
            <a:r>
              <a:rPr lang="en-US" sz="2000">
                <a:solidFill>
                  <a:srgbClr val="0070C0"/>
                </a:solidFill>
                <a:latin typeface="Roboto" panose="02000000000000000000" pitchFamily="2" charset="0"/>
                <a:ea typeface="Roboto" panose="02000000000000000000" pitchFamily="2" charset="0"/>
                <a:cs typeface="Roboto" panose="02000000000000000000" pitchFamily="2" charset="0"/>
              </a:rPr>
              <a:t>.</a:t>
            </a:r>
          </a:p>
          <a:p>
            <a:pPr>
              <a:lnSpc>
                <a:spcPct val="150000"/>
              </a:lnSpc>
            </a:pPr>
            <a:r>
              <a:rPr lang="en-US" sz="2000">
                <a:solidFill>
                  <a:srgbClr val="0070C0"/>
                </a:solidFill>
                <a:latin typeface="Roboto" panose="02000000000000000000" pitchFamily="2" charset="0"/>
                <a:ea typeface="Roboto" panose="02000000000000000000" pitchFamily="2" charset="0"/>
                <a:cs typeface="Roboto" panose="02000000000000000000" pitchFamily="2" charset="0"/>
              </a:rPr>
              <a:t>mid=(0+6)//2=3</a:t>
            </a:r>
          </a:p>
          <a:p>
            <a:pPr>
              <a:lnSpc>
                <a:spcPct val="150000"/>
              </a:lnSpc>
            </a:pPr>
            <a:r>
              <a:rPr lang="en-US" sz="2000">
                <a:solidFill>
                  <a:srgbClr val="0070C0"/>
                </a:solidFill>
                <a:latin typeface="Roboto" panose="02000000000000000000" pitchFamily="2" charset="0"/>
                <a:ea typeface="Roboto" panose="02000000000000000000" pitchFamily="2" charset="0"/>
                <a:cs typeface="Roboto" panose="02000000000000000000" pitchFamily="2" charset="0"/>
              </a:rPr>
              <a:t>A[mid]=A[3]=7&lt;K</a:t>
            </a:r>
          </a:p>
          <a:p>
            <a:pPr>
              <a:lnSpc>
                <a:spcPct val="150000"/>
              </a:lnSpc>
            </a:pPr>
            <a:r>
              <a:rPr lang="en-US" sz="2000">
                <a:solidFill>
                  <a:srgbClr val="0070C0"/>
                </a:solidFill>
                <a:latin typeface="Roboto" panose="02000000000000000000" pitchFamily="2" charset="0"/>
                <a:ea typeface="Roboto" panose="02000000000000000000" pitchFamily="2" charset="0"/>
                <a:cs typeface="Roboto" panose="02000000000000000000" pitchFamily="2" charset="0"/>
              </a:rPr>
              <a:t>left=mid+1=3+1=4</a:t>
            </a:r>
          </a:p>
          <a:p>
            <a:pPr>
              <a:lnSpc>
                <a:spcPct val="150000"/>
              </a:lnSpc>
            </a:pPr>
            <a:r>
              <a:rPr lang="en-US" sz="2000" u="sng">
                <a:solidFill>
                  <a:srgbClr val="0070C0"/>
                </a:solidFill>
                <a:latin typeface="Roboto" panose="02000000000000000000" pitchFamily="2" charset="0"/>
                <a:ea typeface="Roboto" panose="02000000000000000000" pitchFamily="2" charset="0"/>
                <a:cs typeface="Roboto" panose="02000000000000000000" pitchFamily="2" charset="0"/>
              </a:rPr>
              <a:t>Bước 2</a:t>
            </a:r>
            <a:r>
              <a:rPr lang="en-US" sz="2000">
                <a:solidFill>
                  <a:srgbClr val="0070C0"/>
                </a:solidFill>
                <a:latin typeface="Roboto" panose="02000000000000000000" pitchFamily="2" charset="0"/>
                <a:ea typeface="Roboto" panose="02000000000000000000" pitchFamily="2" charset="0"/>
                <a:cs typeface="Roboto" panose="02000000000000000000" pitchFamily="2" charset="0"/>
              </a:rPr>
              <a:t>.</a:t>
            </a:r>
          </a:p>
          <a:p>
            <a:pPr>
              <a:lnSpc>
                <a:spcPct val="150000"/>
              </a:lnSpc>
            </a:pPr>
            <a:r>
              <a:rPr lang="en-US" sz="2000">
                <a:solidFill>
                  <a:srgbClr val="0070C0"/>
                </a:solidFill>
                <a:latin typeface="Roboto" panose="02000000000000000000" pitchFamily="2" charset="0"/>
                <a:ea typeface="Roboto" panose="02000000000000000000" pitchFamily="2" charset="0"/>
                <a:cs typeface="Roboto" panose="02000000000000000000" pitchFamily="2" charset="0"/>
              </a:rPr>
              <a:t>left=4, right=6</a:t>
            </a:r>
          </a:p>
          <a:p>
            <a:pPr>
              <a:lnSpc>
                <a:spcPct val="150000"/>
              </a:lnSpc>
            </a:pPr>
            <a:r>
              <a:rPr lang="en-US" sz="2000">
                <a:solidFill>
                  <a:srgbClr val="0070C0"/>
                </a:solidFill>
                <a:latin typeface="Roboto" panose="02000000000000000000" pitchFamily="2" charset="0"/>
                <a:ea typeface="Roboto" panose="02000000000000000000" pitchFamily="2" charset="0"/>
                <a:cs typeface="Roboto" panose="02000000000000000000" pitchFamily="2" charset="0"/>
              </a:rPr>
              <a:t>mid=(4+6)//2=5</a:t>
            </a:r>
          </a:p>
          <a:p>
            <a:pPr>
              <a:lnSpc>
                <a:spcPct val="150000"/>
              </a:lnSpc>
            </a:pPr>
            <a:r>
              <a:rPr lang="en-US" sz="2000">
                <a:solidFill>
                  <a:srgbClr val="0070C0"/>
                </a:solidFill>
                <a:latin typeface="Roboto" panose="02000000000000000000" pitchFamily="2" charset="0"/>
                <a:ea typeface="Roboto" panose="02000000000000000000" pitchFamily="2" charset="0"/>
                <a:cs typeface="Roboto" panose="02000000000000000000" pitchFamily="2" charset="0"/>
              </a:rPr>
              <a:t>A[mid]=A[5]=9=K</a:t>
            </a:r>
          </a:p>
        </p:txBody>
      </p:sp>
      <p:sp>
        <p:nvSpPr>
          <p:cNvPr id="2" name="Rectangle 1">
            <a:extLst>
              <a:ext uri="{FF2B5EF4-FFF2-40B4-BE49-F238E27FC236}">
                <a16:creationId xmlns:a16="http://schemas.microsoft.com/office/drawing/2014/main" id="{F38BFBD6-9C98-4934-BA2A-6CE70348D7E5}"/>
              </a:ext>
            </a:extLst>
          </p:cNvPr>
          <p:cNvSpPr/>
          <p:nvPr/>
        </p:nvSpPr>
        <p:spPr>
          <a:xfrm>
            <a:off x="706044" y="855579"/>
            <a:ext cx="1755609" cy="577850"/>
          </a:xfrm>
          <a:prstGeom prst="rect">
            <a:avLst/>
          </a:prstGeom>
        </p:spPr>
        <p:txBody>
          <a:bodyPr wrap="none">
            <a:spAutoFit/>
          </a:bodyPr>
          <a:lstStyle/>
          <a:p>
            <a:pPr lvl="0" algn="just" defTabSz="711200">
              <a:lnSpc>
                <a:spcPct val="150000"/>
              </a:lnSpc>
              <a:spcBef>
                <a:spcPct val="0"/>
              </a:spcBef>
              <a:spcAft>
                <a:spcPct val="35000"/>
              </a:spcAft>
            </a:pPr>
            <a:r>
              <a:rPr lang="en-US" sz="2400" b="1">
                <a:latin typeface="Roboto" panose="02000000000000000000" pitchFamily="2" charset="0"/>
                <a:ea typeface="Roboto" panose="02000000000000000000" pitchFamily="2" charset="0"/>
                <a:cs typeface="Roboto" panose="02000000000000000000" pitchFamily="2" charset="0"/>
              </a:rPr>
              <a:t>Thuật toán</a:t>
            </a:r>
          </a:p>
        </p:txBody>
      </p:sp>
    </p:spTree>
    <p:extLst>
      <p:ext uri="{BB962C8B-B14F-4D97-AF65-F5344CB8AC3E}">
        <p14:creationId xmlns:p14="http://schemas.microsoft.com/office/powerpoint/2010/main" val="3863135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fade">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fade">
                                      <p:cBhvr>
                                        <p:cTn id="17" dur="500"/>
                                        <p:tgtEl>
                                          <p:spTgt spid="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mph" presetSubtype="2" fill="hold" nodeType="clickEffect">
                                  <p:stCondLst>
                                    <p:cond delay="0"/>
                                  </p:stCondLst>
                                  <p:childTnLst>
                                    <p:animClr clrSpc="rgb" dir="cw">
                                      <p:cBhvr>
                                        <p:cTn id="21" dur="500" fill="hold"/>
                                        <p:tgtEl>
                                          <p:spTgt spid="3"/>
                                        </p:tgtEl>
                                        <p:attrNameLst>
                                          <p:attrName>fillcolor</p:attrName>
                                        </p:attrNameLst>
                                      </p:cBhvr>
                                      <p:to>
                                        <a:srgbClr val="66CCFF"/>
                                      </p:to>
                                    </p:animClr>
                                    <p:set>
                                      <p:cBhvr>
                                        <p:cTn id="22" dur="500" fill="hold"/>
                                        <p:tgtEl>
                                          <p:spTgt spid="3"/>
                                        </p:tgtEl>
                                        <p:attrNameLst>
                                          <p:attrName>fill.type</p:attrName>
                                        </p:attrNameLst>
                                      </p:cBhvr>
                                      <p:to>
                                        <p:strVal val="solid"/>
                                      </p:to>
                                    </p:set>
                                    <p:set>
                                      <p:cBhvr>
                                        <p:cTn id="23" dur="500" fill="hold"/>
                                        <p:tgtEl>
                                          <p:spTgt spid="3"/>
                                        </p:tgtEl>
                                        <p:attrNameLst>
                                          <p:attrName>fill.on</p:attrName>
                                        </p:attrNameLst>
                                      </p:cBhvr>
                                      <p:to>
                                        <p:strVal val="true"/>
                                      </p:to>
                                    </p:set>
                                  </p:childTnLst>
                                </p:cTn>
                              </p:par>
                              <p:par>
                                <p:cTn id="24" presetID="1" presetClass="emph" presetSubtype="2" fill="hold" nodeType="withEffect">
                                  <p:stCondLst>
                                    <p:cond delay="0"/>
                                  </p:stCondLst>
                                  <p:childTnLst>
                                    <p:animClr clrSpc="rgb" dir="cw">
                                      <p:cBhvr>
                                        <p:cTn id="25" dur="500" fill="hold"/>
                                        <p:tgtEl>
                                          <p:spTgt spid="4"/>
                                        </p:tgtEl>
                                        <p:attrNameLst>
                                          <p:attrName>fillcolor</p:attrName>
                                        </p:attrNameLst>
                                      </p:cBhvr>
                                      <p:to>
                                        <a:srgbClr val="66CCFF"/>
                                      </p:to>
                                    </p:animClr>
                                    <p:set>
                                      <p:cBhvr>
                                        <p:cTn id="26" dur="500" fill="hold"/>
                                        <p:tgtEl>
                                          <p:spTgt spid="4"/>
                                        </p:tgtEl>
                                        <p:attrNameLst>
                                          <p:attrName>fill.type</p:attrName>
                                        </p:attrNameLst>
                                      </p:cBhvr>
                                      <p:to>
                                        <p:strVal val="solid"/>
                                      </p:to>
                                    </p:set>
                                    <p:set>
                                      <p:cBhvr>
                                        <p:cTn id="27" dur="500" fill="hold"/>
                                        <p:tgtEl>
                                          <p:spTgt spid="4"/>
                                        </p:tgtEl>
                                        <p:attrNameLst>
                                          <p:attrName>fill.on</p:attrName>
                                        </p:attrNameLst>
                                      </p:cBhvr>
                                      <p:to>
                                        <p:strVal val="true"/>
                                      </p:to>
                                    </p:set>
                                  </p:childTnLst>
                                </p:cTn>
                              </p:par>
                              <p:par>
                                <p:cTn id="28" presetID="1" presetClass="emph" presetSubtype="2" fill="hold" nodeType="withEffect">
                                  <p:stCondLst>
                                    <p:cond delay="0"/>
                                  </p:stCondLst>
                                  <p:childTnLst>
                                    <p:animClr clrSpc="rgb" dir="cw">
                                      <p:cBhvr>
                                        <p:cTn id="29" dur="500" fill="hold"/>
                                        <p:tgtEl>
                                          <p:spTgt spid="6"/>
                                        </p:tgtEl>
                                        <p:attrNameLst>
                                          <p:attrName>fillcolor</p:attrName>
                                        </p:attrNameLst>
                                      </p:cBhvr>
                                      <p:to>
                                        <a:srgbClr val="66CCFF"/>
                                      </p:to>
                                    </p:animClr>
                                    <p:set>
                                      <p:cBhvr>
                                        <p:cTn id="30" dur="500" fill="hold"/>
                                        <p:tgtEl>
                                          <p:spTgt spid="6"/>
                                        </p:tgtEl>
                                        <p:attrNameLst>
                                          <p:attrName>fill.type</p:attrName>
                                        </p:attrNameLst>
                                      </p:cBhvr>
                                      <p:to>
                                        <p:strVal val="solid"/>
                                      </p:to>
                                    </p:set>
                                    <p:set>
                                      <p:cBhvr>
                                        <p:cTn id="31" dur="500" fill="hold"/>
                                        <p:tgtEl>
                                          <p:spTgt spid="6"/>
                                        </p:tgtEl>
                                        <p:attrNameLst>
                                          <p:attrName>fill.on</p:attrName>
                                        </p:attrNameLst>
                                      </p:cBhvr>
                                      <p:to>
                                        <p:strVal val="true"/>
                                      </p:to>
                                    </p:set>
                                  </p:childTnLst>
                                </p:cTn>
                              </p:par>
                              <p:par>
                                <p:cTn id="32" presetID="1" presetClass="emph" presetSubtype="2" fill="hold" nodeType="withEffect">
                                  <p:stCondLst>
                                    <p:cond delay="0"/>
                                  </p:stCondLst>
                                  <p:childTnLst>
                                    <p:animClr clrSpc="rgb" dir="cw">
                                      <p:cBhvr>
                                        <p:cTn id="33" dur="500" fill="hold"/>
                                        <p:tgtEl>
                                          <p:spTgt spid="7"/>
                                        </p:tgtEl>
                                        <p:attrNameLst>
                                          <p:attrName>fillcolor</p:attrName>
                                        </p:attrNameLst>
                                      </p:cBhvr>
                                      <p:to>
                                        <a:srgbClr val="66CCFF"/>
                                      </p:to>
                                    </p:animClr>
                                    <p:set>
                                      <p:cBhvr>
                                        <p:cTn id="34" dur="500" fill="hold"/>
                                        <p:tgtEl>
                                          <p:spTgt spid="7"/>
                                        </p:tgtEl>
                                        <p:attrNameLst>
                                          <p:attrName>fill.type</p:attrName>
                                        </p:attrNameLst>
                                      </p:cBhvr>
                                      <p:to>
                                        <p:strVal val="solid"/>
                                      </p:to>
                                    </p:set>
                                    <p:set>
                                      <p:cBhvr>
                                        <p:cTn id="35" dur="500" fill="hold"/>
                                        <p:tgtEl>
                                          <p:spTgt spid="7"/>
                                        </p:tgtEl>
                                        <p:attrNameLst>
                                          <p:attrName>fill.on</p:attrName>
                                        </p:attrNameLst>
                                      </p:cBhvr>
                                      <p:to>
                                        <p:strVal val="true"/>
                                      </p:to>
                                    </p:set>
                                  </p:childTnLst>
                                </p:cTn>
                              </p:par>
                              <p:par>
                                <p:cTn id="36" presetID="1" presetClass="emph" presetSubtype="2" fill="hold" nodeType="withEffect">
                                  <p:stCondLst>
                                    <p:cond delay="0"/>
                                  </p:stCondLst>
                                  <p:childTnLst>
                                    <p:animClr clrSpc="rgb" dir="cw">
                                      <p:cBhvr>
                                        <p:cTn id="37" dur="500" fill="hold"/>
                                        <p:tgtEl>
                                          <p:spTgt spid="8"/>
                                        </p:tgtEl>
                                        <p:attrNameLst>
                                          <p:attrName>fillcolor</p:attrName>
                                        </p:attrNameLst>
                                      </p:cBhvr>
                                      <p:to>
                                        <a:srgbClr val="66CCFF"/>
                                      </p:to>
                                    </p:animClr>
                                    <p:set>
                                      <p:cBhvr>
                                        <p:cTn id="38" dur="500" fill="hold"/>
                                        <p:tgtEl>
                                          <p:spTgt spid="8"/>
                                        </p:tgtEl>
                                        <p:attrNameLst>
                                          <p:attrName>fill.type</p:attrName>
                                        </p:attrNameLst>
                                      </p:cBhvr>
                                      <p:to>
                                        <p:strVal val="solid"/>
                                      </p:to>
                                    </p:set>
                                    <p:set>
                                      <p:cBhvr>
                                        <p:cTn id="39" dur="500" fill="hold"/>
                                        <p:tgtEl>
                                          <p:spTgt spid="8"/>
                                        </p:tgtEl>
                                        <p:attrNameLst>
                                          <p:attrName>fill.on</p:attrName>
                                        </p:attrNameLst>
                                      </p:cBhvr>
                                      <p:to>
                                        <p:strVal val="true"/>
                                      </p:to>
                                    </p:set>
                                  </p:childTnLst>
                                </p:cTn>
                              </p:par>
                              <p:par>
                                <p:cTn id="40" presetID="1" presetClass="emph" presetSubtype="2" fill="hold" nodeType="withEffect">
                                  <p:stCondLst>
                                    <p:cond delay="0"/>
                                  </p:stCondLst>
                                  <p:childTnLst>
                                    <p:animClr clrSpc="rgb" dir="cw">
                                      <p:cBhvr>
                                        <p:cTn id="41" dur="500" fill="hold"/>
                                        <p:tgtEl>
                                          <p:spTgt spid="9"/>
                                        </p:tgtEl>
                                        <p:attrNameLst>
                                          <p:attrName>fillcolor</p:attrName>
                                        </p:attrNameLst>
                                      </p:cBhvr>
                                      <p:to>
                                        <a:srgbClr val="66CCFF"/>
                                      </p:to>
                                    </p:animClr>
                                    <p:set>
                                      <p:cBhvr>
                                        <p:cTn id="42" dur="500" fill="hold"/>
                                        <p:tgtEl>
                                          <p:spTgt spid="9"/>
                                        </p:tgtEl>
                                        <p:attrNameLst>
                                          <p:attrName>fill.type</p:attrName>
                                        </p:attrNameLst>
                                      </p:cBhvr>
                                      <p:to>
                                        <p:strVal val="solid"/>
                                      </p:to>
                                    </p:set>
                                    <p:set>
                                      <p:cBhvr>
                                        <p:cTn id="43" dur="500" fill="hold"/>
                                        <p:tgtEl>
                                          <p:spTgt spid="9"/>
                                        </p:tgtEl>
                                        <p:attrNameLst>
                                          <p:attrName>fill.on</p:attrName>
                                        </p:attrNameLst>
                                      </p:cBhvr>
                                      <p:to>
                                        <p:strVal val="true"/>
                                      </p:to>
                                    </p:set>
                                  </p:childTnLst>
                                </p:cTn>
                              </p:par>
                              <p:par>
                                <p:cTn id="44" presetID="1" presetClass="emph" presetSubtype="2" fill="hold" nodeType="withEffect">
                                  <p:stCondLst>
                                    <p:cond delay="0"/>
                                  </p:stCondLst>
                                  <p:childTnLst>
                                    <p:animClr clrSpc="rgb" dir="cw">
                                      <p:cBhvr>
                                        <p:cTn id="45" dur="500" fill="hold"/>
                                        <p:tgtEl>
                                          <p:spTgt spid="18"/>
                                        </p:tgtEl>
                                        <p:attrNameLst>
                                          <p:attrName>fillcolor</p:attrName>
                                        </p:attrNameLst>
                                      </p:cBhvr>
                                      <p:to>
                                        <a:srgbClr val="66CCFF"/>
                                      </p:to>
                                    </p:animClr>
                                    <p:set>
                                      <p:cBhvr>
                                        <p:cTn id="46" dur="500" fill="hold"/>
                                        <p:tgtEl>
                                          <p:spTgt spid="18"/>
                                        </p:tgtEl>
                                        <p:attrNameLst>
                                          <p:attrName>fill.type</p:attrName>
                                        </p:attrNameLst>
                                      </p:cBhvr>
                                      <p:to>
                                        <p:strVal val="solid"/>
                                      </p:to>
                                    </p:set>
                                    <p:set>
                                      <p:cBhvr>
                                        <p:cTn id="47" dur="500" fill="hold"/>
                                        <p:tgtEl>
                                          <p:spTgt spid="18"/>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3"/>
                                        </p:tgtEl>
                                        <p:attrNameLst>
                                          <p:attrName>fillcolor</p:attrName>
                                        </p:attrNameLst>
                                      </p:cBhvr>
                                      <p:to>
                                        <a:srgbClr val="FFCC99"/>
                                      </p:to>
                                    </p:animClr>
                                    <p:set>
                                      <p:cBhvr>
                                        <p:cTn id="52" dur="500" fill="hold"/>
                                        <p:tgtEl>
                                          <p:spTgt spid="3"/>
                                        </p:tgtEl>
                                        <p:attrNameLst>
                                          <p:attrName>fill.type</p:attrName>
                                        </p:attrNameLst>
                                      </p:cBhvr>
                                      <p:to>
                                        <p:strVal val="solid"/>
                                      </p:to>
                                    </p:set>
                                    <p:set>
                                      <p:cBhvr>
                                        <p:cTn id="53" dur="500" fill="hold"/>
                                        <p:tgtEl>
                                          <p:spTgt spid="3"/>
                                        </p:tgtEl>
                                        <p:attrNameLst>
                                          <p:attrName>fill.on</p:attrName>
                                        </p:attrNameLst>
                                      </p:cBhvr>
                                      <p:to>
                                        <p:strVal val="true"/>
                                      </p:to>
                                    </p:set>
                                  </p:childTnLst>
                                </p:cTn>
                              </p:par>
                            </p:childTnLst>
                          </p:cTn>
                        </p:par>
                      </p:childTnLst>
                    </p:cTn>
                  </p:par>
                  <p:par>
                    <p:cTn id="54" fill="hold">
                      <p:stCondLst>
                        <p:cond delay="indefinite"/>
                      </p:stCondLst>
                      <p:childTnLst>
                        <p:par>
                          <p:cTn id="55" fill="hold">
                            <p:stCondLst>
                              <p:cond delay="0"/>
                            </p:stCondLst>
                            <p:childTnLst>
                              <p:par>
                                <p:cTn id="56" presetID="1" presetClass="emph" presetSubtype="2" fill="hold" nodeType="clickEffect">
                                  <p:stCondLst>
                                    <p:cond delay="0"/>
                                  </p:stCondLst>
                                  <p:childTnLst>
                                    <p:animClr clrSpc="rgb" dir="cw">
                                      <p:cBhvr>
                                        <p:cTn id="57" dur="500" fill="hold"/>
                                        <p:tgtEl>
                                          <p:spTgt spid="18"/>
                                        </p:tgtEl>
                                        <p:attrNameLst>
                                          <p:attrName>fillcolor</p:attrName>
                                        </p:attrNameLst>
                                      </p:cBhvr>
                                      <p:to>
                                        <a:srgbClr val="FFCC99"/>
                                      </p:to>
                                    </p:animClr>
                                    <p:set>
                                      <p:cBhvr>
                                        <p:cTn id="58" dur="500" fill="hold"/>
                                        <p:tgtEl>
                                          <p:spTgt spid="18"/>
                                        </p:tgtEl>
                                        <p:attrNameLst>
                                          <p:attrName>fill.type</p:attrName>
                                        </p:attrNameLst>
                                      </p:cBhvr>
                                      <p:to>
                                        <p:strVal val="solid"/>
                                      </p:to>
                                    </p:set>
                                    <p:set>
                                      <p:cBhvr>
                                        <p:cTn id="59" dur="500" fill="hold"/>
                                        <p:tgtEl>
                                          <p:spTgt spid="18"/>
                                        </p:tgtEl>
                                        <p:attrNameLst>
                                          <p:attrName>fill.on</p:attrName>
                                        </p:attrNameLst>
                                      </p:cBhvr>
                                      <p:to>
                                        <p:strVal val="tru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6">
                                            <p:txEl>
                                              <p:pRg st="2" end="2"/>
                                            </p:txEl>
                                          </p:spTgt>
                                        </p:tgtEl>
                                        <p:attrNameLst>
                                          <p:attrName>style.visibility</p:attrName>
                                        </p:attrNameLst>
                                      </p:cBhvr>
                                      <p:to>
                                        <p:strVal val="visible"/>
                                      </p:to>
                                    </p:set>
                                    <p:animEffect transition="in" filter="fade">
                                      <p:cBhvr>
                                        <p:cTn id="64" dur="500"/>
                                        <p:tgtEl>
                                          <p:spTgt spid="26">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6">
                                            <p:txEl>
                                              <p:pRg st="3" end="3"/>
                                            </p:txEl>
                                          </p:spTgt>
                                        </p:tgtEl>
                                        <p:attrNameLst>
                                          <p:attrName>style.visibility</p:attrName>
                                        </p:attrNameLst>
                                      </p:cBhvr>
                                      <p:to>
                                        <p:strVal val="visible"/>
                                      </p:to>
                                    </p:set>
                                    <p:animEffect transition="in" filter="fade">
                                      <p:cBhvr>
                                        <p:cTn id="69" dur="500"/>
                                        <p:tgtEl>
                                          <p:spTgt spid="26">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7"/>
                                        </p:tgtEl>
                                        <p:attrNameLst>
                                          <p:attrName>fillcolor</p:attrName>
                                        </p:attrNameLst>
                                      </p:cBhvr>
                                      <p:to>
                                        <a:srgbClr val="FFCC99"/>
                                      </p:to>
                                    </p:animClr>
                                    <p:set>
                                      <p:cBhvr>
                                        <p:cTn id="74" dur="500" fill="hold"/>
                                        <p:tgtEl>
                                          <p:spTgt spid="7"/>
                                        </p:tgtEl>
                                        <p:attrNameLst>
                                          <p:attrName>fill.type</p:attrName>
                                        </p:attrNameLst>
                                      </p:cBhvr>
                                      <p:to>
                                        <p:strVal val="solid"/>
                                      </p:to>
                                    </p:set>
                                    <p:set>
                                      <p:cBhvr>
                                        <p:cTn id="75" dur="500" fill="hold"/>
                                        <p:tgtEl>
                                          <p:spTgt spid="7"/>
                                        </p:tgtEl>
                                        <p:attrNameLst>
                                          <p:attrName>fill.on</p:attrName>
                                        </p:attrNameLst>
                                      </p:cBhvr>
                                      <p:to>
                                        <p:strVal val="true"/>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6">
                                            <p:txEl>
                                              <p:pRg st="4" end="4"/>
                                            </p:txEl>
                                          </p:spTgt>
                                        </p:tgtEl>
                                        <p:attrNameLst>
                                          <p:attrName>style.visibility</p:attrName>
                                        </p:attrNameLst>
                                      </p:cBhvr>
                                      <p:to>
                                        <p:strVal val="visible"/>
                                      </p:to>
                                    </p:set>
                                    <p:animEffect transition="in" filter="fade">
                                      <p:cBhvr>
                                        <p:cTn id="80" dur="500"/>
                                        <p:tgtEl>
                                          <p:spTgt spid="26">
                                            <p:txEl>
                                              <p:pRg st="4" end="4"/>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mph" presetSubtype="2" fill="hold" nodeType="clickEffect">
                                  <p:stCondLst>
                                    <p:cond delay="0"/>
                                  </p:stCondLst>
                                  <p:childTnLst>
                                    <p:animClr clrSpc="rgb" dir="cw">
                                      <p:cBhvr>
                                        <p:cTn id="84" dur="500" fill="hold"/>
                                        <p:tgtEl>
                                          <p:spTgt spid="3"/>
                                        </p:tgtEl>
                                        <p:attrNameLst>
                                          <p:attrName>fillcolor</p:attrName>
                                        </p:attrNameLst>
                                      </p:cBhvr>
                                      <p:to>
                                        <a:srgbClr val="DDDDDD"/>
                                      </p:to>
                                    </p:animClr>
                                    <p:set>
                                      <p:cBhvr>
                                        <p:cTn id="85" dur="500" fill="hold"/>
                                        <p:tgtEl>
                                          <p:spTgt spid="3"/>
                                        </p:tgtEl>
                                        <p:attrNameLst>
                                          <p:attrName>fill.type</p:attrName>
                                        </p:attrNameLst>
                                      </p:cBhvr>
                                      <p:to>
                                        <p:strVal val="solid"/>
                                      </p:to>
                                    </p:set>
                                    <p:set>
                                      <p:cBhvr>
                                        <p:cTn id="86" dur="500" fill="hold"/>
                                        <p:tgtEl>
                                          <p:spTgt spid="3"/>
                                        </p:tgtEl>
                                        <p:attrNameLst>
                                          <p:attrName>fill.on</p:attrName>
                                        </p:attrNameLst>
                                      </p:cBhvr>
                                      <p:to>
                                        <p:strVal val="true"/>
                                      </p:to>
                                    </p:set>
                                  </p:childTnLst>
                                </p:cTn>
                              </p:par>
                              <p:par>
                                <p:cTn id="87" presetID="1" presetClass="emph" presetSubtype="2" fill="hold" nodeType="withEffect">
                                  <p:stCondLst>
                                    <p:cond delay="0"/>
                                  </p:stCondLst>
                                  <p:childTnLst>
                                    <p:animClr clrSpc="rgb" dir="cw">
                                      <p:cBhvr>
                                        <p:cTn id="88" dur="500" fill="hold"/>
                                        <p:tgtEl>
                                          <p:spTgt spid="4"/>
                                        </p:tgtEl>
                                        <p:attrNameLst>
                                          <p:attrName>fillcolor</p:attrName>
                                        </p:attrNameLst>
                                      </p:cBhvr>
                                      <p:to>
                                        <a:srgbClr val="DDDDDD"/>
                                      </p:to>
                                    </p:animClr>
                                    <p:set>
                                      <p:cBhvr>
                                        <p:cTn id="89" dur="500" fill="hold"/>
                                        <p:tgtEl>
                                          <p:spTgt spid="4"/>
                                        </p:tgtEl>
                                        <p:attrNameLst>
                                          <p:attrName>fill.type</p:attrName>
                                        </p:attrNameLst>
                                      </p:cBhvr>
                                      <p:to>
                                        <p:strVal val="solid"/>
                                      </p:to>
                                    </p:set>
                                    <p:set>
                                      <p:cBhvr>
                                        <p:cTn id="90" dur="500" fill="hold"/>
                                        <p:tgtEl>
                                          <p:spTgt spid="4"/>
                                        </p:tgtEl>
                                        <p:attrNameLst>
                                          <p:attrName>fill.on</p:attrName>
                                        </p:attrNameLst>
                                      </p:cBhvr>
                                      <p:to>
                                        <p:strVal val="true"/>
                                      </p:to>
                                    </p:set>
                                  </p:childTnLst>
                                </p:cTn>
                              </p:par>
                              <p:par>
                                <p:cTn id="91" presetID="1" presetClass="emph" presetSubtype="2" fill="hold" nodeType="withEffect">
                                  <p:stCondLst>
                                    <p:cond delay="0"/>
                                  </p:stCondLst>
                                  <p:childTnLst>
                                    <p:animClr clrSpc="rgb" dir="cw">
                                      <p:cBhvr>
                                        <p:cTn id="92" dur="500" fill="hold"/>
                                        <p:tgtEl>
                                          <p:spTgt spid="6"/>
                                        </p:tgtEl>
                                        <p:attrNameLst>
                                          <p:attrName>fillcolor</p:attrName>
                                        </p:attrNameLst>
                                      </p:cBhvr>
                                      <p:to>
                                        <a:srgbClr val="DDDDDD"/>
                                      </p:to>
                                    </p:animClr>
                                    <p:set>
                                      <p:cBhvr>
                                        <p:cTn id="93" dur="500" fill="hold"/>
                                        <p:tgtEl>
                                          <p:spTgt spid="6"/>
                                        </p:tgtEl>
                                        <p:attrNameLst>
                                          <p:attrName>fill.type</p:attrName>
                                        </p:attrNameLst>
                                      </p:cBhvr>
                                      <p:to>
                                        <p:strVal val="solid"/>
                                      </p:to>
                                    </p:set>
                                    <p:set>
                                      <p:cBhvr>
                                        <p:cTn id="94" dur="500" fill="hold"/>
                                        <p:tgtEl>
                                          <p:spTgt spid="6"/>
                                        </p:tgtEl>
                                        <p:attrNameLst>
                                          <p:attrName>fill.on</p:attrName>
                                        </p:attrNameLst>
                                      </p:cBhvr>
                                      <p:to>
                                        <p:strVal val="true"/>
                                      </p:to>
                                    </p:set>
                                  </p:childTnLst>
                                </p:cTn>
                              </p:par>
                              <p:par>
                                <p:cTn id="95" presetID="1" presetClass="emph" presetSubtype="2" fill="hold" nodeType="withEffect">
                                  <p:stCondLst>
                                    <p:cond delay="0"/>
                                  </p:stCondLst>
                                  <p:childTnLst>
                                    <p:animClr clrSpc="rgb" dir="cw">
                                      <p:cBhvr>
                                        <p:cTn id="96" dur="500" fill="hold"/>
                                        <p:tgtEl>
                                          <p:spTgt spid="7"/>
                                        </p:tgtEl>
                                        <p:attrNameLst>
                                          <p:attrName>fillcolor</p:attrName>
                                        </p:attrNameLst>
                                      </p:cBhvr>
                                      <p:to>
                                        <a:srgbClr val="DDDDDD"/>
                                      </p:to>
                                    </p:animClr>
                                    <p:set>
                                      <p:cBhvr>
                                        <p:cTn id="97" dur="500" fill="hold"/>
                                        <p:tgtEl>
                                          <p:spTgt spid="7"/>
                                        </p:tgtEl>
                                        <p:attrNameLst>
                                          <p:attrName>fill.type</p:attrName>
                                        </p:attrNameLst>
                                      </p:cBhvr>
                                      <p:to>
                                        <p:strVal val="solid"/>
                                      </p:to>
                                    </p:set>
                                    <p:set>
                                      <p:cBhvr>
                                        <p:cTn id="98" dur="500" fill="hold"/>
                                        <p:tgtEl>
                                          <p:spTgt spid="7"/>
                                        </p:tgtEl>
                                        <p:attrNameLst>
                                          <p:attrName>fill.on</p:attrName>
                                        </p:attrNameLst>
                                      </p:cBhvr>
                                      <p:to>
                                        <p:strVal val="true"/>
                                      </p:to>
                                    </p:set>
                                  </p:childTnLst>
                                </p:cTn>
                              </p:par>
                              <p:par>
                                <p:cTn id="99" presetID="1" presetClass="emph" presetSubtype="2" fill="hold" nodeType="withEffect">
                                  <p:stCondLst>
                                    <p:cond delay="0"/>
                                  </p:stCondLst>
                                  <p:childTnLst>
                                    <p:animClr clrSpc="rgb" dir="cw">
                                      <p:cBhvr>
                                        <p:cTn id="100" dur="500" fill="hold"/>
                                        <p:tgtEl>
                                          <p:spTgt spid="8"/>
                                        </p:tgtEl>
                                        <p:attrNameLst>
                                          <p:attrName>fillcolor</p:attrName>
                                        </p:attrNameLst>
                                      </p:cBhvr>
                                      <p:to>
                                        <a:srgbClr val="DDDDDD"/>
                                      </p:to>
                                    </p:animClr>
                                    <p:set>
                                      <p:cBhvr>
                                        <p:cTn id="101" dur="500" fill="hold"/>
                                        <p:tgtEl>
                                          <p:spTgt spid="8"/>
                                        </p:tgtEl>
                                        <p:attrNameLst>
                                          <p:attrName>fill.type</p:attrName>
                                        </p:attrNameLst>
                                      </p:cBhvr>
                                      <p:to>
                                        <p:strVal val="solid"/>
                                      </p:to>
                                    </p:set>
                                    <p:set>
                                      <p:cBhvr>
                                        <p:cTn id="102" dur="500" fill="hold"/>
                                        <p:tgtEl>
                                          <p:spTgt spid="8"/>
                                        </p:tgtEl>
                                        <p:attrNameLst>
                                          <p:attrName>fill.on</p:attrName>
                                        </p:attrNameLst>
                                      </p:cBhvr>
                                      <p:to>
                                        <p:strVal val="true"/>
                                      </p:to>
                                    </p:set>
                                  </p:childTnLst>
                                </p:cTn>
                              </p:par>
                              <p:par>
                                <p:cTn id="103" presetID="1" presetClass="emph" presetSubtype="2" fill="hold" nodeType="withEffect">
                                  <p:stCondLst>
                                    <p:cond delay="0"/>
                                  </p:stCondLst>
                                  <p:childTnLst>
                                    <p:animClr clrSpc="rgb" dir="cw">
                                      <p:cBhvr>
                                        <p:cTn id="104" dur="500" fill="hold"/>
                                        <p:tgtEl>
                                          <p:spTgt spid="9"/>
                                        </p:tgtEl>
                                        <p:attrNameLst>
                                          <p:attrName>fillcolor</p:attrName>
                                        </p:attrNameLst>
                                      </p:cBhvr>
                                      <p:to>
                                        <a:srgbClr val="DDDDDD"/>
                                      </p:to>
                                    </p:animClr>
                                    <p:set>
                                      <p:cBhvr>
                                        <p:cTn id="105" dur="500" fill="hold"/>
                                        <p:tgtEl>
                                          <p:spTgt spid="9"/>
                                        </p:tgtEl>
                                        <p:attrNameLst>
                                          <p:attrName>fill.type</p:attrName>
                                        </p:attrNameLst>
                                      </p:cBhvr>
                                      <p:to>
                                        <p:strVal val="solid"/>
                                      </p:to>
                                    </p:set>
                                    <p:set>
                                      <p:cBhvr>
                                        <p:cTn id="106" dur="500" fill="hold"/>
                                        <p:tgtEl>
                                          <p:spTgt spid="9"/>
                                        </p:tgtEl>
                                        <p:attrNameLst>
                                          <p:attrName>fill.on</p:attrName>
                                        </p:attrNameLst>
                                      </p:cBhvr>
                                      <p:to>
                                        <p:strVal val="true"/>
                                      </p:to>
                                    </p:set>
                                  </p:childTnLst>
                                </p:cTn>
                              </p:par>
                              <p:par>
                                <p:cTn id="107" presetID="1" presetClass="emph" presetSubtype="2" fill="hold" nodeType="withEffect">
                                  <p:stCondLst>
                                    <p:cond delay="0"/>
                                  </p:stCondLst>
                                  <p:childTnLst>
                                    <p:animClr clrSpc="rgb" dir="cw">
                                      <p:cBhvr>
                                        <p:cTn id="108" dur="500" fill="hold"/>
                                        <p:tgtEl>
                                          <p:spTgt spid="18"/>
                                        </p:tgtEl>
                                        <p:attrNameLst>
                                          <p:attrName>fillcolor</p:attrName>
                                        </p:attrNameLst>
                                      </p:cBhvr>
                                      <p:to>
                                        <a:srgbClr val="DDDDDD"/>
                                      </p:to>
                                    </p:animClr>
                                    <p:set>
                                      <p:cBhvr>
                                        <p:cTn id="109" dur="500" fill="hold"/>
                                        <p:tgtEl>
                                          <p:spTgt spid="18"/>
                                        </p:tgtEl>
                                        <p:attrNameLst>
                                          <p:attrName>fill.type</p:attrName>
                                        </p:attrNameLst>
                                      </p:cBhvr>
                                      <p:to>
                                        <p:strVal val="solid"/>
                                      </p:to>
                                    </p:set>
                                    <p:set>
                                      <p:cBhvr>
                                        <p:cTn id="110" dur="500" fill="hold"/>
                                        <p:tgtEl>
                                          <p:spTgt spid="18"/>
                                        </p:tgtEl>
                                        <p:attrNameLst>
                                          <p:attrName>fill.on</p:attrName>
                                        </p:attrNameLst>
                                      </p:cBhvr>
                                      <p:to>
                                        <p:strVal val="true"/>
                                      </p:to>
                                    </p:se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26">
                                            <p:txEl>
                                              <p:pRg st="5" end="5"/>
                                            </p:txEl>
                                          </p:spTgt>
                                        </p:tgtEl>
                                        <p:attrNameLst>
                                          <p:attrName>style.visibility</p:attrName>
                                        </p:attrNameLst>
                                      </p:cBhvr>
                                      <p:to>
                                        <p:strVal val="visible"/>
                                      </p:to>
                                    </p:set>
                                    <p:animEffect transition="in" filter="fade">
                                      <p:cBhvr>
                                        <p:cTn id="115" dur="500"/>
                                        <p:tgtEl>
                                          <p:spTgt spid="26">
                                            <p:txEl>
                                              <p:pRg st="5" end="5"/>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1" presetClass="emph" presetSubtype="2" fill="hold" nodeType="clickEffect">
                                  <p:stCondLst>
                                    <p:cond delay="0"/>
                                  </p:stCondLst>
                                  <p:childTnLst>
                                    <p:animClr clrSpc="rgb" dir="cw">
                                      <p:cBhvr>
                                        <p:cTn id="119" dur="500" fill="hold"/>
                                        <p:tgtEl>
                                          <p:spTgt spid="8"/>
                                        </p:tgtEl>
                                        <p:attrNameLst>
                                          <p:attrName>fillcolor</p:attrName>
                                        </p:attrNameLst>
                                      </p:cBhvr>
                                      <p:to>
                                        <a:srgbClr val="66CCFF"/>
                                      </p:to>
                                    </p:animClr>
                                    <p:set>
                                      <p:cBhvr>
                                        <p:cTn id="120" dur="500" fill="hold"/>
                                        <p:tgtEl>
                                          <p:spTgt spid="8"/>
                                        </p:tgtEl>
                                        <p:attrNameLst>
                                          <p:attrName>fill.type</p:attrName>
                                        </p:attrNameLst>
                                      </p:cBhvr>
                                      <p:to>
                                        <p:strVal val="solid"/>
                                      </p:to>
                                    </p:set>
                                    <p:set>
                                      <p:cBhvr>
                                        <p:cTn id="121" dur="500" fill="hold"/>
                                        <p:tgtEl>
                                          <p:spTgt spid="8"/>
                                        </p:tgtEl>
                                        <p:attrNameLst>
                                          <p:attrName>fill.on</p:attrName>
                                        </p:attrNameLst>
                                      </p:cBhvr>
                                      <p:to>
                                        <p:strVal val="true"/>
                                      </p:to>
                                    </p:set>
                                  </p:childTnLst>
                                </p:cTn>
                              </p:par>
                              <p:par>
                                <p:cTn id="122" presetID="1" presetClass="emph" presetSubtype="2" fill="hold" nodeType="withEffect">
                                  <p:stCondLst>
                                    <p:cond delay="0"/>
                                  </p:stCondLst>
                                  <p:childTnLst>
                                    <p:animClr clrSpc="rgb" dir="cw">
                                      <p:cBhvr>
                                        <p:cTn id="123" dur="500" fill="hold"/>
                                        <p:tgtEl>
                                          <p:spTgt spid="9"/>
                                        </p:tgtEl>
                                        <p:attrNameLst>
                                          <p:attrName>fillcolor</p:attrName>
                                        </p:attrNameLst>
                                      </p:cBhvr>
                                      <p:to>
                                        <a:srgbClr val="66CCFF"/>
                                      </p:to>
                                    </p:animClr>
                                    <p:set>
                                      <p:cBhvr>
                                        <p:cTn id="124" dur="500" fill="hold"/>
                                        <p:tgtEl>
                                          <p:spTgt spid="9"/>
                                        </p:tgtEl>
                                        <p:attrNameLst>
                                          <p:attrName>fill.type</p:attrName>
                                        </p:attrNameLst>
                                      </p:cBhvr>
                                      <p:to>
                                        <p:strVal val="solid"/>
                                      </p:to>
                                    </p:set>
                                    <p:set>
                                      <p:cBhvr>
                                        <p:cTn id="125" dur="500" fill="hold"/>
                                        <p:tgtEl>
                                          <p:spTgt spid="9"/>
                                        </p:tgtEl>
                                        <p:attrNameLst>
                                          <p:attrName>fill.on</p:attrName>
                                        </p:attrNameLst>
                                      </p:cBhvr>
                                      <p:to>
                                        <p:strVal val="true"/>
                                      </p:to>
                                    </p:set>
                                  </p:childTnLst>
                                </p:cTn>
                              </p:par>
                              <p:par>
                                <p:cTn id="126" presetID="1" presetClass="emph" presetSubtype="2" fill="hold" nodeType="withEffect">
                                  <p:stCondLst>
                                    <p:cond delay="0"/>
                                  </p:stCondLst>
                                  <p:childTnLst>
                                    <p:animClr clrSpc="rgb" dir="cw">
                                      <p:cBhvr>
                                        <p:cTn id="127" dur="500" fill="hold"/>
                                        <p:tgtEl>
                                          <p:spTgt spid="18"/>
                                        </p:tgtEl>
                                        <p:attrNameLst>
                                          <p:attrName>fillcolor</p:attrName>
                                        </p:attrNameLst>
                                      </p:cBhvr>
                                      <p:to>
                                        <a:srgbClr val="66CCFF"/>
                                      </p:to>
                                    </p:animClr>
                                    <p:set>
                                      <p:cBhvr>
                                        <p:cTn id="128" dur="500" fill="hold"/>
                                        <p:tgtEl>
                                          <p:spTgt spid="18"/>
                                        </p:tgtEl>
                                        <p:attrNameLst>
                                          <p:attrName>fill.type</p:attrName>
                                        </p:attrNameLst>
                                      </p:cBhvr>
                                      <p:to>
                                        <p:strVal val="solid"/>
                                      </p:to>
                                    </p:set>
                                    <p:set>
                                      <p:cBhvr>
                                        <p:cTn id="129" dur="500" fill="hold"/>
                                        <p:tgtEl>
                                          <p:spTgt spid="18"/>
                                        </p:tgtEl>
                                        <p:attrNameLst>
                                          <p:attrName>fill.on</p:attrName>
                                        </p:attrNameLst>
                                      </p:cBhvr>
                                      <p:to>
                                        <p:strVal val="true"/>
                                      </p:to>
                                    </p:se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26">
                                            <p:txEl>
                                              <p:pRg st="6" end="6"/>
                                            </p:txEl>
                                          </p:spTgt>
                                        </p:tgtEl>
                                        <p:attrNameLst>
                                          <p:attrName>style.visibility</p:attrName>
                                        </p:attrNameLst>
                                      </p:cBhvr>
                                      <p:to>
                                        <p:strVal val="visible"/>
                                      </p:to>
                                    </p:set>
                                    <p:animEffect transition="in" filter="fade">
                                      <p:cBhvr>
                                        <p:cTn id="134" dur="500"/>
                                        <p:tgtEl>
                                          <p:spTgt spid="26">
                                            <p:txEl>
                                              <p:pRg st="6" end="6"/>
                                            </p:txEl>
                                          </p:spTgt>
                                        </p:tgtEl>
                                      </p:cBhvr>
                                    </p:animEffect>
                                  </p:childTnLst>
                                </p:cTn>
                              </p:par>
                            </p:childTnLst>
                          </p:cTn>
                        </p:par>
                      </p:childTnLst>
                    </p:cTn>
                  </p:par>
                  <p:par>
                    <p:cTn id="135" fill="hold">
                      <p:stCondLst>
                        <p:cond delay="indefinite"/>
                      </p:stCondLst>
                      <p:childTnLst>
                        <p:par>
                          <p:cTn id="136" fill="hold">
                            <p:stCondLst>
                              <p:cond delay="0"/>
                            </p:stCondLst>
                            <p:childTnLst>
                              <p:par>
                                <p:cTn id="137" presetID="1" presetClass="emph" presetSubtype="2" fill="hold" nodeType="clickEffect">
                                  <p:stCondLst>
                                    <p:cond delay="0"/>
                                  </p:stCondLst>
                                  <p:childTnLst>
                                    <p:animClr clrSpc="rgb" dir="cw">
                                      <p:cBhvr>
                                        <p:cTn id="138" dur="500" fill="hold"/>
                                        <p:tgtEl>
                                          <p:spTgt spid="8"/>
                                        </p:tgtEl>
                                        <p:attrNameLst>
                                          <p:attrName>fillcolor</p:attrName>
                                        </p:attrNameLst>
                                      </p:cBhvr>
                                      <p:to>
                                        <a:srgbClr val="FFCC99"/>
                                      </p:to>
                                    </p:animClr>
                                    <p:set>
                                      <p:cBhvr>
                                        <p:cTn id="139" dur="500" fill="hold"/>
                                        <p:tgtEl>
                                          <p:spTgt spid="8"/>
                                        </p:tgtEl>
                                        <p:attrNameLst>
                                          <p:attrName>fill.type</p:attrName>
                                        </p:attrNameLst>
                                      </p:cBhvr>
                                      <p:to>
                                        <p:strVal val="solid"/>
                                      </p:to>
                                    </p:set>
                                    <p:set>
                                      <p:cBhvr>
                                        <p:cTn id="140" dur="500" fill="hold"/>
                                        <p:tgtEl>
                                          <p:spTgt spid="8"/>
                                        </p:tgtEl>
                                        <p:attrNameLst>
                                          <p:attrName>fill.on</p:attrName>
                                        </p:attrNameLst>
                                      </p:cBhvr>
                                      <p:to>
                                        <p:strVal val="true"/>
                                      </p:to>
                                    </p:set>
                                  </p:childTnLst>
                                </p:cTn>
                              </p:par>
                            </p:childTnLst>
                          </p:cTn>
                        </p:par>
                      </p:childTnLst>
                    </p:cTn>
                  </p:par>
                  <p:par>
                    <p:cTn id="141" fill="hold">
                      <p:stCondLst>
                        <p:cond delay="indefinite"/>
                      </p:stCondLst>
                      <p:childTnLst>
                        <p:par>
                          <p:cTn id="142" fill="hold">
                            <p:stCondLst>
                              <p:cond delay="0"/>
                            </p:stCondLst>
                            <p:childTnLst>
                              <p:par>
                                <p:cTn id="143" presetID="1" presetClass="emph" presetSubtype="2" fill="hold" nodeType="clickEffect">
                                  <p:stCondLst>
                                    <p:cond delay="0"/>
                                  </p:stCondLst>
                                  <p:childTnLst>
                                    <p:animClr clrSpc="rgb" dir="cw">
                                      <p:cBhvr>
                                        <p:cTn id="144" dur="500" fill="hold"/>
                                        <p:tgtEl>
                                          <p:spTgt spid="18"/>
                                        </p:tgtEl>
                                        <p:attrNameLst>
                                          <p:attrName>fillcolor</p:attrName>
                                        </p:attrNameLst>
                                      </p:cBhvr>
                                      <p:to>
                                        <a:srgbClr val="FFCC99"/>
                                      </p:to>
                                    </p:animClr>
                                    <p:set>
                                      <p:cBhvr>
                                        <p:cTn id="145" dur="500" fill="hold"/>
                                        <p:tgtEl>
                                          <p:spTgt spid="18"/>
                                        </p:tgtEl>
                                        <p:attrNameLst>
                                          <p:attrName>fill.type</p:attrName>
                                        </p:attrNameLst>
                                      </p:cBhvr>
                                      <p:to>
                                        <p:strVal val="solid"/>
                                      </p:to>
                                    </p:set>
                                    <p:set>
                                      <p:cBhvr>
                                        <p:cTn id="146" dur="500" fill="hold"/>
                                        <p:tgtEl>
                                          <p:spTgt spid="18"/>
                                        </p:tgtEl>
                                        <p:attrNameLst>
                                          <p:attrName>fill.on</p:attrName>
                                        </p:attrNameLst>
                                      </p:cBhvr>
                                      <p:to>
                                        <p:strVal val="true"/>
                                      </p:to>
                                    </p:se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26">
                                            <p:txEl>
                                              <p:pRg st="7" end="7"/>
                                            </p:txEl>
                                          </p:spTgt>
                                        </p:tgtEl>
                                        <p:attrNameLst>
                                          <p:attrName>style.visibility</p:attrName>
                                        </p:attrNameLst>
                                      </p:cBhvr>
                                      <p:to>
                                        <p:strVal val="visible"/>
                                      </p:to>
                                    </p:set>
                                    <p:animEffect transition="in" filter="fade">
                                      <p:cBhvr>
                                        <p:cTn id="151" dur="500"/>
                                        <p:tgtEl>
                                          <p:spTgt spid="26">
                                            <p:txEl>
                                              <p:pRg st="7" end="7"/>
                                            </p:txEl>
                                          </p:spTgt>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26">
                                            <p:txEl>
                                              <p:pRg st="8" end="8"/>
                                            </p:txEl>
                                          </p:spTgt>
                                        </p:tgtEl>
                                        <p:attrNameLst>
                                          <p:attrName>style.visibility</p:attrName>
                                        </p:attrNameLst>
                                      </p:cBhvr>
                                      <p:to>
                                        <p:strVal val="visible"/>
                                      </p:to>
                                    </p:set>
                                    <p:animEffect transition="in" filter="fade">
                                      <p:cBhvr>
                                        <p:cTn id="156" dur="500"/>
                                        <p:tgtEl>
                                          <p:spTgt spid="26">
                                            <p:txEl>
                                              <p:pRg st="8" end="8"/>
                                            </p:txEl>
                                          </p:spTgt>
                                        </p:tgtEl>
                                      </p:cBhvr>
                                    </p:animEffect>
                                  </p:childTnLst>
                                </p:cTn>
                              </p:par>
                            </p:childTnLst>
                          </p:cTn>
                        </p:par>
                      </p:childTnLst>
                    </p:cTn>
                  </p:par>
                  <p:par>
                    <p:cTn id="157" fill="hold">
                      <p:stCondLst>
                        <p:cond delay="indefinite"/>
                      </p:stCondLst>
                      <p:childTnLst>
                        <p:par>
                          <p:cTn id="158" fill="hold">
                            <p:stCondLst>
                              <p:cond delay="0"/>
                            </p:stCondLst>
                            <p:childTnLst>
                              <p:par>
                                <p:cTn id="159" presetID="1" presetClass="emph" presetSubtype="2" fill="hold" nodeType="clickEffect">
                                  <p:stCondLst>
                                    <p:cond delay="0"/>
                                  </p:stCondLst>
                                  <p:childTnLst>
                                    <p:animClr clrSpc="rgb" dir="cw">
                                      <p:cBhvr>
                                        <p:cTn id="160" dur="500" fill="hold"/>
                                        <p:tgtEl>
                                          <p:spTgt spid="9"/>
                                        </p:tgtEl>
                                        <p:attrNameLst>
                                          <p:attrName>fillcolor</p:attrName>
                                        </p:attrNameLst>
                                      </p:cBhvr>
                                      <p:to>
                                        <a:srgbClr val="FFCC99"/>
                                      </p:to>
                                    </p:animClr>
                                    <p:set>
                                      <p:cBhvr>
                                        <p:cTn id="161" dur="500" fill="hold"/>
                                        <p:tgtEl>
                                          <p:spTgt spid="9"/>
                                        </p:tgtEl>
                                        <p:attrNameLst>
                                          <p:attrName>fill.type</p:attrName>
                                        </p:attrNameLst>
                                      </p:cBhvr>
                                      <p:to>
                                        <p:strVal val="solid"/>
                                      </p:to>
                                    </p:set>
                                    <p:set>
                                      <p:cBhvr>
                                        <p:cTn id="162" dur="500" fill="hold"/>
                                        <p:tgtEl>
                                          <p:spTgt spid="9"/>
                                        </p:tgtEl>
                                        <p:attrNameLst>
                                          <p:attrName>fill.on</p:attrName>
                                        </p:attrNameLst>
                                      </p:cBhvr>
                                      <p:to>
                                        <p:strVal val="true"/>
                                      </p:to>
                                    </p:set>
                                  </p:childTnLst>
                                </p:cTn>
                              </p:par>
                            </p:childTnLst>
                          </p:cTn>
                        </p:par>
                      </p:childTnLst>
                    </p:cTn>
                  </p:par>
                  <p:par>
                    <p:cTn id="163" fill="hold">
                      <p:stCondLst>
                        <p:cond delay="indefinite"/>
                      </p:stCondLst>
                      <p:childTnLst>
                        <p:par>
                          <p:cTn id="164" fill="hold">
                            <p:stCondLst>
                              <p:cond delay="0"/>
                            </p:stCondLst>
                            <p:childTnLst>
                              <p:par>
                                <p:cTn id="165" presetID="1" presetClass="emph" presetSubtype="2" fill="hold" nodeType="clickEffect">
                                  <p:stCondLst>
                                    <p:cond delay="0"/>
                                  </p:stCondLst>
                                  <p:childTnLst>
                                    <p:animClr clrSpc="rgb" dir="cw">
                                      <p:cBhvr>
                                        <p:cTn id="166" dur="500" fill="hold"/>
                                        <p:tgtEl>
                                          <p:spTgt spid="9"/>
                                        </p:tgtEl>
                                        <p:attrNameLst>
                                          <p:attrName>fillcolor</p:attrName>
                                        </p:attrNameLst>
                                      </p:cBhvr>
                                      <p:to>
                                        <a:srgbClr val="FF66FF"/>
                                      </p:to>
                                    </p:animClr>
                                    <p:set>
                                      <p:cBhvr>
                                        <p:cTn id="167" dur="500" fill="hold"/>
                                        <p:tgtEl>
                                          <p:spTgt spid="9"/>
                                        </p:tgtEl>
                                        <p:attrNameLst>
                                          <p:attrName>fill.type</p:attrName>
                                        </p:attrNameLst>
                                      </p:cBhvr>
                                      <p:to>
                                        <p:strVal val="solid"/>
                                      </p:to>
                                    </p:set>
                                    <p:set>
                                      <p:cBhvr>
                                        <p:cTn id="168" dur="5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1EE2DF-CD9D-4275-A390-B9B6E7309697}"/>
              </a:ext>
            </a:extLst>
          </p:cNvPr>
          <p:cNvSpPr txBox="1"/>
          <p:nvPr/>
        </p:nvSpPr>
        <p:spPr>
          <a:xfrm>
            <a:off x="188686" y="237624"/>
            <a:ext cx="8939201" cy="954107"/>
          </a:xfrm>
          <a:prstGeom prst="rect">
            <a:avLst/>
          </a:prstGeom>
          <a:noFill/>
        </p:spPr>
        <p:txBody>
          <a:bodyPr wrap="square" rtlCol="0">
            <a:spAutoFit/>
          </a:bodyPr>
          <a:lstStyle/>
          <a:p>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3. </a:t>
            </a:r>
            <a:r>
              <a:rPr lang="en-US" sz="2800" b="1">
                <a:solidFill>
                  <a:schemeClr val="accent1">
                    <a:lumMod val="50000"/>
                  </a:schemeClr>
                </a:solidFill>
                <a:latin typeface="Roboto" panose="020B0604020202020204"/>
                <a:ea typeface="Tahoma" panose="020B0604030504040204" pitchFamily="34" charset="0"/>
                <a:cs typeface="Tahoma" panose="020B0604030504040204" pitchFamily="34" charset="0"/>
              </a:rPr>
              <a:t>TÌM KIẾM NHỊ PHÂN</a:t>
            </a:r>
            <a:endParaRPr lang="en-US" sz="2800" b="1">
              <a:solidFill>
                <a:schemeClr val="accent1">
                  <a:lumMod val="50000"/>
                </a:schemeClr>
              </a:solidFill>
              <a:latin typeface="Roboto" panose="020B0604020202020204"/>
            </a:endParaRPr>
          </a:p>
          <a:p>
            <a:endParaRPr lang="en-US"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Google Shape;114;p14">
            <a:extLst>
              <a:ext uri="{FF2B5EF4-FFF2-40B4-BE49-F238E27FC236}">
                <a16:creationId xmlns:a16="http://schemas.microsoft.com/office/drawing/2014/main" id="{AAA5562B-C924-4C47-9677-FD0AEAEF44EF}"/>
              </a:ext>
            </a:extLst>
          </p:cNvPr>
          <p:cNvSpPr txBox="1">
            <a:spLocks/>
          </p:cNvSpPr>
          <p:nvPr/>
        </p:nvSpPr>
        <p:spPr>
          <a:xfrm>
            <a:off x="227402" y="1074185"/>
            <a:ext cx="5868598" cy="566626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spcBef>
                <a:spcPts val="600"/>
              </a:spcBef>
              <a:spcAft>
                <a:spcPts val="600"/>
              </a:spcAft>
            </a:pPr>
            <a:r>
              <a:rPr lang="vi-VN" sz="1800">
                <a:latin typeface="Roboto" panose="02000000000000000000" pitchFamily="2" charset="0"/>
                <a:ea typeface="Roboto" panose="02000000000000000000" pitchFamily="2" charset="0"/>
                <a:cs typeface="Roboto" panose="02000000000000000000" pitchFamily="2" charset="0"/>
              </a:rPr>
              <a:t>Cho dãy A= </a:t>
            </a:r>
            <a:r>
              <a:rPr lang="en-US" sz="1800">
                <a:latin typeface="Roboto" panose="02000000000000000000" pitchFamily="2" charset="0"/>
                <a:ea typeface="Roboto" panose="02000000000000000000" pitchFamily="2" charset="0"/>
                <a:cs typeface="Roboto" panose="02000000000000000000" pitchFamily="2" charset="0"/>
              </a:rPr>
              <a:t>[</a:t>
            </a:r>
            <a:r>
              <a:rPr lang="vi-VN" sz="1800">
                <a:latin typeface="Roboto" panose="02000000000000000000" pitchFamily="2" charset="0"/>
                <a:ea typeface="Roboto" panose="02000000000000000000" pitchFamily="2" charset="0"/>
                <a:cs typeface="Roboto" panose="02000000000000000000" pitchFamily="2" charset="0"/>
              </a:rPr>
              <a:t>0, 4, 8, 10, 12,</a:t>
            </a:r>
            <a:r>
              <a:rPr lang="en-US" sz="1800">
                <a:latin typeface="Roboto" panose="02000000000000000000" pitchFamily="2" charset="0"/>
                <a:ea typeface="Roboto" panose="02000000000000000000" pitchFamily="2" charset="0"/>
                <a:cs typeface="Roboto" panose="02000000000000000000" pitchFamily="2" charset="0"/>
              </a:rPr>
              <a:t> </a:t>
            </a:r>
            <a:r>
              <a:rPr lang="vi-VN" sz="1800">
                <a:latin typeface="Roboto" panose="02000000000000000000" pitchFamily="2" charset="0"/>
                <a:ea typeface="Roboto" panose="02000000000000000000" pitchFamily="2" charset="0"/>
                <a:cs typeface="Roboto" panose="02000000000000000000" pitchFamily="2" charset="0"/>
              </a:rPr>
              <a:t>14, 17, 18, 20, 31, 34, 87</a:t>
            </a:r>
            <a:r>
              <a:rPr lang="en-US" sz="1800">
                <a:latin typeface="Roboto" panose="02000000000000000000" pitchFamily="2" charset="0"/>
                <a:ea typeface="Roboto" panose="02000000000000000000" pitchFamily="2" charset="0"/>
                <a:cs typeface="Roboto" panose="02000000000000000000" pitchFamily="2" charset="0"/>
              </a:rPr>
              <a:t>]</a:t>
            </a:r>
            <a:endParaRPr lang="vi-VN" sz="1800">
              <a:latin typeface="Roboto" panose="02000000000000000000" pitchFamily="2" charset="0"/>
              <a:ea typeface="Roboto" panose="02000000000000000000" pitchFamily="2" charset="0"/>
              <a:cs typeface="Roboto" panose="02000000000000000000" pitchFamily="2" charset="0"/>
            </a:endParaRPr>
          </a:p>
          <a:p>
            <a:pPr marL="342900" indent="-342900" algn="just">
              <a:lnSpc>
                <a:spcPct val="150000"/>
              </a:lnSpc>
              <a:spcBef>
                <a:spcPts val="600"/>
              </a:spcBef>
              <a:spcAft>
                <a:spcPts val="600"/>
              </a:spcAft>
              <a:buFont typeface="+mj-lt"/>
              <a:buAutoNum type="arabicPeriod"/>
            </a:pPr>
            <a:r>
              <a:rPr lang="vi-VN" sz="1800">
                <a:latin typeface="Roboto" panose="02000000000000000000" pitchFamily="2" charset="0"/>
                <a:ea typeface="Roboto" panose="02000000000000000000" pitchFamily="2" charset="0"/>
                <a:cs typeface="Roboto" panose="02000000000000000000" pitchFamily="2" charset="0"/>
              </a:rPr>
              <a:t>Với thuật toán tìm kiếm tuần tự, cần duyệt bao nhiêu phần tử để tìm ra phần t</a:t>
            </a:r>
            <a:r>
              <a:rPr lang="en-US" sz="1800">
                <a:latin typeface="Roboto" panose="02000000000000000000" pitchFamily="2" charset="0"/>
                <a:ea typeface="Roboto" panose="02000000000000000000" pitchFamily="2" charset="0"/>
                <a:cs typeface="Roboto" panose="02000000000000000000" pitchFamily="2" charset="0"/>
              </a:rPr>
              <a:t>ử</a:t>
            </a:r>
            <a:r>
              <a:rPr lang="vi-VN" sz="1800">
                <a:latin typeface="Roboto" panose="02000000000000000000" pitchFamily="2" charset="0"/>
                <a:ea typeface="Roboto" panose="02000000000000000000" pitchFamily="2" charset="0"/>
                <a:cs typeface="Roboto" panose="02000000000000000000" pitchFamily="2" charset="0"/>
              </a:rPr>
              <a:t> có giá trị bằng 34?</a:t>
            </a:r>
          </a:p>
          <a:p>
            <a:pPr marL="342900" indent="-342900" algn="just">
              <a:lnSpc>
                <a:spcPct val="150000"/>
              </a:lnSpc>
              <a:spcBef>
                <a:spcPts val="600"/>
              </a:spcBef>
              <a:spcAft>
                <a:spcPts val="600"/>
              </a:spcAft>
              <a:buFont typeface="+mj-lt"/>
              <a:buAutoNum type="arabicPeriod"/>
            </a:pPr>
            <a:r>
              <a:rPr lang="vi-VN" sz="1800">
                <a:latin typeface="Roboto" panose="02000000000000000000" pitchFamily="2" charset="0"/>
                <a:ea typeface="Roboto" panose="02000000000000000000" pitchFamily="2" charset="0"/>
                <a:cs typeface="Roboto" panose="02000000000000000000" pitchFamily="2" charset="0"/>
              </a:rPr>
              <a:t>Với thuật toán tìm kiếm nhị phân, cần duyệt bao nhiêu phần tử để tìm ra phân tử có giá trị bằng 34?</a:t>
            </a:r>
          </a:p>
          <a:p>
            <a:pPr marL="342900" indent="-342900" algn="just">
              <a:lnSpc>
                <a:spcPct val="150000"/>
              </a:lnSpc>
              <a:spcBef>
                <a:spcPts val="600"/>
              </a:spcBef>
              <a:spcAft>
                <a:spcPts val="600"/>
              </a:spcAft>
              <a:buFont typeface="+mj-lt"/>
              <a:buAutoNum type="arabicPeriod"/>
            </a:pPr>
            <a:r>
              <a:rPr lang="en-US" sz="1800">
                <a:latin typeface="Roboto" panose="02000000000000000000" pitchFamily="2" charset="0"/>
                <a:ea typeface="Roboto" panose="02000000000000000000" pitchFamily="2" charset="0"/>
                <a:cs typeface="Roboto" panose="02000000000000000000" pitchFamily="2" charset="0"/>
              </a:rPr>
              <a:t>T</a:t>
            </a:r>
            <a:r>
              <a:rPr lang="vi-VN" sz="1800">
                <a:latin typeface="Roboto" panose="02000000000000000000" pitchFamily="2" charset="0"/>
                <a:ea typeface="Roboto" panose="02000000000000000000" pitchFamily="2" charset="0"/>
                <a:cs typeface="Roboto" panose="02000000000000000000" pitchFamily="2" charset="0"/>
              </a:rPr>
              <a:t>hay v</a:t>
            </a:r>
            <a:r>
              <a:rPr lang="en-US" sz="1800">
                <a:latin typeface="Roboto" panose="02000000000000000000" pitchFamily="2" charset="0"/>
                <a:ea typeface="Roboto" panose="02000000000000000000" pitchFamily="2" charset="0"/>
                <a:cs typeface="Roboto" panose="02000000000000000000" pitchFamily="2" charset="0"/>
              </a:rPr>
              <a:t>ì</a:t>
            </a:r>
            <a:r>
              <a:rPr lang="vi-VN" sz="1800">
                <a:latin typeface="Roboto" panose="02000000000000000000" pitchFamily="2" charset="0"/>
                <a:ea typeface="Roboto" panose="02000000000000000000" pitchFamily="2" charset="0"/>
                <a:cs typeface="Roboto" panose="02000000000000000000" pitchFamily="2" charset="0"/>
              </a:rPr>
              <a:t> lần lượt lật các thẻ từ đầu đến cuối, bạn Minh đã chơi như sau: Đầu Tiên Minh lật thẻ ở giữa, sau đó tuỳ theo số ghi trên thẻ là lớn hơn hay nhỏ hơn số K mà l</a:t>
            </a:r>
            <a:r>
              <a:rPr lang="en-US" sz="1800">
                <a:latin typeface="Roboto" panose="02000000000000000000" pitchFamily="2" charset="0"/>
                <a:ea typeface="Roboto" panose="02000000000000000000" pitchFamily="2" charset="0"/>
                <a:cs typeface="Roboto" panose="02000000000000000000" pitchFamily="2" charset="0"/>
              </a:rPr>
              <a:t>ật</a:t>
            </a:r>
            <a:r>
              <a:rPr lang="vi-VN" sz="1800">
                <a:latin typeface="Roboto" panose="02000000000000000000" pitchFamily="2" charset="0"/>
                <a:ea typeface="Roboto" panose="02000000000000000000" pitchFamily="2" charset="0"/>
                <a:cs typeface="Roboto" panose="02000000000000000000" pitchFamily="2" charset="0"/>
              </a:rPr>
              <a:t> tiếp thẻ ở ngay bên trái hoặc ngay bên phải thẻ ở giữa. Trong trường hợp này, số lần nhiều nhất mà Minh phải lật để tìm ra thẻ in số K là bao nhiêu?</a:t>
            </a:r>
          </a:p>
        </p:txBody>
      </p:sp>
      <p:sp>
        <p:nvSpPr>
          <p:cNvPr id="4" name="Text Placeholder 6">
            <a:extLst>
              <a:ext uri="{FF2B5EF4-FFF2-40B4-BE49-F238E27FC236}">
                <a16:creationId xmlns:a16="http://schemas.microsoft.com/office/drawing/2014/main" id="{5674D30C-14A7-4D6B-BCA3-A65F8403A912}"/>
              </a:ext>
            </a:extLst>
          </p:cNvPr>
          <p:cNvSpPr txBox="1">
            <a:spLocks/>
          </p:cNvSpPr>
          <p:nvPr/>
        </p:nvSpPr>
        <p:spPr>
          <a:xfrm>
            <a:off x="6173432" y="1621218"/>
            <a:ext cx="5829882" cy="33460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Roboto"/>
              <a:buChar char="▸"/>
              <a:defRPr sz="2600" b="0" i="0" u="none" strike="noStrike" cap="none">
                <a:solidFill>
                  <a:schemeClr val="dk1"/>
                </a:solidFill>
                <a:latin typeface="Roboto"/>
                <a:ea typeface="Roboto"/>
                <a:cs typeface="Roboto"/>
                <a:sym typeface="Roboto"/>
              </a:defRPr>
            </a:lvl1pPr>
            <a:lvl2pPr marL="914400" marR="0" lvl="1" indent="-393700" algn="l" rtl="0">
              <a:lnSpc>
                <a:spcPct val="100000"/>
              </a:lnSpc>
              <a:spcBef>
                <a:spcPts val="0"/>
              </a:spcBef>
              <a:spcAft>
                <a:spcPts val="0"/>
              </a:spcAft>
              <a:buClr>
                <a:schemeClr val="accent2"/>
              </a:buClr>
              <a:buSzPts val="2600"/>
              <a:buFont typeface="Roboto"/>
              <a:buChar char="▹"/>
              <a:defRPr sz="2600" b="0" i="0" u="none" strike="noStrike" cap="none">
                <a:solidFill>
                  <a:schemeClr val="dk1"/>
                </a:solidFill>
                <a:latin typeface="Roboto"/>
                <a:ea typeface="Roboto"/>
                <a:cs typeface="Roboto"/>
                <a:sym typeface="Roboto"/>
              </a:defRPr>
            </a:lvl2pPr>
            <a:lvl3pPr marL="1371600" marR="0" lvl="2"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3pPr>
            <a:lvl4pPr marL="1828800" marR="0" lvl="3"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4pPr>
            <a:lvl5pPr marL="2286000" marR="0" lvl="4"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5pPr>
            <a:lvl6pPr marL="2743200" marR="0" lvl="5"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6pPr>
            <a:lvl7pPr marL="3200400" marR="0" lvl="6"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7pPr>
            <a:lvl8pPr marL="3657600" marR="0" lvl="7"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8pPr>
            <a:lvl9pPr marL="4114800" marR="0" lvl="8"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9pPr>
          </a:lstStyle>
          <a:p>
            <a:pPr marL="406400" indent="-342900">
              <a:lnSpc>
                <a:spcPct val="150000"/>
              </a:lnSpc>
              <a:buClr>
                <a:schemeClr val="tx1"/>
              </a:buClr>
              <a:buSzPct val="100000"/>
              <a:buFont typeface="+mj-lt"/>
              <a:buAutoNum type="arabicPeriod"/>
            </a:pPr>
            <a:r>
              <a:rPr lang="vi-VN" sz="1800">
                <a:latin typeface="Roboto" panose="02000000000000000000" pitchFamily="2" charset="0"/>
                <a:ea typeface="Roboto" panose="02000000000000000000" pitchFamily="2" charset="0"/>
                <a:cs typeface="Roboto" panose="02000000000000000000" pitchFamily="2" charset="0"/>
              </a:rPr>
              <a:t>duyệt </a:t>
            </a:r>
            <a:r>
              <a:rPr lang="en-US" sz="1800">
                <a:latin typeface="Roboto" panose="02000000000000000000" pitchFamily="2" charset="0"/>
                <a:ea typeface="Roboto" panose="02000000000000000000" pitchFamily="2" charset="0"/>
                <a:cs typeface="Roboto" panose="02000000000000000000" pitchFamily="2" charset="0"/>
              </a:rPr>
              <a:t>qua 11 </a:t>
            </a:r>
            <a:r>
              <a:rPr lang="vi-VN" sz="1800">
                <a:latin typeface="Roboto" panose="02000000000000000000" pitchFamily="2" charset="0"/>
                <a:ea typeface="Roboto" panose="02000000000000000000" pitchFamily="2" charset="0"/>
                <a:cs typeface="Roboto" panose="02000000000000000000" pitchFamily="2" charset="0"/>
              </a:rPr>
              <a:t>phần tử</a:t>
            </a:r>
            <a:endParaRPr lang="en-US" sz="1800">
              <a:latin typeface="Roboto" panose="02000000000000000000" pitchFamily="2" charset="0"/>
              <a:ea typeface="Roboto" panose="02000000000000000000" pitchFamily="2" charset="0"/>
              <a:cs typeface="Roboto" panose="02000000000000000000" pitchFamily="2" charset="0"/>
            </a:endParaRPr>
          </a:p>
          <a:p>
            <a:pPr marL="406400" indent="-342900">
              <a:lnSpc>
                <a:spcPct val="150000"/>
              </a:lnSpc>
              <a:buClr>
                <a:schemeClr val="tx1"/>
              </a:buClr>
              <a:buSzPct val="100000"/>
              <a:buFont typeface="+mj-lt"/>
              <a:buAutoNum type="arabicPeriod"/>
            </a:pPr>
            <a:endParaRPr lang="en-US" sz="1800">
              <a:latin typeface="Roboto" panose="02000000000000000000" pitchFamily="2" charset="0"/>
              <a:ea typeface="Roboto" panose="02000000000000000000" pitchFamily="2" charset="0"/>
              <a:cs typeface="Roboto" panose="02000000000000000000" pitchFamily="2" charset="0"/>
            </a:endParaRPr>
          </a:p>
          <a:p>
            <a:pPr marL="406400" indent="-342900">
              <a:lnSpc>
                <a:spcPct val="150000"/>
              </a:lnSpc>
              <a:buClr>
                <a:schemeClr val="tx1"/>
              </a:buClr>
              <a:buSzPct val="100000"/>
              <a:buFont typeface="+mj-lt"/>
              <a:buAutoNum type="arabicPeriod"/>
            </a:pPr>
            <a:r>
              <a:rPr lang="en-US" sz="1800">
                <a:latin typeface="Roboto" panose="02000000000000000000" pitchFamily="2" charset="0"/>
                <a:ea typeface="Roboto" panose="02000000000000000000" pitchFamily="2" charset="0"/>
                <a:cs typeface="Roboto" panose="02000000000000000000" pitchFamily="2" charset="0"/>
              </a:rPr>
              <a:t>T</a:t>
            </a:r>
            <a:r>
              <a:rPr lang="vi-VN" sz="1800">
                <a:latin typeface="Roboto" panose="02000000000000000000" pitchFamily="2" charset="0"/>
                <a:ea typeface="Roboto" panose="02000000000000000000" pitchFamily="2" charset="0"/>
                <a:cs typeface="Roboto" panose="02000000000000000000" pitchFamily="2" charset="0"/>
              </a:rPr>
              <a:t>huật toán tìm kiếm nhị phân</a:t>
            </a:r>
            <a:r>
              <a:rPr lang="en-US" sz="1800">
                <a:latin typeface="Roboto" panose="02000000000000000000" pitchFamily="2" charset="0"/>
                <a:ea typeface="Roboto" panose="02000000000000000000" pitchFamily="2" charset="0"/>
                <a:cs typeface="Roboto" panose="02000000000000000000" pitchFamily="2" charset="0"/>
              </a:rPr>
              <a:t> sẽ </a:t>
            </a:r>
            <a:r>
              <a:rPr lang="vi-VN" sz="1800">
                <a:latin typeface="Roboto" panose="02000000000000000000" pitchFamily="2" charset="0"/>
                <a:ea typeface="Roboto" panose="02000000000000000000" pitchFamily="2" charset="0"/>
                <a:cs typeface="Roboto" panose="02000000000000000000" pitchFamily="2" charset="0"/>
              </a:rPr>
              <a:t>duyệt </a:t>
            </a:r>
            <a:r>
              <a:rPr lang="en-US" sz="1800">
                <a:latin typeface="Roboto" panose="02000000000000000000" pitchFamily="2" charset="0"/>
                <a:ea typeface="Roboto" panose="02000000000000000000" pitchFamily="2" charset="0"/>
                <a:cs typeface="Roboto" panose="02000000000000000000" pitchFamily="2" charset="0"/>
              </a:rPr>
              <a:t>qua 3 phần tử sau: 14, 20, 34</a:t>
            </a:r>
          </a:p>
          <a:p>
            <a:pPr lvl="1">
              <a:lnSpc>
                <a:spcPct val="150000"/>
              </a:lnSpc>
              <a:buClr>
                <a:schemeClr val="tx1"/>
              </a:buClr>
              <a:buSzPct val="100000"/>
              <a:buFont typeface="Arial" panose="020B0604020202020204" pitchFamily="34" charset="0"/>
              <a:buChar char="•"/>
            </a:pPr>
            <a:r>
              <a:rPr lang="vi-VN" sz="1800">
                <a:latin typeface="Roboto" panose="02000000000000000000" pitchFamily="2" charset="0"/>
                <a:ea typeface="Roboto" panose="02000000000000000000" pitchFamily="2" charset="0"/>
                <a:cs typeface="Roboto" panose="02000000000000000000" pitchFamily="2" charset="0"/>
              </a:rPr>
              <a:t>A</a:t>
            </a:r>
            <a:r>
              <a:rPr lang="en-US" sz="1800">
                <a:latin typeface="Roboto" panose="02000000000000000000" pitchFamily="2" charset="0"/>
                <a:ea typeface="Roboto" panose="02000000000000000000" pitchFamily="2" charset="0"/>
                <a:cs typeface="Roboto" panose="02000000000000000000" pitchFamily="2" charset="0"/>
              </a:rPr>
              <a:t>1</a:t>
            </a:r>
            <a:r>
              <a:rPr lang="vi-VN" sz="1800">
                <a:latin typeface="Roboto" panose="02000000000000000000" pitchFamily="2" charset="0"/>
                <a:ea typeface="Roboto" panose="02000000000000000000" pitchFamily="2" charset="0"/>
                <a:cs typeface="Roboto" panose="02000000000000000000" pitchFamily="2" charset="0"/>
              </a:rPr>
              <a:t>= </a:t>
            </a:r>
            <a:r>
              <a:rPr lang="en-US" sz="1800">
                <a:latin typeface="Roboto" panose="02000000000000000000" pitchFamily="2" charset="0"/>
                <a:ea typeface="Roboto" panose="02000000000000000000" pitchFamily="2" charset="0"/>
                <a:cs typeface="Roboto" panose="02000000000000000000" pitchFamily="2" charset="0"/>
              </a:rPr>
              <a:t>[</a:t>
            </a:r>
            <a:r>
              <a:rPr lang="vi-VN" sz="1800">
                <a:latin typeface="Roboto" panose="02000000000000000000" pitchFamily="2" charset="0"/>
                <a:ea typeface="Roboto" panose="02000000000000000000" pitchFamily="2" charset="0"/>
                <a:cs typeface="Roboto" panose="02000000000000000000" pitchFamily="2" charset="0"/>
              </a:rPr>
              <a:t>0, 4, 8, 10, 12,</a:t>
            </a:r>
            <a:r>
              <a:rPr lang="en-US" sz="1800">
                <a:latin typeface="Roboto" panose="02000000000000000000" pitchFamily="2" charset="0"/>
                <a:ea typeface="Roboto" panose="02000000000000000000" pitchFamily="2" charset="0"/>
                <a:cs typeface="Roboto" panose="02000000000000000000" pitchFamily="2" charset="0"/>
              </a:rPr>
              <a:t> </a:t>
            </a:r>
            <a:r>
              <a:rPr lang="vi-VN" sz="1800" b="1">
                <a:solidFill>
                  <a:srgbClr val="FF0000"/>
                </a:solidFill>
                <a:latin typeface="Roboto" panose="02000000000000000000" pitchFamily="2" charset="0"/>
                <a:ea typeface="Roboto" panose="02000000000000000000" pitchFamily="2" charset="0"/>
                <a:cs typeface="Roboto" panose="02000000000000000000" pitchFamily="2" charset="0"/>
              </a:rPr>
              <a:t>14</a:t>
            </a:r>
            <a:r>
              <a:rPr lang="vi-VN" sz="1800">
                <a:latin typeface="Roboto" panose="02000000000000000000" pitchFamily="2" charset="0"/>
                <a:ea typeface="Roboto" panose="02000000000000000000" pitchFamily="2" charset="0"/>
                <a:cs typeface="Roboto" panose="02000000000000000000" pitchFamily="2" charset="0"/>
              </a:rPr>
              <a:t>, 17, 18, 20, 31, 34, 87</a:t>
            </a:r>
            <a:r>
              <a:rPr lang="en-US" sz="1800">
                <a:latin typeface="Roboto" panose="02000000000000000000" pitchFamily="2" charset="0"/>
                <a:ea typeface="Roboto" panose="02000000000000000000" pitchFamily="2" charset="0"/>
                <a:cs typeface="Roboto" panose="02000000000000000000" pitchFamily="2" charset="0"/>
              </a:rPr>
              <a:t>]</a:t>
            </a:r>
            <a:endParaRPr lang="vi-VN" sz="1800">
              <a:latin typeface="Roboto" panose="02000000000000000000" pitchFamily="2" charset="0"/>
              <a:ea typeface="Roboto" panose="02000000000000000000" pitchFamily="2" charset="0"/>
              <a:cs typeface="Roboto" panose="02000000000000000000" pitchFamily="2" charset="0"/>
            </a:endParaRPr>
          </a:p>
          <a:p>
            <a:pPr lvl="1">
              <a:lnSpc>
                <a:spcPct val="150000"/>
              </a:lnSpc>
              <a:buClr>
                <a:schemeClr val="tx1"/>
              </a:buClr>
              <a:buSzPct val="100000"/>
              <a:buFont typeface="Arial" panose="020B0604020202020204" pitchFamily="34" charset="0"/>
              <a:buChar char="•"/>
            </a:pPr>
            <a:r>
              <a:rPr lang="vi-VN" sz="1800">
                <a:latin typeface="Roboto" panose="02000000000000000000" pitchFamily="2" charset="0"/>
                <a:ea typeface="Roboto" panose="02000000000000000000" pitchFamily="2" charset="0"/>
                <a:cs typeface="Roboto" panose="02000000000000000000" pitchFamily="2" charset="0"/>
              </a:rPr>
              <a:t>A</a:t>
            </a:r>
            <a:r>
              <a:rPr lang="en-US" sz="1800">
                <a:latin typeface="Roboto" panose="02000000000000000000" pitchFamily="2" charset="0"/>
                <a:ea typeface="Roboto" panose="02000000000000000000" pitchFamily="2" charset="0"/>
                <a:cs typeface="Roboto" panose="02000000000000000000" pitchFamily="2" charset="0"/>
              </a:rPr>
              <a:t>2</a:t>
            </a:r>
            <a:r>
              <a:rPr lang="vi-VN" sz="1800">
                <a:latin typeface="Roboto" panose="02000000000000000000" pitchFamily="2" charset="0"/>
                <a:ea typeface="Roboto" panose="02000000000000000000" pitchFamily="2" charset="0"/>
                <a:cs typeface="Roboto" panose="02000000000000000000" pitchFamily="2" charset="0"/>
              </a:rPr>
              <a:t>= </a:t>
            </a:r>
            <a:r>
              <a:rPr lang="en-US" sz="1800">
                <a:latin typeface="Roboto" panose="02000000000000000000" pitchFamily="2" charset="0"/>
                <a:ea typeface="Roboto" panose="02000000000000000000" pitchFamily="2" charset="0"/>
                <a:cs typeface="Roboto" panose="02000000000000000000" pitchFamily="2" charset="0"/>
              </a:rPr>
              <a:t>[</a:t>
            </a:r>
            <a:r>
              <a:rPr lang="vi-VN" sz="1800">
                <a:latin typeface="Roboto" panose="02000000000000000000" pitchFamily="2" charset="0"/>
                <a:ea typeface="Roboto" panose="02000000000000000000" pitchFamily="2" charset="0"/>
                <a:cs typeface="Roboto" panose="02000000000000000000" pitchFamily="2" charset="0"/>
              </a:rPr>
              <a:t>17, 18, </a:t>
            </a:r>
            <a:r>
              <a:rPr lang="vi-VN" sz="1800" b="1">
                <a:solidFill>
                  <a:srgbClr val="FF0000"/>
                </a:solidFill>
                <a:latin typeface="Roboto" panose="02000000000000000000" pitchFamily="2" charset="0"/>
                <a:ea typeface="Roboto" panose="02000000000000000000" pitchFamily="2" charset="0"/>
                <a:cs typeface="Roboto" panose="02000000000000000000" pitchFamily="2" charset="0"/>
              </a:rPr>
              <a:t>20</a:t>
            </a:r>
            <a:r>
              <a:rPr lang="vi-VN" sz="1800">
                <a:latin typeface="Roboto" panose="02000000000000000000" pitchFamily="2" charset="0"/>
                <a:ea typeface="Roboto" panose="02000000000000000000" pitchFamily="2" charset="0"/>
                <a:cs typeface="Roboto" panose="02000000000000000000" pitchFamily="2" charset="0"/>
              </a:rPr>
              <a:t>, 31, 34, 87</a:t>
            </a:r>
            <a:r>
              <a:rPr lang="en-US" sz="1800">
                <a:latin typeface="Roboto" panose="02000000000000000000" pitchFamily="2" charset="0"/>
                <a:ea typeface="Roboto" panose="02000000000000000000" pitchFamily="2" charset="0"/>
                <a:cs typeface="Roboto" panose="02000000000000000000" pitchFamily="2" charset="0"/>
              </a:rPr>
              <a:t>]</a:t>
            </a:r>
            <a:endParaRPr lang="vi-VN" sz="1800">
              <a:latin typeface="Roboto" panose="02000000000000000000" pitchFamily="2" charset="0"/>
              <a:ea typeface="Roboto" panose="02000000000000000000" pitchFamily="2" charset="0"/>
              <a:cs typeface="Roboto" panose="02000000000000000000" pitchFamily="2" charset="0"/>
            </a:endParaRPr>
          </a:p>
          <a:p>
            <a:pPr lvl="1">
              <a:lnSpc>
                <a:spcPct val="150000"/>
              </a:lnSpc>
              <a:buClr>
                <a:schemeClr val="tx1"/>
              </a:buClr>
              <a:buSzPct val="100000"/>
              <a:buFont typeface="Arial" panose="020B0604020202020204" pitchFamily="34" charset="0"/>
              <a:buChar char="•"/>
            </a:pPr>
            <a:r>
              <a:rPr lang="vi-VN" sz="1800">
                <a:latin typeface="Roboto" panose="02000000000000000000" pitchFamily="2" charset="0"/>
                <a:ea typeface="Roboto" panose="02000000000000000000" pitchFamily="2" charset="0"/>
                <a:cs typeface="Roboto" panose="02000000000000000000" pitchFamily="2" charset="0"/>
              </a:rPr>
              <a:t>A</a:t>
            </a:r>
            <a:r>
              <a:rPr lang="en-US" sz="1800">
                <a:latin typeface="Roboto" panose="02000000000000000000" pitchFamily="2" charset="0"/>
                <a:ea typeface="Roboto" panose="02000000000000000000" pitchFamily="2" charset="0"/>
                <a:cs typeface="Roboto" panose="02000000000000000000" pitchFamily="2" charset="0"/>
              </a:rPr>
              <a:t>3</a:t>
            </a:r>
            <a:r>
              <a:rPr lang="vi-VN" sz="1800">
                <a:latin typeface="Roboto" panose="02000000000000000000" pitchFamily="2" charset="0"/>
                <a:ea typeface="Roboto" panose="02000000000000000000" pitchFamily="2" charset="0"/>
                <a:cs typeface="Roboto" panose="02000000000000000000" pitchFamily="2" charset="0"/>
              </a:rPr>
              <a:t>= </a:t>
            </a:r>
            <a:r>
              <a:rPr lang="en-US" sz="1800">
                <a:latin typeface="Roboto" panose="02000000000000000000" pitchFamily="2" charset="0"/>
                <a:ea typeface="Roboto" panose="02000000000000000000" pitchFamily="2" charset="0"/>
                <a:cs typeface="Roboto" panose="02000000000000000000" pitchFamily="2" charset="0"/>
              </a:rPr>
              <a:t>[</a:t>
            </a:r>
            <a:r>
              <a:rPr lang="vi-VN" sz="1800">
                <a:latin typeface="Roboto" panose="02000000000000000000" pitchFamily="2" charset="0"/>
                <a:ea typeface="Roboto" panose="02000000000000000000" pitchFamily="2" charset="0"/>
                <a:cs typeface="Roboto" panose="02000000000000000000" pitchFamily="2" charset="0"/>
              </a:rPr>
              <a:t>31, </a:t>
            </a:r>
            <a:r>
              <a:rPr lang="vi-VN" sz="1800" b="1">
                <a:solidFill>
                  <a:srgbClr val="FF0000"/>
                </a:solidFill>
                <a:latin typeface="Roboto" panose="02000000000000000000" pitchFamily="2" charset="0"/>
                <a:ea typeface="Roboto" panose="02000000000000000000" pitchFamily="2" charset="0"/>
                <a:cs typeface="Roboto" panose="02000000000000000000" pitchFamily="2" charset="0"/>
              </a:rPr>
              <a:t>34</a:t>
            </a:r>
            <a:r>
              <a:rPr lang="vi-VN" sz="1800">
                <a:latin typeface="Roboto" panose="02000000000000000000" pitchFamily="2" charset="0"/>
                <a:ea typeface="Roboto" panose="02000000000000000000" pitchFamily="2" charset="0"/>
                <a:cs typeface="Roboto" panose="02000000000000000000" pitchFamily="2" charset="0"/>
              </a:rPr>
              <a:t>, 87</a:t>
            </a:r>
            <a:r>
              <a:rPr lang="en-US" sz="1800">
                <a:latin typeface="Roboto" panose="02000000000000000000" pitchFamily="2" charset="0"/>
                <a:ea typeface="Roboto" panose="02000000000000000000" pitchFamily="2" charset="0"/>
                <a:cs typeface="Roboto" panose="02000000000000000000" pitchFamily="2" charset="0"/>
              </a:rPr>
              <a:t>]</a:t>
            </a:r>
            <a:endParaRPr lang="vi-VN" sz="1800">
              <a:latin typeface="Roboto" panose="02000000000000000000" pitchFamily="2" charset="0"/>
              <a:ea typeface="Roboto" panose="02000000000000000000" pitchFamily="2" charset="0"/>
              <a:cs typeface="Roboto" panose="02000000000000000000" pitchFamily="2" charset="0"/>
            </a:endParaRPr>
          </a:p>
          <a:p>
            <a:pPr marL="406400" indent="-342900">
              <a:lnSpc>
                <a:spcPct val="150000"/>
              </a:lnSpc>
              <a:buClr>
                <a:schemeClr val="tx1"/>
              </a:buClr>
              <a:buSzPct val="100000"/>
              <a:buFont typeface="+mj-lt"/>
              <a:buAutoNum type="arabicPeriod"/>
            </a:pPr>
            <a:r>
              <a:rPr lang="en-US" sz="1800">
                <a:latin typeface="Roboto" panose="02000000000000000000" pitchFamily="2" charset="0"/>
                <a:ea typeface="Roboto" panose="02000000000000000000" pitchFamily="2" charset="0"/>
                <a:cs typeface="Roboto" panose="02000000000000000000" pitchFamily="2" charset="0"/>
              </a:rPr>
              <a:t>Minh sẽ lật nhiều nhất là n/2 thẻ với n là số thẻ ban đầu</a:t>
            </a:r>
            <a:endParaRPr lang="en-US" sz="1800"/>
          </a:p>
          <a:p>
            <a:pPr>
              <a:lnSpc>
                <a:spcPct val="150000"/>
              </a:lnSpc>
            </a:pPr>
            <a:endParaRPr lang="vi-VN" sz="1800">
              <a:solidFill>
                <a:srgbClr val="333333"/>
              </a:solidFill>
              <a:latin typeface="Roboto" panose="02000000000000000000" pitchFamily="2" charset="0"/>
            </a:endParaRPr>
          </a:p>
        </p:txBody>
      </p:sp>
      <p:cxnSp>
        <p:nvCxnSpPr>
          <p:cNvPr id="6" name="Straight Connector 5">
            <a:extLst>
              <a:ext uri="{FF2B5EF4-FFF2-40B4-BE49-F238E27FC236}">
                <a16:creationId xmlns:a16="http://schemas.microsoft.com/office/drawing/2014/main" id="{A4105D03-FFF2-4AD3-B2F6-509986EC4F58}"/>
              </a:ext>
            </a:extLst>
          </p:cNvPr>
          <p:cNvCxnSpPr>
            <a:cxnSpLocks/>
          </p:cNvCxnSpPr>
          <p:nvPr/>
        </p:nvCxnSpPr>
        <p:spPr>
          <a:xfrm>
            <a:off x="6179130" y="886691"/>
            <a:ext cx="38716" cy="5971309"/>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955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500"/>
                                        <p:tgtEl>
                                          <p:spTgt spid="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4">
                                            <p:txEl>
                                              <p:pRg st="3" end="3"/>
                                            </p:txEl>
                                          </p:spTgt>
                                        </p:tgtEl>
                                      </p:cBhvr>
                                    </p:animEffect>
                                    <p:set>
                                      <p:cBhvr>
                                        <p:cTn id="47" dur="1" fill="hold">
                                          <p:stCondLst>
                                            <p:cond delay="499"/>
                                          </p:stCondLst>
                                        </p:cTn>
                                        <p:tgtEl>
                                          <p:spTgt spid="4">
                                            <p:txEl>
                                              <p:pRg st="3" end="3"/>
                                            </p:txEl>
                                          </p:spTgt>
                                        </p:tgtEl>
                                        <p:attrNameLst>
                                          <p:attrName>style.visibility</p:attrName>
                                        </p:attrNameLst>
                                      </p:cBhvr>
                                      <p:to>
                                        <p:strVal val="hidden"/>
                                      </p:to>
                                    </p:set>
                                  </p:childTnLst>
                                </p:cTn>
                              </p:par>
                              <p:par>
                                <p:cTn id="48" presetID="3" presetClass="exit" presetSubtype="10" fill="hold" nodeType="withEffect">
                                  <p:stCondLst>
                                    <p:cond delay="0"/>
                                  </p:stCondLst>
                                  <p:childTnLst>
                                    <p:animEffect transition="out" filter="blinds(horizontal)">
                                      <p:cBhvr>
                                        <p:cTn id="49" dur="500"/>
                                        <p:tgtEl>
                                          <p:spTgt spid="4">
                                            <p:txEl>
                                              <p:pRg st="4" end="4"/>
                                            </p:txEl>
                                          </p:spTgt>
                                        </p:tgtEl>
                                      </p:cBhvr>
                                    </p:animEffect>
                                    <p:set>
                                      <p:cBhvr>
                                        <p:cTn id="50" dur="1" fill="hold">
                                          <p:stCondLst>
                                            <p:cond delay="499"/>
                                          </p:stCondLst>
                                        </p:cTn>
                                        <p:tgtEl>
                                          <p:spTgt spid="4">
                                            <p:txEl>
                                              <p:pRg st="4" end="4"/>
                                            </p:txEl>
                                          </p:spTgt>
                                        </p:tgtEl>
                                        <p:attrNameLst>
                                          <p:attrName>style.visibility</p:attrName>
                                        </p:attrNameLst>
                                      </p:cBhvr>
                                      <p:to>
                                        <p:strVal val="hidden"/>
                                      </p:to>
                                    </p:set>
                                  </p:childTnLst>
                                </p:cTn>
                              </p:par>
                              <p:par>
                                <p:cTn id="51" presetID="3" presetClass="exit" presetSubtype="10" fill="hold" nodeType="withEffect">
                                  <p:stCondLst>
                                    <p:cond delay="0"/>
                                  </p:stCondLst>
                                  <p:childTnLst>
                                    <p:animEffect transition="out" filter="blinds(horizontal)">
                                      <p:cBhvr>
                                        <p:cTn id="52" dur="500"/>
                                        <p:tgtEl>
                                          <p:spTgt spid="4">
                                            <p:txEl>
                                              <p:pRg st="5" end="5"/>
                                            </p:txEl>
                                          </p:spTgt>
                                        </p:tgtEl>
                                      </p:cBhvr>
                                    </p:animEffect>
                                    <p:set>
                                      <p:cBhvr>
                                        <p:cTn id="53" dur="1" fill="hold">
                                          <p:stCondLst>
                                            <p:cond delay="499"/>
                                          </p:stCondLst>
                                        </p:cTn>
                                        <p:tgtEl>
                                          <p:spTgt spid="4">
                                            <p:txEl>
                                              <p:pRg st="5" end="5"/>
                                            </p:txEl>
                                          </p:spTgt>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animEffect transition="in" filter="fade">
                                      <p:cBhvr>
                                        <p:cTn id="58" dur="500"/>
                                        <p:tgtEl>
                                          <p:spTgt spid="3">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animEffect transition="in" filter="fade">
                                      <p:cBhvr>
                                        <p:cTn id="6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7239694-F680-42CE-9E81-BD5E32096D2F}"/>
              </a:ext>
            </a:extLst>
          </p:cNvPr>
          <p:cNvSpPr/>
          <p:nvPr/>
        </p:nvSpPr>
        <p:spPr>
          <a:xfrm>
            <a:off x="6980953" y="1820824"/>
            <a:ext cx="1153551" cy="1800664"/>
          </a:xfrm>
          <a:prstGeom prst="roundRect">
            <a:avLst>
              <a:gd name="adj" fmla="val 813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rPr>
              <a:t>3</a:t>
            </a:r>
          </a:p>
        </p:txBody>
      </p:sp>
      <p:grpSp>
        <p:nvGrpSpPr>
          <p:cNvPr id="9" name="Group 8">
            <a:extLst>
              <a:ext uri="{FF2B5EF4-FFF2-40B4-BE49-F238E27FC236}">
                <a16:creationId xmlns:a16="http://schemas.microsoft.com/office/drawing/2014/main" id="{D65A632A-CDEB-4286-94C3-F615E15CD4BC}"/>
              </a:ext>
            </a:extLst>
          </p:cNvPr>
          <p:cNvGrpSpPr/>
          <p:nvPr/>
        </p:nvGrpSpPr>
        <p:grpSpPr>
          <a:xfrm>
            <a:off x="6980953" y="1820824"/>
            <a:ext cx="1153551" cy="1800664"/>
            <a:chOff x="2152356" y="745588"/>
            <a:chExt cx="1153551" cy="1800664"/>
          </a:xfrm>
        </p:grpSpPr>
        <p:sp>
          <p:nvSpPr>
            <p:cNvPr id="6" name="Rectangle: Rounded Corners 5">
              <a:extLst>
                <a:ext uri="{FF2B5EF4-FFF2-40B4-BE49-F238E27FC236}">
                  <a16:creationId xmlns:a16="http://schemas.microsoft.com/office/drawing/2014/main" id="{6FC91BF6-B225-4545-BADC-AF4F800FC64E}"/>
                </a:ext>
              </a:extLst>
            </p:cNvPr>
            <p:cNvSpPr/>
            <p:nvPr/>
          </p:nvSpPr>
          <p:spPr>
            <a:xfrm>
              <a:off x="2152356" y="745588"/>
              <a:ext cx="1153551" cy="1800664"/>
            </a:xfrm>
            <a:prstGeom prst="roundRect">
              <a:avLst>
                <a:gd name="adj" fmla="val 81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pic>
          <p:nvPicPr>
            <p:cNvPr id="7" name="Picture 6">
              <a:extLst>
                <a:ext uri="{FF2B5EF4-FFF2-40B4-BE49-F238E27FC236}">
                  <a16:creationId xmlns:a16="http://schemas.microsoft.com/office/drawing/2014/main" id="{A831253F-6E2C-4EB2-B978-6993429E4900}"/>
                </a:ext>
              </a:extLst>
            </p:cNvPr>
            <p:cNvPicPr>
              <a:picLocks noChangeAspect="1"/>
            </p:cNvPicPr>
            <p:nvPr/>
          </p:nvPicPr>
          <p:blipFill>
            <a:blip r:embed="rId2"/>
            <a:stretch>
              <a:fillRect/>
            </a:stretch>
          </p:blipFill>
          <p:spPr>
            <a:xfrm>
              <a:off x="2206129" y="825490"/>
              <a:ext cx="1047275" cy="1664489"/>
            </a:xfrm>
            <a:prstGeom prst="rect">
              <a:avLst/>
            </a:prstGeom>
          </p:spPr>
        </p:pic>
      </p:grpSp>
      <p:sp>
        <p:nvSpPr>
          <p:cNvPr id="10" name="Rectangle: Rounded Corners 9">
            <a:extLst>
              <a:ext uri="{FF2B5EF4-FFF2-40B4-BE49-F238E27FC236}">
                <a16:creationId xmlns:a16="http://schemas.microsoft.com/office/drawing/2014/main" id="{D120ACA6-0178-41FF-9ED0-AA008BA4C6B2}"/>
              </a:ext>
            </a:extLst>
          </p:cNvPr>
          <p:cNvSpPr/>
          <p:nvPr/>
        </p:nvSpPr>
        <p:spPr>
          <a:xfrm>
            <a:off x="1958924" y="1820824"/>
            <a:ext cx="1153551" cy="1800664"/>
          </a:xfrm>
          <a:prstGeom prst="roundRect">
            <a:avLst>
              <a:gd name="adj" fmla="val 813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rPr>
              <a:t>5</a:t>
            </a:r>
          </a:p>
        </p:txBody>
      </p:sp>
      <p:grpSp>
        <p:nvGrpSpPr>
          <p:cNvPr id="11" name="Group 10">
            <a:extLst>
              <a:ext uri="{FF2B5EF4-FFF2-40B4-BE49-F238E27FC236}">
                <a16:creationId xmlns:a16="http://schemas.microsoft.com/office/drawing/2014/main" id="{DFFF2679-EE53-43E7-BD01-8EAFFA6A36E6}"/>
              </a:ext>
            </a:extLst>
          </p:cNvPr>
          <p:cNvGrpSpPr/>
          <p:nvPr/>
        </p:nvGrpSpPr>
        <p:grpSpPr>
          <a:xfrm>
            <a:off x="1958924" y="1820824"/>
            <a:ext cx="1153551" cy="1800664"/>
            <a:chOff x="2152356" y="745588"/>
            <a:chExt cx="1153551" cy="1800664"/>
          </a:xfrm>
        </p:grpSpPr>
        <p:sp>
          <p:nvSpPr>
            <p:cNvPr id="12" name="Rectangle: Rounded Corners 11">
              <a:extLst>
                <a:ext uri="{FF2B5EF4-FFF2-40B4-BE49-F238E27FC236}">
                  <a16:creationId xmlns:a16="http://schemas.microsoft.com/office/drawing/2014/main" id="{5FD44D9A-BA70-4EC1-98A8-E6D5F1166304}"/>
                </a:ext>
              </a:extLst>
            </p:cNvPr>
            <p:cNvSpPr/>
            <p:nvPr/>
          </p:nvSpPr>
          <p:spPr>
            <a:xfrm>
              <a:off x="2152356" y="745588"/>
              <a:ext cx="1153551" cy="1800664"/>
            </a:xfrm>
            <a:prstGeom prst="roundRect">
              <a:avLst>
                <a:gd name="adj" fmla="val 81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pic>
          <p:nvPicPr>
            <p:cNvPr id="13" name="Picture 12">
              <a:extLst>
                <a:ext uri="{FF2B5EF4-FFF2-40B4-BE49-F238E27FC236}">
                  <a16:creationId xmlns:a16="http://schemas.microsoft.com/office/drawing/2014/main" id="{BB2571A2-0209-4B03-A768-FB8289BF4391}"/>
                </a:ext>
              </a:extLst>
            </p:cNvPr>
            <p:cNvPicPr>
              <a:picLocks noChangeAspect="1"/>
            </p:cNvPicPr>
            <p:nvPr/>
          </p:nvPicPr>
          <p:blipFill>
            <a:blip r:embed="rId2"/>
            <a:stretch>
              <a:fillRect/>
            </a:stretch>
          </p:blipFill>
          <p:spPr>
            <a:xfrm>
              <a:off x="2206129" y="825490"/>
              <a:ext cx="1047275" cy="1664489"/>
            </a:xfrm>
            <a:prstGeom prst="rect">
              <a:avLst/>
            </a:prstGeom>
          </p:spPr>
        </p:pic>
      </p:grpSp>
      <p:sp>
        <p:nvSpPr>
          <p:cNvPr id="14" name="Rectangle: Rounded Corners 13">
            <a:extLst>
              <a:ext uri="{FF2B5EF4-FFF2-40B4-BE49-F238E27FC236}">
                <a16:creationId xmlns:a16="http://schemas.microsoft.com/office/drawing/2014/main" id="{53B2973E-E683-4F69-8C8D-35FD333F1653}"/>
              </a:ext>
            </a:extLst>
          </p:cNvPr>
          <p:cNvSpPr/>
          <p:nvPr/>
        </p:nvSpPr>
        <p:spPr>
          <a:xfrm>
            <a:off x="10525705" y="1820824"/>
            <a:ext cx="1153551" cy="1800664"/>
          </a:xfrm>
          <a:prstGeom prst="roundRect">
            <a:avLst>
              <a:gd name="adj" fmla="val 813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rPr>
              <a:t>6</a:t>
            </a:r>
          </a:p>
        </p:txBody>
      </p:sp>
      <p:grpSp>
        <p:nvGrpSpPr>
          <p:cNvPr id="15" name="Group 14">
            <a:extLst>
              <a:ext uri="{FF2B5EF4-FFF2-40B4-BE49-F238E27FC236}">
                <a16:creationId xmlns:a16="http://schemas.microsoft.com/office/drawing/2014/main" id="{2CB5F280-DEB1-43AE-975C-EF3C203C5AEA}"/>
              </a:ext>
            </a:extLst>
          </p:cNvPr>
          <p:cNvGrpSpPr/>
          <p:nvPr/>
        </p:nvGrpSpPr>
        <p:grpSpPr>
          <a:xfrm>
            <a:off x="10525705" y="1820824"/>
            <a:ext cx="1153551" cy="1800664"/>
            <a:chOff x="2152356" y="745588"/>
            <a:chExt cx="1153551" cy="1800664"/>
          </a:xfrm>
        </p:grpSpPr>
        <p:sp>
          <p:nvSpPr>
            <p:cNvPr id="16" name="Rectangle: Rounded Corners 15">
              <a:extLst>
                <a:ext uri="{FF2B5EF4-FFF2-40B4-BE49-F238E27FC236}">
                  <a16:creationId xmlns:a16="http://schemas.microsoft.com/office/drawing/2014/main" id="{7B3D0FFA-DC5E-46F8-83C8-347C6C88BF3B}"/>
                </a:ext>
              </a:extLst>
            </p:cNvPr>
            <p:cNvSpPr/>
            <p:nvPr/>
          </p:nvSpPr>
          <p:spPr>
            <a:xfrm>
              <a:off x="2152356" y="745588"/>
              <a:ext cx="1153551" cy="1800664"/>
            </a:xfrm>
            <a:prstGeom prst="roundRect">
              <a:avLst>
                <a:gd name="adj" fmla="val 81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pic>
          <p:nvPicPr>
            <p:cNvPr id="17" name="Picture 16">
              <a:extLst>
                <a:ext uri="{FF2B5EF4-FFF2-40B4-BE49-F238E27FC236}">
                  <a16:creationId xmlns:a16="http://schemas.microsoft.com/office/drawing/2014/main" id="{E19AD95A-2B03-493D-B460-012F0A9B889D}"/>
                </a:ext>
              </a:extLst>
            </p:cNvPr>
            <p:cNvPicPr>
              <a:picLocks noChangeAspect="1"/>
            </p:cNvPicPr>
            <p:nvPr/>
          </p:nvPicPr>
          <p:blipFill>
            <a:blip r:embed="rId2"/>
            <a:stretch>
              <a:fillRect/>
            </a:stretch>
          </p:blipFill>
          <p:spPr>
            <a:xfrm>
              <a:off x="2206129" y="825490"/>
              <a:ext cx="1047275" cy="1664489"/>
            </a:xfrm>
            <a:prstGeom prst="rect">
              <a:avLst/>
            </a:prstGeom>
          </p:spPr>
        </p:pic>
      </p:grpSp>
      <p:sp>
        <p:nvSpPr>
          <p:cNvPr id="18" name="Rectangle: Rounded Corners 17">
            <a:extLst>
              <a:ext uri="{FF2B5EF4-FFF2-40B4-BE49-F238E27FC236}">
                <a16:creationId xmlns:a16="http://schemas.microsoft.com/office/drawing/2014/main" id="{22AE661B-EDB5-4C2A-A603-8F5BB87AB4C2}"/>
              </a:ext>
            </a:extLst>
          </p:cNvPr>
          <p:cNvSpPr/>
          <p:nvPr/>
        </p:nvSpPr>
        <p:spPr>
          <a:xfrm>
            <a:off x="3594136" y="1824566"/>
            <a:ext cx="1153551" cy="1800664"/>
          </a:xfrm>
          <a:prstGeom prst="roundRect">
            <a:avLst>
              <a:gd name="adj" fmla="val 813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rPr>
              <a:t>8</a:t>
            </a:r>
          </a:p>
        </p:txBody>
      </p:sp>
      <p:grpSp>
        <p:nvGrpSpPr>
          <p:cNvPr id="19" name="Group 18">
            <a:extLst>
              <a:ext uri="{FF2B5EF4-FFF2-40B4-BE49-F238E27FC236}">
                <a16:creationId xmlns:a16="http://schemas.microsoft.com/office/drawing/2014/main" id="{084EE63F-B282-4383-854A-FD6C1784167E}"/>
              </a:ext>
            </a:extLst>
          </p:cNvPr>
          <p:cNvGrpSpPr/>
          <p:nvPr/>
        </p:nvGrpSpPr>
        <p:grpSpPr>
          <a:xfrm>
            <a:off x="3594136" y="1824566"/>
            <a:ext cx="1153551" cy="1800664"/>
            <a:chOff x="2152356" y="745588"/>
            <a:chExt cx="1153551" cy="1800664"/>
          </a:xfrm>
        </p:grpSpPr>
        <p:sp>
          <p:nvSpPr>
            <p:cNvPr id="20" name="Rectangle: Rounded Corners 19">
              <a:extLst>
                <a:ext uri="{FF2B5EF4-FFF2-40B4-BE49-F238E27FC236}">
                  <a16:creationId xmlns:a16="http://schemas.microsoft.com/office/drawing/2014/main" id="{33C782A8-1A62-43CB-827F-FE089AF9AD23}"/>
                </a:ext>
              </a:extLst>
            </p:cNvPr>
            <p:cNvSpPr/>
            <p:nvPr/>
          </p:nvSpPr>
          <p:spPr>
            <a:xfrm>
              <a:off x="2152356" y="745588"/>
              <a:ext cx="1153551" cy="1800664"/>
            </a:xfrm>
            <a:prstGeom prst="roundRect">
              <a:avLst>
                <a:gd name="adj" fmla="val 81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pic>
          <p:nvPicPr>
            <p:cNvPr id="21" name="Picture 20">
              <a:extLst>
                <a:ext uri="{FF2B5EF4-FFF2-40B4-BE49-F238E27FC236}">
                  <a16:creationId xmlns:a16="http://schemas.microsoft.com/office/drawing/2014/main" id="{D0C50D21-0A72-49F1-94B5-27BBA9FFA4ED}"/>
                </a:ext>
              </a:extLst>
            </p:cNvPr>
            <p:cNvPicPr>
              <a:picLocks noChangeAspect="1"/>
            </p:cNvPicPr>
            <p:nvPr/>
          </p:nvPicPr>
          <p:blipFill>
            <a:blip r:embed="rId2"/>
            <a:stretch>
              <a:fillRect/>
            </a:stretch>
          </p:blipFill>
          <p:spPr>
            <a:xfrm>
              <a:off x="2206129" y="825490"/>
              <a:ext cx="1047275" cy="1664489"/>
            </a:xfrm>
            <a:prstGeom prst="rect">
              <a:avLst/>
            </a:prstGeom>
          </p:spPr>
        </p:pic>
      </p:grpSp>
      <p:sp>
        <p:nvSpPr>
          <p:cNvPr id="22" name="Rectangle: Rounded Corners 21">
            <a:extLst>
              <a:ext uri="{FF2B5EF4-FFF2-40B4-BE49-F238E27FC236}">
                <a16:creationId xmlns:a16="http://schemas.microsoft.com/office/drawing/2014/main" id="{605545AC-A421-47DA-A618-B1096A68C55D}"/>
              </a:ext>
            </a:extLst>
          </p:cNvPr>
          <p:cNvSpPr/>
          <p:nvPr/>
        </p:nvSpPr>
        <p:spPr>
          <a:xfrm>
            <a:off x="5334441" y="1817082"/>
            <a:ext cx="1153551" cy="1800664"/>
          </a:xfrm>
          <a:prstGeom prst="roundRect">
            <a:avLst>
              <a:gd name="adj" fmla="val 813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rPr>
              <a:t>11</a:t>
            </a:r>
          </a:p>
        </p:txBody>
      </p:sp>
      <p:grpSp>
        <p:nvGrpSpPr>
          <p:cNvPr id="23" name="Group 22">
            <a:extLst>
              <a:ext uri="{FF2B5EF4-FFF2-40B4-BE49-F238E27FC236}">
                <a16:creationId xmlns:a16="http://schemas.microsoft.com/office/drawing/2014/main" id="{AD908920-EE7E-468B-9B19-AE34A3573881}"/>
              </a:ext>
            </a:extLst>
          </p:cNvPr>
          <p:cNvGrpSpPr/>
          <p:nvPr/>
        </p:nvGrpSpPr>
        <p:grpSpPr>
          <a:xfrm>
            <a:off x="5334441" y="1817082"/>
            <a:ext cx="1153551" cy="1800664"/>
            <a:chOff x="2152356" y="745588"/>
            <a:chExt cx="1153551" cy="1800664"/>
          </a:xfrm>
        </p:grpSpPr>
        <p:sp>
          <p:nvSpPr>
            <p:cNvPr id="24" name="Rectangle: Rounded Corners 23">
              <a:extLst>
                <a:ext uri="{FF2B5EF4-FFF2-40B4-BE49-F238E27FC236}">
                  <a16:creationId xmlns:a16="http://schemas.microsoft.com/office/drawing/2014/main" id="{A8D0A3C2-3187-445E-AEE4-0EDCB31F3619}"/>
                </a:ext>
              </a:extLst>
            </p:cNvPr>
            <p:cNvSpPr/>
            <p:nvPr/>
          </p:nvSpPr>
          <p:spPr>
            <a:xfrm>
              <a:off x="2152356" y="745588"/>
              <a:ext cx="1153551" cy="1800664"/>
            </a:xfrm>
            <a:prstGeom prst="roundRect">
              <a:avLst>
                <a:gd name="adj" fmla="val 81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pic>
          <p:nvPicPr>
            <p:cNvPr id="25" name="Picture 24">
              <a:extLst>
                <a:ext uri="{FF2B5EF4-FFF2-40B4-BE49-F238E27FC236}">
                  <a16:creationId xmlns:a16="http://schemas.microsoft.com/office/drawing/2014/main" id="{04C5230C-873C-4FF9-B269-D24444A80345}"/>
                </a:ext>
              </a:extLst>
            </p:cNvPr>
            <p:cNvPicPr>
              <a:picLocks noChangeAspect="1"/>
            </p:cNvPicPr>
            <p:nvPr/>
          </p:nvPicPr>
          <p:blipFill>
            <a:blip r:embed="rId2"/>
            <a:stretch>
              <a:fillRect/>
            </a:stretch>
          </p:blipFill>
          <p:spPr>
            <a:xfrm>
              <a:off x="2206129" y="825490"/>
              <a:ext cx="1047275" cy="1664489"/>
            </a:xfrm>
            <a:prstGeom prst="rect">
              <a:avLst/>
            </a:prstGeom>
          </p:spPr>
        </p:pic>
      </p:grpSp>
      <p:sp>
        <p:nvSpPr>
          <p:cNvPr id="26" name="Rectangle: Rounded Corners 25">
            <a:extLst>
              <a:ext uri="{FF2B5EF4-FFF2-40B4-BE49-F238E27FC236}">
                <a16:creationId xmlns:a16="http://schemas.microsoft.com/office/drawing/2014/main" id="{781121AC-41D2-466F-B114-9F0F0E8771AB}"/>
              </a:ext>
            </a:extLst>
          </p:cNvPr>
          <p:cNvSpPr/>
          <p:nvPr/>
        </p:nvSpPr>
        <p:spPr>
          <a:xfrm>
            <a:off x="8740936" y="1820824"/>
            <a:ext cx="1153551" cy="1800664"/>
          </a:xfrm>
          <a:prstGeom prst="roundRect">
            <a:avLst>
              <a:gd name="adj" fmla="val 813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rPr>
              <a:t>13</a:t>
            </a:r>
          </a:p>
        </p:txBody>
      </p:sp>
      <p:grpSp>
        <p:nvGrpSpPr>
          <p:cNvPr id="27" name="Group 26">
            <a:extLst>
              <a:ext uri="{FF2B5EF4-FFF2-40B4-BE49-F238E27FC236}">
                <a16:creationId xmlns:a16="http://schemas.microsoft.com/office/drawing/2014/main" id="{B7158329-61EA-453A-88D4-4CE35E022D03}"/>
              </a:ext>
            </a:extLst>
          </p:cNvPr>
          <p:cNvGrpSpPr/>
          <p:nvPr/>
        </p:nvGrpSpPr>
        <p:grpSpPr>
          <a:xfrm>
            <a:off x="8740936" y="1820824"/>
            <a:ext cx="1153551" cy="1800664"/>
            <a:chOff x="2152356" y="745588"/>
            <a:chExt cx="1153551" cy="1800664"/>
          </a:xfrm>
        </p:grpSpPr>
        <p:sp>
          <p:nvSpPr>
            <p:cNvPr id="28" name="Rectangle: Rounded Corners 27">
              <a:extLst>
                <a:ext uri="{FF2B5EF4-FFF2-40B4-BE49-F238E27FC236}">
                  <a16:creationId xmlns:a16="http://schemas.microsoft.com/office/drawing/2014/main" id="{5892F8D2-C072-4510-B094-E8944FE404B6}"/>
                </a:ext>
              </a:extLst>
            </p:cNvPr>
            <p:cNvSpPr/>
            <p:nvPr/>
          </p:nvSpPr>
          <p:spPr>
            <a:xfrm>
              <a:off x="2152356" y="745588"/>
              <a:ext cx="1153551" cy="1800664"/>
            </a:xfrm>
            <a:prstGeom prst="roundRect">
              <a:avLst>
                <a:gd name="adj" fmla="val 81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pic>
          <p:nvPicPr>
            <p:cNvPr id="29" name="Picture 28">
              <a:extLst>
                <a:ext uri="{FF2B5EF4-FFF2-40B4-BE49-F238E27FC236}">
                  <a16:creationId xmlns:a16="http://schemas.microsoft.com/office/drawing/2014/main" id="{8F522172-224B-418D-81FA-F666BA06463C}"/>
                </a:ext>
              </a:extLst>
            </p:cNvPr>
            <p:cNvPicPr>
              <a:picLocks noChangeAspect="1"/>
            </p:cNvPicPr>
            <p:nvPr/>
          </p:nvPicPr>
          <p:blipFill>
            <a:blip r:embed="rId2"/>
            <a:stretch>
              <a:fillRect/>
            </a:stretch>
          </p:blipFill>
          <p:spPr>
            <a:xfrm>
              <a:off x="2206129" y="825490"/>
              <a:ext cx="1047275" cy="1664489"/>
            </a:xfrm>
            <a:prstGeom prst="rect">
              <a:avLst/>
            </a:prstGeom>
          </p:spPr>
        </p:pic>
      </p:grpSp>
      <p:sp>
        <p:nvSpPr>
          <p:cNvPr id="30" name="Rectangle: Rounded Corners 29">
            <a:extLst>
              <a:ext uri="{FF2B5EF4-FFF2-40B4-BE49-F238E27FC236}">
                <a16:creationId xmlns:a16="http://schemas.microsoft.com/office/drawing/2014/main" id="{5B6F6532-4190-460C-986B-D4C691221D39}"/>
              </a:ext>
            </a:extLst>
          </p:cNvPr>
          <p:cNvSpPr/>
          <p:nvPr/>
        </p:nvSpPr>
        <p:spPr>
          <a:xfrm>
            <a:off x="312412" y="1820824"/>
            <a:ext cx="1153551" cy="1800664"/>
          </a:xfrm>
          <a:prstGeom prst="roundRect">
            <a:avLst>
              <a:gd name="adj" fmla="val 813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rPr>
              <a:t>16</a:t>
            </a:r>
          </a:p>
        </p:txBody>
      </p:sp>
      <p:grpSp>
        <p:nvGrpSpPr>
          <p:cNvPr id="31" name="Group 30">
            <a:extLst>
              <a:ext uri="{FF2B5EF4-FFF2-40B4-BE49-F238E27FC236}">
                <a16:creationId xmlns:a16="http://schemas.microsoft.com/office/drawing/2014/main" id="{B58DA110-95AB-4060-AA7B-CBDB7614D924}"/>
              </a:ext>
            </a:extLst>
          </p:cNvPr>
          <p:cNvGrpSpPr/>
          <p:nvPr/>
        </p:nvGrpSpPr>
        <p:grpSpPr>
          <a:xfrm>
            <a:off x="312412" y="1820824"/>
            <a:ext cx="1153551" cy="1800664"/>
            <a:chOff x="2152356" y="745588"/>
            <a:chExt cx="1153551" cy="1800664"/>
          </a:xfrm>
        </p:grpSpPr>
        <p:sp>
          <p:nvSpPr>
            <p:cNvPr id="32" name="Rectangle: Rounded Corners 31">
              <a:extLst>
                <a:ext uri="{FF2B5EF4-FFF2-40B4-BE49-F238E27FC236}">
                  <a16:creationId xmlns:a16="http://schemas.microsoft.com/office/drawing/2014/main" id="{D45060CC-4B89-4F73-B3A1-D14F2D487316}"/>
                </a:ext>
              </a:extLst>
            </p:cNvPr>
            <p:cNvSpPr/>
            <p:nvPr/>
          </p:nvSpPr>
          <p:spPr>
            <a:xfrm>
              <a:off x="2152356" y="745588"/>
              <a:ext cx="1153551" cy="1800664"/>
            </a:xfrm>
            <a:prstGeom prst="roundRect">
              <a:avLst>
                <a:gd name="adj" fmla="val 81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pic>
          <p:nvPicPr>
            <p:cNvPr id="33" name="Picture 32">
              <a:extLst>
                <a:ext uri="{FF2B5EF4-FFF2-40B4-BE49-F238E27FC236}">
                  <a16:creationId xmlns:a16="http://schemas.microsoft.com/office/drawing/2014/main" id="{6F1DD5A6-2596-4714-AEE6-BC6BE900834B}"/>
                </a:ext>
              </a:extLst>
            </p:cNvPr>
            <p:cNvPicPr>
              <a:picLocks noChangeAspect="1"/>
            </p:cNvPicPr>
            <p:nvPr/>
          </p:nvPicPr>
          <p:blipFill>
            <a:blip r:embed="rId2"/>
            <a:stretch>
              <a:fillRect/>
            </a:stretch>
          </p:blipFill>
          <p:spPr>
            <a:xfrm>
              <a:off x="2206129" y="825490"/>
              <a:ext cx="1047275" cy="1664489"/>
            </a:xfrm>
            <a:prstGeom prst="rect">
              <a:avLst/>
            </a:prstGeom>
          </p:spPr>
        </p:pic>
      </p:grpSp>
      <p:sp>
        <p:nvSpPr>
          <p:cNvPr id="34" name="TextBox 33">
            <a:extLst>
              <a:ext uri="{FF2B5EF4-FFF2-40B4-BE49-F238E27FC236}">
                <a16:creationId xmlns:a16="http://schemas.microsoft.com/office/drawing/2014/main" id="{7353C555-EBB4-41D7-92B7-1CBAD983844F}"/>
              </a:ext>
            </a:extLst>
          </p:cNvPr>
          <p:cNvSpPr txBox="1"/>
          <p:nvPr/>
        </p:nvSpPr>
        <p:spPr>
          <a:xfrm>
            <a:off x="1096651" y="398515"/>
            <a:ext cx="9365673" cy="707886"/>
          </a:xfrm>
          <a:prstGeom prst="rect">
            <a:avLst/>
          </a:prstGeom>
          <a:noFill/>
        </p:spPr>
        <p:txBody>
          <a:bodyPr wrap="square" rtlCol="0">
            <a:spAutoFit/>
          </a:bodyPr>
          <a:lstStyle/>
          <a:p>
            <a:pPr algn="ctr"/>
            <a:r>
              <a:rPr lang="en-US" sz="4000" b="1"/>
              <a:t>TRÒ CHƠI LẬT THẺ</a:t>
            </a:r>
          </a:p>
        </p:txBody>
      </p:sp>
      <p:sp>
        <p:nvSpPr>
          <p:cNvPr id="35" name="TextBox 34">
            <a:extLst>
              <a:ext uri="{FF2B5EF4-FFF2-40B4-BE49-F238E27FC236}">
                <a16:creationId xmlns:a16="http://schemas.microsoft.com/office/drawing/2014/main" id="{042F7F45-2DFF-4D9F-81BB-0ED5040A5FA4}"/>
              </a:ext>
            </a:extLst>
          </p:cNvPr>
          <p:cNvSpPr txBox="1"/>
          <p:nvPr/>
        </p:nvSpPr>
        <p:spPr>
          <a:xfrm>
            <a:off x="2878975" y="4409737"/>
            <a:ext cx="6082145" cy="707886"/>
          </a:xfrm>
          <a:prstGeom prst="rect">
            <a:avLst/>
          </a:prstGeom>
          <a:noFill/>
        </p:spPr>
        <p:txBody>
          <a:bodyPr wrap="square" rtlCol="0">
            <a:spAutoFit/>
          </a:bodyPr>
          <a:lstStyle/>
          <a:p>
            <a:pPr algn="ctr"/>
            <a:r>
              <a:rPr lang="en-US" sz="40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TÌM KIẾM TUẦN TỰ</a:t>
            </a:r>
          </a:p>
        </p:txBody>
      </p:sp>
    </p:spTree>
    <p:extLst>
      <p:ext uri="{BB962C8B-B14F-4D97-AF65-F5344CB8AC3E}">
        <p14:creationId xmlns:p14="http://schemas.microsoft.com/office/powerpoint/2010/main" val="424552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9" presetClass="emph" presetSubtype="0" nodeType="clickEffect">
                                  <p:stCondLst>
                                    <p:cond delay="0"/>
                                  </p:stCondLst>
                                  <p:childTnLst>
                                    <p:set>
                                      <p:cBhvr>
                                        <p:cTn id="11" dur="indefinite"/>
                                        <p:tgtEl>
                                          <p:spTgt spid="9"/>
                                        </p:tgtEl>
                                        <p:attrNameLst>
                                          <p:attrName>style.opacity</p:attrName>
                                        </p:attrNameLst>
                                      </p:cBhvr>
                                      <p:to>
                                        <p:strVal val="0"/>
                                      </p:to>
                                    </p:set>
                                    <p:animEffect filter="image" prLst="opacity: 0">
                                      <p:cBhvr rctx="IE">
                                        <p:cTn id="12" dur="indefinite"/>
                                        <p:tgtEl>
                                          <p:spTgt spid="9"/>
                                        </p:tgtEl>
                                      </p:cBhvr>
                                    </p:animEffect>
                                  </p:childTnLst>
                                </p:cTn>
                              </p:par>
                            </p:childTnLst>
                          </p:cTn>
                        </p:par>
                      </p:childTnLst>
                    </p:cTn>
                  </p:par>
                </p:childTnLst>
              </p:cTn>
              <p:nextCondLst>
                <p:cond evt="onClick" delay="0">
                  <p:tgtEl>
                    <p:spTgt spid="9"/>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9" presetClass="emph" presetSubtype="0" nodeType="clickEffect">
                                  <p:stCondLst>
                                    <p:cond delay="0"/>
                                  </p:stCondLst>
                                  <p:childTnLst>
                                    <p:set>
                                      <p:cBhvr>
                                        <p:cTn id="17" dur="indefinite"/>
                                        <p:tgtEl>
                                          <p:spTgt spid="11"/>
                                        </p:tgtEl>
                                        <p:attrNameLst>
                                          <p:attrName>style.opacity</p:attrName>
                                        </p:attrNameLst>
                                      </p:cBhvr>
                                      <p:to>
                                        <p:strVal val="0"/>
                                      </p:to>
                                    </p:set>
                                    <p:animEffect filter="image" prLst="opacity: 0">
                                      <p:cBhvr rctx="IE">
                                        <p:cTn id="18" dur="indefinite"/>
                                        <p:tgtEl>
                                          <p:spTgt spid="11"/>
                                        </p:tgtEl>
                                      </p:cBhvr>
                                    </p:animEffect>
                                  </p:childTnLst>
                                </p:cTn>
                              </p:par>
                            </p:childTnLst>
                          </p:cTn>
                        </p:par>
                      </p:childTnLst>
                    </p:cTn>
                  </p:par>
                </p:childTnLst>
              </p:cTn>
              <p:nextCondLst>
                <p:cond evt="onClick" delay="0">
                  <p:tgtEl>
                    <p:spTgt spid="11"/>
                  </p:tgtEl>
                </p:cond>
              </p:nextCondLst>
            </p:seq>
            <p:seq concurrent="1" nextAc="seek">
              <p:cTn id="19" restart="whenNotActive" fill="hold" evtFilter="cancelBubble" nodeType="interactiveSeq">
                <p:stCondLst>
                  <p:cond evt="onClick" delay="0">
                    <p:tgtEl>
                      <p:spTgt spid="15"/>
                    </p:tgtEl>
                  </p:cond>
                </p:stCondLst>
                <p:endSync evt="end" delay="0">
                  <p:rtn val="all"/>
                </p:endSync>
                <p:childTnLst>
                  <p:par>
                    <p:cTn id="20" fill="hold">
                      <p:stCondLst>
                        <p:cond delay="0"/>
                      </p:stCondLst>
                      <p:childTnLst>
                        <p:par>
                          <p:cTn id="21" fill="hold">
                            <p:stCondLst>
                              <p:cond delay="0"/>
                            </p:stCondLst>
                            <p:childTnLst>
                              <p:par>
                                <p:cTn id="22" presetID="9" presetClass="emph" presetSubtype="0" nodeType="clickEffect">
                                  <p:stCondLst>
                                    <p:cond delay="0"/>
                                  </p:stCondLst>
                                  <p:childTnLst>
                                    <p:set>
                                      <p:cBhvr>
                                        <p:cTn id="23" dur="indefinite"/>
                                        <p:tgtEl>
                                          <p:spTgt spid="15"/>
                                        </p:tgtEl>
                                        <p:attrNameLst>
                                          <p:attrName>style.opacity</p:attrName>
                                        </p:attrNameLst>
                                      </p:cBhvr>
                                      <p:to>
                                        <p:strVal val="0"/>
                                      </p:to>
                                    </p:set>
                                    <p:animEffect filter="image" prLst="opacity: 0">
                                      <p:cBhvr rctx="IE">
                                        <p:cTn id="24" dur="indefinite"/>
                                        <p:tgtEl>
                                          <p:spTgt spid="15"/>
                                        </p:tgtEl>
                                      </p:cBhvr>
                                    </p:animEffect>
                                  </p:childTnLst>
                                </p:cTn>
                              </p:par>
                            </p:childTnLst>
                          </p:cTn>
                        </p:par>
                      </p:childTnLst>
                    </p:cTn>
                  </p:par>
                </p:childTnLst>
              </p:cTn>
              <p:nextCondLst>
                <p:cond evt="onClick" delay="0">
                  <p:tgtEl>
                    <p:spTgt spid="15"/>
                  </p:tgtEl>
                </p:cond>
              </p:nextCondLst>
            </p:seq>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9" presetClass="emph" presetSubtype="0" nodeType="clickEffect">
                                  <p:stCondLst>
                                    <p:cond delay="0"/>
                                  </p:stCondLst>
                                  <p:childTnLst>
                                    <p:set>
                                      <p:cBhvr>
                                        <p:cTn id="29" dur="indefinite"/>
                                        <p:tgtEl>
                                          <p:spTgt spid="19"/>
                                        </p:tgtEl>
                                        <p:attrNameLst>
                                          <p:attrName>style.opacity</p:attrName>
                                        </p:attrNameLst>
                                      </p:cBhvr>
                                      <p:to>
                                        <p:strVal val="0"/>
                                      </p:to>
                                    </p:set>
                                    <p:animEffect filter="image" prLst="opacity: 0">
                                      <p:cBhvr rctx="IE">
                                        <p:cTn id="30" dur="indefinite"/>
                                        <p:tgtEl>
                                          <p:spTgt spid="19"/>
                                        </p:tgtEl>
                                      </p:cBhvr>
                                    </p:animEffect>
                                  </p:childTnLst>
                                </p:cTn>
                              </p:par>
                            </p:childTnLst>
                          </p:cTn>
                        </p:par>
                      </p:childTnLst>
                    </p:cTn>
                  </p:par>
                </p:childTnLst>
              </p:cTn>
              <p:nextCondLst>
                <p:cond evt="onClick" delay="0">
                  <p:tgtEl>
                    <p:spTgt spid="19"/>
                  </p:tgtEl>
                </p:cond>
              </p:nextCondLst>
            </p:seq>
            <p:seq concurrent="1" nextAc="seek">
              <p:cTn id="31" restart="whenNotActive" fill="hold" evtFilter="cancelBubble" nodeType="interactiveSeq">
                <p:stCondLst>
                  <p:cond evt="onClick" delay="0">
                    <p:tgtEl>
                      <p:spTgt spid="23"/>
                    </p:tgtEl>
                  </p:cond>
                </p:stCondLst>
                <p:endSync evt="end" delay="0">
                  <p:rtn val="all"/>
                </p:endSync>
                <p:childTnLst>
                  <p:par>
                    <p:cTn id="32" fill="hold">
                      <p:stCondLst>
                        <p:cond delay="0"/>
                      </p:stCondLst>
                      <p:childTnLst>
                        <p:par>
                          <p:cTn id="33" fill="hold">
                            <p:stCondLst>
                              <p:cond delay="0"/>
                            </p:stCondLst>
                            <p:childTnLst>
                              <p:par>
                                <p:cTn id="34" presetID="9" presetClass="emph" presetSubtype="0" nodeType="clickEffect">
                                  <p:stCondLst>
                                    <p:cond delay="0"/>
                                  </p:stCondLst>
                                  <p:childTnLst>
                                    <p:set>
                                      <p:cBhvr>
                                        <p:cTn id="35" dur="indefinite"/>
                                        <p:tgtEl>
                                          <p:spTgt spid="23"/>
                                        </p:tgtEl>
                                        <p:attrNameLst>
                                          <p:attrName>style.opacity</p:attrName>
                                        </p:attrNameLst>
                                      </p:cBhvr>
                                      <p:to>
                                        <p:strVal val="0"/>
                                      </p:to>
                                    </p:set>
                                    <p:animEffect filter="image" prLst="opacity: 0">
                                      <p:cBhvr rctx="IE">
                                        <p:cTn id="36" dur="indefinite"/>
                                        <p:tgtEl>
                                          <p:spTgt spid="23"/>
                                        </p:tgtEl>
                                      </p:cBhvr>
                                    </p:animEffect>
                                  </p:childTnLst>
                                </p:cTn>
                              </p:par>
                            </p:childTnLst>
                          </p:cTn>
                        </p:par>
                      </p:childTnLst>
                    </p:cTn>
                  </p:par>
                </p:childTnLst>
              </p:cTn>
              <p:nextCondLst>
                <p:cond evt="onClick" delay="0">
                  <p:tgtEl>
                    <p:spTgt spid="23"/>
                  </p:tgtEl>
                </p:cond>
              </p:nextCondLst>
            </p:seq>
            <p:seq concurrent="1" nextAc="seek">
              <p:cTn id="37" restart="whenNotActive" fill="hold" evtFilter="cancelBubble" nodeType="interactiveSeq">
                <p:stCondLst>
                  <p:cond evt="onClick" delay="0">
                    <p:tgtEl>
                      <p:spTgt spid="27"/>
                    </p:tgtEl>
                  </p:cond>
                </p:stCondLst>
                <p:endSync evt="end" delay="0">
                  <p:rtn val="all"/>
                </p:endSync>
                <p:childTnLst>
                  <p:par>
                    <p:cTn id="38" fill="hold">
                      <p:stCondLst>
                        <p:cond delay="0"/>
                      </p:stCondLst>
                      <p:childTnLst>
                        <p:par>
                          <p:cTn id="39" fill="hold">
                            <p:stCondLst>
                              <p:cond delay="0"/>
                            </p:stCondLst>
                            <p:childTnLst>
                              <p:par>
                                <p:cTn id="40" presetID="9" presetClass="emph" presetSubtype="0" nodeType="clickEffect">
                                  <p:stCondLst>
                                    <p:cond delay="0"/>
                                  </p:stCondLst>
                                  <p:childTnLst>
                                    <p:set>
                                      <p:cBhvr>
                                        <p:cTn id="41" dur="indefinite"/>
                                        <p:tgtEl>
                                          <p:spTgt spid="27"/>
                                        </p:tgtEl>
                                        <p:attrNameLst>
                                          <p:attrName>style.opacity</p:attrName>
                                        </p:attrNameLst>
                                      </p:cBhvr>
                                      <p:to>
                                        <p:strVal val="0"/>
                                      </p:to>
                                    </p:set>
                                    <p:animEffect filter="image" prLst="opacity: 0">
                                      <p:cBhvr rctx="IE">
                                        <p:cTn id="42" dur="indefinite"/>
                                        <p:tgtEl>
                                          <p:spTgt spid="27"/>
                                        </p:tgtEl>
                                      </p:cBhvr>
                                    </p:animEffect>
                                  </p:childTnLst>
                                </p:cTn>
                              </p:par>
                            </p:childTnLst>
                          </p:cTn>
                        </p:par>
                      </p:childTnLst>
                    </p:cTn>
                  </p:par>
                </p:childTnLst>
              </p:cTn>
              <p:nextCondLst>
                <p:cond evt="onClick" delay="0">
                  <p:tgtEl>
                    <p:spTgt spid="27"/>
                  </p:tgtEl>
                </p:cond>
              </p:nextCondLst>
            </p:seq>
            <p:seq concurrent="1" nextAc="seek">
              <p:cTn id="43" restart="whenNotActive" fill="hold" evtFilter="cancelBubble" nodeType="interactiveSeq">
                <p:stCondLst>
                  <p:cond evt="onClick" delay="0">
                    <p:tgtEl>
                      <p:spTgt spid="31"/>
                    </p:tgtEl>
                  </p:cond>
                </p:stCondLst>
                <p:endSync evt="end" delay="0">
                  <p:rtn val="all"/>
                </p:endSync>
                <p:childTnLst>
                  <p:par>
                    <p:cTn id="44" fill="hold">
                      <p:stCondLst>
                        <p:cond delay="0"/>
                      </p:stCondLst>
                      <p:childTnLst>
                        <p:par>
                          <p:cTn id="45" fill="hold">
                            <p:stCondLst>
                              <p:cond delay="0"/>
                            </p:stCondLst>
                            <p:childTnLst>
                              <p:par>
                                <p:cTn id="46" presetID="9" presetClass="emph" presetSubtype="0" nodeType="clickEffect">
                                  <p:stCondLst>
                                    <p:cond delay="0"/>
                                  </p:stCondLst>
                                  <p:childTnLst>
                                    <p:set>
                                      <p:cBhvr>
                                        <p:cTn id="47" dur="indefinite"/>
                                        <p:tgtEl>
                                          <p:spTgt spid="31"/>
                                        </p:tgtEl>
                                        <p:attrNameLst>
                                          <p:attrName>style.opacity</p:attrName>
                                        </p:attrNameLst>
                                      </p:cBhvr>
                                      <p:to>
                                        <p:strVal val="0"/>
                                      </p:to>
                                    </p:set>
                                    <p:animEffect filter="image" prLst="opacity: 0">
                                      <p:cBhvr rctx="IE">
                                        <p:cTn id="48" dur="indefinite"/>
                                        <p:tgtEl>
                                          <p:spTgt spid="31"/>
                                        </p:tgtEl>
                                      </p:cBhvr>
                                    </p:animEffect>
                                  </p:childTnLst>
                                </p:cTn>
                              </p:par>
                            </p:childTnLst>
                          </p:cTn>
                        </p:par>
                      </p:childTnLst>
                    </p:cTn>
                  </p:par>
                </p:childTnLst>
              </p:cTn>
              <p:nextCondLst>
                <p:cond evt="onClick" delay="0">
                  <p:tgtEl>
                    <p:spTgt spid="31"/>
                  </p:tgtEl>
                </p:cond>
              </p:nextCondLst>
            </p:seq>
          </p:childTnLst>
        </p:cTn>
      </p:par>
    </p:tnLst>
    <p:bldLst>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1EE2DF-CD9D-4275-A390-B9B6E7309697}"/>
              </a:ext>
            </a:extLst>
          </p:cNvPr>
          <p:cNvSpPr txBox="1"/>
          <p:nvPr/>
        </p:nvSpPr>
        <p:spPr>
          <a:xfrm>
            <a:off x="188686" y="154495"/>
            <a:ext cx="11172041" cy="954107"/>
          </a:xfrm>
          <a:prstGeom prst="rect">
            <a:avLst/>
          </a:prstGeom>
          <a:noFill/>
        </p:spPr>
        <p:txBody>
          <a:bodyPr wrap="square" rtlCol="0">
            <a:spAutoFit/>
          </a:bodyPr>
          <a:lstStyle/>
          <a:p>
            <a:pPr algn="ctr"/>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LUYỆN TẬP</a:t>
            </a:r>
            <a:endParaRPr lang="en-US" sz="2800" b="1">
              <a:solidFill>
                <a:schemeClr val="accent1">
                  <a:lumMod val="50000"/>
                </a:schemeClr>
              </a:solidFill>
              <a:latin typeface="Roboto" panose="020B0604020202020204"/>
            </a:endParaRPr>
          </a:p>
          <a:p>
            <a:endParaRPr lang="en-US"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Google Shape;114;p14">
            <a:extLst>
              <a:ext uri="{FF2B5EF4-FFF2-40B4-BE49-F238E27FC236}">
                <a16:creationId xmlns:a16="http://schemas.microsoft.com/office/drawing/2014/main" id="{550A84A0-D337-4E74-8B90-0BA087AF00FD}"/>
              </a:ext>
            </a:extLst>
          </p:cNvPr>
          <p:cNvSpPr txBox="1">
            <a:spLocks/>
          </p:cNvSpPr>
          <p:nvPr/>
        </p:nvSpPr>
        <p:spPr>
          <a:xfrm>
            <a:off x="831273" y="998647"/>
            <a:ext cx="10875311" cy="109138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000">
                <a:latin typeface="Roboto" panose="02000000000000000000" pitchFamily="2" charset="0"/>
                <a:ea typeface="Roboto" panose="02000000000000000000" pitchFamily="2" charset="0"/>
                <a:cs typeface="Roboto" panose="02000000000000000000" pitchFamily="2" charset="0"/>
              </a:rPr>
              <a:t>1. Em hãy chỉnh sửa thuật toán tìm tuần tự để tìm ra tất cả các phần tử trong dãy bằng giá trị cần tìm, biết dãy đó có nhiều phần tử bằng giá trị cần tìm.</a:t>
            </a:r>
            <a:endParaRPr lang="vi-VN" sz="2000">
              <a:latin typeface="Roboto" panose="02000000000000000000" pitchFamily="2" charset="0"/>
              <a:ea typeface="Roboto" panose="02000000000000000000" pitchFamily="2" charset="0"/>
              <a:cs typeface="Roboto" panose="02000000000000000000" pitchFamily="2" charset="0"/>
            </a:endParaRPr>
          </a:p>
        </p:txBody>
      </p:sp>
      <p:sp>
        <p:nvSpPr>
          <p:cNvPr id="4" name="TextBox 3">
            <a:extLst>
              <a:ext uri="{FF2B5EF4-FFF2-40B4-BE49-F238E27FC236}">
                <a16:creationId xmlns:a16="http://schemas.microsoft.com/office/drawing/2014/main" id="{46660BE5-E33D-4FC8-95B1-9FA4590DC0C4}"/>
              </a:ext>
            </a:extLst>
          </p:cNvPr>
          <p:cNvSpPr txBox="1"/>
          <p:nvPr/>
        </p:nvSpPr>
        <p:spPr>
          <a:xfrm>
            <a:off x="1167648" y="2406269"/>
            <a:ext cx="3058067" cy="3728649"/>
          </a:xfrm>
          <a:prstGeom prst="rect">
            <a:avLst/>
          </a:prstGeom>
          <a:solidFill>
            <a:schemeClr val="accent4">
              <a:lumMod val="20000"/>
              <a:lumOff val="80000"/>
            </a:schemeClr>
          </a:solidFill>
        </p:spPr>
        <p:txBody>
          <a:bodyPr wrap="square">
            <a:spAutoFit/>
          </a:bodyPr>
          <a:lstStyle/>
          <a:p>
            <a:pPr lvl="0" algn="l">
              <a:lnSpc>
                <a:spcPct val="150000"/>
              </a:lnSpc>
            </a:pPr>
            <a:r>
              <a:rPr lang="en-US" sz="2000">
                <a:latin typeface="Roboto" panose="02000000000000000000" pitchFamily="2" charset="0"/>
                <a:ea typeface="Roboto" panose="02000000000000000000" pitchFamily="2" charset="0"/>
                <a:cs typeface="Roboto" panose="02000000000000000000" pitchFamily="2" charset="0"/>
              </a:rPr>
              <a:t>def </a:t>
            </a:r>
            <a:r>
              <a:rPr lang="en-US" sz="2000">
                <a:solidFill>
                  <a:srgbClr val="FF0000"/>
                </a:solidFill>
                <a:latin typeface="Roboto" panose="02000000000000000000" pitchFamily="2" charset="0"/>
                <a:ea typeface="Roboto" panose="02000000000000000000" pitchFamily="2" charset="0"/>
                <a:cs typeface="Roboto" panose="02000000000000000000" pitchFamily="2" charset="0"/>
              </a:rPr>
              <a:t>LinearSearch</a:t>
            </a:r>
            <a:r>
              <a:rPr lang="en-US" sz="2000">
                <a:latin typeface="Roboto" panose="02000000000000000000" pitchFamily="2" charset="0"/>
                <a:ea typeface="Roboto" panose="02000000000000000000" pitchFamily="2" charset="0"/>
                <a:cs typeface="Roboto" panose="02000000000000000000" pitchFamily="2" charset="0"/>
              </a:rPr>
              <a:t>(A,K):</a:t>
            </a:r>
          </a:p>
          <a:p>
            <a:pPr lvl="0" algn="l">
              <a:lnSpc>
                <a:spcPct val="150000"/>
              </a:lnSpc>
            </a:pPr>
            <a:r>
              <a:rPr lang="en-US" sz="2000">
                <a:latin typeface="Roboto" panose="02000000000000000000" pitchFamily="2" charset="0"/>
                <a:ea typeface="Roboto" panose="02000000000000000000" pitchFamily="2" charset="0"/>
                <a:cs typeface="Roboto" panose="02000000000000000000" pitchFamily="2" charset="0"/>
              </a:rPr>
              <a:t>     kq=[]</a:t>
            </a:r>
          </a:p>
          <a:p>
            <a:pPr lvl="0" algn="l">
              <a:lnSpc>
                <a:spcPct val="150000"/>
              </a:lnSpc>
            </a:pPr>
            <a:r>
              <a:rPr lang="en-US" sz="2000">
                <a:latin typeface="Roboto" panose="02000000000000000000" pitchFamily="2" charset="0"/>
                <a:ea typeface="Roboto" panose="02000000000000000000" pitchFamily="2" charset="0"/>
                <a:cs typeface="Roboto" panose="02000000000000000000" pitchFamily="2" charset="0"/>
              </a:rPr>
              <a:t>     for i in </a:t>
            </a:r>
            <a:r>
              <a:rPr lang="en-US" sz="2000">
                <a:solidFill>
                  <a:srgbClr val="FF0000"/>
                </a:solidFill>
                <a:latin typeface="Roboto" panose="02000000000000000000" pitchFamily="2" charset="0"/>
                <a:ea typeface="Roboto" panose="02000000000000000000" pitchFamily="2" charset="0"/>
                <a:cs typeface="Roboto" panose="02000000000000000000" pitchFamily="2" charset="0"/>
              </a:rPr>
              <a:t>range</a:t>
            </a:r>
            <a:r>
              <a:rPr lang="en-US" sz="2000">
                <a:latin typeface="Roboto" panose="02000000000000000000" pitchFamily="2" charset="0"/>
                <a:ea typeface="Roboto" panose="02000000000000000000" pitchFamily="2" charset="0"/>
                <a:cs typeface="Roboto" panose="02000000000000000000" pitchFamily="2" charset="0"/>
              </a:rPr>
              <a:t>(</a:t>
            </a:r>
            <a:r>
              <a:rPr lang="en-US" sz="2000">
                <a:solidFill>
                  <a:srgbClr val="FF0000"/>
                </a:solidFill>
                <a:latin typeface="Roboto" panose="02000000000000000000" pitchFamily="2" charset="0"/>
                <a:ea typeface="Roboto" panose="02000000000000000000" pitchFamily="2" charset="0"/>
                <a:cs typeface="Roboto" panose="02000000000000000000" pitchFamily="2" charset="0"/>
              </a:rPr>
              <a:t>len</a:t>
            </a:r>
            <a:r>
              <a:rPr lang="en-US" sz="2000">
                <a:latin typeface="Roboto" panose="02000000000000000000" pitchFamily="2" charset="0"/>
                <a:ea typeface="Roboto" panose="02000000000000000000" pitchFamily="2" charset="0"/>
                <a:cs typeface="Roboto" panose="02000000000000000000" pitchFamily="2" charset="0"/>
              </a:rPr>
              <a:t>(A)):</a:t>
            </a:r>
          </a:p>
          <a:p>
            <a:pPr lvl="0" algn="l">
              <a:lnSpc>
                <a:spcPct val="150000"/>
              </a:lnSpc>
            </a:pPr>
            <a:r>
              <a:rPr lang="en-US" sz="2000">
                <a:latin typeface="Roboto" panose="02000000000000000000" pitchFamily="2" charset="0"/>
                <a:ea typeface="Roboto" panose="02000000000000000000" pitchFamily="2" charset="0"/>
                <a:cs typeface="Roboto" panose="02000000000000000000" pitchFamily="2" charset="0"/>
              </a:rPr>
              <a:t>          if A[i]==K:</a:t>
            </a:r>
          </a:p>
          <a:p>
            <a:pPr lvl="0" algn="l">
              <a:lnSpc>
                <a:spcPct val="150000"/>
              </a:lnSpc>
            </a:pPr>
            <a:r>
              <a:rPr lang="en-US" sz="2000">
                <a:latin typeface="Roboto" panose="02000000000000000000" pitchFamily="2" charset="0"/>
                <a:ea typeface="Roboto" panose="02000000000000000000" pitchFamily="2" charset="0"/>
                <a:cs typeface="Roboto" panose="02000000000000000000" pitchFamily="2" charset="0"/>
              </a:rPr>
              <a:t>               kq.append(i)</a:t>
            </a:r>
          </a:p>
          <a:p>
            <a:pPr lvl="0" algn="l">
              <a:lnSpc>
                <a:spcPct val="150000"/>
              </a:lnSpc>
            </a:pPr>
            <a:r>
              <a:rPr lang="en-US" sz="2000">
                <a:latin typeface="Roboto" panose="02000000000000000000" pitchFamily="2" charset="0"/>
                <a:ea typeface="Roboto" panose="02000000000000000000" pitchFamily="2" charset="0"/>
                <a:cs typeface="Roboto" panose="02000000000000000000" pitchFamily="2" charset="0"/>
              </a:rPr>
              <a:t>     return -1</a:t>
            </a:r>
          </a:p>
          <a:p>
            <a:pPr lvl="0" algn="l">
              <a:lnSpc>
                <a:spcPct val="150000"/>
              </a:lnSpc>
            </a:pPr>
            <a:r>
              <a:rPr lang="en-US" sz="2000">
                <a:latin typeface="Roboto" panose="02000000000000000000" pitchFamily="2" charset="0"/>
                <a:ea typeface="Roboto" panose="02000000000000000000" pitchFamily="2" charset="0"/>
                <a:cs typeface="Roboto" panose="02000000000000000000" pitchFamily="2" charset="0"/>
              </a:rPr>
              <a:t>A=[1, 9, 9, 7, 8, 9, 10]</a:t>
            </a:r>
          </a:p>
          <a:p>
            <a:pPr lvl="0" algn="l">
              <a:lnSpc>
                <a:spcPct val="150000"/>
              </a:lnSpc>
            </a:pPr>
            <a:r>
              <a:rPr lang="en-US" sz="2000">
                <a:solidFill>
                  <a:srgbClr val="FF0000"/>
                </a:solidFill>
                <a:latin typeface="Roboto" panose="02000000000000000000" pitchFamily="2" charset="0"/>
                <a:ea typeface="Roboto" panose="02000000000000000000" pitchFamily="2" charset="0"/>
                <a:cs typeface="Roboto" panose="02000000000000000000" pitchFamily="2" charset="0"/>
              </a:rPr>
              <a:t>LinearSearch</a:t>
            </a:r>
            <a:r>
              <a:rPr lang="en-US" sz="2000">
                <a:latin typeface="Roboto" panose="02000000000000000000" pitchFamily="2" charset="0"/>
                <a:ea typeface="Roboto" panose="02000000000000000000" pitchFamily="2" charset="0"/>
                <a:cs typeface="Roboto" panose="02000000000000000000" pitchFamily="2" charset="0"/>
              </a:rPr>
              <a:t>(A,9)</a:t>
            </a:r>
          </a:p>
        </p:txBody>
      </p:sp>
      <p:grpSp>
        <p:nvGrpSpPr>
          <p:cNvPr id="6" name="Group 5">
            <a:extLst>
              <a:ext uri="{FF2B5EF4-FFF2-40B4-BE49-F238E27FC236}">
                <a16:creationId xmlns:a16="http://schemas.microsoft.com/office/drawing/2014/main" id="{67009B01-55E6-43B8-AFF5-B48C6EDE9A16}"/>
              </a:ext>
            </a:extLst>
          </p:cNvPr>
          <p:cNvGrpSpPr/>
          <p:nvPr/>
        </p:nvGrpSpPr>
        <p:grpSpPr>
          <a:xfrm>
            <a:off x="4854045" y="4070538"/>
            <a:ext cx="6381991" cy="1298182"/>
            <a:chOff x="3230446" y="2585270"/>
            <a:chExt cx="5064603" cy="1298182"/>
          </a:xfrm>
        </p:grpSpPr>
        <p:sp>
          <p:nvSpPr>
            <p:cNvPr id="7" name="Cube 6">
              <a:extLst>
                <a:ext uri="{FF2B5EF4-FFF2-40B4-BE49-F238E27FC236}">
                  <a16:creationId xmlns:a16="http://schemas.microsoft.com/office/drawing/2014/main" id="{8228E43D-4AA9-499C-90BE-5FB0BACE156A}"/>
                </a:ext>
              </a:extLst>
            </p:cNvPr>
            <p:cNvSpPr/>
            <p:nvPr/>
          </p:nvSpPr>
          <p:spPr>
            <a:xfrm>
              <a:off x="3230446" y="2606862"/>
              <a:ext cx="963249"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a:latin typeface="Roboto" panose="02000000000000000000" pitchFamily="2" charset="0"/>
                <a:ea typeface="Roboto" panose="02000000000000000000" pitchFamily="2" charset="0"/>
                <a:cs typeface="Roboto" panose="02000000000000000000" pitchFamily="2" charset="0"/>
              </a:endParaRPr>
            </a:p>
          </p:txBody>
        </p:sp>
        <p:sp>
          <p:nvSpPr>
            <p:cNvPr id="8" name="Cube 7">
              <a:extLst>
                <a:ext uri="{FF2B5EF4-FFF2-40B4-BE49-F238E27FC236}">
                  <a16:creationId xmlns:a16="http://schemas.microsoft.com/office/drawing/2014/main" id="{BBE9E0FF-85E9-46AF-BBE5-F40D54223B1D}"/>
                </a:ext>
              </a:extLst>
            </p:cNvPr>
            <p:cNvSpPr/>
            <p:nvPr/>
          </p:nvSpPr>
          <p:spPr>
            <a:xfrm>
              <a:off x="3914005" y="2606862"/>
              <a:ext cx="963249"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a:latin typeface="Roboto" panose="02000000000000000000" pitchFamily="2" charset="0"/>
                <a:ea typeface="Roboto" panose="02000000000000000000" pitchFamily="2" charset="0"/>
                <a:cs typeface="Roboto" panose="02000000000000000000" pitchFamily="2" charset="0"/>
              </a:endParaRPr>
            </a:p>
          </p:txBody>
        </p:sp>
        <p:sp>
          <p:nvSpPr>
            <p:cNvPr id="9" name="Cube 8">
              <a:extLst>
                <a:ext uri="{FF2B5EF4-FFF2-40B4-BE49-F238E27FC236}">
                  <a16:creationId xmlns:a16="http://schemas.microsoft.com/office/drawing/2014/main" id="{D596FDE9-8294-4750-B69E-05DE7C0B6EC4}"/>
                </a:ext>
              </a:extLst>
            </p:cNvPr>
            <p:cNvSpPr/>
            <p:nvPr/>
          </p:nvSpPr>
          <p:spPr>
            <a:xfrm>
              <a:off x="4597564" y="2606862"/>
              <a:ext cx="963249"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a:latin typeface="Roboto" panose="02000000000000000000" pitchFamily="2" charset="0"/>
                <a:ea typeface="Roboto" panose="02000000000000000000" pitchFamily="2" charset="0"/>
                <a:cs typeface="Roboto" panose="02000000000000000000" pitchFamily="2" charset="0"/>
              </a:endParaRPr>
            </a:p>
          </p:txBody>
        </p:sp>
        <p:sp>
          <p:nvSpPr>
            <p:cNvPr id="10" name="Cube 9">
              <a:extLst>
                <a:ext uri="{FF2B5EF4-FFF2-40B4-BE49-F238E27FC236}">
                  <a16:creationId xmlns:a16="http://schemas.microsoft.com/office/drawing/2014/main" id="{ABD5A61F-15CA-495F-9047-662F6B0CB1C5}"/>
                </a:ext>
              </a:extLst>
            </p:cNvPr>
            <p:cNvSpPr/>
            <p:nvPr/>
          </p:nvSpPr>
          <p:spPr>
            <a:xfrm>
              <a:off x="5281123" y="2606862"/>
              <a:ext cx="963249"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a:latin typeface="Roboto" panose="02000000000000000000" pitchFamily="2" charset="0"/>
                <a:ea typeface="Roboto" panose="02000000000000000000" pitchFamily="2" charset="0"/>
                <a:cs typeface="Roboto" panose="02000000000000000000" pitchFamily="2" charset="0"/>
              </a:endParaRPr>
            </a:p>
          </p:txBody>
        </p:sp>
        <p:sp>
          <p:nvSpPr>
            <p:cNvPr id="11" name="Cube 10">
              <a:extLst>
                <a:ext uri="{FF2B5EF4-FFF2-40B4-BE49-F238E27FC236}">
                  <a16:creationId xmlns:a16="http://schemas.microsoft.com/office/drawing/2014/main" id="{E15F4FD3-C1F1-4555-85BC-BF8DBC88A927}"/>
                </a:ext>
              </a:extLst>
            </p:cNvPr>
            <p:cNvSpPr/>
            <p:nvPr/>
          </p:nvSpPr>
          <p:spPr>
            <a:xfrm>
              <a:off x="5964682" y="2606862"/>
              <a:ext cx="963249"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a:latin typeface="Roboto" panose="02000000000000000000" pitchFamily="2" charset="0"/>
                <a:ea typeface="Roboto" panose="02000000000000000000" pitchFamily="2" charset="0"/>
                <a:cs typeface="Roboto" panose="02000000000000000000" pitchFamily="2" charset="0"/>
              </a:endParaRPr>
            </a:p>
          </p:txBody>
        </p:sp>
        <p:sp>
          <p:nvSpPr>
            <p:cNvPr id="12" name="Cube 11">
              <a:extLst>
                <a:ext uri="{FF2B5EF4-FFF2-40B4-BE49-F238E27FC236}">
                  <a16:creationId xmlns:a16="http://schemas.microsoft.com/office/drawing/2014/main" id="{2FD6D736-D3CD-48C0-BC1C-969458B23023}"/>
                </a:ext>
              </a:extLst>
            </p:cNvPr>
            <p:cNvSpPr/>
            <p:nvPr/>
          </p:nvSpPr>
          <p:spPr>
            <a:xfrm>
              <a:off x="6648241" y="2606862"/>
              <a:ext cx="963249"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a:p>
          </p:txBody>
        </p:sp>
        <p:sp>
          <p:nvSpPr>
            <p:cNvPr id="13" name="Callout: Line 12">
              <a:extLst>
                <a:ext uri="{FF2B5EF4-FFF2-40B4-BE49-F238E27FC236}">
                  <a16:creationId xmlns:a16="http://schemas.microsoft.com/office/drawing/2014/main" id="{ADA6C295-9704-4CEB-99A7-22240094B4B8}"/>
                </a:ext>
              </a:extLst>
            </p:cNvPr>
            <p:cNvSpPr/>
            <p:nvPr/>
          </p:nvSpPr>
          <p:spPr>
            <a:xfrm>
              <a:off x="5347893" y="3567447"/>
              <a:ext cx="537883" cy="316005"/>
            </a:xfrm>
            <a:prstGeom prst="borderCallout1">
              <a:avLst>
                <a:gd name="adj1" fmla="val 1730"/>
                <a:gd name="adj2" fmla="val 51667"/>
                <a:gd name="adj3" fmla="val -70319"/>
                <a:gd name="adj4" fmla="val 5138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atin typeface="Roboto" panose="02000000000000000000" pitchFamily="2" charset="0"/>
                  <a:ea typeface="Roboto" panose="02000000000000000000" pitchFamily="2" charset="0"/>
                  <a:cs typeface="Roboto" panose="02000000000000000000" pitchFamily="2" charset="0"/>
                </a:rPr>
                <a:t>A</a:t>
              </a:r>
            </a:p>
          </p:txBody>
        </p:sp>
        <p:sp>
          <p:nvSpPr>
            <p:cNvPr id="14" name="TextBox 13">
              <a:extLst>
                <a:ext uri="{FF2B5EF4-FFF2-40B4-BE49-F238E27FC236}">
                  <a16:creationId xmlns:a16="http://schemas.microsoft.com/office/drawing/2014/main" id="{80BD908B-C412-4763-B3C2-5837EB3E0BA1}"/>
                </a:ext>
              </a:extLst>
            </p:cNvPr>
            <p:cNvSpPr txBox="1"/>
            <p:nvPr/>
          </p:nvSpPr>
          <p:spPr>
            <a:xfrm>
              <a:off x="3320441" y="2972759"/>
              <a:ext cx="530466" cy="707886"/>
            </a:xfrm>
            <a:prstGeom prst="rect">
              <a:avLst/>
            </a:prstGeom>
            <a:noFill/>
          </p:spPr>
          <p:txBody>
            <a:bodyPr wrap="square" rtlCol="0">
              <a:spAutoFit/>
            </a:bodyPr>
            <a:lstStyle/>
            <a:p>
              <a:r>
                <a:rPr lang="en-US" sz="2000">
                  <a:latin typeface="Roboto" panose="02000000000000000000" pitchFamily="2" charset="0"/>
                  <a:ea typeface="Roboto" panose="02000000000000000000" pitchFamily="2" charset="0"/>
                  <a:cs typeface="Roboto" panose="02000000000000000000" pitchFamily="2" charset="0"/>
                </a:rPr>
                <a:t>A[0]</a:t>
              </a:r>
            </a:p>
          </p:txBody>
        </p:sp>
        <p:sp>
          <p:nvSpPr>
            <p:cNvPr id="15" name="TextBox 14">
              <a:extLst>
                <a:ext uri="{FF2B5EF4-FFF2-40B4-BE49-F238E27FC236}">
                  <a16:creationId xmlns:a16="http://schemas.microsoft.com/office/drawing/2014/main" id="{9194A8F4-E00F-4F85-9B81-541CC25A7A01}"/>
                </a:ext>
              </a:extLst>
            </p:cNvPr>
            <p:cNvSpPr txBox="1"/>
            <p:nvPr/>
          </p:nvSpPr>
          <p:spPr>
            <a:xfrm>
              <a:off x="3586087" y="2587414"/>
              <a:ext cx="303811" cy="400110"/>
            </a:xfrm>
            <a:prstGeom prst="rect">
              <a:avLst/>
            </a:prstGeom>
            <a:noFill/>
          </p:spPr>
          <p:txBody>
            <a:bodyPr wrap="square" rtlCol="0">
              <a:spAutoFit/>
            </a:bodyPr>
            <a:lstStyle/>
            <a:p>
              <a:r>
                <a:rPr lang="en-US" sz="2000">
                  <a:solidFill>
                    <a:srgbClr val="FF0000"/>
                  </a:solidFill>
                  <a:latin typeface="Roboto" panose="02000000000000000000" pitchFamily="2" charset="0"/>
                  <a:ea typeface="Roboto" panose="02000000000000000000" pitchFamily="2" charset="0"/>
                  <a:cs typeface="Roboto" panose="02000000000000000000" pitchFamily="2" charset="0"/>
                </a:rPr>
                <a:t>1</a:t>
              </a:r>
            </a:p>
          </p:txBody>
        </p:sp>
        <p:sp>
          <p:nvSpPr>
            <p:cNvPr id="16" name="TextBox 15">
              <a:extLst>
                <a:ext uri="{FF2B5EF4-FFF2-40B4-BE49-F238E27FC236}">
                  <a16:creationId xmlns:a16="http://schemas.microsoft.com/office/drawing/2014/main" id="{63E29D6F-E641-46A8-88EC-E7219B00FF70}"/>
                </a:ext>
              </a:extLst>
            </p:cNvPr>
            <p:cNvSpPr txBox="1"/>
            <p:nvPr/>
          </p:nvSpPr>
          <p:spPr>
            <a:xfrm>
              <a:off x="3989411" y="2972759"/>
              <a:ext cx="530466" cy="707886"/>
            </a:xfrm>
            <a:prstGeom prst="rect">
              <a:avLst/>
            </a:prstGeom>
            <a:noFill/>
          </p:spPr>
          <p:txBody>
            <a:bodyPr wrap="square" rtlCol="0">
              <a:spAutoFit/>
            </a:bodyPr>
            <a:lstStyle/>
            <a:p>
              <a:r>
                <a:rPr lang="en-US" sz="2000">
                  <a:latin typeface="Roboto" panose="02000000000000000000" pitchFamily="2" charset="0"/>
                  <a:ea typeface="Roboto" panose="02000000000000000000" pitchFamily="2" charset="0"/>
                  <a:cs typeface="Roboto" panose="02000000000000000000" pitchFamily="2" charset="0"/>
                </a:rPr>
                <a:t>A[1]</a:t>
              </a:r>
            </a:p>
          </p:txBody>
        </p:sp>
        <p:sp>
          <p:nvSpPr>
            <p:cNvPr id="17" name="TextBox 16">
              <a:extLst>
                <a:ext uri="{FF2B5EF4-FFF2-40B4-BE49-F238E27FC236}">
                  <a16:creationId xmlns:a16="http://schemas.microsoft.com/office/drawing/2014/main" id="{6C1C749E-7097-4C77-B935-EA67BA003B80}"/>
                </a:ext>
              </a:extLst>
            </p:cNvPr>
            <p:cNvSpPr txBox="1"/>
            <p:nvPr/>
          </p:nvSpPr>
          <p:spPr>
            <a:xfrm>
              <a:off x="4258938" y="2589556"/>
              <a:ext cx="407099" cy="400110"/>
            </a:xfrm>
            <a:prstGeom prst="rect">
              <a:avLst/>
            </a:prstGeom>
            <a:noFill/>
          </p:spPr>
          <p:txBody>
            <a:bodyPr wrap="square" rtlCol="0">
              <a:spAutoFit/>
            </a:bodyPr>
            <a:lstStyle/>
            <a:p>
              <a:r>
                <a:rPr lang="en-US" sz="2000">
                  <a:solidFill>
                    <a:srgbClr val="FF0000"/>
                  </a:solidFill>
                  <a:latin typeface="Roboto" panose="02000000000000000000" pitchFamily="2" charset="0"/>
                  <a:ea typeface="Roboto" panose="02000000000000000000" pitchFamily="2" charset="0"/>
                  <a:cs typeface="Roboto" panose="02000000000000000000" pitchFamily="2" charset="0"/>
                </a:rPr>
                <a:t>9</a:t>
              </a:r>
            </a:p>
          </p:txBody>
        </p:sp>
        <p:sp>
          <p:nvSpPr>
            <p:cNvPr id="18" name="TextBox 17">
              <a:extLst>
                <a:ext uri="{FF2B5EF4-FFF2-40B4-BE49-F238E27FC236}">
                  <a16:creationId xmlns:a16="http://schemas.microsoft.com/office/drawing/2014/main" id="{80BB4C26-92C4-4F19-8733-E8BB9BBCD9B7}"/>
                </a:ext>
              </a:extLst>
            </p:cNvPr>
            <p:cNvSpPr txBox="1"/>
            <p:nvPr/>
          </p:nvSpPr>
          <p:spPr>
            <a:xfrm>
              <a:off x="4707731" y="2981412"/>
              <a:ext cx="530466" cy="707886"/>
            </a:xfrm>
            <a:prstGeom prst="rect">
              <a:avLst/>
            </a:prstGeom>
            <a:noFill/>
          </p:spPr>
          <p:txBody>
            <a:bodyPr wrap="square" rtlCol="0">
              <a:spAutoFit/>
            </a:bodyPr>
            <a:lstStyle/>
            <a:p>
              <a:r>
                <a:rPr lang="en-US" sz="2000">
                  <a:latin typeface="Roboto" panose="02000000000000000000" pitchFamily="2" charset="0"/>
                  <a:ea typeface="Roboto" panose="02000000000000000000" pitchFamily="2" charset="0"/>
                  <a:cs typeface="Roboto" panose="02000000000000000000" pitchFamily="2" charset="0"/>
                </a:rPr>
                <a:t>A[2]</a:t>
              </a:r>
            </a:p>
          </p:txBody>
        </p:sp>
        <p:sp>
          <p:nvSpPr>
            <p:cNvPr id="19" name="TextBox 18">
              <a:extLst>
                <a:ext uri="{FF2B5EF4-FFF2-40B4-BE49-F238E27FC236}">
                  <a16:creationId xmlns:a16="http://schemas.microsoft.com/office/drawing/2014/main" id="{B9DFB0E9-19DB-411B-9465-24B76ADA531E}"/>
                </a:ext>
              </a:extLst>
            </p:cNvPr>
            <p:cNvSpPr txBox="1"/>
            <p:nvPr/>
          </p:nvSpPr>
          <p:spPr>
            <a:xfrm>
              <a:off x="4975213" y="2587413"/>
              <a:ext cx="294171" cy="400110"/>
            </a:xfrm>
            <a:prstGeom prst="rect">
              <a:avLst/>
            </a:prstGeom>
            <a:noFill/>
          </p:spPr>
          <p:txBody>
            <a:bodyPr wrap="square" rtlCol="0">
              <a:spAutoFit/>
            </a:bodyPr>
            <a:lstStyle/>
            <a:p>
              <a:r>
                <a:rPr lang="en-US" sz="2000">
                  <a:solidFill>
                    <a:srgbClr val="FF0000"/>
                  </a:solidFill>
                  <a:latin typeface="Roboto" panose="02000000000000000000" pitchFamily="2" charset="0"/>
                  <a:ea typeface="Roboto" panose="02000000000000000000" pitchFamily="2" charset="0"/>
                  <a:cs typeface="Roboto" panose="02000000000000000000" pitchFamily="2" charset="0"/>
                </a:rPr>
                <a:t>9</a:t>
              </a:r>
            </a:p>
          </p:txBody>
        </p:sp>
        <p:sp>
          <p:nvSpPr>
            <p:cNvPr id="20" name="TextBox 19">
              <a:extLst>
                <a:ext uri="{FF2B5EF4-FFF2-40B4-BE49-F238E27FC236}">
                  <a16:creationId xmlns:a16="http://schemas.microsoft.com/office/drawing/2014/main" id="{13E3E9AC-8275-42E0-80E7-7B033C1A0201}"/>
                </a:ext>
              </a:extLst>
            </p:cNvPr>
            <p:cNvSpPr txBox="1"/>
            <p:nvPr/>
          </p:nvSpPr>
          <p:spPr>
            <a:xfrm>
              <a:off x="5339397" y="2976350"/>
              <a:ext cx="530466" cy="707886"/>
            </a:xfrm>
            <a:prstGeom prst="rect">
              <a:avLst/>
            </a:prstGeom>
            <a:noFill/>
          </p:spPr>
          <p:txBody>
            <a:bodyPr wrap="square" rtlCol="0">
              <a:spAutoFit/>
            </a:bodyPr>
            <a:lstStyle/>
            <a:p>
              <a:r>
                <a:rPr lang="en-US" sz="2000">
                  <a:latin typeface="Roboto" panose="02000000000000000000" pitchFamily="2" charset="0"/>
                  <a:ea typeface="Roboto" panose="02000000000000000000" pitchFamily="2" charset="0"/>
                  <a:cs typeface="Roboto" panose="02000000000000000000" pitchFamily="2" charset="0"/>
                </a:rPr>
                <a:t>A[3]</a:t>
              </a:r>
            </a:p>
          </p:txBody>
        </p:sp>
        <p:sp>
          <p:nvSpPr>
            <p:cNvPr id="21" name="TextBox 20">
              <a:extLst>
                <a:ext uri="{FF2B5EF4-FFF2-40B4-BE49-F238E27FC236}">
                  <a16:creationId xmlns:a16="http://schemas.microsoft.com/office/drawing/2014/main" id="{475CE2CA-E430-4851-8AAA-3BB98D7A50D3}"/>
                </a:ext>
              </a:extLst>
            </p:cNvPr>
            <p:cNvSpPr txBox="1"/>
            <p:nvPr/>
          </p:nvSpPr>
          <p:spPr>
            <a:xfrm>
              <a:off x="5637358" y="2589556"/>
              <a:ext cx="355815" cy="400110"/>
            </a:xfrm>
            <a:prstGeom prst="rect">
              <a:avLst/>
            </a:prstGeom>
            <a:noFill/>
          </p:spPr>
          <p:txBody>
            <a:bodyPr wrap="square" rtlCol="0">
              <a:spAutoFit/>
            </a:bodyPr>
            <a:lstStyle/>
            <a:p>
              <a:r>
                <a:rPr lang="en-US" sz="2000">
                  <a:solidFill>
                    <a:srgbClr val="FF0000"/>
                  </a:solidFill>
                  <a:latin typeface="Roboto" panose="02000000000000000000" pitchFamily="2" charset="0"/>
                  <a:ea typeface="Roboto" panose="02000000000000000000" pitchFamily="2" charset="0"/>
                  <a:cs typeface="Roboto" panose="02000000000000000000" pitchFamily="2" charset="0"/>
                </a:rPr>
                <a:t>7</a:t>
              </a:r>
            </a:p>
          </p:txBody>
        </p:sp>
        <p:sp>
          <p:nvSpPr>
            <p:cNvPr id="22" name="Cube 21">
              <a:extLst>
                <a:ext uri="{FF2B5EF4-FFF2-40B4-BE49-F238E27FC236}">
                  <a16:creationId xmlns:a16="http://schemas.microsoft.com/office/drawing/2014/main" id="{88BFAD41-3443-45F4-B576-8D0A7CBABD15}"/>
                </a:ext>
              </a:extLst>
            </p:cNvPr>
            <p:cNvSpPr/>
            <p:nvPr/>
          </p:nvSpPr>
          <p:spPr>
            <a:xfrm>
              <a:off x="7331800" y="2606862"/>
              <a:ext cx="963249" cy="749100"/>
            </a:xfrm>
            <a:prstGeom prst="cube">
              <a:avLst>
                <a:gd name="adj" fmla="val 3677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a:p>
          </p:txBody>
        </p:sp>
        <p:sp>
          <p:nvSpPr>
            <p:cNvPr id="23" name="TextBox 22">
              <a:extLst>
                <a:ext uri="{FF2B5EF4-FFF2-40B4-BE49-F238E27FC236}">
                  <a16:creationId xmlns:a16="http://schemas.microsoft.com/office/drawing/2014/main" id="{2C37F6C1-0109-4AA5-8FF3-13EABB0E988B}"/>
                </a:ext>
              </a:extLst>
            </p:cNvPr>
            <p:cNvSpPr txBox="1"/>
            <p:nvPr/>
          </p:nvSpPr>
          <p:spPr>
            <a:xfrm>
              <a:off x="6039754" y="2972759"/>
              <a:ext cx="530466" cy="707886"/>
            </a:xfrm>
            <a:prstGeom prst="rect">
              <a:avLst/>
            </a:prstGeom>
            <a:noFill/>
          </p:spPr>
          <p:txBody>
            <a:bodyPr wrap="square" rtlCol="0">
              <a:spAutoFit/>
            </a:bodyPr>
            <a:lstStyle/>
            <a:p>
              <a:r>
                <a:rPr lang="en-US" sz="2000">
                  <a:latin typeface="Roboto" panose="02000000000000000000" pitchFamily="2" charset="0"/>
                  <a:ea typeface="Roboto" panose="02000000000000000000" pitchFamily="2" charset="0"/>
                  <a:cs typeface="Roboto" panose="02000000000000000000" pitchFamily="2" charset="0"/>
                </a:rPr>
                <a:t>A[4]</a:t>
              </a:r>
            </a:p>
          </p:txBody>
        </p:sp>
        <p:sp>
          <p:nvSpPr>
            <p:cNvPr id="24" name="TextBox 23">
              <a:extLst>
                <a:ext uri="{FF2B5EF4-FFF2-40B4-BE49-F238E27FC236}">
                  <a16:creationId xmlns:a16="http://schemas.microsoft.com/office/drawing/2014/main" id="{7C97AED7-B6FD-420A-9012-2A47725B50CD}"/>
                </a:ext>
              </a:extLst>
            </p:cNvPr>
            <p:cNvSpPr txBox="1"/>
            <p:nvPr/>
          </p:nvSpPr>
          <p:spPr>
            <a:xfrm>
              <a:off x="6688552" y="2972759"/>
              <a:ext cx="530466" cy="707886"/>
            </a:xfrm>
            <a:prstGeom prst="rect">
              <a:avLst/>
            </a:prstGeom>
            <a:noFill/>
          </p:spPr>
          <p:txBody>
            <a:bodyPr wrap="square" rtlCol="0">
              <a:spAutoFit/>
            </a:bodyPr>
            <a:lstStyle/>
            <a:p>
              <a:r>
                <a:rPr lang="en-US" sz="2000">
                  <a:latin typeface="Roboto" panose="02000000000000000000" pitchFamily="2" charset="0"/>
                  <a:ea typeface="Roboto" panose="02000000000000000000" pitchFamily="2" charset="0"/>
                  <a:cs typeface="Roboto" panose="02000000000000000000" pitchFamily="2" charset="0"/>
                </a:rPr>
                <a:t>A[5]</a:t>
              </a:r>
            </a:p>
          </p:txBody>
        </p:sp>
        <p:sp>
          <p:nvSpPr>
            <p:cNvPr id="25" name="TextBox 24">
              <a:extLst>
                <a:ext uri="{FF2B5EF4-FFF2-40B4-BE49-F238E27FC236}">
                  <a16:creationId xmlns:a16="http://schemas.microsoft.com/office/drawing/2014/main" id="{2406F201-585F-4266-AB3A-66E156BD75FD}"/>
                </a:ext>
              </a:extLst>
            </p:cNvPr>
            <p:cNvSpPr txBox="1"/>
            <p:nvPr/>
          </p:nvSpPr>
          <p:spPr>
            <a:xfrm>
              <a:off x="7406872" y="2981412"/>
              <a:ext cx="530466" cy="707886"/>
            </a:xfrm>
            <a:prstGeom prst="rect">
              <a:avLst/>
            </a:prstGeom>
            <a:noFill/>
          </p:spPr>
          <p:txBody>
            <a:bodyPr wrap="square" rtlCol="0">
              <a:spAutoFit/>
            </a:bodyPr>
            <a:lstStyle/>
            <a:p>
              <a:r>
                <a:rPr lang="en-US" sz="2000">
                  <a:latin typeface="Roboto" panose="02000000000000000000" pitchFamily="2" charset="0"/>
                  <a:ea typeface="Roboto" panose="02000000000000000000" pitchFamily="2" charset="0"/>
                  <a:cs typeface="Roboto" panose="02000000000000000000" pitchFamily="2" charset="0"/>
                </a:rPr>
                <a:t>A[6]</a:t>
              </a:r>
            </a:p>
          </p:txBody>
        </p:sp>
        <p:sp>
          <p:nvSpPr>
            <p:cNvPr id="26" name="TextBox 25">
              <a:extLst>
                <a:ext uri="{FF2B5EF4-FFF2-40B4-BE49-F238E27FC236}">
                  <a16:creationId xmlns:a16="http://schemas.microsoft.com/office/drawing/2014/main" id="{DCBE657D-D96C-4A4F-BB49-82A087461906}"/>
                </a:ext>
              </a:extLst>
            </p:cNvPr>
            <p:cNvSpPr txBox="1"/>
            <p:nvPr/>
          </p:nvSpPr>
          <p:spPr>
            <a:xfrm>
              <a:off x="6316511" y="2585271"/>
              <a:ext cx="303811" cy="400110"/>
            </a:xfrm>
            <a:prstGeom prst="rect">
              <a:avLst/>
            </a:prstGeom>
            <a:noFill/>
          </p:spPr>
          <p:txBody>
            <a:bodyPr wrap="square" rtlCol="0">
              <a:spAutoFit/>
            </a:bodyPr>
            <a:lstStyle/>
            <a:p>
              <a:r>
                <a:rPr lang="en-US" sz="2000">
                  <a:solidFill>
                    <a:srgbClr val="FF0000"/>
                  </a:solidFill>
                  <a:latin typeface="Roboto" panose="02000000000000000000" pitchFamily="2" charset="0"/>
                  <a:ea typeface="Roboto" panose="02000000000000000000" pitchFamily="2" charset="0"/>
                  <a:cs typeface="Roboto" panose="02000000000000000000" pitchFamily="2" charset="0"/>
                </a:rPr>
                <a:t>8</a:t>
              </a:r>
            </a:p>
          </p:txBody>
        </p:sp>
        <p:sp>
          <p:nvSpPr>
            <p:cNvPr id="27" name="TextBox 26">
              <a:extLst>
                <a:ext uri="{FF2B5EF4-FFF2-40B4-BE49-F238E27FC236}">
                  <a16:creationId xmlns:a16="http://schemas.microsoft.com/office/drawing/2014/main" id="{6CB8715A-70EC-47B1-BF56-AAAA928B004A}"/>
                </a:ext>
              </a:extLst>
            </p:cNvPr>
            <p:cNvSpPr txBox="1"/>
            <p:nvPr/>
          </p:nvSpPr>
          <p:spPr>
            <a:xfrm>
              <a:off x="6989362" y="2587413"/>
              <a:ext cx="407099" cy="400110"/>
            </a:xfrm>
            <a:prstGeom prst="rect">
              <a:avLst/>
            </a:prstGeom>
            <a:noFill/>
          </p:spPr>
          <p:txBody>
            <a:bodyPr wrap="square" rtlCol="0">
              <a:spAutoFit/>
            </a:bodyPr>
            <a:lstStyle/>
            <a:p>
              <a:r>
                <a:rPr lang="en-US" sz="2000">
                  <a:solidFill>
                    <a:srgbClr val="FF0000"/>
                  </a:solidFill>
                  <a:latin typeface="Roboto" panose="02000000000000000000" pitchFamily="2" charset="0"/>
                  <a:ea typeface="Roboto" panose="02000000000000000000" pitchFamily="2" charset="0"/>
                  <a:cs typeface="Roboto" panose="02000000000000000000" pitchFamily="2" charset="0"/>
                </a:rPr>
                <a:t>9</a:t>
              </a:r>
            </a:p>
          </p:txBody>
        </p:sp>
        <p:sp>
          <p:nvSpPr>
            <p:cNvPr id="28" name="TextBox 27">
              <a:extLst>
                <a:ext uri="{FF2B5EF4-FFF2-40B4-BE49-F238E27FC236}">
                  <a16:creationId xmlns:a16="http://schemas.microsoft.com/office/drawing/2014/main" id="{E2C05330-CB60-4D24-B61A-B94D7A4BDC95}"/>
                </a:ext>
              </a:extLst>
            </p:cNvPr>
            <p:cNvSpPr txBox="1"/>
            <p:nvPr/>
          </p:nvSpPr>
          <p:spPr>
            <a:xfrm>
              <a:off x="7598053" y="2585270"/>
              <a:ext cx="407099" cy="707886"/>
            </a:xfrm>
            <a:prstGeom prst="rect">
              <a:avLst/>
            </a:prstGeom>
            <a:noFill/>
          </p:spPr>
          <p:txBody>
            <a:bodyPr wrap="square" rtlCol="0">
              <a:spAutoFit/>
            </a:bodyPr>
            <a:lstStyle/>
            <a:p>
              <a:r>
                <a:rPr lang="en-US" sz="2000">
                  <a:solidFill>
                    <a:srgbClr val="FF0000"/>
                  </a:solidFill>
                  <a:latin typeface="Roboto" panose="02000000000000000000" pitchFamily="2" charset="0"/>
                  <a:ea typeface="Roboto" panose="02000000000000000000" pitchFamily="2" charset="0"/>
                  <a:cs typeface="Roboto" panose="02000000000000000000" pitchFamily="2" charset="0"/>
                </a:rPr>
                <a:t>10</a:t>
              </a:r>
            </a:p>
          </p:txBody>
        </p:sp>
      </p:grpSp>
      <p:sp>
        <p:nvSpPr>
          <p:cNvPr id="29" name="Callout: Line 28">
            <a:extLst>
              <a:ext uri="{FF2B5EF4-FFF2-40B4-BE49-F238E27FC236}">
                <a16:creationId xmlns:a16="http://schemas.microsoft.com/office/drawing/2014/main" id="{514F11E8-A22B-45B6-8DAE-1BD19733EA24}"/>
              </a:ext>
            </a:extLst>
          </p:cNvPr>
          <p:cNvSpPr/>
          <p:nvPr/>
        </p:nvSpPr>
        <p:spPr>
          <a:xfrm>
            <a:off x="4982370" y="3274585"/>
            <a:ext cx="976572" cy="429524"/>
          </a:xfrm>
          <a:prstGeom prst="borderCallout1">
            <a:avLst>
              <a:gd name="adj1" fmla="val 99141"/>
              <a:gd name="adj2" fmla="val 50890"/>
              <a:gd name="adj3" fmla="val 192892"/>
              <a:gd name="adj4" fmla="val 5134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a:latin typeface="Roboto" panose="02000000000000000000" pitchFamily="2" charset="0"/>
                <a:ea typeface="Roboto" panose="02000000000000000000" pitchFamily="2" charset="0"/>
                <a:cs typeface="Roboto" panose="02000000000000000000" pitchFamily="2" charset="0"/>
              </a:rPr>
              <a:t>A[0]#9</a:t>
            </a:r>
          </a:p>
        </p:txBody>
      </p:sp>
      <p:sp>
        <p:nvSpPr>
          <p:cNvPr id="30" name="Callout: Line 29">
            <a:extLst>
              <a:ext uri="{FF2B5EF4-FFF2-40B4-BE49-F238E27FC236}">
                <a16:creationId xmlns:a16="http://schemas.microsoft.com/office/drawing/2014/main" id="{8274E4AF-E057-411C-80A0-1D9059DFDA40}"/>
              </a:ext>
            </a:extLst>
          </p:cNvPr>
          <p:cNvSpPr/>
          <p:nvPr/>
        </p:nvSpPr>
        <p:spPr>
          <a:xfrm>
            <a:off x="5642398" y="2448153"/>
            <a:ext cx="1286817" cy="575174"/>
          </a:xfrm>
          <a:prstGeom prst="borderCallout1">
            <a:avLst>
              <a:gd name="adj1" fmla="val 99141"/>
              <a:gd name="adj2" fmla="val 50890"/>
              <a:gd name="adj3" fmla="val 280268"/>
              <a:gd name="adj4" fmla="val 5144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a:latin typeface="Roboto" panose="02000000000000000000" pitchFamily="2" charset="0"/>
                <a:ea typeface="Roboto" panose="02000000000000000000" pitchFamily="2" charset="0"/>
                <a:cs typeface="Roboto" panose="02000000000000000000" pitchFamily="2" charset="0"/>
              </a:rPr>
              <a:t>A[1]=9: kq=[1]</a:t>
            </a:r>
          </a:p>
        </p:txBody>
      </p:sp>
      <p:sp>
        <p:nvSpPr>
          <p:cNvPr id="31" name="Callout: Line 30">
            <a:extLst>
              <a:ext uri="{FF2B5EF4-FFF2-40B4-BE49-F238E27FC236}">
                <a16:creationId xmlns:a16="http://schemas.microsoft.com/office/drawing/2014/main" id="{05A2B5C6-1704-421D-9E3B-0455871528D3}"/>
              </a:ext>
            </a:extLst>
          </p:cNvPr>
          <p:cNvSpPr/>
          <p:nvPr/>
        </p:nvSpPr>
        <p:spPr>
          <a:xfrm>
            <a:off x="6592275" y="3104178"/>
            <a:ext cx="1258334" cy="575174"/>
          </a:xfrm>
          <a:prstGeom prst="borderCallout1">
            <a:avLst>
              <a:gd name="adj1" fmla="val 99141"/>
              <a:gd name="adj2" fmla="val 50890"/>
              <a:gd name="adj3" fmla="val 171303"/>
              <a:gd name="adj4" fmla="val 5055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a:latin typeface="Roboto" panose="02000000000000000000" pitchFamily="2" charset="0"/>
                <a:ea typeface="Roboto" panose="02000000000000000000" pitchFamily="2" charset="0"/>
                <a:cs typeface="Roboto" panose="02000000000000000000" pitchFamily="2" charset="0"/>
              </a:rPr>
              <a:t>A[2]=9:</a:t>
            </a:r>
          </a:p>
          <a:p>
            <a:pPr algn="ctr"/>
            <a:r>
              <a:rPr lang="en-US" sz="2000">
                <a:latin typeface="Roboto" panose="02000000000000000000" pitchFamily="2" charset="0"/>
                <a:ea typeface="Roboto" panose="02000000000000000000" pitchFamily="2" charset="0"/>
                <a:cs typeface="Roboto" panose="02000000000000000000" pitchFamily="2" charset="0"/>
              </a:rPr>
              <a:t>kq=[1,2]</a:t>
            </a:r>
          </a:p>
        </p:txBody>
      </p:sp>
      <p:sp>
        <p:nvSpPr>
          <p:cNvPr id="32" name="Callout: Line 31">
            <a:extLst>
              <a:ext uri="{FF2B5EF4-FFF2-40B4-BE49-F238E27FC236}">
                <a16:creationId xmlns:a16="http://schemas.microsoft.com/office/drawing/2014/main" id="{064FEE22-E5BE-4CCF-8228-41A6D9825CD6}"/>
              </a:ext>
            </a:extLst>
          </p:cNvPr>
          <p:cNvSpPr/>
          <p:nvPr/>
        </p:nvSpPr>
        <p:spPr>
          <a:xfrm>
            <a:off x="7574431" y="2560140"/>
            <a:ext cx="941218" cy="479357"/>
          </a:xfrm>
          <a:prstGeom prst="borderCallout1">
            <a:avLst>
              <a:gd name="adj1" fmla="val 99141"/>
              <a:gd name="adj2" fmla="val 50890"/>
              <a:gd name="adj3" fmla="val 335336"/>
              <a:gd name="adj4" fmla="val 5236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a:latin typeface="Roboto" panose="02000000000000000000" pitchFamily="2" charset="0"/>
                <a:ea typeface="Roboto" panose="02000000000000000000" pitchFamily="2" charset="0"/>
                <a:cs typeface="Roboto" panose="02000000000000000000" pitchFamily="2" charset="0"/>
              </a:rPr>
              <a:t>A[3]#9</a:t>
            </a:r>
          </a:p>
        </p:txBody>
      </p:sp>
      <p:sp>
        <p:nvSpPr>
          <p:cNvPr id="33" name="Callout: Line 32">
            <a:extLst>
              <a:ext uri="{FF2B5EF4-FFF2-40B4-BE49-F238E27FC236}">
                <a16:creationId xmlns:a16="http://schemas.microsoft.com/office/drawing/2014/main" id="{A6E39C96-B1DA-491E-95BD-033C96042D08}"/>
              </a:ext>
            </a:extLst>
          </p:cNvPr>
          <p:cNvSpPr/>
          <p:nvPr/>
        </p:nvSpPr>
        <p:spPr>
          <a:xfrm>
            <a:off x="8463656" y="3166115"/>
            <a:ext cx="941218" cy="575174"/>
          </a:xfrm>
          <a:prstGeom prst="borderCallout1">
            <a:avLst>
              <a:gd name="adj1" fmla="val 99141"/>
              <a:gd name="adj2" fmla="val 50890"/>
              <a:gd name="adj3" fmla="val 192893"/>
              <a:gd name="adj4" fmla="val 5043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a:latin typeface="Roboto" panose="02000000000000000000" pitchFamily="2" charset="0"/>
                <a:ea typeface="Roboto" panose="02000000000000000000" pitchFamily="2" charset="0"/>
                <a:cs typeface="Roboto" panose="02000000000000000000" pitchFamily="2" charset="0"/>
              </a:rPr>
              <a:t>A[4]#9</a:t>
            </a:r>
          </a:p>
        </p:txBody>
      </p:sp>
      <p:sp>
        <p:nvSpPr>
          <p:cNvPr id="34" name="Callout: Line 33">
            <a:extLst>
              <a:ext uri="{FF2B5EF4-FFF2-40B4-BE49-F238E27FC236}">
                <a16:creationId xmlns:a16="http://schemas.microsoft.com/office/drawing/2014/main" id="{55E1278A-323E-4D83-B580-F2B1F475ABCB}"/>
              </a:ext>
            </a:extLst>
          </p:cNvPr>
          <p:cNvSpPr/>
          <p:nvPr/>
        </p:nvSpPr>
        <p:spPr>
          <a:xfrm>
            <a:off x="8963419" y="2016771"/>
            <a:ext cx="1621707" cy="749099"/>
          </a:xfrm>
          <a:prstGeom prst="borderCallout1">
            <a:avLst>
              <a:gd name="adj1" fmla="val 99141"/>
              <a:gd name="adj2" fmla="val 50890"/>
              <a:gd name="adj3" fmla="val 278058"/>
              <a:gd name="adj4" fmla="val 5053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a:latin typeface="Roboto" panose="02000000000000000000" pitchFamily="2" charset="0"/>
                <a:ea typeface="Roboto" panose="02000000000000000000" pitchFamily="2" charset="0"/>
                <a:cs typeface="Roboto" panose="02000000000000000000" pitchFamily="2" charset="0"/>
              </a:rPr>
              <a:t>A[5]=9:</a:t>
            </a:r>
          </a:p>
          <a:p>
            <a:pPr algn="ctr"/>
            <a:r>
              <a:rPr lang="en-US" sz="2000">
                <a:latin typeface="Roboto" panose="02000000000000000000" pitchFamily="2" charset="0"/>
                <a:ea typeface="Roboto" panose="02000000000000000000" pitchFamily="2" charset="0"/>
                <a:cs typeface="Roboto" panose="02000000000000000000" pitchFamily="2" charset="0"/>
              </a:rPr>
              <a:t>kq=[1,2,5]</a:t>
            </a:r>
          </a:p>
        </p:txBody>
      </p:sp>
      <p:sp>
        <p:nvSpPr>
          <p:cNvPr id="35" name="Callout: Line 34">
            <a:extLst>
              <a:ext uri="{FF2B5EF4-FFF2-40B4-BE49-F238E27FC236}">
                <a16:creationId xmlns:a16="http://schemas.microsoft.com/office/drawing/2014/main" id="{3559E214-7A6E-4139-8833-300D080CFB48}"/>
              </a:ext>
            </a:extLst>
          </p:cNvPr>
          <p:cNvSpPr/>
          <p:nvPr/>
        </p:nvSpPr>
        <p:spPr>
          <a:xfrm>
            <a:off x="10314669" y="3435792"/>
            <a:ext cx="941218" cy="342900"/>
          </a:xfrm>
          <a:prstGeom prst="borderCallout1">
            <a:avLst>
              <a:gd name="adj1" fmla="val 99141"/>
              <a:gd name="adj2" fmla="val 50890"/>
              <a:gd name="adj3" fmla="val 192893"/>
              <a:gd name="adj4" fmla="val 5043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a:latin typeface="Roboto" panose="02000000000000000000" pitchFamily="2" charset="0"/>
                <a:ea typeface="Roboto" panose="02000000000000000000" pitchFamily="2" charset="0"/>
                <a:cs typeface="Roboto" panose="02000000000000000000" pitchFamily="2" charset="0"/>
              </a:rPr>
              <a:t>A[6]#9</a:t>
            </a:r>
          </a:p>
        </p:txBody>
      </p:sp>
    </p:spTree>
    <p:extLst>
      <p:ext uri="{BB962C8B-B14F-4D97-AF65-F5344CB8AC3E}">
        <p14:creationId xmlns:p14="http://schemas.microsoft.com/office/powerpoint/2010/main" val="301006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
                                            <p:bg/>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
                                            <p:txEl>
                                              <p:pRg st="0" end="0"/>
                                            </p:txEl>
                                          </p:spTgt>
                                        </p:tgtEl>
                                        <p:attrNameLst>
                                          <p:attrName>style.visibility</p:attrName>
                                        </p:attrNameLst>
                                      </p:cBhvr>
                                      <p:to>
                                        <p:strVal val="visible"/>
                                      </p:to>
                                    </p:set>
                                    <p:animEffect transition="in" filter="fade">
                                      <p:cBhvr>
                                        <p:cTn id="56" dur="500"/>
                                        <p:tgtEl>
                                          <p:spTgt spid="4">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
                                            <p:txEl>
                                              <p:pRg st="1" end="1"/>
                                            </p:txEl>
                                          </p:spTgt>
                                        </p:tgtEl>
                                        <p:attrNameLst>
                                          <p:attrName>style.visibility</p:attrName>
                                        </p:attrNameLst>
                                      </p:cBhvr>
                                      <p:to>
                                        <p:strVal val="visible"/>
                                      </p:to>
                                    </p:set>
                                    <p:animEffect transition="in" filter="fade">
                                      <p:cBhvr>
                                        <p:cTn id="61" dur="500"/>
                                        <p:tgtEl>
                                          <p:spTgt spid="4">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4">
                                            <p:txEl>
                                              <p:pRg st="2" end="2"/>
                                            </p:txEl>
                                          </p:spTgt>
                                        </p:tgtEl>
                                        <p:attrNameLst>
                                          <p:attrName>style.visibility</p:attrName>
                                        </p:attrNameLst>
                                      </p:cBhvr>
                                      <p:to>
                                        <p:strVal val="visible"/>
                                      </p:to>
                                    </p:set>
                                    <p:animEffect transition="in" filter="fade">
                                      <p:cBhvr>
                                        <p:cTn id="66" dur="500"/>
                                        <p:tgtEl>
                                          <p:spTgt spid="4">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
                                            <p:txEl>
                                              <p:pRg st="3" end="3"/>
                                            </p:txEl>
                                          </p:spTgt>
                                        </p:tgtEl>
                                        <p:attrNameLst>
                                          <p:attrName>style.visibility</p:attrName>
                                        </p:attrNameLst>
                                      </p:cBhvr>
                                      <p:to>
                                        <p:strVal val="visible"/>
                                      </p:to>
                                    </p:set>
                                    <p:animEffect transition="in" filter="fade">
                                      <p:cBhvr>
                                        <p:cTn id="71" dur="500"/>
                                        <p:tgtEl>
                                          <p:spTgt spid="4">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4">
                                            <p:txEl>
                                              <p:pRg st="4" end="4"/>
                                            </p:txEl>
                                          </p:spTgt>
                                        </p:tgtEl>
                                        <p:attrNameLst>
                                          <p:attrName>style.visibility</p:attrName>
                                        </p:attrNameLst>
                                      </p:cBhvr>
                                      <p:to>
                                        <p:strVal val="visible"/>
                                      </p:to>
                                    </p:set>
                                    <p:animEffect transition="in" filter="fade">
                                      <p:cBhvr>
                                        <p:cTn id="76" dur="500"/>
                                        <p:tgtEl>
                                          <p:spTgt spid="4">
                                            <p:txEl>
                                              <p:pRg st="4" end="4"/>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4">
                                            <p:txEl>
                                              <p:pRg st="5" end="5"/>
                                            </p:txEl>
                                          </p:spTgt>
                                        </p:tgtEl>
                                        <p:attrNameLst>
                                          <p:attrName>style.visibility</p:attrName>
                                        </p:attrNameLst>
                                      </p:cBhvr>
                                      <p:to>
                                        <p:strVal val="visible"/>
                                      </p:to>
                                    </p:set>
                                    <p:animEffect transition="in" filter="fade">
                                      <p:cBhvr>
                                        <p:cTn id="81" dur="500"/>
                                        <p:tgtEl>
                                          <p:spTgt spid="4">
                                            <p:txEl>
                                              <p:pRg st="5" end="5"/>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4">
                                            <p:txEl>
                                              <p:pRg st="6" end="6"/>
                                            </p:txEl>
                                          </p:spTgt>
                                        </p:tgtEl>
                                        <p:attrNameLst>
                                          <p:attrName>style.visibility</p:attrName>
                                        </p:attrNameLst>
                                      </p:cBhvr>
                                      <p:to>
                                        <p:strVal val="visible"/>
                                      </p:to>
                                    </p:set>
                                    <p:animEffect transition="in" filter="fade">
                                      <p:cBhvr>
                                        <p:cTn id="86" dur="500"/>
                                        <p:tgtEl>
                                          <p:spTgt spid="4">
                                            <p:txEl>
                                              <p:pRg st="6" end="6"/>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4">
                                            <p:txEl>
                                              <p:pRg st="7" end="7"/>
                                            </p:txEl>
                                          </p:spTgt>
                                        </p:tgtEl>
                                        <p:attrNameLst>
                                          <p:attrName>style.visibility</p:attrName>
                                        </p:attrNameLst>
                                      </p:cBhvr>
                                      <p:to>
                                        <p:strVal val="visible"/>
                                      </p:to>
                                    </p:set>
                                    <p:animEffect transition="in" filter="fade">
                                      <p:cBhvr>
                                        <p:cTn id="9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P spid="29" grpId="0" animBg="1"/>
      <p:bldP spid="30" grpId="0" animBg="1"/>
      <p:bldP spid="31" grpId="0" animBg="1"/>
      <p:bldP spid="32" grpId="0" animBg="1"/>
      <p:bldP spid="33" grpId="0" animBg="1"/>
      <p:bldP spid="34" grpId="0" animBg="1"/>
      <p:bldP spid="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114;p14">
            <a:extLst>
              <a:ext uri="{FF2B5EF4-FFF2-40B4-BE49-F238E27FC236}">
                <a16:creationId xmlns:a16="http://schemas.microsoft.com/office/drawing/2014/main" id="{31A65830-D72F-4B35-9072-110D71FE7A90}"/>
              </a:ext>
            </a:extLst>
          </p:cNvPr>
          <p:cNvSpPr txBox="1">
            <a:spLocks/>
          </p:cNvSpPr>
          <p:nvPr/>
        </p:nvSpPr>
        <p:spPr>
          <a:xfrm>
            <a:off x="530579" y="878526"/>
            <a:ext cx="9262906" cy="7350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000" kern="0">
                <a:latin typeface="Roboto" panose="02000000000000000000" pitchFamily="2" charset="0"/>
                <a:ea typeface="Roboto" panose="02000000000000000000" pitchFamily="2" charset="0"/>
                <a:cs typeface="Roboto" panose="02000000000000000000" pitchFamily="2" charset="0"/>
              </a:rPr>
              <a:t>2. </a:t>
            </a:r>
            <a:r>
              <a:rPr lang="vi-VN" sz="2000" kern="0">
                <a:latin typeface="Roboto" panose="02000000000000000000" pitchFamily="2" charset="0"/>
                <a:ea typeface="Roboto" panose="02000000000000000000" pitchFamily="2" charset="0"/>
                <a:cs typeface="Roboto" panose="02000000000000000000" pitchFamily="2" charset="0"/>
              </a:rPr>
              <a:t>Viết chương trình của thuật toán tìm kiếm nhị phân với d</a:t>
            </a:r>
            <a:r>
              <a:rPr lang="en-US" sz="2000" kern="0">
                <a:latin typeface="Roboto" panose="02000000000000000000" pitchFamily="2" charset="0"/>
                <a:ea typeface="Roboto" panose="02000000000000000000" pitchFamily="2" charset="0"/>
                <a:cs typeface="Roboto" panose="02000000000000000000" pitchFamily="2" charset="0"/>
              </a:rPr>
              <a:t>ã</a:t>
            </a:r>
            <a:r>
              <a:rPr lang="vi-VN" sz="2000" kern="0">
                <a:latin typeface="Roboto" panose="02000000000000000000" pitchFamily="2" charset="0"/>
                <a:ea typeface="Roboto" panose="02000000000000000000" pitchFamily="2" charset="0"/>
                <a:cs typeface="Roboto" panose="02000000000000000000" pitchFamily="2" charset="0"/>
              </a:rPr>
              <a:t>y sắp xếp giảm dần.</a:t>
            </a:r>
            <a:endParaRPr lang="vi-VN" sz="2400" kern="0">
              <a:latin typeface="Roboto" panose="02000000000000000000" pitchFamily="2" charset="0"/>
              <a:ea typeface="Roboto" panose="02000000000000000000" pitchFamily="2" charset="0"/>
              <a:cs typeface="Roboto" panose="02000000000000000000" pitchFamily="2" charset="0"/>
            </a:endParaRPr>
          </a:p>
        </p:txBody>
      </p:sp>
      <p:sp>
        <p:nvSpPr>
          <p:cNvPr id="38" name="TextBox 37">
            <a:extLst>
              <a:ext uri="{FF2B5EF4-FFF2-40B4-BE49-F238E27FC236}">
                <a16:creationId xmlns:a16="http://schemas.microsoft.com/office/drawing/2014/main" id="{B77B35F6-EEE7-4EA6-A820-B3AD731A9BC0}"/>
              </a:ext>
            </a:extLst>
          </p:cNvPr>
          <p:cNvSpPr txBox="1"/>
          <p:nvPr/>
        </p:nvSpPr>
        <p:spPr>
          <a:xfrm>
            <a:off x="572507" y="1585940"/>
            <a:ext cx="3627464" cy="5096267"/>
          </a:xfrm>
          <a:prstGeom prst="rect">
            <a:avLst/>
          </a:prstGeom>
          <a:solidFill>
            <a:schemeClr val="accent4">
              <a:lumMod val="20000"/>
              <a:lumOff val="80000"/>
            </a:schemeClr>
          </a:solidFill>
        </p:spPr>
        <p:txBody>
          <a:bodyPr wrap="square">
            <a:spAutoFit/>
          </a:bodyPr>
          <a:lstStyle/>
          <a:p>
            <a:pPr>
              <a:lnSpc>
                <a:spcPct val="130000"/>
              </a:lnSpc>
              <a:buClr>
                <a:srgbClr val="000000"/>
              </a:buClr>
              <a:buFont typeface="Arial"/>
              <a:buNone/>
            </a:pPr>
            <a:r>
              <a:rPr lang="en-US"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def </a:t>
            </a:r>
            <a:r>
              <a:rPr lang="en-US" kern="0">
                <a:solidFill>
                  <a:srgbClr val="FF0000"/>
                </a:solidFill>
                <a:latin typeface="Roboto" panose="02000000000000000000" pitchFamily="2" charset="0"/>
                <a:ea typeface="Roboto" panose="02000000000000000000" pitchFamily="2" charset="0"/>
                <a:cs typeface="Roboto" panose="02000000000000000000" pitchFamily="2" charset="0"/>
                <a:sym typeface="Arial"/>
              </a:rPr>
              <a:t>BinarySearch</a:t>
            </a:r>
            <a:r>
              <a:rPr lang="en-US"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(A,K):</a:t>
            </a:r>
          </a:p>
          <a:p>
            <a:pPr>
              <a:lnSpc>
                <a:spcPct val="130000"/>
              </a:lnSpc>
              <a:buClr>
                <a:srgbClr val="000000"/>
              </a:buClr>
              <a:buFont typeface="Arial"/>
              <a:buNone/>
            </a:pPr>
            <a:r>
              <a:rPr lang="en-US"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     left=0</a:t>
            </a:r>
          </a:p>
          <a:p>
            <a:pPr>
              <a:lnSpc>
                <a:spcPct val="130000"/>
              </a:lnSpc>
              <a:buClr>
                <a:srgbClr val="000000"/>
              </a:buClr>
              <a:buFont typeface="Arial"/>
              <a:buNone/>
            </a:pPr>
            <a:r>
              <a:rPr lang="en-US"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     right=len(A)-1</a:t>
            </a:r>
          </a:p>
          <a:p>
            <a:pPr>
              <a:lnSpc>
                <a:spcPct val="130000"/>
              </a:lnSpc>
              <a:buClr>
                <a:srgbClr val="000000"/>
              </a:buClr>
              <a:buFont typeface="Arial"/>
              <a:buNone/>
            </a:pPr>
            <a:r>
              <a:rPr lang="en-US"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     while left&lt;=right:</a:t>
            </a:r>
          </a:p>
          <a:p>
            <a:pPr>
              <a:lnSpc>
                <a:spcPct val="130000"/>
              </a:lnSpc>
              <a:buClr>
                <a:srgbClr val="000000"/>
              </a:buClr>
              <a:buFont typeface="Arial"/>
              <a:buNone/>
            </a:pPr>
            <a:r>
              <a:rPr lang="en-US"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          mid=(left+right)//2</a:t>
            </a:r>
          </a:p>
          <a:p>
            <a:pPr>
              <a:lnSpc>
                <a:spcPct val="130000"/>
              </a:lnSpc>
              <a:buClr>
                <a:srgbClr val="000000"/>
              </a:buClr>
              <a:buFont typeface="Arial"/>
              <a:buNone/>
            </a:pPr>
            <a:r>
              <a:rPr lang="en-US"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          if A[mid]==K:</a:t>
            </a:r>
          </a:p>
          <a:p>
            <a:pPr>
              <a:lnSpc>
                <a:spcPct val="130000"/>
              </a:lnSpc>
              <a:buClr>
                <a:srgbClr val="000000"/>
              </a:buClr>
              <a:buFont typeface="Arial"/>
              <a:buNone/>
            </a:pPr>
            <a:r>
              <a:rPr lang="en-US"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               return mid</a:t>
            </a:r>
          </a:p>
          <a:p>
            <a:pPr>
              <a:lnSpc>
                <a:spcPct val="130000"/>
              </a:lnSpc>
              <a:buClr>
                <a:srgbClr val="000000"/>
              </a:buClr>
              <a:buFont typeface="Arial"/>
              <a:buNone/>
            </a:pPr>
            <a:r>
              <a:rPr lang="en-US"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          elif A[mid]&gt;k:</a:t>
            </a:r>
          </a:p>
          <a:p>
            <a:pPr>
              <a:lnSpc>
                <a:spcPct val="130000"/>
              </a:lnSpc>
              <a:buClr>
                <a:srgbClr val="000000"/>
              </a:buClr>
              <a:buFont typeface="Arial"/>
              <a:buNone/>
            </a:pPr>
            <a:r>
              <a:rPr lang="en-US"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               left=mid+1</a:t>
            </a:r>
          </a:p>
          <a:p>
            <a:pPr>
              <a:lnSpc>
                <a:spcPct val="130000"/>
              </a:lnSpc>
              <a:buClr>
                <a:srgbClr val="000000"/>
              </a:buClr>
              <a:buFont typeface="Arial"/>
              <a:buNone/>
            </a:pPr>
            <a:r>
              <a:rPr lang="en-US"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          else:</a:t>
            </a:r>
          </a:p>
          <a:p>
            <a:pPr>
              <a:lnSpc>
                <a:spcPct val="130000"/>
              </a:lnSpc>
              <a:buClr>
                <a:srgbClr val="000000"/>
              </a:buClr>
              <a:buFont typeface="Arial"/>
              <a:buNone/>
            </a:pPr>
            <a:r>
              <a:rPr lang="en-US"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               right=mid-1</a:t>
            </a:r>
          </a:p>
          <a:p>
            <a:pPr>
              <a:lnSpc>
                <a:spcPct val="130000"/>
              </a:lnSpc>
              <a:buClr>
                <a:srgbClr val="000000"/>
              </a:buClr>
              <a:buFont typeface="Arial"/>
              <a:buNone/>
            </a:pPr>
            <a:r>
              <a:rPr lang="en-US"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     return -1</a:t>
            </a:r>
          </a:p>
          <a:p>
            <a:pPr>
              <a:lnSpc>
                <a:spcPct val="130000"/>
              </a:lnSpc>
              <a:buClr>
                <a:srgbClr val="000000"/>
              </a:buClr>
              <a:buFont typeface="Arial"/>
              <a:buNone/>
            </a:pPr>
            <a:r>
              <a:rPr lang="en-US"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A=[10, 9, 8, 7, 4, 3, 1]</a:t>
            </a:r>
          </a:p>
          <a:p>
            <a:pPr>
              <a:lnSpc>
                <a:spcPct val="130000"/>
              </a:lnSpc>
              <a:buClr>
                <a:srgbClr val="000000"/>
              </a:buClr>
              <a:buFont typeface="Arial"/>
              <a:buNone/>
            </a:pPr>
            <a:r>
              <a:rPr lang="en-US" kern="0">
                <a:solidFill>
                  <a:srgbClr val="FF0000"/>
                </a:solidFill>
                <a:latin typeface="Roboto" panose="02000000000000000000" pitchFamily="2" charset="0"/>
                <a:ea typeface="Roboto" panose="02000000000000000000" pitchFamily="2" charset="0"/>
                <a:cs typeface="Roboto" panose="02000000000000000000" pitchFamily="2" charset="0"/>
                <a:sym typeface="Arial"/>
              </a:rPr>
              <a:t>BinarySearch</a:t>
            </a:r>
            <a:r>
              <a:rPr lang="en-US"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(A,9)</a:t>
            </a:r>
          </a:p>
        </p:txBody>
      </p:sp>
      <p:grpSp>
        <p:nvGrpSpPr>
          <p:cNvPr id="39" name="Group 38">
            <a:extLst>
              <a:ext uri="{FF2B5EF4-FFF2-40B4-BE49-F238E27FC236}">
                <a16:creationId xmlns:a16="http://schemas.microsoft.com/office/drawing/2014/main" id="{97D48BAE-8991-4E40-AD12-7C0A30312607}"/>
              </a:ext>
            </a:extLst>
          </p:cNvPr>
          <p:cNvGrpSpPr/>
          <p:nvPr/>
        </p:nvGrpSpPr>
        <p:grpSpPr>
          <a:xfrm>
            <a:off x="6096000" y="3680761"/>
            <a:ext cx="5064603" cy="770692"/>
            <a:chOff x="3230446" y="2585270"/>
            <a:chExt cx="5064603" cy="770692"/>
          </a:xfrm>
        </p:grpSpPr>
        <p:sp>
          <p:nvSpPr>
            <p:cNvPr id="40" name="Cube 39">
              <a:extLst>
                <a:ext uri="{FF2B5EF4-FFF2-40B4-BE49-F238E27FC236}">
                  <a16:creationId xmlns:a16="http://schemas.microsoft.com/office/drawing/2014/main" id="{C5CF2DD6-7C0A-4CCA-9CA4-B4BA9A0B3C66}"/>
                </a:ext>
              </a:extLst>
            </p:cNvPr>
            <p:cNvSpPr/>
            <p:nvPr/>
          </p:nvSpPr>
          <p:spPr>
            <a:xfrm>
              <a:off x="3230446" y="2606862"/>
              <a:ext cx="963249" cy="749100"/>
            </a:xfrm>
            <a:prstGeom prst="cube">
              <a:avLst>
                <a:gd name="adj" fmla="val 36779"/>
              </a:avLst>
            </a:prstGeom>
            <a:gradFill rotWithShape="1">
              <a:gsLst>
                <a:gs pos="0">
                  <a:srgbClr val="9B9796">
                    <a:tint val="50000"/>
                    <a:satMod val="300000"/>
                  </a:srgbClr>
                </a:gs>
                <a:gs pos="35000">
                  <a:srgbClr val="9B9796">
                    <a:tint val="37000"/>
                    <a:satMod val="300000"/>
                  </a:srgbClr>
                </a:gs>
                <a:gs pos="100000">
                  <a:srgbClr val="9B9796">
                    <a:tint val="15000"/>
                    <a:satMod val="350000"/>
                  </a:srgbClr>
                </a:gs>
              </a:gsLst>
              <a:lin ang="16200000" scaled="1"/>
            </a:gradFill>
            <a:ln w="9525" cap="flat" cmpd="sng" algn="ctr">
              <a:solidFill>
                <a:srgbClr val="9B979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222222"/>
                </a:solidFill>
                <a:effectLst/>
                <a:uLnTx/>
                <a:uFillTx/>
                <a:latin typeface="Roboto" panose="02000000000000000000" pitchFamily="2" charset="0"/>
                <a:ea typeface="Roboto" panose="02000000000000000000" pitchFamily="2" charset="0"/>
                <a:cs typeface="Roboto" panose="02000000000000000000" pitchFamily="2" charset="0"/>
                <a:sym typeface="Arial"/>
              </a:endParaRPr>
            </a:p>
          </p:txBody>
        </p:sp>
        <p:sp>
          <p:nvSpPr>
            <p:cNvPr id="41" name="Cube 40">
              <a:extLst>
                <a:ext uri="{FF2B5EF4-FFF2-40B4-BE49-F238E27FC236}">
                  <a16:creationId xmlns:a16="http://schemas.microsoft.com/office/drawing/2014/main" id="{066861DD-F195-4078-ABB0-00CA47186A59}"/>
                </a:ext>
              </a:extLst>
            </p:cNvPr>
            <p:cNvSpPr/>
            <p:nvPr/>
          </p:nvSpPr>
          <p:spPr>
            <a:xfrm>
              <a:off x="3914005" y="2606862"/>
              <a:ext cx="963249" cy="749100"/>
            </a:xfrm>
            <a:prstGeom prst="cube">
              <a:avLst>
                <a:gd name="adj" fmla="val 36779"/>
              </a:avLst>
            </a:prstGeom>
            <a:gradFill rotWithShape="1">
              <a:gsLst>
                <a:gs pos="0">
                  <a:srgbClr val="9B9796">
                    <a:tint val="50000"/>
                    <a:satMod val="300000"/>
                  </a:srgbClr>
                </a:gs>
                <a:gs pos="35000">
                  <a:srgbClr val="9B9796">
                    <a:tint val="37000"/>
                    <a:satMod val="300000"/>
                  </a:srgbClr>
                </a:gs>
                <a:gs pos="100000">
                  <a:srgbClr val="9B9796">
                    <a:tint val="15000"/>
                    <a:satMod val="350000"/>
                  </a:srgbClr>
                </a:gs>
              </a:gsLst>
              <a:lin ang="16200000" scaled="1"/>
            </a:gradFill>
            <a:ln w="9525" cap="flat" cmpd="sng" algn="ctr">
              <a:solidFill>
                <a:srgbClr val="9B979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222222"/>
                </a:solidFill>
                <a:effectLst/>
                <a:uLnTx/>
                <a:uFillTx/>
                <a:latin typeface="Roboto" panose="02000000000000000000" pitchFamily="2" charset="0"/>
                <a:ea typeface="Roboto" panose="02000000000000000000" pitchFamily="2" charset="0"/>
                <a:cs typeface="Roboto" panose="02000000000000000000" pitchFamily="2" charset="0"/>
                <a:sym typeface="Arial"/>
              </a:endParaRPr>
            </a:p>
          </p:txBody>
        </p:sp>
        <p:sp>
          <p:nvSpPr>
            <p:cNvPr id="42" name="Cube 41">
              <a:extLst>
                <a:ext uri="{FF2B5EF4-FFF2-40B4-BE49-F238E27FC236}">
                  <a16:creationId xmlns:a16="http://schemas.microsoft.com/office/drawing/2014/main" id="{AC7DE824-8CA7-4323-A367-D10F649E4144}"/>
                </a:ext>
              </a:extLst>
            </p:cNvPr>
            <p:cNvSpPr/>
            <p:nvPr/>
          </p:nvSpPr>
          <p:spPr>
            <a:xfrm>
              <a:off x="4597564" y="2606862"/>
              <a:ext cx="963249" cy="749100"/>
            </a:xfrm>
            <a:prstGeom prst="cube">
              <a:avLst>
                <a:gd name="adj" fmla="val 36779"/>
              </a:avLst>
            </a:prstGeom>
            <a:gradFill rotWithShape="1">
              <a:gsLst>
                <a:gs pos="0">
                  <a:srgbClr val="9B9796">
                    <a:tint val="50000"/>
                    <a:satMod val="300000"/>
                  </a:srgbClr>
                </a:gs>
                <a:gs pos="35000">
                  <a:srgbClr val="9B9796">
                    <a:tint val="37000"/>
                    <a:satMod val="300000"/>
                  </a:srgbClr>
                </a:gs>
                <a:gs pos="100000">
                  <a:srgbClr val="9B9796">
                    <a:tint val="15000"/>
                    <a:satMod val="350000"/>
                  </a:srgbClr>
                </a:gs>
              </a:gsLst>
              <a:lin ang="16200000" scaled="1"/>
            </a:gradFill>
            <a:ln w="9525" cap="flat" cmpd="sng" algn="ctr">
              <a:solidFill>
                <a:srgbClr val="9B979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222222"/>
                </a:solidFill>
                <a:effectLst/>
                <a:uLnTx/>
                <a:uFillTx/>
                <a:latin typeface="Roboto" panose="02000000000000000000" pitchFamily="2" charset="0"/>
                <a:ea typeface="Roboto" panose="02000000000000000000" pitchFamily="2" charset="0"/>
                <a:cs typeface="Roboto" panose="02000000000000000000" pitchFamily="2" charset="0"/>
                <a:sym typeface="Arial"/>
              </a:endParaRPr>
            </a:p>
          </p:txBody>
        </p:sp>
        <p:sp>
          <p:nvSpPr>
            <p:cNvPr id="43" name="Cube 42">
              <a:extLst>
                <a:ext uri="{FF2B5EF4-FFF2-40B4-BE49-F238E27FC236}">
                  <a16:creationId xmlns:a16="http://schemas.microsoft.com/office/drawing/2014/main" id="{E2FF285C-344E-4CBE-B2B1-74DAB33F86C6}"/>
                </a:ext>
              </a:extLst>
            </p:cNvPr>
            <p:cNvSpPr/>
            <p:nvPr/>
          </p:nvSpPr>
          <p:spPr>
            <a:xfrm>
              <a:off x="5281123" y="2606862"/>
              <a:ext cx="963249" cy="749100"/>
            </a:xfrm>
            <a:prstGeom prst="cube">
              <a:avLst>
                <a:gd name="adj" fmla="val 36779"/>
              </a:avLst>
            </a:prstGeom>
            <a:gradFill rotWithShape="1">
              <a:gsLst>
                <a:gs pos="0">
                  <a:srgbClr val="9B9796">
                    <a:tint val="50000"/>
                    <a:satMod val="300000"/>
                  </a:srgbClr>
                </a:gs>
                <a:gs pos="35000">
                  <a:srgbClr val="9B9796">
                    <a:tint val="37000"/>
                    <a:satMod val="300000"/>
                  </a:srgbClr>
                </a:gs>
                <a:gs pos="100000">
                  <a:srgbClr val="9B9796">
                    <a:tint val="15000"/>
                    <a:satMod val="350000"/>
                  </a:srgbClr>
                </a:gs>
              </a:gsLst>
              <a:lin ang="16200000" scaled="1"/>
            </a:gradFill>
            <a:ln w="9525" cap="flat" cmpd="sng" algn="ctr">
              <a:solidFill>
                <a:srgbClr val="9B979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222222"/>
                </a:solidFill>
                <a:effectLst/>
                <a:uLnTx/>
                <a:uFillTx/>
                <a:latin typeface="Roboto" panose="02000000000000000000" pitchFamily="2" charset="0"/>
                <a:ea typeface="Roboto" panose="02000000000000000000" pitchFamily="2" charset="0"/>
                <a:cs typeface="Roboto" panose="02000000000000000000" pitchFamily="2" charset="0"/>
                <a:sym typeface="Arial"/>
              </a:endParaRPr>
            </a:p>
          </p:txBody>
        </p:sp>
        <p:sp>
          <p:nvSpPr>
            <p:cNvPr id="44" name="Cube 43">
              <a:extLst>
                <a:ext uri="{FF2B5EF4-FFF2-40B4-BE49-F238E27FC236}">
                  <a16:creationId xmlns:a16="http://schemas.microsoft.com/office/drawing/2014/main" id="{06C27C72-C1D0-460F-911C-F4DA401A9CB3}"/>
                </a:ext>
              </a:extLst>
            </p:cNvPr>
            <p:cNvSpPr/>
            <p:nvPr/>
          </p:nvSpPr>
          <p:spPr>
            <a:xfrm>
              <a:off x="5964682" y="2606862"/>
              <a:ext cx="963249" cy="749100"/>
            </a:xfrm>
            <a:prstGeom prst="cube">
              <a:avLst>
                <a:gd name="adj" fmla="val 36779"/>
              </a:avLst>
            </a:prstGeom>
            <a:gradFill rotWithShape="1">
              <a:gsLst>
                <a:gs pos="0">
                  <a:srgbClr val="9B9796">
                    <a:tint val="50000"/>
                    <a:satMod val="300000"/>
                  </a:srgbClr>
                </a:gs>
                <a:gs pos="35000">
                  <a:srgbClr val="9B9796">
                    <a:tint val="37000"/>
                    <a:satMod val="300000"/>
                  </a:srgbClr>
                </a:gs>
                <a:gs pos="100000">
                  <a:srgbClr val="9B9796">
                    <a:tint val="15000"/>
                    <a:satMod val="350000"/>
                  </a:srgbClr>
                </a:gs>
              </a:gsLst>
              <a:lin ang="16200000" scaled="1"/>
            </a:gradFill>
            <a:ln w="9525" cap="flat" cmpd="sng" algn="ctr">
              <a:solidFill>
                <a:srgbClr val="9B979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222222"/>
                </a:solidFill>
                <a:effectLst/>
                <a:uLnTx/>
                <a:uFillTx/>
                <a:latin typeface="Roboto" panose="02000000000000000000" pitchFamily="2" charset="0"/>
                <a:ea typeface="Roboto" panose="02000000000000000000" pitchFamily="2" charset="0"/>
                <a:cs typeface="Roboto" panose="02000000000000000000" pitchFamily="2" charset="0"/>
                <a:sym typeface="Arial"/>
              </a:endParaRPr>
            </a:p>
          </p:txBody>
        </p:sp>
        <p:sp>
          <p:nvSpPr>
            <p:cNvPr id="45" name="Cube 44">
              <a:extLst>
                <a:ext uri="{FF2B5EF4-FFF2-40B4-BE49-F238E27FC236}">
                  <a16:creationId xmlns:a16="http://schemas.microsoft.com/office/drawing/2014/main" id="{7193610F-FDBE-4A71-91F8-0EAD86B470F2}"/>
                </a:ext>
              </a:extLst>
            </p:cNvPr>
            <p:cNvSpPr/>
            <p:nvPr/>
          </p:nvSpPr>
          <p:spPr>
            <a:xfrm>
              <a:off x="6648241" y="2606862"/>
              <a:ext cx="963249" cy="749100"/>
            </a:xfrm>
            <a:prstGeom prst="cube">
              <a:avLst>
                <a:gd name="adj" fmla="val 36779"/>
              </a:avLst>
            </a:prstGeom>
            <a:gradFill rotWithShape="1">
              <a:gsLst>
                <a:gs pos="0">
                  <a:srgbClr val="9B9796">
                    <a:tint val="50000"/>
                    <a:satMod val="300000"/>
                  </a:srgbClr>
                </a:gs>
                <a:gs pos="35000">
                  <a:srgbClr val="9B9796">
                    <a:tint val="37000"/>
                    <a:satMod val="300000"/>
                  </a:srgbClr>
                </a:gs>
                <a:gs pos="100000">
                  <a:srgbClr val="9B9796">
                    <a:tint val="15000"/>
                    <a:satMod val="350000"/>
                  </a:srgbClr>
                </a:gs>
              </a:gsLst>
              <a:lin ang="16200000" scaled="1"/>
            </a:gradFill>
            <a:ln w="9525" cap="flat" cmpd="sng" algn="ctr">
              <a:solidFill>
                <a:srgbClr val="9B979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222222"/>
                </a:solidFill>
                <a:effectLst/>
                <a:uLnTx/>
                <a:uFillTx/>
                <a:latin typeface="Arial"/>
                <a:ea typeface="+mn-ea"/>
                <a:cs typeface="+mn-cs"/>
                <a:sym typeface="Arial"/>
              </a:endParaRPr>
            </a:p>
          </p:txBody>
        </p:sp>
        <p:sp>
          <p:nvSpPr>
            <p:cNvPr id="46" name="TextBox 45">
              <a:extLst>
                <a:ext uri="{FF2B5EF4-FFF2-40B4-BE49-F238E27FC236}">
                  <a16:creationId xmlns:a16="http://schemas.microsoft.com/office/drawing/2014/main" id="{82633995-DFCB-44B6-804D-CF844E7FCBAD}"/>
                </a:ext>
              </a:extLst>
            </p:cNvPr>
            <p:cNvSpPr txBox="1"/>
            <p:nvPr/>
          </p:nvSpPr>
          <p:spPr>
            <a:xfrm>
              <a:off x="3320441" y="2972759"/>
              <a:ext cx="530466"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A[0]</a:t>
              </a:r>
            </a:p>
          </p:txBody>
        </p:sp>
        <p:sp>
          <p:nvSpPr>
            <p:cNvPr id="47" name="TextBox 46">
              <a:extLst>
                <a:ext uri="{FF2B5EF4-FFF2-40B4-BE49-F238E27FC236}">
                  <a16:creationId xmlns:a16="http://schemas.microsoft.com/office/drawing/2014/main" id="{7D202F55-DC12-40A1-9B11-7DAFF3CF4652}"/>
                </a:ext>
              </a:extLst>
            </p:cNvPr>
            <p:cNvSpPr txBox="1"/>
            <p:nvPr/>
          </p:nvSpPr>
          <p:spPr>
            <a:xfrm>
              <a:off x="3489525" y="2587414"/>
              <a:ext cx="40709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sym typeface="Arial"/>
                </a:rPr>
                <a:t>10</a:t>
              </a:r>
            </a:p>
          </p:txBody>
        </p:sp>
        <p:sp>
          <p:nvSpPr>
            <p:cNvPr id="48" name="TextBox 47">
              <a:extLst>
                <a:ext uri="{FF2B5EF4-FFF2-40B4-BE49-F238E27FC236}">
                  <a16:creationId xmlns:a16="http://schemas.microsoft.com/office/drawing/2014/main" id="{DC335EEF-620C-4AB1-A4FE-D97339A8A676}"/>
                </a:ext>
              </a:extLst>
            </p:cNvPr>
            <p:cNvSpPr txBox="1"/>
            <p:nvPr/>
          </p:nvSpPr>
          <p:spPr>
            <a:xfrm>
              <a:off x="3989411" y="2972759"/>
              <a:ext cx="530466"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A[1]</a:t>
              </a:r>
            </a:p>
          </p:txBody>
        </p:sp>
        <p:sp>
          <p:nvSpPr>
            <p:cNvPr id="49" name="TextBox 48">
              <a:extLst>
                <a:ext uri="{FF2B5EF4-FFF2-40B4-BE49-F238E27FC236}">
                  <a16:creationId xmlns:a16="http://schemas.microsoft.com/office/drawing/2014/main" id="{E4E107FE-858E-4814-AEE4-89746CD47D76}"/>
                </a:ext>
              </a:extLst>
            </p:cNvPr>
            <p:cNvSpPr txBox="1"/>
            <p:nvPr/>
          </p:nvSpPr>
          <p:spPr>
            <a:xfrm>
              <a:off x="4258938" y="2589556"/>
              <a:ext cx="407099"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sym typeface="Arial"/>
                </a:rPr>
                <a:t>9</a:t>
              </a:r>
            </a:p>
          </p:txBody>
        </p:sp>
        <p:sp>
          <p:nvSpPr>
            <p:cNvPr id="50" name="TextBox 49">
              <a:extLst>
                <a:ext uri="{FF2B5EF4-FFF2-40B4-BE49-F238E27FC236}">
                  <a16:creationId xmlns:a16="http://schemas.microsoft.com/office/drawing/2014/main" id="{EA4B2ED2-AADF-43C8-B72B-7EC9166C72BD}"/>
                </a:ext>
              </a:extLst>
            </p:cNvPr>
            <p:cNvSpPr txBox="1"/>
            <p:nvPr/>
          </p:nvSpPr>
          <p:spPr>
            <a:xfrm>
              <a:off x="4707731" y="2981412"/>
              <a:ext cx="530466"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A[2]</a:t>
              </a:r>
            </a:p>
          </p:txBody>
        </p:sp>
        <p:sp>
          <p:nvSpPr>
            <p:cNvPr id="51" name="TextBox 50">
              <a:extLst>
                <a:ext uri="{FF2B5EF4-FFF2-40B4-BE49-F238E27FC236}">
                  <a16:creationId xmlns:a16="http://schemas.microsoft.com/office/drawing/2014/main" id="{4739ECC5-C6B4-4376-BA7A-8EF32EDC86B9}"/>
                </a:ext>
              </a:extLst>
            </p:cNvPr>
            <p:cNvSpPr txBox="1"/>
            <p:nvPr/>
          </p:nvSpPr>
          <p:spPr>
            <a:xfrm>
              <a:off x="4975213" y="2587413"/>
              <a:ext cx="294171"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sym typeface="Arial"/>
                </a:rPr>
                <a:t>8</a:t>
              </a:r>
            </a:p>
          </p:txBody>
        </p:sp>
        <p:sp>
          <p:nvSpPr>
            <p:cNvPr id="52" name="TextBox 51">
              <a:extLst>
                <a:ext uri="{FF2B5EF4-FFF2-40B4-BE49-F238E27FC236}">
                  <a16:creationId xmlns:a16="http://schemas.microsoft.com/office/drawing/2014/main" id="{9D563477-0193-4E45-A102-FC62BE2DAF1A}"/>
                </a:ext>
              </a:extLst>
            </p:cNvPr>
            <p:cNvSpPr txBox="1"/>
            <p:nvPr/>
          </p:nvSpPr>
          <p:spPr>
            <a:xfrm>
              <a:off x="5339397" y="2976350"/>
              <a:ext cx="530466"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A[3]</a:t>
              </a:r>
            </a:p>
          </p:txBody>
        </p:sp>
        <p:sp>
          <p:nvSpPr>
            <p:cNvPr id="53" name="TextBox 52">
              <a:extLst>
                <a:ext uri="{FF2B5EF4-FFF2-40B4-BE49-F238E27FC236}">
                  <a16:creationId xmlns:a16="http://schemas.microsoft.com/office/drawing/2014/main" id="{F7A24D1B-F89C-4861-91B9-F0D603654658}"/>
                </a:ext>
              </a:extLst>
            </p:cNvPr>
            <p:cNvSpPr txBox="1"/>
            <p:nvPr/>
          </p:nvSpPr>
          <p:spPr>
            <a:xfrm>
              <a:off x="5637358" y="2589556"/>
              <a:ext cx="355815"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sym typeface="Arial"/>
                </a:rPr>
                <a:t>7</a:t>
              </a:r>
            </a:p>
          </p:txBody>
        </p:sp>
        <p:sp>
          <p:nvSpPr>
            <p:cNvPr id="54" name="Cube 53">
              <a:extLst>
                <a:ext uri="{FF2B5EF4-FFF2-40B4-BE49-F238E27FC236}">
                  <a16:creationId xmlns:a16="http://schemas.microsoft.com/office/drawing/2014/main" id="{9E17D38D-1C4B-4B00-BDE6-ED1EA4C9089C}"/>
                </a:ext>
              </a:extLst>
            </p:cNvPr>
            <p:cNvSpPr/>
            <p:nvPr/>
          </p:nvSpPr>
          <p:spPr>
            <a:xfrm>
              <a:off x="7331800" y="2606862"/>
              <a:ext cx="963249" cy="749100"/>
            </a:xfrm>
            <a:prstGeom prst="cube">
              <a:avLst>
                <a:gd name="adj" fmla="val 36779"/>
              </a:avLst>
            </a:prstGeom>
            <a:gradFill rotWithShape="1">
              <a:gsLst>
                <a:gs pos="0">
                  <a:srgbClr val="9B9796">
                    <a:tint val="50000"/>
                    <a:satMod val="300000"/>
                  </a:srgbClr>
                </a:gs>
                <a:gs pos="35000">
                  <a:srgbClr val="9B9796">
                    <a:tint val="37000"/>
                    <a:satMod val="300000"/>
                  </a:srgbClr>
                </a:gs>
                <a:gs pos="100000">
                  <a:srgbClr val="9B9796">
                    <a:tint val="15000"/>
                    <a:satMod val="350000"/>
                  </a:srgbClr>
                </a:gs>
              </a:gsLst>
              <a:lin ang="16200000" scaled="1"/>
            </a:gradFill>
            <a:ln w="9525" cap="flat" cmpd="sng" algn="ctr">
              <a:solidFill>
                <a:srgbClr val="9B979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222222"/>
                </a:solidFill>
                <a:effectLst/>
                <a:uLnTx/>
                <a:uFillTx/>
                <a:latin typeface="Arial"/>
                <a:ea typeface="+mn-ea"/>
                <a:cs typeface="+mn-cs"/>
                <a:sym typeface="Arial"/>
              </a:endParaRPr>
            </a:p>
          </p:txBody>
        </p:sp>
        <p:sp>
          <p:nvSpPr>
            <p:cNvPr id="55" name="TextBox 54">
              <a:extLst>
                <a:ext uri="{FF2B5EF4-FFF2-40B4-BE49-F238E27FC236}">
                  <a16:creationId xmlns:a16="http://schemas.microsoft.com/office/drawing/2014/main" id="{97C6161C-8C80-40AF-B495-FAEBA6D75140}"/>
                </a:ext>
              </a:extLst>
            </p:cNvPr>
            <p:cNvSpPr txBox="1"/>
            <p:nvPr/>
          </p:nvSpPr>
          <p:spPr>
            <a:xfrm>
              <a:off x="6039754" y="2972759"/>
              <a:ext cx="530466"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A[4]</a:t>
              </a:r>
            </a:p>
          </p:txBody>
        </p:sp>
        <p:sp>
          <p:nvSpPr>
            <p:cNvPr id="56" name="TextBox 55">
              <a:extLst>
                <a:ext uri="{FF2B5EF4-FFF2-40B4-BE49-F238E27FC236}">
                  <a16:creationId xmlns:a16="http://schemas.microsoft.com/office/drawing/2014/main" id="{568863DB-0ADB-4DB9-9296-98D6C1AF7FED}"/>
                </a:ext>
              </a:extLst>
            </p:cNvPr>
            <p:cNvSpPr txBox="1"/>
            <p:nvPr/>
          </p:nvSpPr>
          <p:spPr>
            <a:xfrm>
              <a:off x="6688552" y="2972759"/>
              <a:ext cx="530466"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A[5]</a:t>
              </a:r>
            </a:p>
          </p:txBody>
        </p:sp>
        <p:sp>
          <p:nvSpPr>
            <p:cNvPr id="57" name="TextBox 56">
              <a:extLst>
                <a:ext uri="{FF2B5EF4-FFF2-40B4-BE49-F238E27FC236}">
                  <a16:creationId xmlns:a16="http://schemas.microsoft.com/office/drawing/2014/main" id="{714A5E97-4FDB-402E-8D4C-A3EE902FF139}"/>
                </a:ext>
              </a:extLst>
            </p:cNvPr>
            <p:cNvSpPr txBox="1"/>
            <p:nvPr/>
          </p:nvSpPr>
          <p:spPr>
            <a:xfrm>
              <a:off x="7406872" y="2981412"/>
              <a:ext cx="530466"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A[6]</a:t>
              </a:r>
            </a:p>
          </p:txBody>
        </p:sp>
        <p:sp>
          <p:nvSpPr>
            <p:cNvPr id="58" name="TextBox 57">
              <a:extLst>
                <a:ext uri="{FF2B5EF4-FFF2-40B4-BE49-F238E27FC236}">
                  <a16:creationId xmlns:a16="http://schemas.microsoft.com/office/drawing/2014/main" id="{44CA6AD3-5404-43EF-9B6A-4A63A73DADB1}"/>
                </a:ext>
              </a:extLst>
            </p:cNvPr>
            <p:cNvSpPr txBox="1"/>
            <p:nvPr/>
          </p:nvSpPr>
          <p:spPr>
            <a:xfrm>
              <a:off x="6316511" y="2585271"/>
              <a:ext cx="303811"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sym typeface="Arial"/>
                </a:rPr>
                <a:t>4</a:t>
              </a:r>
            </a:p>
          </p:txBody>
        </p:sp>
        <p:sp>
          <p:nvSpPr>
            <p:cNvPr id="59" name="TextBox 58">
              <a:extLst>
                <a:ext uri="{FF2B5EF4-FFF2-40B4-BE49-F238E27FC236}">
                  <a16:creationId xmlns:a16="http://schemas.microsoft.com/office/drawing/2014/main" id="{C3E3AD1B-7907-4257-8DDD-E3EAFCE77CD9}"/>
                </a:ext>
              </a:extLst>
            </p:cNvPr>
            <p:cNvSpPr txBox="1"/>
            <p:nvPr/>
          </p:nvSpPr>
          <p:spPr>
            <a:xfrm>
              <a:off x="6989362" y="2587413"/>
              <a:ext cx="407099"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sym typeface="Arial"/>
                </a:rPr>
                <a:t>3</a:t>
              </a:r>
            </a:p>
          </p:txBody>
        </p:sp>
        <p:sp>
          <p:nvSpPr>
            <p:cNvPr id="60" name="TextBox 59">
              <a:extLst>
                <a:ext uri="{FF2B5EF4-FFF2-40B4-BE49-F238E27FC236}">
                  <a16:creationId xmlns:a16="http://schemas.microsoft.com/office/drawing/2014/main" id="{6BCBF5A7-12B0-486D-9F77-A81FB9CCF434}"/>
                </a:ext>
              </a:extLst>
            </p:cNvPr>
            <p:cNvSpPr txBox="1"/>
            <p:nvPr/>
          </p:nvSpPr>
          <p:spPr>
            <a:xfrm>
              <a:off x="7667449" y="2585270"/>
              <a:ext cx="337703"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sym typeface="Arial"/>
                </a:rPr>
                <a:t>1</a:t>
              </a:r>
            </a:p>
          </p:txBody>
        </p:sp>
      </p:grpSp>
      <p:sp>
        <p:nvSpPr>
          <p:cNvPr id="61" name="Callout: Line 60">
            <a:extLst>
              <a:ext uri="{FF2B5EF4-FFF2-40B4-BE49-F238E27FC236}">
                <a16:creationId xmlns:a16="http://schemas.microsoft.com/office/drawing/2014/main" id="{2C2D8166-4798-4D58-B4BC-8521B5199A6D}"/>
              </a:ext>
            </a:extLst>
          </p:cNvPr>
          <p:cNvSpPr/>
          <p:nvPr/>
        </p:nvSpPr>
        <p:spPr>
          <a:xfrm>
            <a:off x="8296662" y="2942890"/>
            <a:ext cx="701304" cy="342900"/>
          </a:xfrm>
          <a:prstGeom prst="borderCallout1">
            <a:avLst>
              <a:gd name="adj1" fmla="val 99141"/>
              <a:gd name="adj2" fmla="val 50890"/>
              <a:gd name="adj3" fmla="val 238167"/>
              <a:gd name="adj4" fmla="val 51347"/>
            </a:avLst>
          </a:prstGeom>
          <a:gradFill rotWithShape="1">
            <a:gsLst>
              <a:gs pos="0">
                <a:srgbClr val="96C944">
                  <a:tint val="50000"/>
                  <a:satMod val="300000"/>
                </a:srgbClr>
              </a:gs>
              <a:gs pos="35000">
                <a:srgbClr val="96C944">
                  <a:tint val="37000"/>
                  <a:satMod val="300000"/>
                </a:srgbClr>
              </a:gs>
              <a:gs pos="100000">
                <a:srgbClr val="96C944">
                  <a:tint val="15000"/>
                  <a:satMod val="350000"/>
                </a:srgbClr>
              </a:gs>
            </a:gsLst>
            <a:lin ang="16200000" scaled="1"/>
          </a:gradFill>
          <a:ln w="9525" cap="flat" cmpd="sng" algn="ctr">
            <a:solidFill>
              <a:srgbClr val="96C944">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222222"/>
                </a:solidFill>
                <a:effectLst/>
                <a:uLnTx/>
                <a:uFillTx/>
                <a:latin typeface="Roboto" panose="02000000000000000000" pitchFamily="2" charset="0"/>
                <a:ea typeface="Roboto" panose="02000000000000000000" pitchFamily="2" charset="0"/>
                <a:cs typeface="Roboto" panose="02000000000000000000" pitchFamily="2" charset="0"/>
                <a:sym typeface="Arial"/>
              </a:rPr>
              <a:t>A[3]&lt;9</a:t>
            </a:r>
          </a:p>
        </p:txBody>
      </p:sp>
      <p:sp>
        <p:nvSpPr>
          <p:cNvPr id="62" name="Left Brace 61">
            <a:extLst>
              <a:ext uri="{FF2B5EF4-FFF2-40B4-BE49-F238E27FC236}">
                <a16:creationId xmlns:a16="http://schemas.microsoft.com/office/drawing/2014/main" id="{AA08BCCA-C5DD-4F1F-B93E-A5F150222C25}"/>
              </a:ext>
            </a:extLst>
          </p:cNvPr>
          <p:cNvSpPr/>
          <p:nvPr/>
        </p:nvSpPr>
        <p:spPr>
          <a:xfrm rot="5400000">
            <a:off x="8667646" y="1170312"/>
            <a:ext cx="220518" cy="4737894"/>
          </a:xfrm>
          <a:prstGeom prst="leftBrace">
            <a:avLst/>
          </a:prstGeom>
          <a:noFill/>
          <a:ln w="19050" cap="flat" cmpd="sng" algn="ctr">
            <a:solidFill>
              <a:srgbClr val="FF8700">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222222"/>
              </a:solidFill>
              <a:effectLst/>
              <a:uLnTx/>
              <a:uFillTx/>
              <a:latin typeface="Arial"/>
              <a:ea typeface="+mn-ea"/>
              <a:cs typeface="+mn-cs"/>
              <a:sym typeface="Arial"/>
            </a:endParaRPr>
          </a:p>
        </p:txBody>
      </p:sp>
      <p:sp>
        <p:nvSpPr>
          <p:cNvPr id="63" name="Left Brace 62">
            <a:extLst>
              <a:ext uri="{FF2B5EF4-FFF2-40B4-BE49-F238E27FC236}">
                <a16:creationId xmlns:a16="http://schemas.microsoft.com/office/drawing/2014/main" id="{CF32BBE3-8C18-4ACC-B65E-38FB41031833}"/>
              </a:ext>
            </a:extLst>
          </p:cNvPr>
          <p:cNvSpPr/>
          <p:nvPr/>
        </p:nvSpPr>
        <p:spPr>
          <a:xfrm rot="5400000">
            <a:off x="7281224" y="2517702"/>
            <a:ext cx="239610" cy="2050676"/>
          </a:xfrm>
          <a:prstGeom prst="leftBrace">
            <a:avLst/>
          </a:prstGeom>
          <a:noFill/>
          <a:ln w="19050" cap="flat" cmpd="sng" algn="ctr">
            <a:solidFill>
              <a:srgbClr val="FF8700">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222222"/>
              </a:solidFill>
              <a:effectLst/>
              <a:uLnTx/>
              <a:uFillTx/>
              <a:latin typeface="Arial"/>
              <a:ea typeface="+mn-ea"/>
              <a:cs typeface="+mn-cs"/>
              <a:sym typeface="Arial"/>
            </a:endParaRPr>
          </a:p>
        </p:txBody>
      </p:sp>
      <p:sp>
        <p:nvSpPr>
          <p:cNvPr id="64" name="Callout: Line 63">
            <a:extLst>
              <a:ext uri="{FF2B5EF4-FFF2-40B4-BE49-F238E27FC236}">
                <a16:creationId xmlns:a16="http://schemas.microsoft.com/office/drawing/2014/main" id="{95F84A2D-B120-473A-93A7-734801F9C0A8}"/>
              </a:ext>
            </a:extLst>
          </p:cNvPr>
          <p:cNvSpPr/>
          <p:nvPr/>
        </p:nvSpPr>
        <p:spPr>
          <a:xfrm>
            <a:off x="6910789" y="2942890"/>
            <a:ext cx="701304" cy="342900"/>
          </a:xfrm>
          <a:prstGeom prst="borderCallout1">
            <a:avLst>
              <a:gd name="adj1" fmla="val 99141"/>
              <a:gd name="adj2" fmla="val 50890"/>
              <a:gd name="adj3" fmla="val 238167"/>
              <a:gd name="adj4" fmla="val 51347"/>
            </a:avLst>
          </a:prstGeom>
          <a:gradFill rotWithShape="1">
            <a:gsLst>
              <a:gs pos="0">
                <a:srgbClr val="96C944">
                  <a:tint val="50000"/>
                  <a:satMod val="300000"/>
                </a:srgbClr>
              </a:gs>
              <a:gs pos="35000">
                <a:srgbClr val="96C944">
                  <a:tint val="37000"/>
                  <a:satMod val="300000"/>
                </a:srgbClr>
              </a:gs>
              <a:gs pos="100000">
                <a:srgbClr val="96C944">
                  <a:tint val="15000"/>
                  <a:satMod val="350000"/>
                </a:srgbClr>
              </a:gs>
            </a:gsLst>
            <a:lin ang="16200000" scaled="1"/>
          </a:gradFill>
          <a:ln w="9525" cap="flat" cmpd="sng" algn="ctr">
            <a:solidFill>
              <a:srgbClr val="96C944">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222222"/>
                </a:solidFill>
                <a:effectLst/>
                <a:uLnTx/>
                <a:uFillTx/>
                <a:latin typeface="Roboto" panose="02000000000000000000" pitchFamily="2" charset="0"/>
                <a:ea typeface="Roboto" panose="02000000000000000000" pitchFamily="2" charset="0"/>
                <a:cs typeface="Roboto" panose="02000000000000000000" pitchFamily="2" charset="0"/>
                <a:sym typeface="Arial"/>
              </a:rPr>
              <a:t>A[1]=9</a:t>
            </a:r>
          </a:p>
        </p:txBody>
      </p:sp>
      <p:sp>
        <p:nvSpPr>
          <p:cNvPr id="65" name="Callout: Line 64">
            <a:extLst>
              <a:ext uri="{FF2B5EF4-FFF2-40B4-BE49-F238E27FC236}">
                <a16:creationId xmlns:a16="http://schemas.microsoft.com/office/drawing/2014/main" id="{C0A131A7-5086-401C-995D-E936A8B81384}"/>
              </a:ext>
            </a:extLst>
          </p:cNvPr>
          <p:cNvSpPr/>
          <p:nvPr/>
        </p:nvSpPr>
        <p:spPr>
          <a:xfrm>
            <a:off x="6251207" y="4665077"/>
            <a:ext cx="440382" cy="311727"/>
          </a:xfrm>
          <a:prstGeom prst="borderCallout1">
            <a:avLst>
              <a:gd name="adj1" fmla="val -2820"/>
              <a:gd name="adj2" fmla="val 53943"/>
              <a:gd name="adj3" fmla="val -97127"/>
              <a:gd name="adj4" fmla="val 54400"/>
            </a:avLst>
          </a:prstGeom>
          <a:gradFill rotWithShape="1">
            <a:gsLst>
              <a:gs pos="0">
                <a:srgbClr val="96C944">
                  <a:tint val="50000"/>
                  <a:satMod val="300000"/>
                </a:srgbClr>
              </a:gs>
              <a:gs pos="35000">
                <a:srgbClr val="96C944">
                  <a:tint val="37000"/>
                  <a:satMod val="300000"/>
                </a:srgbClr>
              </a:gs>
              <a:gs pos="100000">
                <a:srgbClr val="96C944">
                  <a:tint val="15000"/>
                  <a:satMod val="350000"/>
                </a:srgbClr>
              </a:gs>
            </a:gsLst>
            <a:lin ang="16200000" scaled="1"/>
          </a:gradFill>
          <a:ln w="9525" cap="flat" cmpd="sng" algn="ctr">
            <a:solidFill>
              <a:srgbClr val="96C944">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222222"/>
                </a:solidFill>
                <a:effectLst/>
                <a:uLnTx/>
                <a:uFillTx/>
                <a:latin typeface="Roboto" panose="02000000000000000000" pitchFamily="2" charset="0"/>
                <a:ea typeface="Roboto" panose="02000000000000000000" pitchFamily="2" charset="0"/>
                <a:cs typeface="Roboto" panose="02000000000000000000" pitchFamily="2" charset="0"/>
                <a:sym typeface="Arial"/>
              </a:rPr>
              <a:t>left</a:t>
            </a:r>
          </a:p>
        </p:txBody>
      </p:sp>
      <p:sp>
        <p:nvSpPr>
          <p:cNvPr id="66" name="Callout: Line 65">
            <a:extLst>
              <a:ext uri="{FF2B5EF4-FFF2-40B4-BE49-F238E27FC236}">
                <a16:creationId xmlns:a16="http://schemas.microsoft.com/office/drawing/2014/main" id="{267E08AD-CC79-4945-8ACB-CF1BC79F7BB5}"/>
              </a:ext>
            </a:extLst>
          </p:cNvPr>
          <p:cNvSpPr/>
          <p:nvPr/>
        </p:nvSpPr>
        <p:spPr>
          <a:xfrm>
            <a:off x="10272426" y="4634378"/>
            <a:ext cx="560600" cy="311727"/>
          </a:xfrm>
          <a:prstGeom prst="borderCallout1">
            <a:avLst>
              <a:gd name="adj1" fmla="val -2820"/>
              <a:gd name="adj2" fmla="val 53943"/>
              <a:gd name="adj3" fmla="val -97127"/>
              <a:gd name="adj4" fmla="val 54400"/>
            </a:avLst>
          </a:prstGeom>
          <a:gradFill rotWithShape="1">
            <a:gsLst>
              <a:gs pos="0">
                <a:srgbClr val="96C944">
                  <a:tint val="50000"/>
                  <a:satMod val="300000"/>
                </a:srgbClr>
              </a:gs>
              <a:gs pos="35000">
                <a:srgbClr val="96C944">
                  <a:tint val="37000"/>
                  <a:satMod val="300000"/>
                </a:srgbClr>
              </a:gs>
              <a:gs pos="100000">
                <a:srgbClr val="96C944">
                  <a:tint val="15000"/>
                  <a:satMod val="350000"/>
                </a:srgbClr>
              </a:gs>
            </a:gsLst>
            <a:lin ang="16200000" scaled="1"/>
          </a:gradFill>
          <a:ln w="9525" cap="flat" cmpd="sng" algn="ctr">
            <a:solidFill>
              <a:srgbClr val="96C944">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222222"/>
                </a:solidFill>
                <a:effectLst/>
                <a:uLnTx/>
                <a:uFillTx/>
                <a:latin typeface="Roboto" panose="02000000000000000000" pitchFamily="2" charset="0"/>
                <a:ea typeface="Roboto" panose="02000000000000000000" pitchFamily="2" charset="0"/>
                <a:cs typeface="Roboto" panose="02000000000000000000" pitchFamily="2" charset="0"/>
                <a:sym typeface="Arial"/>
              </a:rPr>
              <a:t>right</a:t>
            </a:r>
          </a:p>
        </p:txBody>
      </p:sp>
      <p:sp>
        <p:nvSpPr>
          <p:cNvPr id="67" name="Callout: Line 66">
            <a:extLst>
              <a:ext uri="{FF2B5EF4-FFF2-40B4-BE49-F238E27FC236}">
                <a16:creationId xmlns:a16="http://schemas.microsoft.com/office/drawing/2014/main" id="{D7FE3130-9C42-4895-9B7A-A87D3EECEC1B}"/>
              </a:ext>
            </a:extLst>
          </p:cNvPr>
          <p:cNvSpPr/>
          <p:nvPr/>
        </p:nvSpPr>
        <p:spPr>
          <a:xfrm>
            <a:off x="8218030" y="4658055"/>
            <a:ext cx="523867" cy="304748"/>
          </a:xfrm>
          <a:prstGeom prst="borderCallout1">
            <a:avLst>
              <a:gd name="adj1" fmla="val -2820"/>
              <a:gd name="adj2" fmla="val 53943"/>
              <a:gd name="adj3" fmla="val -97127"/>
              <a:gd name="adj4" fmla="val 54400"/>
            </a:avLst>
          </a:prstGeom>
          <a:gradFill rotWithShape="1">
            <a:gsLst>
              <a:gs pos="0">
                <a:srgbClr val="96C944">
                  <a:tint val="50000"/>
                  <a:satMod val="300000"/>
                </a:srgbClr>
              </a:gs>
              <a:gs pos="35000">
                <a:srgbClr val="96C944">
                  <a:tint val="37000"/>
                  <a:satMod val="300000"/>
                </a:srgbClr>
              </a:gs>
              <a:gs pos="100000">
                <a:srgbClr val="96C944">
                  <a:tint val="15000"/>
                  <a:satMod val="350000"/>
                </a:srgbClr>
              </a:gs>
            </a:gsLst>
            <a:lin ang="16200000" scaled="1"/>
          </a:gradFill>
          <a:ln w="9525" cap="flat" cmpd="sng" algn="ctr">
            <a:solidFill>
              <a:srgbClr val="96C944">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222222"/>
                </a:solidFill>
                <a:effectLst/>
                <a:uLnTx/>
                <a:uFillTx/>
                <a:latin typeface="Roboto" panose="02000000000000000000" pitchFamily="2" charset="0"/>
                <a:ea typeface="Roboto" panose="02000000000000000000" pitchFamily="2" charset="0"/>
                <a:cs typeface="Roboto" panose="02000000000000000000" pitchFamily="2" charset="0"/>
                <a:sym typeface="Arial"/>
              </a:rPr>
              <a:t>mid</a:t>
            </a:r>
          </a:p>
        </p:txBody>
      </p:sp>
      <p:sp>
        <p:nvSpPr>
          <p:cNvPr id="68" name="Callout: Line 67">
            <a:extLst>
              <a:ext uri="{FF2B5EF4-FFF2-40B4-BE49-F238E27FC236}">
                <a16:creationId xmlns:a16="http://schemas.microsoft.com/office/drawing/2014/main" id="{83F275BD-572D-411F-8F1A-2E490C49FF01}"/>
              </a:ext>
            </a:extLst>
          </p:cNvPr>
          <p:cNvSpPr/>
          <p:nvPr/>
        </p:nvSpPr>
        <p:spPr>
          <a:xfrm>
            <a:off x="7523634" y="4665077"/>
            <a:ext cx="595591" cy="303594"/>
          </a:xfrm>
          <a:prstGeom prst="borderCallout1">
            <a:avLst>
              <a:gd name="adj1" fmla="val -2820"/>
              <a:gd name="adj2" fmla="val 53943"/>
              <a:gd name="adj3" fmla="val -97127"/>
              <a:gd name="adj4" fmla="val 54400"/>
            </a:avLst>
          </a:prstGeom>
          <a:gradFill rotWithShape="1">
            <a:gsLst>
              <a:gs pos="0">
                <a:srgbClr val="96C944">
                  <a:tint val="50000"/>
                  <a:satMod val="300000"/>
                </a:srgbClr>
              </a:gs>
              <a:gs pos="35000">
                <a:srgbClr val="96C944">
                  <a:tint val="37000"/>
                  <a:satMod val="300000"/>
                </a:srgbClr>
              </a:gs>
              <a:gs pos="100000">
                <a:srgbClr val="96C944">
                  <a:tint val="15000"/>
                  <a:satMod val="350000"/>
                </a:srgbClr>
              </a:gs>
            </a:gsLst>
            <a:lin ang="16200000" scaled="1"/>
          </a:gradFill>
          <a:ln w="9525" cap="flat" cmpd="sng" algn="ctr">
            <a:solidFill>
              <a:srgbClr val="96C944">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222222"/>
                </a:solidFill>
                <a:effectLst/>
                <a:uLnTx/>
                <a:uFillTx/>
                <a:latin typeface="Roboto" panose="02000000000000000000" pitchFamily="2" charset="0"/>
                <a:ea typeface="Roboto" panose="02000000000000000000" pitchFamily="2" charset="0"/>
                <a:cs typeface="Roboto" panose="02000000000000000000" pitchFamily="2" charset="0"/>
                <a:sym typeface="Arial"/>
              </a:rPr>
              <a:t>right</a:t>
            </a:r>
          </a:p>
        </p:txBody>
      </p:sp>
      <p:sp>
        <p:nvSpPr>
          <p:cNvPr id="69" name="Callout: Line 68">
            <a:extLst>
              <a:ext uri="{FF2B5EF4-FFF2-40B4-BE49-F238E27FC236}">
                <a16:creationId xmlns:a16="http://schemas.microsoft.com/office/drawing/2014/main" id="{2AC88C51-7A63-4803-AC51-AA818D1BD7D9}"/>
              </a:ext>
            </a:extLst>
          </p:cNvPr>
          <p:cNvSpPr/>
          <p:nvPr/>
        </p:nvSpPr>
        <p:spPr>
          <a:xfrm>
            <a:off x="6872853" y="4662816"/>
            <a:ext cx="523867" cy="304748"/>
          </a:xfrm>
          <a:prstGeom prst="borderCallout1">
            <a:avLst>
              <a:gd name="adj1" fmla="val -2820"/>
              <a:gd name="adj2" fmla="val 53943"/>
              <a:gd name="adj3" fmla="val -97127"/>
              <a:gd name="adj4" fmla="val 54400"/>
            </a:avLst>
          </a:prstGeom>
          <a:gradFill rotWithShape="1">
            <a:gsLst>
              <a:gs pos="0">
                <a:srgbClr val="96C944">
                  <a:tint val="50000"/>
                  <a:satMod val="300000"/>
                </a:srgbClr>
              </a:gs>
              <a:gs pos="35000">
                <a:srgbClr val="96C944">
                  <a:tint val="37000"/>
                  <a:satMod val="300000"/>
                </a:srgbClr>
              </a:gs>
              <a:gs pos="100000">
                <a:srgbClr val="96C944">
                  <a:tint val="15000"/>
                  <a:satMod val="350000"/>
                </a:srgbClr>
              </a:gs>
            </a:gsLst>
            <a:lin ang="16200000" scaled="1"/>
          </a:gradFill>
          <a:ln w="9525" cap="flat" cmpd="sng" algn="ctr">
            <a:solidFill>
              <a:srgbClr val="96C944">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222222"/>
                </a:solidFill>
                <a:effectLst/>
                <a:uLnTx/>
                <a:uFillTx/>
                <a:latin typeface="Roboto" panose="02000000000000000000" pitchFamily="2" charset="0"/>
                <a:ea typeface="Roboto" panose="02000000000000000000" pitchFamily="2" charset="0"/>
                <a:cs typeface="Roboto" panose="02000000000000000000" pitchFamily="2" charset="0"/>
                <a:sym typeface="Arial"/>
              </a:rPr>
              <a:t>mid</a:t>
            </a:r>
          </a:p>
        </p:txBody>
      </p:sp>
      <p:sp>
        <p:nvSpPr>
          <p:cNvPr id="70" name="TextBox 69">
            <a:extLst>
              <a:ext uri="{FF2B5EF4-FFF2-40B4-BE49-F238E27FC236}">
                <a16:creationId xmlns:a16="http://schemas.microsoft.com/office/drawing/2014/main" id="{1CB69C33-78A9-470E-82D3-A52D7432789E}"/>
              </a:ext>
            </a:extLst>
          </p:cNvPr>
          <p:cNvSpPr txBox="1"/>
          <p:nvPr/>
        </p:nvSpPr>
        <p:spPr>
          <a:xfrm>
            <a:off x="188686" y="154495"/>
            <a:ext cx="11172041" cy="954107"/>
          </a:xfrm>
          <a:prstGeom prst="rect">
            <a:avLst/>
          </a:prstGeom>
          <a:noFill/>
        </p:spPr>
        <p:txBody>
          <a:bodyPr wrap="square" rtlCol="0">
            <a:spAutoFit/>
          </a:bodyPr>
          <a:lstStyle/>
          <a:p>
            <a:pPr algn="ctr"/>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LUYỆN TẬP</a:t>
            </a:r>
            <a:endParaRPr lang="en-US" sz="2800" b="1">
              <a:solidFill>
                <a:schemeClr val="accent1">
                  <a:lumMod val="50000"/>
                </a:schemeClr>
              </a:solidFill>
              <a:latin typeface="Roboto" panose="020B0604020202020204"/>
            </a:endParaRPr>
          </a:p>
          <a:p>
            <a:endParaRPr lang="en-US"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5529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fade">
                                      <p:cBhvr>
                                        <p:cTn id="7" dur="500"/>
                                        <p:tgtEl>
                                          <p:spTgt spid="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50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500"/>
                                        <p:tgtEl>
                                          <p:spTgt spid="6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fade">
                                      <p:cBhvr>
                                        <p:cTn id="32" dur="500"/>
                                        <p:tgtEl>
                                          <p:spTgt spid="6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500"/>
                                        <p:tgtEl>
                                          <p:spTgt spid="6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500"/>
                                        <p:tgtEl>
                                          <p:spTgt spid="6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62"/>
                                        </p:tgtEl>
                                      </p:cBhvr>
                                    </p:animEffect>
                                    <p:set>
                                      <p:cBhvr>
                                        <p:cTn id="47" dur="1" fill="hold">
                                          <p:stCondLst>
                                            <p:cond delay="499"/>
                                          </p:stCondLst>
                                        </p:cTn>
                                        <p:tgtEl>
                                          <p:spTgt spid="6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fade">
                                      <p:cBhvr>
                                        <p:cTn id="52" dur="500"/>
                                        <p:tgtEl>
                                          <p:spTgt spid="6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500"/>
                                        <p:tgtEl>
                                          <p:spTgt spid="68"/>
                                        </p:tgtEl>
                                      </p:cBhvr>
                                    </p:animEffect>
                                  </p:childTnLst>
                                </p:cTn>
                              </p:par>
                              <p:par>
                                <p:cTn id="58" presetID="10" presetClass="exit" presetSubtype="0" fill="hold" grpId="1" nodeType="withEffect">
                                  <p:stCondLst>
                                    <p:cond delay="0"/>
                                  </p:stCondLst>
                                  <p:childTnLst>
                                    <p:animEffect transition="out" filter="fade">
                                      <p:cBhvr>
                                        <p:cTn id="59" dur="500"/>
                                        <p:tgtEl>
                                          <p:spTgt spid="66"/>
                                        </p:tgtEl>
                                      </p:cBhvr>
                                    </p:animEffect>
                                    <p:set>
                                      <p:cBhvr>
                                        <p:cTn id="60" dur="1" fill="hold">
                                          <p:stCondLst>
                                            <p:cond delay="499"/>
                                          </p:stCondLst>
                                        </p:cTn>
                                        <p:tgtEl>
                                          <p:spTgt spid="66"/>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9"/>
                                        </p:tgtEl>
                                        <p:attrNameLst>
                                          <p:attrName>style.visibility</p:attrName>
                                        </p:attrNameLst>
                                      </p:cBhvr>
                                      <p:to>
                                        <p:strVal val="visible"/>
                                      </p:to>
                                    </p:set>
                                    <p:animEffect transition="in" filter="fade">
                                      <p:cBhvr>
                                        <p:cTn id="65" dur="500"/>
                                        <p:tgtEl>
                                          <p:spTgt spid="69"/>
                                        </p:tgtEl>
                                      </p:cBhvr>
                                    </p:animEffect>
                                  </p:childTnLst>
                                </p:cTn>
                              </p:par>
                              <p:par>
                                <p:cTn id="66" presetID="10" presetClass="exit" presetSubtype="0" fill="hold" grpId="1" nodeType="withEffect">
                                  <p:stCondLst>
                                    <p:cond delay="0"/>
                                  </p:stCondLst>
                                  <p:childTnLst>
                                    <p:animEffect transition="out" filter="fade">
                                      <p:cBhvr>
                                        <p:cTn id="67" dur="500"/>
                                        <p:tgtEl>
                                          <p:spTgt spid="67"/>
                                        </p:tgtEl>
                                      </p:cBhvr>
                                    </p:animEffect>
                                    <p:set>
                                      <p:cBhvr>
                                        <p:cTn id="68" dur="1" fill="hold">
                                          <p:stCondLst>
                                            <p:cond delay="499"/>
                                          </p:stCondLst>
                                        </p:cTn>
                                        <p:tgtEl>
                                          <p:spTgt spid="6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fade">
                                      <p:cBhvr>
                                        <p:cTn id="7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61" grpId="0" animBg="1"/>
      <p:bldP spid="62" grpId="0" animBg="1"/>
      <p:bldP spid="62" grpId="1" animBg="1"/>
      <p:bldP spid="63" grpId="0" animBg="1"/>
      <p:bldP spid="64" grpId="0" animBg="1"/>
      <p:bldP spid="65" grpId="0" animBg="1"/>
      <p:bldP spid="66" grpId="0" animBg="1"/>
      <p:bldP spid="66" grpId="1" animBg="1"/>
      <p:bldP spid="67" grpId="0" animBg="1"/>
      <p:bldP spid="67" grpId="1" animBg="1"/>
      <p:bldP spid="68" grpId="0" animBg="1"/>
      <p:bldP spid="6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115214-AAC9-4E69-BEA8-D4067A761F7C}"/>
              </a:ext>
            </a:extLst>
          </p:cNvPr>
          <p:cNvSpPr txBox="1"/>
          <p:nvPr/>
        </p:nvSpPr>
        <p:spPr>
          <a:xfrm>
            <a:off x="188686" y="154495"/>
            <a:ext cx="11172041" cy="954107"/>
          </a:xfrm>
          <a:prstGeom prst="rect">
            <a:avLst/>
          </a:prstGeom>
          <a:noFill/>
        </p:spPr>
        <p:txBody>
          <a:bodyPr wrap="square" rtlCol="0">
            <a:spAutoFit/>
          </a:bodyPr>
          <a:lstStyle/>
          <a:p>
            <a:pPr algn="ctr"/>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LUYỆN TẬP</a:t>
            </a:r>
            <a:endParaRPr lang="en-US" sz="2800" b="1">
              <a:solidFill>
                <a:schemeClr val="accent1">
                  <a:lumMod val="50000"/>
                </a:schemeClr>
              </a:solidFill>
              <a:latin typeface="Roboto" panose="020B0604020202020204"/>
            </a:endParaRPr>
          </a:p>
          <a:p>
            <a:endParaRPr lang="en-US"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ADF19B3C-810F-4185-9716-4BE54B0C1E59}"/>
              </a:ext>
            </a:extLst>
          </p:cNvPr>
          <p:cNvSpPr txBox="1"/>
          <p:nvPr/>
        </p:nvSpPr>
        <p:spPr>
          <a:xfrm>
            <a:off x="1124949" y="1397283"/>
            <a:ext cx="3250821" cy="5096267"/>
          </a:xfrm>
          <a:prstGeom prst="rect">
            <a:avLst/>
          </a:prstGeom>
          <a:solidFill>
            <a:schemeClr val="accent6">
              <a:lumMod val="20000"/>
              <a:lumOff val="80000"/>
            </a:schemeClr>
          </a:solidFill>
        </p:spPr>
        <p:txBody>
          <a:bodyPr wrap="square">
            <a:spAutoFit/>
          </a:bodyPr>
          <a:lstStyle/>
          <a:p>
            <a:pPr>
              <a:lnSpc>
                <a:spcPct val="130000"/>
              </a:lnSpc>
              <a:buClr>
                <a:srgbClr val="000000"/>
              </a:buClr>
              <a:buFont typeface="Arial"/>
              <a:buNone/>
            </a:pPr>
            <a:r>
              <a:rPr lang="en-US"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def </a:t>
            </a:r>
            <a:r>
              <a:rPr lang="en-US" kern="0">
                <a:solidFill>
                  <a:srgbClr val="FF0000"/>
                </a:solidFill>
                <a:latin typeface="Roboto" panose="02000000000000000000" pitchFamily="2" charset="0"/>
                <a:ea typeface="Roboto" panose="02000000000000000000" pitchFamily="2" charset="0"/>
                <a:cs typeface="Roboto" panose="02000000000000000000" pitchFamily="2" charset="0"/>
                <a:sym typeface="Arial"/>
              </a:rPr>
              <a:t>BinarySearch</a:t>
            </a:r>
            <a:r>
              <a:rPr lang="en-US"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(A,K):</a:t>
            </a:r>
          </a:p>
          <a:p>
            <a:pPr>
              <a:lnSpc>
                <a:spcPct val="130000"/>
              </a:lnSpc>
              <a:buClr>
                <a:srgbClr val="000000"/>
              </a:buClr>
              <a:buFont typeface="Arial"/>
              <a:buNone/>
            </a:pPr>
            <a:r>
              <a:rPr lang="en-US"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     left=0</a:t>
            </a:r>
          </a:p>
          <a:p>
            <a:pPr>
              <a:lnSpc>
                <a:spcPct val="130000"/>
              </a:lnSpc>
              <a:buClr>
                <a:srgbClr val="000000"/>
              </a:buClr>
              <a:buFont typeface="Arial"/>
              <a:buNone/>
            </a:pPr>
            <a:r>
              <a:rPr lang="en-US"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     right=len(A)-1</a:t>
            </a:r>
          </a:p>
          <a:p>
            <a:pPr>
              <a:lnSpc>
                <a:spcPct val="130000"/>
              </a:lnSpc>
              <a:buClr>
                <a:srgbClr val="000000"/>
              </a:buClr>
              <a:buFont typeface="Arial"/>
              <a:buNone/>
            </a:pPr>
            <a:r>
              <a:rPr lang="en-US"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     while left&lt;=right:</a:t>
            </a:r>
          </a:p>
          <a:p>
            <a:pPr>
              <a:lnSpc>
                <a:spcPct val="130000"/>
              </a:lnSpc>
              <a:buClr>
                <a:srgbClr val="000000"/>
              </a:buClr>
              <a:buFont typeface="Arial"/>
              <a:buNone/>
            </a:pPr>
            <a:r>
              <a:rPr lang="en-US"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          mid=(left+right)//2</a:t>
            </a:r>
          </a:p>
          <a:p>
            <a:pPr>
              <a:lnSpc>
                <a:spcPct val="130000"/>
              </a:lnSpc>
              <a:buClr>
                <a:srgbClr val="000000"/>
              </a:buClr>
              <a:buFont typeface="Arial"/>
              <a:buNone/>
            </a:pPr>
            <a:r>
              <a:rPr lang="en-US"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          if A[mid]==K:</a:t>
            </a:r>
          </a:p>
          <a:p>
            <a:pPr>
              <a:lnSpc>
                <a:spcPct val="130000"/>
              </a:lnSpc>
              <a:buClr>
                <a:srgbClr val="000000"/>
              </a:buClr>
              <a:buFont typeface="Arial"/>
              <a:buNone/>
            </a:pPr>
            <a:r>
              <a:rPr lang="en-US"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               return mid</a:t>
            </a:r>
          </a:p>
          <a:p>
            <a:pPr>
              <a:lnSpc>
                <a:spcPct val="130000"/>
              </a:lnSpc>
              <a:buClr>
                <a:srgbClr val="000000"/>
              </a:buClr>
              <a:buFont typeface="Arial"/>
              <a:buNone/>
            </a:pPr>
            <a:r>
              <a:rPr lang="en-US"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          elif A[mid]&gt;k:</a:t>
            </a:r>
          </a:p>
          <a:p>
            <a:pPr>
              <a:lnSpc>
                <a:spcPct val="130000"/>
              </a:lnSpc>
              <a:buClr>
                <a:srgbClr val="000000"/>
              </a:buClr>
              <a:buFont typeface="Arial"/>
              <a:buNone/>
            </a:pPr>
            <a:r>
              <a:rPr lang="en-US"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               left=mid+1</a:t>
            </a:r>
          </a:p>
          <a:p>
            <a:pPr>
              <a:lnSpc>
                <a:spcPct val="130000"/>
              </a:lnSpc>
              <a:buClr>
                <a:srgbClr val="000000"/>
              </a:buClr>
              <a:buFont typeface="Arial"/>
              <a:buNone/>
            </a:pPr>
            <a:r>
              <a:rPr lang="en-US"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          else:</a:t>
            </a:r>
          </a:p>
          <a:p>
            <a:pPr>
              <a:lnSpc>
                <a:spcPct val="130000"/>
              </a:lnSpc>
              <a:buClr>
                <a:srgbClr val="000000"/>
              </a:buClr>
              <a:buFont typeface="Arial"/>
              <a:buNone/>
            </a:pPr>
            <a:r>
              <a:rPr lang="en-US"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               right=mid-1</a:t>
            </a:r>
          </a:p>
          <a:p>
            <a:pPr>
              <a:lnSpc>
                <a:spcPct val="130000"/>
              </a:lnSpc>
              <a:buClr>
                <a:srgbClr val="000000"/>
              </a:buClr>
              <a:buFont typeface="Arial"/>
              <a:buNone/>
            </a:pPr>
            <a:r>
              <a:rPr lang="en-US"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     return -1</a:t>
            </a:r>
          </a:p>
          <a:p>
            <a:pPr>
              <a:lnSpc>
                <a:spcPct val="130000"/>
              </a:lnSpc>
              <a:buClr>
                <a:srgbClr val="000000"/>
              </a:buClr>
              <a:buFont typeface="Arial"/>
              <a:buNone/>
            </a:pPr>
            <a:r>
              <a:rPr lang="en-US"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A=[10, 9, 8, 7, 4, 3, 1]</a:t>
            </a:r>
          </a:p>
          <a:p>
            <a:pPr>
              <a:lnSpc>
                <a:spcPct val="130000"/>
              </a:lnSpc>
              <a:buClr>
                <a:srgbClr val="000000"/>
              </a:buClr>
              <a:buFont typeface="Arial"/>
              <a:buNone/>
            </a:pPr>
            <a:r>
              <a:rPr lang="en-US" kern="0">
                <a:solidFill>
                  <a:srgbClr val="FF0000"/>
                </a:solidFill>
                <a:latin typeface="Roboto" panose="02000000000000000000" pitchFamily="2" charset="0"/>
                <a:ea typeface="Roboto" panose="02000000000000000000" pitchFamily="2" charset="0"/>
                <a:cs typeface="Roboto" panose="02000000000000000000" pitchFamily="2" charset="0"/>
                <a:sym typeface="Arial"/>
              </a:rPr>
              <a:t>BinarySearch</a:t>
            </a:r>
            <a:r>
              <a:rPr lang="en-US"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(A,9)</a:t>
            </a:r>
          </a:p>
        </p:txBody>
      </p:sp>
      <p:sp>
        <p:nvSpPr>
          <p:cNvPr id="12" name="TextBox 11">
            <a:extLst>
              <a:ext uri="{FF2B5EF4-FFF2-40B4-BE49-F238E27FC236}">
                <a16:creationId xmlns:a16="http://schemas.microsoft.com/office/drawing/2014/main" id="{A4FBD496-B229-4BCC-9D63-6A7062092161}"/>
              </a:ext>
            </a:extLst>
          </p:cNvPr>
          <p:cNvSpPr txBox="1"/>
          <p:nvPr/>
        </p:nvSpPr>
        <p:spPr>
          <a:xfrm>
            <a:off x="8275121" y="1397283"/>
            <a:ext cx="3250821" cy="5096267"/>
          </a:xfrm>
          <a:prstGeom prst="rect">
            <a:avLst/>
          </a:prstGeom>
          <a:solidFill>
            <a:schemeClr val="accent6">
              <a:lumMod val="20000"/>
              <a:lumOff val="80000"/>
            </a:schemeClr>
          </a:solidFill>
        </p:spPr>
        <p:txBody>
          <a:bodyPr wrap="square">
            <a:spAutoFit/>
          </a:bodyPr>
          <a:lstStyle/>
          <a:p>
            <a:pPr>
              <a:lnSpc>
                <a:spcPct val="130000"/>
              </a:lnSpc>
              <a:buClr>
                <a:srgbClr val="000000"/>
              </a:buClr>
              <a:buFont typeface="Arial"/>
              <a:buNone/>
            </a:pPr>
            <a:r>
              <a:rPr lang="en-US"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def </a:t>
            </a:r>
            <a:r>
              <a:rPr lang="en-US" kern="0">
                <a:solidFill>
                  <a:srgbClr val="FF0000"/>
                </a:solidFill>
                <a:latin typeface="Roboto" panose="02000000000000000000" pitchFamily="2" charset="0"/>
                <a:ea typeface="Roboto" panose="02000000000000000000" pitchFamily="2" charset="0"/>
                <a:cs typeface="Roboto" panose="02000000000000000000" pitchFamily="2" charset="0"/>
                <a:sym typeface="Arial"/>
              </a:rPr>
              <a:t>BinarySearch</a:t>
            </a:r>
            <a:r>
              <a:rPr lang="en-US"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(A,K):</a:t>
            </a:r>
          </a:p>
          <a:p>
            <a:pPr>
              <a:lnSpc>
                <a:spcPct val="130000"/>
              </a:lnSpc>
              <a:buClr>
                <a:srgbClr val="000000"/>
              </a:buClr>
              <a:buFont typeface="Arial"/>
              <a:buNone/>
            </a:pPr>
            <a:r>
              <a:rPr lang="en-US"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     left=0</a:t>
            </a:r>
          </a:p>
          <a:p>
            <a:pPr>
              <a:lnSpc>
                <a:spcPct val="130000"/>
              </a:lnSpc>
              <a:buClr>
                <a:srgbClr val="000000"/>
              </a:buClr>
              <a:buFont typeface="Arial"/>
              <a:buNone/>
            </a:pPr>
            <a:r>
              <a:rPr lang="en-US"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     right=len(A)-1</a:t>
            </a:r>
          </a:p>
          <a:p>
            <a:pPr>
              <a:lnSpc>
                <a:spcPct val="130000"/>
              </a:lnSpc>
              <a:buClr>
                <a:srgbClr val="000000"/>
              </a:buClr>
              <a:buFont typeface="Arial"/>
              <a:buNone/>
            </a:pPr>
            <a:r>
              <a:rPr lang="en-US"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     while left&lt;=right:</a:t>
            </a:r>
          </a:p>
          <a:p>
            <a:pPr>
              <a:lnSpc>
                <a:spcPct val="130000"/>
              </a:lnSpc>
              <a:buClr>
                <a:srgbClr val="000000"/>
              </a:buClr>
              <a:buFont typeface="Arial"/>
              <a:buNone/>
            </a:pPr>
            <a:r>
              <a:rPr lang="en-US"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          mid=(left+right)//2</a:t>
            </a:r>
          </a:p>
          <a:p>
            <a:pPr>
              <a:lnSpc>
                <a:spcPct val="130000"/>
              </a:lnSpc>
              <a:buClr>
                <a:srgbClr val="000000"/>
              </a:buClr>
              <a:buFont typeface="Arial"/>
              <a:buNone/>
            </a:pPr>
            <a:r>
              <a:rPr lang="en-US"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          if A[mid]==K:</a:t>
            </a:r>
          </a:p>
          <a:p>
            <a:pPr>
              <a:lnSpc>
                <a:spcPct val="130000"/>
              </a:lnSpc>
              <a:buClr>
                <a:srgbClr val="000000"/>
              </a:buClr>
              <a:buFont typeface="Arial"/>
              <a:buNone/>
            </a:pPr>
            <a:r>
              <a:rPr lang="en-US"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               return mid</a:t>
            </a:r>
          </a:p>
          <a:p>
            <a:pPr>
              <a:lnSpc>
                <a:spcPct val="130000"/>
              </a:lnSpc>
              <a:buClr>
                <a:srgbClr val="000000"/>
              </a:buClr>
              <a:buFont typeface="Arial"/>
              <a:buNone/>
            </a:pPr>
            <a:r>
              <a:rPr lang="en-US"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          elif A[mid]&lt;k:</a:t>
            </a:r>
          </a:p>
          <a:p>
            <a:pPr>
              <a:lnSpc>
                <a:spcPct val="130000"/>
              </a:lnSpc>
              <a:buClr>
                <a:srgbClr val="000000"/>
              </a:buClr>
              <a:buFont typeface="Arial"/>
              <a:buNone/>
            </a:pPr>
            <a:r>
              <a:rPr lang="en-US"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               left=mid+1</a:t>
            </a:r>
          </a:p>
          <a:p>
            <a:pPr>
              <a:lnSpc>
                <a:spcPct val="130000"/>
              </a:lnSpc>
              <a:buClr>
                <a:srgbClr val="000000"/>
              </a:buClr>
              <a:buFont typeface="Arial"/>
              <a:buNone/>
            </a:pPr>
            <a:r>
              <a:rPr lang="en-US"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          else:</a:t>
            </a:r>
          </a:p>
          <a:p>
            <a:pPr>
              <a:lnSpc>
                <a:spcPct val="130000"/>
              </a:lnSpc>
              <a:buClr>
                <a:srgbClr val="000000"/>
              </a:buClr>
              <a:buFont typeface="Arial"/>
              <a:buNone/>
            </a:pPr>
            <a:r>
              <a:rPr lang="en-US"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               right=mid-1</a:t>
            </a:r>
          </a:p>
          <a:p>
            <a:pPr>
              <a:lnSpc>
                <a:spcPct val="130000"/>
              </a:lnSpc>
              <a:buClr>
                <a:srgbClr val="000000"/>
              </a:buClr>
              <a:buFont typeface="Arial"/>
              <a:buNone/>
            </a:pPr>
            <a:r>
              <a:rPr lang="en-US"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     return -1</a:t>
            </a:r>
          </a:p>
          <a:p>
            <a:pPr>
              <a:lnSpc>
                <a:spcPct val="130000"/>
              </a:lnSpc>
              <a:buClr>
                <a:srgbClr val="000000"/>
              </a:buClr>
              <a:buFont typeface="Arial"/>
              <a:buNone/>
            </a:pPr>
            <a:r>
              <a:rPr lang="en-US"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A=[1, 3, 4, 7, 8, 9, 10]</a:t>
            </a:r>
          </a:p>
          <a:p>
            <a:pPr>
              <a:lnSpc>
                <a:spcPct val="130000"/>
              </a:lnSpc>
              <a:buClr>
                <a:srgbClr val="000000"/>
              </a:buClr>
              <a:buFont typeface="Arial"/>
              <a:buNone/>
            </a:pPr>
            <a:r>
              <a:rPr lang="en-US" kern="0">
                <a:solidFill>
                  <a:srgbClr val="222222"/>
                </a:solidFill>
                <a:latin typeface="Roboto" panose="02000000000000000000" pitchFamily="2" charset="0"/>
                <a:ea typeface="Roboto" panose="02000000000000000000" pitchFamily="2" charset="0"/>
                <a:cs typeface="Roboto" panose="02000000000000000000" pitchFamily="2" charset="0"/>
                <a:sym typeface="Arial"/>
              </a:rPr>
              <a:t>print(</a:t>
            </a:r>
            <a:r>
              <a:rPr lang="en-US" kern="0">
                <a:solidFill>
                  <a:srgbClr val="FF0000"/>
                </a:solidFill>
                <a:latin typeface="Roboto" panose="02000000000000000000" pitchFamily="2" charset="0"/>
                <a:ea typeface="Roboto" panose="02000000000000000000" pitchFamily="2" charset="0"/>
                <a:cs typeface="Roboto" panose="02000000000000000000" pitchFamily="2" charset="0"/>
                <a:sym typeface="Arial"/>
              </a:rPr>
              <a:t>BinarySearch</a:t>
            </a:r>
            <a:r>
              <a:rPr lang="en-US"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(A,9))</a:t>
            </a:r>
          </a:p>
        </p:txBody>
      </p:sp>
      <p:sp>
        <p:nvSpPr>
          <p:cNvPr id="13" name="Callout: Line 12">
            <a:extLst>
              <a:ext uri="{FF2B5EF4-FFF2-40B4-BE49-F238E27FC236}">
                <a16:creationId xmlns:a16="http://schemas.microsoft.com/office/drawing/2014/main" id="{C83290BA-4160-41CF-A54C-0CAF202FAD6D}"/>
              </a:ext>
            </a:extLst>
          </p:cNvPr>
          <p:cNvSpPr/>
          <p:nvPr/>
        </p:nvSpPr>
        <p:spPr>
          <a:xfrm>
            <a:off x="5348245" y="1832828"/>
            <a:ext cx="1871271" cy="378135"/>
          </a:xfrm>
          <a:prstGeom prst="borderCallout1">
            <a:avLst>
              <a:gd name="adj1" fmla="val 51477"/>
              <a:gd name="adj2" fmla="val 1035"/>
              <a:gd name="adj3" fmla="val 52499"/>
              <a:gd name="adj4" fmla="val -52853"/>
            </a:avLst>
          </a:prstGeom>
          <a:gradFill rotWithShape="1">
            <a:gsLst>
              <a:gs pos="0">
                <a:srgbClr val="96C944">
                  <a:tint val="50000"/>
                  <a:satMod val="300000"/>
                </a:srgbClr>
              </a:gs>
              <a:gs pos="35000">
                <a:srgbClr val="96C944">
                  <a:tint val="37000"/>
                  <a:satMod val="300000"/>
                </a:srgbClr>
              </a:gs>
              <a:gs pos="100000">
                <a:srgbClr val="96C944">
                  <a:tint val="15000"/>
                  <a:satMod val="350000"/>
                </a:srgbClr>
              </a:gs>
            </a:gsLst>
            <a:lin ang="16200000" scaled="1"/>
          </a:gradFill>
          <a:ln w="9525" cap="flat" cmpd="sng" algn="ctr">
            <a:solidFill>
              <a:srgbClr val="96C944">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30000"/>
              </a:lnSpc>
              <a:spcBef>
                <a:spcPts val="0"/>
              </a:spcBef>
              <a:spcAft>
                <a:spcPts val="0"/>
              </a:spcAft>
              <a:buClr>
                <a:srgbClr val="000000"/>
              </a:buClr>
              <a:buSzTx/>
              <a:buFont typeface="Arial"/>
              <a:buNone/>
              <a:tabLst/>
              <a:defRPr/>
            </a:pPr>
            <a:r>
              <a:rPr kumimoji="0" lang="en-US" b="0" i="0" u="none" strike="noStrike" kern="0" cap="none" spc="0" normalizeH="0" baseline="0" noProof="0">
                <a:ln>
                  <a:noFill/>
                </a:ln>
                <a:solidFill>
                  <a:srgbClr val="222222"/>
                </a:solidFill>
                <a:effectLst/>
                <a:uLnTx/>
                <a:uFillTx/>
                <a:latin typeface="Roboto" panose="02000000000000000000" pitchFamily="2" charset="0"/>
                <a:ea typeface="Roboto" panose="02000000000000000000" pitchFamily="2" charset="0"/>
                <a:cs typeface="Roboto" panose="02000000000000000000" pitchFamily="2" charset="0"/>
                <a:sym typeface="Arial"/>
              </a:rPr>
              <a:t>Dãy giảm dần</a:t>
            </a:r>
          </a:p>
        </p:txBody>
      </p:sp>
      <p:sp>
        <p:nvSpPr>
          <p:cNvPr id="14" name="Callout: Line 13">
            <a:extLst>
              <a:ext uri="{FF2B5EF4-FFF2-40B4-BE49-F238E27FC236}">
                <a16:creationId xmlns:a16="http://schemas.microsoft.com/office/drawing/2014/main" id="{4CCDBC94-67DE-4AD5-B104-CCE185C1063B}"/>
              </a:ext>
            </a:extLst>
          </p:cNvPr>
          <p:cNvSpPr/>
          <p:nvPr/>
        </p:nvSpPr>
        <p:spPr>
          <a:xfrm>
            <a:off x="5348245" y="2413084"/>
            <a:ext cx="1871271" cy="378135"/>
          </a:xfrm>
          <a:prstGeom prst="borderCallout1">
            <a:avLst>
              <a:gd name="adj1" fmla="val 53295"/>
              <a:gd name="adj2" fmla="val 100804"/>
              <a:gd name="adj3" fmla="val 52499"/>
              <a:gd name="adj4" fmla="val 156053"/>
            </a:avLst>
          </a:prstGeom>
          <a:gradFill rotWithShape="1">
            <a:gsLst>
              <a:gs pos="0">
                <a:srgbClr val="96C944">
                  <a:tint val="50000"/>
                  <a:satMod val="300000"/>
                </a:srgbClr>
              </a:gs>
              <a:gs pos="35000">
                <a:srgbClr val="96C944">
                  <a:tint val="37000"/>
                  <a:satMod val="300000"/>
                </a:srgbClr>
              </a:gs>
              <a:gs pos="100000">
                <a:srgbClr val="96C944">
                  <a:tint val="15000"/>
                  <a:satMod val="350000"/>
                </a:srgbClr>
              </a:gs>
            </a:gsLst>
            <a:lin ang="16200000" scaled="1"/>
          </a:gradFill>
          <a:ln w="9525" cap="flat" cmpd="sng" algn="ctr">
            <a:solidFill>
              <a:srgbClr val="96C944">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30000"/>
              </a:lnSpc>
              <a:spcBef>
                <a:spcPts val="0"/>
              </a:spcBef>
              <a:spcAft>
                <a:spcPts val="0"/>
              </a:spcAft>
              <a:buClr>
                <a:srgbClr val="000000"/>
              </a:buClr>
              <a:buSzTx/>
              <a:buFont typeface="Arial"/>
              <a:buNone/>
              <a:tabLst/>
              <a:defRPr/>
            </a:pPr>
            <a:r>
              <a:rPr kumimoji="0" lang="en-US" b="0" i="0" u="none" strike="noStrike" kern="0" cap="none" spc="0" normalizeH="0" baseline="0" noProof="0">
                <a:ln>
                  <a:noFill/>
                </a:ln>
                <a:solidFill>
                  <a:srgbClr val="222222"/>
                </a:solidFill>
                <a:effectLst/>
                <a:uLnTx/>
                <a:uFillTx/>
                <a:latin typeface="Roboto" panose="02000000000000000000" pitchFamily="2" charset="0"/>
                <a:ea typeface="Roboto" panose="02000000000000000000" pitchFamily="2" charset="0"/>
                <a:cs typeface="Roboto" panose="02000000000000000000" pitchFamily="2" charset="0"/>
                <a:sym typeface="Arial"/>
              </a:rPr>
              <a:t>Dãy tăng dần</a:t>
            </a:r>
          </a:p>
        </p:txBody>
      </p:sp>
      <p:sp>
        <p:nvSpPr>
          <p:cNvPr id="15" name="Rectangle 14">
            <a:extLst>
              <a:ext uri="{FF2B5EF4-FFF2-40B4-BE49-F238E27FC236}">
                <a16:creationId xmlns:a16="http://schemas.microsoft.com/office/drawing/2014/main" id="{25D89BBE-413D-42D2-9D29-EE3890EAAF42}"/>
              </a:ext>
            </a:extLst>
          </p:cNvPr>
          <p:cNvSpPr/>
          <p:nvPr/>
        </p:nvSpPr>
        <p:spPr>
          <a:xfrm>
            <a:off x="1550947" y="3912115"/>
            <a:ext cx="2200024" cy="1477303"/>
          </a:xfrm>
          <a:prstGeom prst="rect">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3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Rectangle 15">
            <a:extLst>
              <a:ext uri="{FF2B5EF4-FFF2-40B4-BE49-F238E27FC236}">
                <a16:creationId xmlns:a16="http://schemas.microsoft.com/office/drawing/2014/main" id="{CDF09500-1E12-45D5-9EB7-BA946EA42D44}"/>
              </a:ext>
            </a:extLst>
          </p:cNvPr>
          <p:cNvSpPr/>
          <p:nvPr/>
        </p:nvSpPr>
        <p:spPr>
          <a:xfrm>
            <a:off x="8771411" y="3912114"/>
            <a:ext cx="2200024" cy="1477303"/>
          </a:xfrm>
          <a:prstGeom prst="rect">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3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1795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heel(1)">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heel(1)">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115214-AAC9-4E69-BEA8-D4067A761F7C}"/>
              </a:ext>
            </a:extLst>
          </p:cNvPr>
          <p:cNvSpPr txBox="1"/>
          <p:nvPr/>
        </p:nvSpPr>
        <p:spPr>
          <a:xfrm>
            <a:off x="188686" y="154495"/>
            <a:ext cx="11172041" cy="954107"/>
          </a:xfrm>
          <a:prstGeom prst="rect">
            <a:avLst/>
          </a:prstGeom>
          <a:noFill/>
        </p:spPr>
        <p:txBody>
          <a:bodyPr wrap="square" rtlCol="0">
            <a:spAutoFit/>
          </a:bodyPr>
          <a:lstStyle/>
          <a:p>
            <a:pPr algn="ctr"/>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VẬN DỤNG</a:t>
            </a:r>
            <a:endParaRPr lang="en-US" sz="2800" b="1">
              <a:solidFill>
                <a:schemeClr val="accent1">
                  <a:lumMod val="50000"/>
                </a:schemeClr>
              </a:solidFill>
              <a:latin typeface="Roboto" panose="020B0604020202020204"/>
            </a:endParaRPr>
          </a:p>
          <a:p>
            <a:endParaRPr lang="en-US"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7" name="Google Shape;114;p14">
            <a:extLst>
              <a:ext uri="{FF2B5EF4-FFF2-40B4-BE49-F238E27FC236}">
                <a16:creationId xmlns:a16="http://schemas.microsoft.com/office/drawing/2014/main" id="{F64EBC27-18B3-49EE-911C-D4AF7DA10FCA}"/>
              </a:ext>
            </a:extLst>
          </p:cNvPr>
          <p:cNvSpPr txBox="1">
            <a:spLocks/>
          </p:cNvSpPr>
          <p:nvPr/>
        </p:nvSpPr>
        <p:spPr>
          <a:xfrm>
            <a:off x="495645" y="1095547"/>
            <a:ext cx="11200710" cy="60319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20000"/>
              </a:lnSpc>
            </a:pPr>
            <a:r>
              <a:rPr lang="en-US" sz="1800" kern="0">
                <a:latin typeface="Roboto" panose="02000000000000000000" pitchFamily="2" charset="0"/>
                <a:ea typeface="Roboto" panose="02000000000000000000" pitchFamily="2" charset="0"/>
                <a:cs typeface="Roboto" panose="02000000000000000000" pitchFamily="2" charset="0"/>
              </a:rPr>
              <a:t>1. </a:t>
            </a:r>
            <a:r>
              <a:rPr lang="vi-VN" sz="1800" kern="0">
                <a:latin typeface="Roboto" panose="02000000000000000000" pitchFamily="2" charset="0"/>
                <a:ea typeface="Roboto" panose="02000000000000000000" pitchFamily="2" charset="0"/>
                <a:cs typeface="Roboto" panose="02000000000000000000" pitchFamily="2" charset="0"/>
              </a:rPr>
              <a:t>Cho A là danh sách tên các học sinh trong lớp, viết chương trình tìm kiếm tuần tự để tìm ra các học sinh có tên là Hoàn.</a:t>
            </a:r>
          </a:p>
        </p:txBody>
      </p:sp>
      <p:sp>
        <p:nvSpPr>
          <p:cNvPr id="18" name="TextBox 17">
            <a:extLst>
              <a:ext uri="{FF2B5EF4-FFF2-40B4-BE49-F238E27FC236}">
                <a16:creationId xmlns:a16="http://schemas.microsoft.com/office/drawing/2014/main" id="{1E5CAE31-6E92-40F2-8A77-F89B6FFB1367}"/>
              </a:ext>
            </a:extLst>
          </p:cNvPr>
          <p:cNvSpPr txBox="1"/>
          <p:nvPr/>
        </p:nvSpPr>
        <p:spPr>
          <a:xfrm>
            <a:off x="1041522" y="1877272"/>
            <a:ext cx="10762547" cy="4715393"/>
          </a:xfrm>
          <a:prstGeom prst="rect">
            <a:avLst/>
          </a:prstGeom>
          <a:solidFill>
            <a:schemeClr val="accent6">
              <a:lumMod val="20000"/>
              <a:lumOff val="80000"/>
            </a:schemeClr>
          </a:solidFill>
        </p:spPr>
        <p:txBody>
          <a:bodyPr wrap="square">
            <a:spAutoFit/>
          </a:bodyPr>
          <a:lstStyle/>
          <a:p>
            <a:pPr>
              <a:lnSpc>
                <a:spcPct val="120000"/>
              </a:lnSpc>
              <a:buClr>
                <a:srgbClr val="000000"/>
              </a:buClr>
              <a:buFont typeface="Arial"/>
              <a:buNone/>
            </a:pPr>
            <a:r>
              <a:rPr lang="en-US" b="1" u="sng"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Chương trình</a:t>
            </a:r>
            <a:r>
              <a:rPr lang="en-US"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a:t>
            </a:r>
          </a:p>
          <a:p>
            <a:pPr>
              <a:lnSpc>
                <a:spcPct val="120000"/>
              </a:lnSpc>
              <a:buClr>
                <a:srgbClr val="000000"/>
              </a:buClr>
              <a:buFont typeface="Arial"/>
              <a:buNone/>
            </a:pPr>
            <a:r>
              <a:rPr lang="vi-VN"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def </a:t>
            </a:r>
            <a:r>
              <a:rPr lang="vi-VN" kern="0">
                <a:solidFill>
                  <a:srgbClr val="FF0000"/>
                </a:solidFill>
                <a:latin typeface="Roboto" panose="02000000000000000000" pitchFamily="2" charset="0"/>
                <a:ea typeface="Roboto" panose="02000000000000000000" pitchFamily="2" charset="0"/>
                <a:cs typeface="Roboto" panose="02000000000000000000" pitchFamily="2" charset="0"/>
                <a:sym typeface="Arial"/>
              </a:rPr>
              <a:t>LinearSearch</a:t>
            </a:r>
            <a:r>
              <a:rPr lang="vi-VN"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(A,K):</a:t>
            </a:r>
          </a:p>
          <a:p>
            <a:pPr>
              <a:lnSpc>
                <a:spcPct val="120000"/>
              </a:lnSpc>
              <a:buClr>
                <a:srgbClr val="000000"/>
              </a:buClr>
              <a:buFont typeface="Arial"/>
              <a:buNone/>
            </a:pPr>
            <a:r>
              <a:rPr lang="vi-VN"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    kq=0</a:t>
            </a:r>
          </a:p>
          <a:p>
            <a:pPr>
              <a:lnSpc>
                <a:spcPct val="120000"/>
              </a:lnSpc>
              <a:buClr>
                <a:srgbClr val="000000"/>
              </a:buClr>
              <a:buFont typeface="Arial"/>
              <a:buNone/>
            </a:pPr>
            <a:r>
              <a:rPr lang="vi-VN"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    for i in range(len(A)):</a:t>
            </a:r>
          </a:p>
          <a:p>
            <a:pPr>
              <a:lnSpc>
                <a:spcPct val="120000"/>
              </a:lnSpc>
              <a:buClr>
                <a:srgbClr val="000000"/>
              </a:buClr>
              <a:buFont typeface="Arial"/>
              <a:buNone/>
            </a:pPr>
            <a:r>
              <a:rPr lang="vi-VN"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        if A[i]==K:</a:t>
            </a:r>
          </a:p>
          <a:p>
            <a:pPr>
              <a:lnSpc>
                <a:spcPct val="120000"/>
              </a:lnSpc>
              <a:buClr>
                <a:srgbClr val="000000"/>
              </a:buClr>
              <a:buFont typeface="Arial"/>
              <a:buNone/>
            </a:pPr>
            <a:r>
              <a:rPr lang="vi-VN"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            kq=kq+1</a:t>
            </a:r>
          </a:p>
          <a:p>
            <a:pPr>
              <a:lnSpc>
                <a:spcPct val="120000"/>
              </a:lnSpc>
              <a:buClr>
                <a:srgbClr val="000000"/>
              </a:buClr>
              <a:buFont typeface="Arial"/>
              <a:buNone/>
            </a:pPr>
            <a:r>
              <a:rPr lang="vi-VN"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    return kq</a:t>
            </a:r>
          </a:p>
          <a:p>
            <a:pPr>
              <a:lnSpc>
                <a:spcPct val="120000"/>
              </a:lnSpc>
              <a:buClr>
                <a:srgbClr val="000000"/>
              </a:buClr>
              <a:buFont typeface="Arial"/>
              <a:buNone/>
            </a:pPr>
            <a:r>
              <a:rPr lang="vi-VN"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A=["An", "Bình", "Cường", "Đạt", "Hoàn", "Minh", "Nam", "Thảo", "Hoàn", "Trung"]</a:t>
            </a:r>
          </a:p>
          <a:p>
            <a:pPr>
              <a:lnSpc>
                <a:spcPct val="120000"/>
              </a:lnSpc>
              <a:buClr>
                <a:srgbClr val="000000"/>
              </a:buClr>
              <a:buFont typeface="Arial"/>
              <a:buNone/>
            </a:pPr>
            <a:r>
              <a:rPr lang="vi-VN"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ten="Hoàn"</a:t>
            </a:r>
          </a:p>
          <a:p>
            <a:pPr>
              <a:lnSpc>
                <a:spcPct val="120000"/>
              </a:lnSpc>
              <a:buClr>
                <a:srgbClr val="000000"/>
              </a:buClr>
              <a:buFont typeface="Arial"/>
              <a:buNone/>
            </a:pPr>
            <a:r>
              <a:rPr lang="vi-VN"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n=</a:t>
            </a:r>
            <a:r>
              <a:rPr lang="vi-VN" kern="0">
                <a:solidFill>
                  <a:srgbClr val="FF0000"/>
                </a:solidFill>
                <a:latin typeface="Roboto" panose="02000000000000000000" pitchFamily="2" charset="0"/>
                <a:ea typeface="Roboto" panose="02000000000000000000" pitchFamily="2" charset="0"/>
                <a:cs typeface="Roboto" panose="02000000000000000000" pitchFamily="2" charset="0"/>
                <a:sym typeface="Arial"/>
              </a:rPr>
              <a:t>LinearSearch</a:t>
            </a:r>
            <a:r>
              <a:rPr lang="vi-VN"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(A,ten)</a:t>
            </a:r>
          </a:p>
          <a:p>
            <a:pPr>
              <a:lnSpc>
                <a:spcPct val="120000"/>
              </a:lnSpc>
              <a:buClr>
                <a:srgbClr val="000000"/>
              </a:buClr>
              <a:buFont typeface="Arial"/>
              <a:buNone/>
            </a:pPr>
            <a:r>
              <a:rPr lang="vi-VN"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if n&gt;0:</a:t>
            </a:r>
          </a:p>
          <a:p>
            <a:pPr>
              <a:lnSpc>
                <a:spcPct val="120000"/>
              </a:lnSpc>
              <a:buClr>
                <a:srgbClr val="000000"/>
              </a:buClr>
              <a:buFont typeface="Arial"/>
              <a:buNone/>
            </a:pPr>
            <a:r>
              <a:rPr lang="vi-VN"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    print("Lớp có ", n, " bạn ",ten)</a:t>
            </a:r>
          </a:p>
          <a:p>
            <a:pPr>
              <a:lnSpc>
                <a:spcPct val="120000"/>
              </a:lnSpc>
              <a:buClr>
                <a:srgbClr val="000000"/>
              </a:buClr>
              <a:buFont typeface="Arial"/>
              <a:buNone/>
            </a:pPr>
            <a:r>
              <a:rPr lang="vi-VN"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else:</a:t>
            </a:r>
          </a:p>
          <a:p>
            <a:pPr>
              <a:lnSpc>
                <a:spcPct val="120000"/>
              </a:lnSpc>
              <a:buClr>
                <a:srgbClr val="000000"/>
              </a:buClr>
              <a:buFont typeface="Arial"/>
              <a:buNone/>
            </a:pPr>
            <a:r>
              <a:rPr lang="vi-VN" kern="0">
                <a:solidFill>
                  <a:srgbClr val="000000"/>
                </a:solidFill>
                <a:latin typeface="Roboto" panose="02000000000000000000" pitchFamily="2" charset="0"/>
                <a:ea typeface="Roboto" panose="02000000000000000000" pitchFamily="2" charset="0"/>
                <a:cs typeface="Roboto" panose="02000000000000000000" pitchFamily="2" charset="0"/>
                <a:sym typeface="Arial"/>
              </a:rPr>
              <a:t>    print("Lớp không có bạn ",ten)</a:t>
            </a:r>
          </a:p>
        </p:txBody>
      </p:sp>
    </p:spTree>
    <p:extLst>
      <p:ext uri="{BB962C8B-B14F-4D97-AF65-F5344CB8AC3E}">
        <p14:creationId xmlns:p14="http://schemas.microsoft.com/office/powerpoint/2010/main" val="81450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fade">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fade">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xEl>
                                              <p:pRg st="4" end="4"/>
                                            </p:txEl>
                                          </p:spTgt>
                                        </p:tgtEl>
                                        <p:attrNameLst>
                                          <p:attrName>style.visibility</p:attrName>
                                        </p:attrNameLst>
                                      </p:cBhvr>
                                      <p:to>
                                        <p:strVal val="visible"/>
                                      </p:to>
                                    </p:set>
                                    <p:animEffect transition="in" filter="fade">
                                      <p:cBhvr>
                                        <p:cTn id="32" dur="500"/>
                                        <p:tgtEl>
                                          <p:spTgt spid="1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xEl>
                                              <p:pRg st="5" end="5"/>
                                            </p:txEl>
                                          </p:spTgt>
                                        </p:tgtEl>
                                        <p:attrNameLst>
                                          <p:attrName>style.visibility</p:attrName>
                                        </p:attrNameLst>
                                      </p:cBhvr>
                                      <p:to>
                                        <p:strVal val="visible"/>
                                      </p:to>
                                    </p:set>
                                    <p:animEffect transition="in" filter="fade">
                                      <p:cBhvr>
                                        <p:cTn id="37" dur="500"/>
                                        <p:tgtEl>
                                          <p:spTgt spid="1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xEl>
                                              <p:pRg st="6" end="6"/>
                                            </p:txEl>
                                          </p:spTgt>
                                        </p:tgtEl>
                                        <p:attrNameLst>
                                          <p:attrName>style.visibility</p:attrName>
                                        </p:attrNameLst>
                                      </p:cBhvr>
                                      <p:to>
                                        <p:strVal val="visible"/>
                                      </p:to>
                                    </p:set>
                                    <p:animEffect transition="in" filter="fade">
                                      <p:cBhvr>
                                        <p:cTn id="42" dur="500"/>
                                        <p:tgtEl>
                                          <p:spTgt spid="1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xEl>
                                              <p:pRg st="7" end="7"/>
                                            </p:txEl>
                                          </p:spTgt>
                                        </p:tgtEl>
                                        <p:attrNameLst>
                                          <p:attrName>style.visibility</p:attrName>
                                        </p:attrNameLst>
                                      </p:cBhvr>
                                      <p:to>
                                        <p:strVal val="visible"/>
                                      </p:to>
                                    </p:set>
                                    <p:animEffect transition="in" filter="fade">
                                      <p:cBhvr>
                                        <p:cTn id="47" dur="500"/>
                                        <p:tgtEl>
                                          <p:spTgt spid="18">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
                                            <p:txEl>
                                              <p:pRg st="8" end="8"/>
                                            </p:txEl>
                                          </p:spTgt>
                                        </p:tgtEl>
                                        <p:attrNameLst>
                                          <p:attrName>style.visibility</p:attrName>
                                        </p:attrNameLst>
                                      </p:cBhvr>
                                      <p:to>
                                        <p:strVal val="visible"/>
                                      </p:to>
                                    </p:set>
                                    <p:animEffect transition="in" filter="fade">
                                      <p:cBhvr>
                                        <p:cTn id="52" dur="500"/>
                                        <p:tgtEl>
                                          <p:spTgt spid="18">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xEl>
                                              <p:pRg st="9" end="9"/>
                                            </p:txEl>
                                          </p:spTgt>
                                        </p:tgtEl>
                                        <p:attrNameLst>
                                          <p:attrName>style.visibility</p:attrName>
                                        </p:attrNameLst>
                                      </p:cBhvr>
                                      <p:to>
                                        <p:strVal val="visible"/>
                                      </p:to>
                                    </p:set>
                                    <p:animEffect transition="in" filter="fade">
                                      <p:cBhvr>
                                        <p:cTn id="57" dur="500"/>
                                        <p:tgtEl>
                                          <p:spTgt spid="18">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8">
                                            <p:txEl>
                                              <p:pRg st="10" end="10"/>
                                            </p:txEl>
                                          </p:spTgt>
                                        </p:tgtEl>
                                        <p:attrNameLst>
                                          <p:attrName>style.visibility</p:attrName>
                                        </p:attrNameLst>
                                      </p:cBhvr>
                                      <p:to>
                                        <p:strVal val="visible"/>
                                      </p:to>
                                    </p:set>
                                    <p:animEffect transition="in" filter="fade">
                                      <p:cBhvr>
                                        <p:cTn id="62" dur="500"/>
                                        <p:tgtEl>
                                          <p:spTgt spid="18">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8">
                                            <p:txEl>
                                              <p:pRg st="11" end="11"/>
                                            </p:txEl>
                                          </p:spTgt>
                                        </p:tgtEl>
                                        <p:attrNameLst>
                                          <p:attrName>style.visibility</p:attrName>
                                        </p:attrNameLst>
                                      </p:cBhvr>
                                      <p:to>
                                        <p:strVal val="visible"/>
                                      </p:to>
                                    </p:set>
                                    <p:animEffect transition="in" filter="fade">
                                      <p:cBhvr>
                                        <p:cTn id="67" dur="500"/>
                                        <p:tgtEl>
                                          <p:spTgt spid="18">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8">
                                            <p:txEl>
                                              <p:pRg st="12" end="12"/>
                                            </p:txEl>
                                          </p:spTgt>
                                        </p:tgtEl>
                                        <p:attrNameLst>
                                          <p:attrName>style.visibility</p:attrName>
                                        </p:attrNameLst>
                                      </p:cBhvr>
                                      <p:to>
                                        <p:strVal val="visible"/>
                                      </p:to>
                                    </p:set>
                                    <p:animEffect transition="in" filter="fade">
                                      <p:cBhvr>
                                        <p:cTn id="72" dur="500"/>
                                        <p:tgtEl>
                                          <p:spTgt spid="18">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8">
                                            <p:txEl>
                                              <p:pRg st="13" end="13"/>
                                            </p:txEl>
                                          </p:spTgt>
                                        </p:tgtEl>
                                        <p:attrNameLst>
                                          <p:attrName>style.visibility</p:attrName>
                                        </p:attrNameLst>
                                      </p:cBhvr>
                                      <p:to>
                                        <p:strVal val="visible"/>
                                      </p:to>
                                    </p:set>
                                    <p:animEffect transition="in" filter="fade">
                                      <p:cBhvr>
                                        <p:cTn id="77" dur="500"/>
                                        <p:tgtEl>
                                          <p:spTgt spid="1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7239694-F680-42CE-9E81-BD5E32096D2F}"/>
              </a:ext>
            </a:extLst>
          </p:cNvPr>
          <p:cNvSpPr/>
          <p:nvPr/>
        </p:nvSpPr>
        <p:spPr>
          <a:xfrm>
            <a:off x="365119" y="1820824"/>
            <a:ext cx="1153551" cy="1800664"/>
          </a:xfrm>
          <a:prstGeom prst="roundRect">
            <a:avLst>
              <a:gd name="adj" fmla="val 813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rPr>
              <a:t>3</a:t>
            </a:r>
          </a:p>
        </p:txBody>
      </p:sp>
      <p:grpSp>
        <p:nvGrpSpPr>
          <p:cNvPr id="9" name="Group 8">
            <a:extLst>
              <a:ext uri="{FF2B5EF4-FFF2-40B4-BE49-F238E27FC236}">
                <a16:creationId xmlns:a16="http://schemas.microsoft.com/office/drawing/2014/main" id="{D65A632A-CDEB-4286-94C3-F615E15CD4BC}"/>
              </a:ext>
            </a:extLst>
          </p:cNvPr>
          <p:cNvGrpSpPr/>
          <p:nvPr/>
        </p:nvGrpSpPr>
        <p:grpSpPr>
          <a:xfrm>
            <a:off x="365119" y="1820824"/>
            <a:ext cx="1153551" cy="1800664"/>
            <a:chOff x="2152356" y="745588"/>
            <a:chExt cx="1153551" cy="1800664"/>
          </a:xfrm>
        </p:grpSpPr>
        <p:sp>
          <p:nvSpPr>
            <p:cNvPr id="6" name="Rectangle: Rounded Corners 5">
              <a:extLst>
                <a:ext uri="{FF2B5EF4-FFF2-40B4-BE49-F238E27FC236}">
                  <a16:creationId xmlns:a16="http://schemas.microsoft.com/office/drawing/2014/main" id="{6FC91BF6-B225-4545-BADC-AF4F800FC64E}"/>
                </a:ext>
              </a:extLst>
            </p:cNvPr>
            <p:cNvSpPr/>
            <p:nvPr/>
          </p:nvSpPr>
          <p:spPr>
            <a:xfrm>
              <a:off x="2152356" y="745588"/>
              <a:ext cx="1153551" cy="1800664"/>
            </a:xfrm>
            <a:prstGeom prst="roundRect">
              <a:avLst>
                <a:gd name="adj" fmla="val 81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pic>
          <p:nvPicPr>
            <p:cNvPr id="7" name="Picture 6">
              <a:extLst>
                <a:ext uri="{FF2B5EF4-FFF2-40B4-BE49-F238E27FC236}">
                  <a16:creationId xmlns:a16="http://schemas.microsoft.com/office/drawing/2014/main" id="{A831253F-6E2C-4EB2-B978-6993429E4900}"/>
                </a:ext>
              </a:extLst>
            </p:cNvPr>
            <p:cNvPicPr>
              <a:picLocks noChangeAspect="1"/>
            </p:cNvPicPr>
            <p:nvPr/>
          </p:nvPicPr>
          <p:blipFill>
            <a:blip r:embed="rId2"/>
            <a:stretch>
              <a:fillRect/>
            </a:stretch>
          </p:blipFill>
          <p:spPr>
            <a:xfrm>
              <a:off x="2206129" y="825490"/>
              <a:ext cx="1047275" cy="1664489"/>
            </a:xfrm>
            <a:prstGeom prst="rect">
              <a:avLst/>
            </a:prstGeom>
          </p:spPr>
        </p:pic>
      </p:grpSp>
      <p:sp>
        <p:nvSpPr>
          <p:cNvPr id="10" name="Rectangle: Rounded Corners 9">
            <a:extLst>
              <a:ext uri="{FF2B5EF4-FFF2-40B4-BE49-F238E27FC236}">
                <a16:creationId xmlns:a16="http://schemas.microsoft.com/office/drawing/2014/main" id="{D120ACA6-0178-41FF-9ED0-AA008BA4C6B2}"/>
              </a:ext>
            </a:extLst>
          </p:cNvPr>
          <p:cNvSpPr/>
          <p:nvPr/>
        </p:nvSpPr>
        <p:spPr>
          <a:xfrm>
            <a:off x="1958924" y="1820824"/>
            <a:ext cx="1153551" cy="1800664"/>
          </a:xfrm>
          <a:prstGeom prst="roundRect">
            <a:avLst>
              <a:gd name="adj" fmla="val 813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rPr>
              <a:t>5</a:t>
            </a:r>
          </a:p>
        </p:txBody>
      </p:sp>
      <p:grpSp>
        <p:nvGrpSpPr>
          <p:cNvPr id="11" name="Group 10">
            <a:extLst>
              <a:ext uri="{FF2B5EF4-FFF2-40B4-BE49-F238E27FC236}">
                <a16:creationId xmlns:a16="http://schemas.microsoft.com/office/drawing/2014/main" id="{DFFF2679-EE53-43E7-BD01-8EAFFA6A36E6}"/>
              </a:ext>
            </a:extLst>
          </p:cNvPr>
          <p:cNvGrpSpPr/>
          <p:nvPr/>
        </p:nvGrpSpPr>
        <p:grpSpPr>
          <a:xfrm>
            <a:off x="1958924" y="1820824"/>
            <a:ext cx="1153551" cy="1800664"/>
            <a:chOff x="2152356" y="745588"/>
            <a:chExt cx="1153551" cy="1800664"/>
          </a:xfrm>
        </p:grpSpPr>
        <p:sp>
          <p:nvSpPr>
            <p:cNvPr id="12" name="Rectangle: Rounded Corners 11">
              <a:extLst>
                <a:ext uri="{FF2B5EF4-FFF2-40B4-BE49-F238E27FC236}">
                  <a16:creationId xmlns:a16="http://schemas.microsoft.com/office/drawing/2014/main" id="{5FD44D9A-BA70-4EC1-98A8-E6D5F1166304}"/>
                </a:ext>
              </a:extLst>
            </p:cNvPr>
            <p:cNvSpPr/>
            <p:nvPr/>
          </p:nvSpPr>
          <p:spPr>
            <a:xfrm>
              <a:off x="2152356" y="745588"/>
              <a:ext cx="1153551" cy="1800664"/>
            </a:xfrm>
            <a:prstGeom prst="roundRect">
              <a:avLst>
                <a:gd name="adj" fmla="val 81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pic>
          <p:nvPicPr>
            <p:cNvPr id="13" name="Picture 12">
              <a:extLst>
                <a:ext uri="{FF2B5EF4-FFF2-40B4-BE49-F238E27FC236}">
                  <a16:creationId xmlns:a16="http://schemas.microsoft.com/office/drawing/2014/main" id="{BB2571A2-0209-4B03-A768-FB8289BF4391}"/>
                </a:ext>
              </a:extLst>
            </p:cNvPr>
            <p:cNvPicPr>
              <a:picLocks noChangeAspect="1"/>
            </p:cNvPicPr>
            <p:nvPr/>
          </p:nvPicPr>
          <p:blipFill>
            <a:blip r:embed="rId2"/>
            <a:stretch>
              <a:fillRect/>
            </a:stretch>
          </p:blipFill>
          <p:spPr>
            <a:xfrm>
              <a:off x="2206129" y="825490"/>
              <a:ext cx="1047275" cy="1664489"/>
            </a:xfrm>
            <a:prstGeom prst="rect">
              <a:avLst/>
            </a:prstGeom>
          </p:spPr>
        </p:pic>
      </p:grpSp>
      <p:sp>
        <p:nvSpPr>
          <p:cNvPr id="14" name="Rectangle: Rounded Corners 13">
            <a:extLst>
              <a:ext uri="{FF2B5EF4-FFF2-40B4-BE49-F238E27FC236}">
                <a16:creationId xmlns:a16="http://schemas.microsoft.com/office/drawing/2014/main" id="{53B2973E-E683-4F69-8C8D-35FD333F1653}"/>
              </a:ext>
            </a:extLst>
          </p:cNvPr>
          <p:cNvSpPr/>
          <p:nvPr/>
        </p:nvSpPr>
        <p:spPr>
          <a:xfrm>
            <a:off x="3662801" y="1820824"/>
            <a:ext cx="1153551" cy="1800664"/>
          </a:xfrm>
          <a:prstGeom prst="roundRect">
            <a:avLst>
              <a:gd name="adj" fmla="val 813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rPr>
              <a:t>6</a:t>
            </a:r>
          </a:p>
        </p:txBody>
      </p:sp>
      <p:grpSp>
        <p:nvGrpSpPr>
          <p:cNvPr id="15" name="Group 14">
            <a:extLst>
              <a:ext uri="{FF2B5EF4-FFF2-40B4-BE49-F238E27FC236}">
                <a16:creationId xmlns:a16="http://schemas.microsoft.com/office/drawing/2014/main" id="{2CB5F280-DEB1-43AE-975C-EF3C203C5AEA}"/>
              </a:ext>
            </a:extLst>
          </p:cNvPr>
          <p:cNvGrpSpPr/>
          <p:nvPr/>
        </p:nvGrpSpPr>
        <p:grpSpPr>
          <a:xfrm>
            <a:off x="3662801" y="1820824"/>
            <a:ext cx="1153551" cy="1800664"/>
            <a:chOff x="2152356" y="745588"/>
            <a:chExt cx="1153551" cy="1800664"/>
          </a:xfrm>
        </p:grpSpPr>
        <p:sp>
          <p:nvSpPr>
            <p:cNvPr id="16" name="Rectangle: Rounded Corners 15">
              <a:extLst>
                <a:ext uri="{FF2B5EF4-FFF2-40B4-BE49-F238E27FC236}">
                  <a16:creationId xmlns:a16="http://schemas.microsoft.com/office/drawing/2014/main" id="{7B3D0FFA-DC5E-46F8-83C8-347C6C88BF3B}"/>
                </a:ext>
              </a:extLst>
            </p:cNvPr>
            <p:cNvSpPr/>
            <p:nvPr/>
          </p:nvSpPr>
          <p:spPr>
            <a:xfrm>
              <a:off x="2152356" y="745588"/>
              <a:ext cx="1153551" cy="1800664"/>
            </a:xfrm>
            <a:prstGeom prst="roundRect">
              <a:avLst>
                <a:gd name="adj" fmla="val 81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pic>
          <p:nvPicPr>
            <p:cNvPr id="17" name="Picture 16">
              <a:extLst>
                <a:ext uri="{FF2B5EF4-FFF2-40B4-BE49-F238E27FC236}">
                  <a16:creationId xmlns:a16="http://schemas.microsoft.com/office/drawing/2014/main" id="{E19AD95A-2B03-493D-B460-012F0A9B889D}"/>
                </a:ext>
              </a:extLst>
            </p:cNvPr>
            <p:cNvPicPr>
              <a:picLocks noChangeAspect="1"/>
            </p:cNvPicPr>
            <p:nvPr/>
          </p:nvPicPr>
          <p:blipFill>
            <a:blip r:embed="rId2"/>
            <a:stretch>
              <a:fillRect/>
            </a:stretch>
          </p:blipFill>
          <p:spPr>
            <a:xfrm>
              <a:off x="2206129" y="825490"/>
              <a:ext cx="1047275" cy="1664489"/>
            </a:xfrm>
            <a:prstGeom prst="rect">
              <a:avLst/>
            </a:prstGeom>
          </p:spPr>
        </p:pic>
      </p:grpSp>
      <p:sp>
        <p:nvSpPr>
          <p:cNvPr id="18" name="Rectangle: Rounded Corners 17">
            <a:extLst>
              <a:ext uri="{FF2B5EF4-FFF2-40B4-BE49-F238E27FC236}">
                <a16:creationId xmlns:a16="http://schemas.microsoft.com/office/drawing/2014/main" id="{22AE661B-EDB5-4C2A-A603-8F5BB87AB4C2}"/>
              </a:ext>
            </a:extLst>
          </p:cNvPr>
          <p:cNvSpPr/>
          <p:nvPr/>
        </p:nvSpPr>
        <p:spPr>
          <a:xfrm>
            <a:off x="5343273" y="1820824"/>
            <a:ext cx="1153551" cy="1800664"/>
          </a:xfrm>
          <a:prstGeom prst="roundRect">
            <a:avLst>
              <a:gd name="adj" fmla="val 813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rPr>
              <a:t>8</a:t>
            </a:r>
          </a:p>
        </p:txBody>
      </p:sp>
      <p:grpSp>
        <p:nvGrpSpPr>
          <p:cNvPr id="19" name="Group 18">
            <a:extLst>
              <a:ext uri="{FF2B5EF4-FFF2-40B4-BE49-F238E27FC236}">
                <a16:creationId xmlns:a16="http://schemas.microsoft.com/office/drawing/2014/main" id="{084EE63F-B282-4383-854A-FD6C1784167E}"/>
              </a:ext>
            </a:extLst>
          </p:cNvPr>
          <p:cNvGrpSpPr/>
          <p:nvPr/>
        </p:nvGrpSpPr>
        <p:grpSpPr>
          <a:xfrm>
            <a:off x="5343273" y="1820824"/>
            <a:ext cx="1153551" cy="1800664"/>
            <a:chOff x="2152356" y="745588"/>
            <a:chExt cx="1153551" cy="1800664"/>
          </a:xfrm>
        </p:grpSpPr>
        <p:sp>
          <p:nvSpPr>
            <p:cNvPr id="20" name="Rectangle: Rounded Corners 19">
              <a:extLst>
                <a:ext uri="{FF2B5EF4-FFF2-40B4-BE49-F238E27FC236}">
                  <a16:creationId xmlns:a16="http://schemas.microsoft.com/office/drawing/2014/main" id="{33C782A8-1A62-43CB-827F-FE089AF9AD23}"/>
                </a:ext>
              </a:extLst>
            </p:cNvPr>
            <p:cNvSpPr/>
            <p:nvPr/>
          </p:nvSpPr>
          <p:spPr>
            <a:xfrm>
              <a:off x="2152356" y="745588"/>
              <a:ext cx="1153551" cy="1800664"/>
            </a:xfrm>
            <a:prstGeom prst="roundRect">
              <a:avLst>
                <a:gd name="adj" fmla="val 81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pic>
          <p:nvPicPr>
            <p:cNvPr id="21" name="Picture 20">
              <a:extLst>
                <a:ext uri="{FF2B5EF4-FFF2-40B4-BE49-F238E27FC236}">
                  <a16:creationId xmlns:a16="http://schemas.microsoft.com/office/drawing/2014/main" id="{D0C50D21-0A72-49F1-94B5-27BBA9FFA4ED}"/>
                </a:ext>
              </a:extLst>
            </p:cNvPr>
            <p:cNvPicPr>
              <a:picLocks noChangeAspect="1"/>
            </p:cNvPicPr>
            <p:nvPr/>
          </p:nvPicPr>
          <p:blipFill>
            <a:blip r:embed="rId2"/>
            <a:stretch>
              <a:fillRect/>
            </a:stretch>
          </p:blipFill>
          <p:spPr>
            <a:xfrm>
              <a:off x="2206129" y="825490"/>
              <a:ext cx="1047275" cy="1664489"/>
            </a:xfrm>
            <a:prstGeom prst="rect">
              <a:avLst/>
            </a:prstGeom>
          </p:spPr>
        </p:pic>
      </p:grpSp>
      <p:sp>
        <p:nvSpPr>
          <p:cNvPr id="22" name="Rectangle: Rounded Corners 21">
            <a:extLst>
              <a:ext uri="{FF2B5EF4-FFF2-40B4-BE49-F238E27FC236}">
                <a16:creationId xmlns:a16="http://schemas.microsoft.com/office/drawing/2014/main" id="{605545AC-A421-47DA-A618-B1096A68C55D}"/>
              </a:ext>
            </a:extLst>
          </p:cNvPr>
          <p:cNvSpPr/>
          <p:nvPr/>
        </p:nvSpPr>
        <p:spPr>
          <a:xfrm>
            <a:off x="7040651" y="1820824"/>
            <a:ext cx="1153551" cy="1800664"/>
          </a:xfrm>
          <a:prstGeom prst="roundRect">
            <a:avLst>
              <a:gd name="adj" fmla="val 813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rPr>
              <a:t>11</a:t>
            </a:r>
          </a:p>
        </p:txBody>
      </p:sp>
      <p:grpSp>
        <p:nvGrpSpPr>
          <p:cNvPr id="23" name="Group 22">
            <a:extLst>
              <a:ext uri="{FF2B5EF4-FFF2-40B4-BE49-F238E27FC236}">
                <a16:creationId xmlns:a16="http://schemas.microsoft.com/office/drawing/2014/main" id="{AD908920-EE7E-468B-9B19-AE34A3573881}"/>
              </a:ext>
            </a:extLst>
          </p:cNvPr>
          <p:cNvGrpSpPr/>
          <p:nvPr/>
        </p:nvGrpSpPr>
        <p:grpSpPr>
          <a:xfrm>
            <a:off x="7040651" y="1820824"/>
            <a:ext cx="1153551" cy="1800664"/>
            <a:chOff x="2152356" y="745588"/>
            <a:chExt cx="1153551" cy="1800664"/>
          </a:xfrm>
        </p:grpSpPr>
        <p:sp>
          <p:nvSpPr>
            <p:cNvPr id="24" name="Rectangle: Rounded Corners 23">
              <a:extLst>
                <a:ext uri="{FF2B5EF4-FFF2-40B4-BE49-F238E27FC236}">
                  <a16:creationId xmlns:a16="http://schemas.microsoft.com/office/drawing/2014/main" id="{A8D0A3C2-3187-445E-AEE4-0EDCB31F3619}"/>
                </a:ext>
              </a:extLst>
            </p:cNvPr>
            <p:cNvSpPr/>
            <p:nvPr/>
          </p:nvSpPr>
          <p:spPr>
            <a:xfrm>
              <a:off x="2152356" y="745588"/>
              <a:ext cx="1153551" cy="1800664"/>
            </a:xfrm>
            <a:prstGeom prst="roundRect">
              <a:avLst>
                <a:gd name="adj" fmla="val 81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pic>
          <p:nvPicPr>
            <p:cNvPr id="25" name="Picture 24">
              <a:extLst>
                <a:ext uri="{FF2B5EF4-FFF2-40B4-BE49-F238E27FC236}">
                  <a16:creationId xmlns:a16="http://schemas.microsoft.com/office/drawing/2014/main" id="{04C5230C-873C-4FF9-B269-D24444A80345}"/>
                </a:ext>
              </a:extLst>
            </p:cNvPr>
            <p:cNvPicPr>
              <a:picLocks noChangeAspect="1"/>
            </p:cNvPicPr>
            <p:nvPr/>
          </p:nvPicPr>
          <p:blipFill>
            <a:blip r:embed="rId2"/>
            <a:stretch>
              <a:fillRect/>
            </a:stretch>
          </p:blipFill>
          <p:spPr>
            <a:xfrm>
              <a:off x="2206129" y="825490"/>
              <a:ext cx="1047275" cy="1664489"/>
            </a:xfrm>
            <a:prstGeom prst="rect">
              <a:avLst/>
            </a:prstGeom>
          </p:spPr>
        </p:pic>
      </p:grpSp>
      <p:sp>
        <p:nvSpPr>
          <p:cNvPr id="26" name="Rectangle: Rounded Corners 25">
            <a:extLst>
              <a:ext uri="{FF2B5EF4-FFF2-40B4-BE49-F238E27FC236}">
                <a16:creationId xmlns:a16="http://schemas.microsoft.com/office/drawing/2014/main" id="{781121AC-41D2-466F-B114-9F0F0E8771AB}"/>
              </a:ext>
            </a:extLst>
          </p:cNvPr>
          <p:cNvSpPr/>
          <p:nvPr/>
        </p:nvSpPr>
        <p:spPr>
          <a:xfrm>
            <a:off x="8740936" y="1820824"/>
            <a:ext cx="1153551" cy="1800664"/>
          </a:xfrm>
          <a:prstGeom prst="roundRect">
            <a:avLst>
              <a:gd name="adj" fmla="val 813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rPr>
              <a:t>13</a:t>
            </a:r>
          </a:p>
        </p:txBody>
      </p:sp>
      <p:grpSp>
        <p:nvGrpSpPr>
          <p:cNvPr id="27" name="Group 26">
            <a:extLst>
              <a:ext uri="{FF2B5EF4-FFF2-40B4-BE49-F238E27FC236}">
                <a16:creationId xmlns:a16="http://schemas.microsoft.com/office/drawing/2014/main" id="{B7158329-61EA-453A-88D4-4CE35E022D03}"/>
              </a:ext>
            </a:extLst>
          </p:cNvPr>
          <p:cNvGrpSpPr/>
          <p:nvPr/>
        </p:nvGrpSpPr>
        <p:grpSpPr>
          <a:xfrm>
            <a:off x="8740936" y="1820824"/>
            <a:ext cx="1153551" cy="1800664"/>
            <a:chOff x="2152356" y="745588"/>
            <a:chExt cx="1153551" cy="1800664"/>
          </a:xfrm>
        </p:grpSpPr>
        <p:sp>
          <p:nvSpPr>
            <p:cNvPr id="28" name="Rectangle: Rounded Corners 27">
              <a:extLst>
                <a:ext uri="{FF2B5EF4-FFF2-40B4-BE49-F238E27FC236}">
                  <a16:creationId xmlns:a16="http://schemas.microsoft.com/office/drawing/2014/main" id="{5892F8D2-C072-4510-B094-E8944FE404B6}"/>
                </a:ext>
              </a:extLst>
            </p:cNvPr>
            <p:cNvSpPr/>
            <p:nvPr/>
          </p:nvSpPr>
          <p:spPr>
            <a:xfrm>
              <a:off x="2152356" y="745588"/>
              <a:ext cx="1153551" cy="1800664"/>
            </a:xfrm>
            <a:prstGeom prst="roundRect">
              <a:avLst>
                <a:gd name="adj" fmla="val 81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pic>
          <p:nvPicPr>
            <p:cNvPr id="29" name="Picture 28">
              <a:extLst>
                <a:ext uri="{FF2B5EF4-FFF2-40B4-BE49-F238E27FC236}">
                  <a16:creationId xmlns:a16="http://schemas.microsoft.com/office/drawing/2014/main" id="{8F522172-224B-418D-81FA-F666BA06463C}"/>
                </a:ext>
              </a:extLst>
            </p:cNvPr>
            <p:cNvPicPr>
              <a:picLocks noChangeAspect="1"/>
            </p:cNvPicPr>
            <p:nvPr/>
          </p:nvPicPr>
          <p:blipFill>
            <a:blip r:embed="rId2"/>
            <a:stretch>
              <a:fillRect/>
            </a:stretch>
          </p:blipFill>
          <p:spPr>
            <a:xfrm>
              <a:off x="2206129" y="825490"/>
              <a:ext cx="1047275" cy="1664489"/>
            </a:xfrm>
            <a:prstGeom prst="rect">
              <a:avLst/>
            </a:prstGeom>
          </p:spPr>
        </p:pic>
      </p:grpSp>
      <p:sp>
        <p:nvSpPr>
          <p:cNvPr id="30" name="Rectangle: Rounded Corners 29">
            <a:extLst>
              <a:ext uri="{FF2B5EF4-FFF2-40B4-BE49-F238E27FC236}">
                <a16:creationId xmlns:a16="http://schemas.microsoft.com/office/drawing/2014/main" id="{5B6F6532-4190-460C-986B-D4C691221D39}"/>
              </a:ext>
            </a:extLst>
          </p:cNvPr>
          <p:cNvSpPr/>
          <p:nvPr/>
        </p:nvSpPr>
        <p:spPr>
          <a:xfrm>
            <a:off x="10462324" y="1820824"/>
            <a:ext cx="1153551" cy="1800664"/>
          </a:xfrm>
          <a:prstGeom prst="roundRect">
            <a:avLst>
              <a:gd name="adj" fmla="val 813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rPr>
              <a:t>16</a:t>
            </a:r>
          </a:p>
        </p:txBody>
      </p:sp>
      <p:grpSp>
        <p:nvGrpSpPr>
          <p:cNvPr id="31" name="Group 30">
            <a:extLst>
              <a:ext uri="{FF2B5EF4-FFF2-40B4-BE49-F238E27FC236}">
                <a16:creationId xmlns:a16="http://schemas.microsoft.com/office/drawing/2014/main" id="{B58DA110-95AB-4060-AA7B-CBDB7614D924}"/>
              </a:ext>
            </a:extLst>
          </p:cNvPr>
          <p:cNvGrpSpPr/>
          <p:nvPr/>
        </p:nvGrpSpPr>
        <p:grpSpPr>
          <a:xfrm>
            <a:off x="10462324" y="1820824"/>
            <a:ext cx="1153551" cy="1800664"/>
            <a:chOff x="2152356" y="745588"/>
            <a:chExt cx="1153551" cy="1800664"/>
          </a:xfrm>
        </p:grpSpPr>
        <p:sp>
          <p:nvSpPr>
            <p:cNvPr id="32" name="Rectangle: Rounded Corners 31">
              <a:extLst>
                <a:ext uri="{FF2B5EF4-FFF2-40B4-BE49-F238E27FC236}">
                  <a16:creationId xmlns:a16="http://schemas.microsoft.com/office/drawing/2014/main" id="{D45060CC-4B89-4F73-B3A1-D14F2D487316}"/>
                </a:ext>
              </a:extLst>
            </p:cNvPr>
            <p:cNvSpPr/>
            <p:nvPr/>
          </p:nvSpPr>
          <p:spPr>
            <a:xfrm>
              <a:off x="2152356" y="745588"/>
              <a:ext cx="1153551" cy="1800664"/>
            </a:xfrm>
            <a:prstGeom prst="roundRect">
              <a:avLst>
                <a:gd name="adj" fmla="val 81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pic>
          <p:nvPicPr>
            <p:cNvPr id="33" name="Picture 32">
              <a:extLst>
                <a:ext uri="{FF2B5EF4-FFF2-40B4-BE49-F238E27FC236}">
                  <a16:creationId xmlns:a16="http://schemas.microsoft.com/office/drawing/2014/main" id="{6F1DD5A6-2596-4714-AEE6-BC6BE900834B}"/>
                </a:ext>
              </a:extLst>
            </p:cNvPr>
            <p:cNvPicPr>
              <a:picLocks noChangeAspect="1"/>
            </p:cNvPicPr>
            <p:nvPr/>
          </p:nvPicPr>
          <p:blipFill>
            <a:blip r:embed="rId2"/>
            <a:stretch>
              <a:fillRect/>
            </a:stretch>
          </p:blipFill>
          <p:spPr>
            <a:xfrm>
              <a:off x="2206129" y="825490"/>
              <a:ext cx="1047275" cy="1664489"/>
            </a:xfrm>
            <a:prstGeom prst="rect">
              <a:avLst/>
            </a:prstGeom>
          </p:spPr>
        </p:pic>
      </p:grpSp>
      <p:sp>
        <p:nvSpPr>
          <p:cNvPr id="35" name="TextBox 34">
            <a:extLst>
              <a:ext uri="{FF2B5EF4-FFF2-40B4-BE49-F238E27FC236}">
                <a16:creationId xmlns:a16="http://schemas.microsoft.com/office/drawing/2014/main" id="{A9BDE404-6C4E-4EB5-A00E-5ACBB46DB181}"/>
              </a:ext>
            </a:extLst>
          </p:cNvPr>
          <p:cNvSpPr txBox="1"/>
          <p:nvPr/>
        </p:nvSpPr>
        <p:spPr>
          <a:xfrm>
            <a:off x="2878975" y="4409737"/>
            <a:ext cx="6082145" cy="707886"/>
          </a:xfrm>
          <a:prstGeom prst="rect">
            <a:avLst/>
          </a:prstGeom>
          <a:noFill/>
        </p:spPr>
        <p:txBody>
          <a:bodyPr wrap="square" rtlCol="0">
            <a:spAutoFit/>
          </a:bodyPr>
          <a:lstStyle/>
          <a:p>
            <a:pPr algn="ctr"/>
            <a:r>
              <a:rPr lang="en-US" sz="40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TÌM KIẾM NHỊ PHÂN</a:t>
            </a:r>
          </a:p>
        </p:txBody>
      </p:sp>
      <p:sp>
        <p:nvSpPr>
          <p:cNvPr id="36" name="TextBox 35">
            <a:extLst>
              <a:ext uri="{FF2B5EF4-FFF2-40B4-BE49-F238E27FC236}">
                <a16:creationId xmlns:a16="http://schemas.microsoft.com/office/drawing/2014/main" id="{2340B743-210D-41AC-A70A-D2E96383821B}"/>
              </a:ext>
            </a:extLst>
          </p:cNvPr>
          <p:cNvSpPr txBox="1"/>
          <p:nvPr/>
        </p:nvSpPr>
        <p:spPr>
          <a:xfrm>
            <a:off x="1096651" y="398515"/>
            <a:ext cx="9365673" cy="707886"/>
          </a:xfrm>
          <a:prstGeom prst="rect">
            <a:avLst/>
          </a:prstGeom>
          <a:noFill/>
        </p:spPr>
        <p:txBody>
          <a:bodyPr wrap="square" rtlCol="0">
            <a:spAutoFit/>
          </a:bodyPr>
          <a:lstStyle/>
          <a:p>
            <a:pPr algn="ctr"/>
            <a:r>
              <a:rPr lang="en-US" sz="4000" b="1"/>
              <a:t>TRÒ CHƠI LẬT THẺ</a:t>
            </a:r>
          </a:p>
        </p:txBody>
      </p:sp>
    </p:spTree>
    <p:extLst>
      <p:ext uri="{BB962C8B-B14F-4D97-AF65-F5344CB8AC3E}">
        <p14:creationId xmlns:p14="http://schemas.microsoft.com/office/powerpoint/2010/main" val="47878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9" presetClass="emph" presetSubtype="0" nodeType="clickEffect">
                                  <p:stCondLst>
                                    <p:cond delay="0"/>
                                  </p:stCondLst>
                                  <p:childTnLst>
                                    <p:set>
                                      <p:cBhvr>
                                        <p:cTn id="11" dur="indefinite"/>
                                        <p:tgtEl>
                                          <p:spTgt spid="9"/>
                                        </p:tgtEl>
                                        <p:attrNameLst>
                                          <p:attrName>style.opacity</p:attrName>
                                        </p:attrNameLst>
                                      </p:cBhvr>
                                      <p:to>
                                        <p:strVal val="0"/>
                                      </p:to>
                                    </p:set>
                                    <p:animEffect filter="image" prLst="opacity: 0">
                                      <p:cBhvr rctx="IE">
                                        <p:cTn id="12" dur="indefinite"/>
                                        <p:tgtEl>
                                          <p:spTgt spid="9"/>
                                        </p:tgtEl>
                                      </p:cBhvr>
                                    </p:animEffect>
                                  </p:childTnLst>
                                </p:cTn>
                              </p:par>
                            </p:childTnLst>
                          </p:cTn>
                        </p:par>
                      </p:childTnLst>
                    </p:cTn>
                  </p:par>
                </p:childTnLst>
              </p:cTn>
              <p:nextCondLst>
                <p:cond evt="onClick" delay="0">
                  <p:tgtEl>
                    <p:spTgt spid="9"/>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9" presetClass="emph" presetSubtype="0" nodeType="clickEffect">
                                  <p:stCondLst>
                                    <p:cond delay="0"/>
                                  </p:stCondLst>
                                  <p:childTnLst>
                                    <p:set>
                                      <p:cBhvr>
                                        <p:cTn id="17" dur="indefinite"/>
                                        <p:tgtEl>
                                          <p:spTgt spid="11"/>
                                        </p:tgtEl>
                                        <p:attrNameLst>
                                          <p:attrName>style.opacity</p:attrName>
                                        </p:attrNameLst>
                                      </p:cBhvr>
                                      <p:to>
                                        <p:strVal val="0"/>
                                      </p:to>
                                    </p:set>
                                    <p:animEffect filter="image" prLst="opacity: 0">
                                      <p:cBhvr rctx="IE">
                                        <p:cTn id="18" dur="indefinite"/>
                                        <p:tgtEl>
                                          <p:spTgt spid="11"/>
                                        </p:tgtEl>
                                      </p:cBhvr>
                                    </p:animEffect>
                                  </p:childTnLst>
                                </p:cTn>
                              </p:par>
                            </p:childTnLst>
                          </p:cTn>
                        </p:par>
                      </p:childTnLst>
                    </p:cTn>
                  </p:par>
                </p:childTnLst>
              </p:cTn>
              <p:nextCondLst>
                <p:cond evt="onClick" delay="0">
                  <p:tgtEl>
                    <p:spTgt spid="11"/>
                  </p:tgtEl>
                </p:cond>
              </p:nextCondLst>
            </p:seq>
            <p:seq concurrent="1" nextAc="seek">
              <p:cTn id="19" restart="whenNotActive" fill="hold" evtFilter="cancelBubble" nodeType="interactiveSeq">
                <p:stCondLst>
                  <p:cond evt="onClick" delay="0">
                    <p:tgtEl>
                      <p:spTgt spid="15"/>
                    </p:tgtEl>
                  </p:cond>
                </p:stCondLst>
                <p:endSync evt="end" delay="0">
                  <p:rtn val="all"/>
                </p:endSync>
                <p:childTnLst>
                  <p:par>
                    <p:cTn id="20" fill="hold">
                      <p:stCondLst>
                        <p:cond delay="0"/>
                      </p:stCondLst>
                      <p:childTnLst>
                        <p:par>
                          <p:cTn id="21" fill="hold">
                            <p:stCondLst>
                              <p:cond delay="0"/>
                            </p:stCondLst>
                            <p:childTnLst>
                              <p:par>
                                <p:cTn id="22" presetID="9" presetClass="emph" presetSubtype="0" nodeType="clickEffect">
                                  <p:stCondLst>
                                    <p:cond delay="0"/>
                                  </p:stCondLst>
                                  <p:childTnLst>
                                    <p:set>
                                      <p:cBhvr>
                                        <p:cTn id="23" dur="indefinite"/>
                                        <p:tgtEl>
                                          <p:spTgt spid="15"/>
                                        </p:tgtEl>
                                        <p:attrNameLst>
                                          <p:attrName>style.opacity</p:attrName>
                                        </p:attrNameLst>
                                      </p:cBhvr>
                                      <p:to>
                                        <p:strVal val="0"/>
                                      </p:to>
                                    </p:set>
                                    <p:animEffect filter="image" prLst="opacity: 0">
                                      <p:cBhvr rctx="IE">
                                        <p:cTn id="24" dur="indefinite"/>
                                        <p:tgtEl>
                                          <p:spTgt spid="15"/>
                                        </p:tgtEl>
                                      </p:cBhvr>
                                    </p:animEffect>
                                  </p:childTnLst>
                                </p:cTn>
                              </p:par>
                            </p:childTnLst>
                          </p:cTn>
                        </p:par>
                      </p:childTnLst>
                    </p:cTn>
                  </p:par>
                </p:childTnLst>
              </p:cTn>
              <p:nextCondLst>
                <p:cond evt="onClick" delay="0">
                  <p:tgtEl>
                    <p:spTgt spid="15"/>
                  </p:tgtEl>
                </p:cond>
              </p:nextCondLst>
            </p:seq>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9" presetClass="emph" presetSubtype="0" nodeType="clickEffect">
                                  <p:stCondLst>
                                    <p:cond delay="0"/>
                                  </p:stCondLst>
                                  <p:childTnLst>
                                    <p:set>
                                      <p:cBhvr>
                                        <p:cTn id="29" dur="indefinite"/>
                                        <p:tgtEl>
                                          <p:spTgt spid="19"/>
                                        </p:tgtEl>
                                        <p:attrNameLst>
                                          <p:attrName>style.opacity</p:attrName>
                                        </p:attrNameLst>
                                      </p:cBhvr>
                                      <p:to>
                                        <p:strVal val="0"/>
                                      </p:to>
                                    </p:set>
                                    <p:animEffect filter="image" prLst="opacity: 0">
                                      <p:cBhvr rctx="IE">
                                        <p:cTn id="30" dur="indefinite"/>
                                        <p:tgtEl>
                                          <p:spTgt spid="19"/>
                                        </p:tgtEl>
                                      </p:cBhvr>
                                    </p:animEffect>
                                  </p:childTnLst>
                                </p:cTn>
                              </p:par>
                            </p:childTnLst>
                          </p:cTn>
                        </p:par>
                      </p:childTnLst>
                    </p:cTn>
                  </p:par>
                </p:childTnLst>
              </p:cTn>
              <p:nextCondLst>
                <p:cond evt="onClick" delay="0">
                  <p:tgtEl>
                    <p:spTgt spid="19"/>
                  </p:tgtEl>
                </p:cond>
              </p:nextCondLst>
            </p:seq>
            <p:seq concurrent="1" nextAc="seek">
              <p:cTn id="31" restart="whenNotActive" fill="hold" evtFilter="cancelBubble" nodeType="interactiveSeq">
                <p:stCondLst>
                  <p:cond evt="onClick" delay="0">
                    <p:tgtEl>
                      <p:spTgt spid="23"/>
                    </p:tgtEl>
                  </p:cond>
                </p:stCondLst>
                <p:endSync evt="end" delay="0">
                  <p:rtn val="all"/>
                </p:endSync>
                <p:childTnLst>
                  <p:par>
                    <p:cTn id="32" fill="hold">
                      <p:stCondLst>
                        <p:cond delay="0"/>
                      </p:stCondLst>
                      <p:childTnLst>
                        <p:par>
                          <p:cTn id="33" fill="hold">
                            <p:stCondLst>
                              <p:cond delay="0"/>
                            </p:stCondLst>
                            <p:childTnLst>
                              <p:par>
                                <p:cTn id="34" presetID="9" presetClass="emph" presetSubtype="0" nodeType="clickEffect">
                                  <p:stCondLst>
                                    <p:cond delay="0"/>
                                  </p:stCondLst>
                                  <p:childTnLst>
                                    <p:set>
                                      <p:cBhvr>
                                        <p:cTn id="35" dur="indefinite"/>
                                        <p:tgtEl>
                                          <p:spTgt spid="23"/>
                                        </p:tgtEl>
                                        <p:attrNameLst>
                                          <p:attrName>style.opacity</p:attrName>
                                        </p:attrNameLst>
                                      </p:cBhvr>
                                      <p:to>
                                        <p:strVal val="0"/>
                                      </p:to>
                                    </p:set>
                                    <p:animEffect filter="image" prLst="opacity: 0">
                                      <p:cBhvr rctx="IE">
                                        <p:cTn id="36" dur="indefinite"/>
                                        <p:tgtEl>
                                          <p:spTgt spid="23"/>
                                        </p:tgtEl>
                                      </p:cBhvr>
                                    </p:animEffect>
                                  </p:childTnLst>
                                </p:cTn>
                              </p:par>
                            </p:childTnLst>
                          </p:cTn>
                        </p:par>
                      </p:childTnLst>
                    </p:cTn>
                  </p:par>
                </p:childTnLst>
              </p:cTn>
              <p:nextCondLst>
                <p:cond evt="onClick" delay="0">
                  <p:tgtEl>
                    <p:spTgt spid="23"/>
                  </p:tgtEl>
                </p:cond>
              </p:nextCondLst>
            </p:seq>
            <p:seq concurrent="1" nextAc="seek">
              <p:cTn id="37" restart="whenNotActive" fill="hold" evtFilter="cancelBubble" nodeType="interactiveSeq">
                <p:stCondLst>
                  <p:cond evt="onClick" delay="0">
                    <p:tgtEl>
                      <p:spTgt spid="27"/>
                    </p:tgtEl>
                  </p:cond>
                </p:stCondLst>
                <p:endSync evt="end" delay="0">
                  <p:rtn val="all"/>
                </p:endSync>
                <p:childTnLst>
                  <p:par>
                    <p:cTn id="38" fill="hold">
                      <p:stCondLst>
                        <p:cond delay="0"/>
                      </p:stCondLst>
                      <p:childTnLst>
                        <p:par>
                          <p:cTn id="39" fill="hold">
                            <p:stCondLst>
                              <p:cond delay="0"/>
                            </p:stCondLst>
                            <p:childTnLst>
                              <p:par>
                                <p:cTn id="40" presetID="9" presetClass="emph" presetSubtype="0" nodeType="clickEffect">
                                  <p:stCondLst>
                                    <p:cond delay="0"/>
                                  </p:stCondLst>
                                  <p:childTnLst>
                                    <p:set>
                                      <p:cBhvr>
                                        <p:cTn id="41" dur="indefinite"/>
                                        <p:tgtEl>
                                          <p:spTgt spid="27"/>
                                        </p:tgtEl>
                                        <p:attrNameLst>
                                          <p:attrName>style.opacity</p:attrName>
                                        </p:attrNameLst>
                                      </p:cBhvr>
                                      <p:to>
                                        <p:strVal val="0"/>
                                      </p:to>
                                    </p:set>
                                    <p:animEffect filter="image" prLst="opacity: 0">
                                      <p:cBhvr rctx="IE">
                                        <p:cTn id="42" dur="indefinite"/>
                                        <p:tgtEl>
                                          <p:spTgt spid="27"/>
                                        </p:tgtEl>
                                      </p:cBhvr>
                                    </p:animEffect>
                                  </p:childTnLst>
                                </p:cTn>
                              </p:par>
                            </p:childTnLst>
                          </p:cTn>
                        </p:par>
                      </p:childTnLst>
                    </p:cTn>
                  </p:par>
                </p:childTnLst>
              </p:cTn>
              <p:nextCondLst>
                <p:cond evt="onClick" delay="0">
                  <p:tgtEl>
                    <p:spTgt spid="27"/>
                  </p:tgtEl>
                </p:cond>
              </p:nextCondLst>
            </p:seq>
            <p:seq concurrent="1" nextAc="seek">
              <p:cTn id="43" restart="whenNotActive" fill="hold" evtFilter="cancelBubble" nodeType="interactiveSeq">
                <p:stCondLst>
                  <p:cond evt="onClick" delay="0">
                    <p:tgtEl>
                      <p:spTgt spid="31"/>
                    </p:tgtEl>
                  </p:cond>
                </p:stCondLst>
                <p:endSync evt="end" delay="0">
                  <p:rtn val="all"/>
                </p:endSync>
                <p:childTnLst>
                  <p:par>
                    <p:cTn id="44" fill="hold">
                      <p:stCondLst>
                        <p:cond delay="0"/>
                      </p:stCondLst>
                      <p:childTnLst>
                        <p:par>
                          <p:cTn id="45" fill="hold">
                            <p:stCondLst>
                              <p:cond delay="0"/>
                            </p:stCondLst>
                            <p:childTnLst>
                              <p:par>
                                <p:cTn id="46" presetID="9" presetClass="emph" presetSubtype="0" nodeType="clickEffect">
                                  <p:stCondLst>
                                    <p:cond delay="0"/>
                                  </p:stCondLst>
                                  <p:childTnLst>
                                    <p:set>
                                      <p:cBhvr>
                                        <p:cTn id="47" dur="indefinite"/>
                                        <p:tgtEl>
                                          <p:spTgt spid="31"/>
                                        </p:tgtEl>
                                        <p:attrNameLst>
                                          <p:attrName>style.opacity</p:attrName>
                                        </p:attrNameLst>
                                      </p:cBhvr>
                                      <p:to>
                                        <p:strVal val="0"/>
                                      </p:to>
                                    </p:set>
                                    <p:animEffect filter="image" prLst="opacity: 0">
                                      <p:cBhvr rctx="IE">
                                        <p:cTn id="48" dur="indefinite"/>
                                        <p:tgtEl>
                                          <p:spTgt spid="31"/>
                                        </p:tgtEl>
                                      </p:cBhvr>
                                    </p:animEffect>
                                  </p:childTnLst>
                                </p:cTn>
                              </p:par>
                            </p:childTnLst>
                          </p:cTn>
                        </p:par>
                      </p:childTnLst>
                    </p:cTn>
                  </p:par>
                </p:childTnLst>
              </p:cTn>
              <p:nextCondLst>
                <p:cond evt="onClick" delay="0">
                  <p:tgtEl>
                    <p:spTgt spid="31"/>
                  </p:tgtEl>
                </p:cond>
              </p:nextCondLst>
            </p:seq>
          </p:childTnLst>
        </p:cTn>
      </p:par>
    </p:tnLst>
    <p:bldLst>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55DC92-C18B-456F-8533-127E81789F27}"/>
              </a:ext>
            </a:extLst>
          </p:cNvPr>
          <p:cNvSpPr txBox="1"/>
          <p:nvPr/>
        </p:nvSpPr>
        <p:spPr>
          <a:xfrm>
            <a:off x="2931885" y="709211"/>
            <a:ext cx="6183086" cy="830997"/>
          </a:xfrm>
          <a:prstGeom prst="rect">
            <a:avLst/>
          </a:prstGeom>
          <a:noFill/>
        </p:spPr>
        <p:txBody>
          <a:bodyPr wrap="square" rtlCol="0">
            <a:spAutoFit/>
          </a:bodyPr>
          <a:lstStyle/>
          <a:p>
            <a:r>
              <a:rPr lang="en-US" sz="4800" b="1">
                <a:solidFill>
                  <a:schemeClr val="accent2">
                    <a:lumMod val="75000"/>
                  </a:schemeClr>
                </a:solidFill>
              </a:rPr>
              <a:t>NỘI DUNG BÀI HỌC</a:t>
            </a:r>
          </a:p>
        </p:txBody>
      </p:sp>
      <p:graphicFrame>
        <p:nvGraphicFramePr>
          <p:cNvPr id="6" name="Diagram 5">
            <a:extLst>
              <a:ext uri="{FF2B5EF4-FFF2-40B4-BE49-F238E27FC236}">
                <a16:creationId xmlns:a16="http://schemas.microsoft.com/office/drawing/2014/main" id="{9AC83D90-311D-4CEB-A80E-9CC269DF4A13}"/>
              </a:ext>
            </a:extLst>
          </p:cNvPr>
          <p:cNvGraphicFramePr/>
          <p:nvPr>
            <p:extLst>
              <p:ext uri="{D42A27DB-BD31-4B8C-83A1-F6EECF244321}">
                <p14:modId xmlns:p14="http://schemas.microsoft.com/office/powerpoint/2010/main" val="493336529"/>
              </p:ext>
            </p:extLst>
          </p:nvPr>
        </p:nvGraphicFramePr>
        <p:xfrm>
          <a:off x="-1" y="2025951"/>
          <a:ext cx="11321143" cy="3291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Oval 7">
            <a:extLst>
              <a:ext uri="{FF2B5EF4-FFF2-40B4-BE49-F238E27FC236}">
                <a16:creationId xmlns:a16="http://schemas.microsoft.com/office/drawing/2014/main" id="{479E2C12-C67D-4E14-B978-8D94BB726150}"/>
              </a:ext>
            </a:extLst>
          </p:cNvPr>
          <p:cNvSpPr/>
          <p:nvPr/>
        </p:nvSpPr>
        <p:spPr>
          <a:xfrm>
            <a:off x="1654631" y="2025952"/>
            <a:ext cx="934962" cy="93496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a:solidFill>
                  <a:schemeClr val="accent2">
                    <a:lumMod val="75000"/>
                  </a:schemeClr>
                </a:solidFill>
              </a:rPr>
              <a:t>1</a:t>
            </a:r>
            <a:endParaRPr lang="en-US">
              <a:solidFill>
                <a:schemeClr val="accent2">
                  <a:lumMod val="75000"/>
                </a:schemeClr>
              </a:solidFill>
            </a:endParaRPr>
          </a:p>
        </p:txBody>
      </p:sp>
      <p:sp>
        <p:nvSpPr>
          <p:cNvPr id="9" name="Oval 8">
            <a:extLst>
              <a:ext uri="{FF2B5EF4-FFF2-40B4-BE49-F238E27FC236}">
                <a16:creationId xmlns:a16="http://schemas.microsoft.com/office/drawing/2014/main" id="{238FECB2-D970-42C7-BC11-F29E03B400A0}"/>
              </a:ext>
            </a:extLst>
          </p:cNvPr>
          <p:cNvSpPr/>
          <p:nvPr/>
        </p:nvSpPr>
        <p:spPr>
          <a:xfrm>
            <a:off x="1654631" y="3204391"/>
            <a:ext cx="934962" cy="93496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a:solidFill>
                  <a:schemeClr val="accent2">
                    <a:lumMod val="75000"/>
                  </a:schemeClr>
                </a:solidFill>
              </a:rPr>
              <a:t>2</a:t>
            </a:r>
            <a:endParaRPr lang="en-US">
              <a:solidFill>
                <a:schemeClr val="accent2">
                  <a:lumMod val="75000"/>
                </a:schemeClr>
              </a:solidFill>
            </a:endParaRPr>
          </a:p>
        </p:txBody>
      </p:sp>
      <p:sp>
        <p:nvSpPr>
          <p:cNvPr id="7" name="Oval 6">
            <a:extLst>
              <a:ext uri="{FF2B5EF4-FFF2-40B4-BE49-F238E27FC236}">
                <a16:creationId xmlns:a16="http://schemas.microsoft.com/office/drawing/2014/main" id="{DB90178A-9E66-4C4C-A4C3-BDCA3C303E70}"/>
              </a:ext>
            </a:extLst>
          </p:cNvPr>
          <p:cNvSpPr/>
          <p:nvPr/>
        </p:nvSpPr>
        <p:spPr>
          <a:xfrm>
            <a:off x="1654631" y="4382627"/>
            <a:ext cx="934962" cy="93496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a:solidFill>
                  <a:schemeClr val="accent2">
                    <a:lumMod val="75000"/>
                  </a:schemeClr>
                </a:solidFill>
              </a:rPr>
              <a:t>3</a:t>
            </a:r>
            <a:endParaRPr lang="en-US">
              <a:solidFill>
                <a:schemeClr val="accent2">
                  <a:lumMod val="75000"/>
                </a:schemeClr>
              </a:solidFill>
            </a:endParaRPr>
          </a:p>
        </p:txBody>
      </p:sp>
    </p:spTree>
    <p:extLst>
      <p:ext uri="{BB962C8B-B14F-4D97-AF65-F5344CB8AC3E}">
        <p14:creationId xmlns:p14="http://schemas.microsoft.com/office/powerpoint/2010/main" val="223082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7E3CD1-7114-4C55-B2EF-854E77ED2686}"/>
              </a:ext>
            </a:extLst>
          </p:cNvPr>
          <p:cNvSpPr txBox="1"/>
          <p:nvPr/>
        </p:nvSpPr>
        <p:spPr>
          <a:xfrm>
            <a:off x="188686" y="237624"/>
            <a:ext cx="8939201" cy="954107"/>
          </a:xfrm>
          <a:prstGeom prst="rect">
            <a:avLst/>
          </a:prstGeom>
          <a:noFill/>
        </p:spPr>
        <p:txBody>
          <a:bodyPr wrap="square" rtlCol="0">
            <a:spAutoFit/>
          </a:bodyPr>
          <a:lstStyle/>
          <a:p>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1. </a:t>
            </a:r>
            <a:r>
              <a:rPr lang="en-US" sz="2800" b="1">
                <a:solidFill>
                  <a:schemeClr val="accent1">
                    <a:lumMod val="50000"/>
                  </a:schemeClr>
                </a:solidFill>
                <a:latin typeface="Roboto" panose="020B0604020202020204"/>
                <a:ea typeface="Tahoma" panose="020B0604030504040204" pitchFamily="34" charset="0"/>
                <a:cs typeface="Tahoma" panose="020B0604030504040204" pitchFamily="34" charset="0"/>
              </a:rPr>
              <a:t>BÀI TOÁN TÌM KIẾM TRÊN THỰC TẾ</a:t>
            </a:r>
            <a:endParaRPr lang="en-US" sz="2800" b="1">
              <a:solidFill>
                <a:schemeClr val="accent1">
                  <a:lumMod val="50000"/>
                </a:schemeClr>
              </a:solidFill>
              <a:latin typeface="Roboto" panose="020B0604020202020204"/>
            </a:endParaRPr>
          </a:p>
          <a:p>
            <a:endParaRPr lang="en-US"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8D53792C-DAE0-4B13-8A19-48D86AD48166}"/>
              </a:ext>
            </a:extLst>
          </p:cNvPr>
          <p:cNvSpPr txBox="1"/>
          <p:nvPr/>
        </p:nvSpPr>
        <p:spPr>
          <a:xfrm>
            <a:off x="720436" y="1676400"/>
            <a:ext cx="10377055" cy="523220"/>
          </a:xfrm>
          <a:prstGeom prst="rect">
            <a:avLst/>
          </a:prstGeom>
          <a:noFill/>
        </p:spPr>
        <p:txBody>
          <a:bodyPr wrap="square" rtlCol="0">
            <a:spAutoFit/>
          </a:bodyPr>
          <a:lstStyle/>
          <a:p>
            <a:r>
              <a:rPr lang="en-US" sz="2800"/>
              <a:t>Em hãy lấy ví dụ về một số bài toán tìm kiếm mà em biết?</a:t>
            </a:r>
          </a:p>
        </p:txBody>
      </p:sp>
    </p:spTree>
    <p:extLst>
      <p:ext uri="{BB962C8B-B14F-4D97-AF65-F5344CB8AC3E}">
        <p14:creationId xmlns:p14="http://schemas.microsoft.com/office/powerpoint/2010/main" val="277696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1EE2DF-CD9D-4275-A390-B9B6E7309697}"/>
              </a:ext>
            </a:extLst>
          </p:cNvPr>
          <p:cNvSpPr txBox="1"/>
          <p:nvPr/>
        </p:nvSpPr>
        <p:spPr>
          <a:xfrm>
            <a:off x="188686" y="237624"/>
            <a:ext cx="8939201" cy="954107"/>
          </a:xfrm>
          <a:prstGeom prst="rect">
            <a:avLst/>
          </a:prstGeom>
          <a:noFill/>
        </p:spPr>
        <p:txBody>
          <a:bodyPr wrap="square" rtlCol="0">
            <a:spAutoFit/>
          </a:bodyPr>
          <a:lstStyle/>
          <a:p>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1. </a:t>
            </a:r>
            <a:r>
              <a:rPr lang="en-US" sz="2800" b="1">
                <a:solidFill>
                  <a:schemeClr val="accent1">
                    <a:lumMod val="50000"/>
                  </a:schemeClr>
                </a:solidFill>
                <a:latin typeface="Roboto" panose="020B0604020202020204"/>
                <a:ea typeface="Tahoma" panose="020B0604030504040204" pitchFamily="34" charset="0"/>
                <a:cs typeface="Tahoma" panose="020B0604030504040204" pitchFamily="34" charset="0"/>
              </a:rPr>
              <a:t>BÀI TOÁN TÌM KIẾM TRÊN THỰC TẾ</a:t>
            </a:r>
            <a:endParaRPr lang="en-US" sz="2800" b="1">
              <a:solidFill>
                <a:schemeClr val="accent1">
                  <a:lumMod val="50000"/>
                </a:schemeClr>
              </a:solidFill>
              <a:latin typeface="Roboto" panose="020B0604020202020204"/>
            </a:endParaRPr>
          </a:p>
          <a:p>
            <a:endParaRPr lang="en-US"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http://thpttienyen.edu.vn/uploads/news/2025_01/12a1.jpg">
            <a:extLst>
              <a:ext uri="{FF2B5EF4-FFF2-40B4-BE49-F238E27FC236}">
                <a16:creationId xmlns:a16="http://schemas.microsoft.com/office/drawing/2014/main" id="{F911167C-7741-4854-9B27-FA6340378B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376" t="6061" r="32622" b="55555"/>
          <a:stretch/>
        </p:blipFill>
        <p:spPr bwMode="auto">
          <a:xfrm>
            <a:off x="5228441" y="1173041"/>
            <a:ext cx="6774873" cy="54473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6D262A6-985E-4593-830F-2BC65D3548A5}"/>
              </a:ext>
            </a:extLst>
          </p:cNvPr>
          <p:cNvSpPr txBox="1"/>
          <p:nvPr/>
        </p:nvSpPr>
        <p:spPr>
          <a:xfrm>
            <a:off x="188686" y="1579419"/>
            <a:ext cx="4336473" cy="830997"/>
          </a:xfrm>
          <a:prstGeom prst="rect">
            <a:avLst/>
          </a:prstGeom>
          <a:noFill/>
        </p:spPr>
        <p:txBody>
          <a:bodyPr wrap="square" rtlCol="0">
            <a:spAutoFit/>
          </a:bodyPr>
          <a:lstStyle/>
          <a:p>
            <a:r>
              <a:rPr lang="en-US" sz="2400">
                <a:latin typeface="Roboto" panose="020B0604020202020204" charset="0"/>
                <a:ea typeface="Roboto" panose="020B0604020202020204" charset="0"/>
                <a:cs typeface="Roboto" panose="020B0604020202020204" charset="0"/>
              </a:rPr>
              <a:t>Tìm học sinh có điểm thi môn Toán là 10</a:t>
            </a:r>
          </a:p>
        </p:txBody>
      </p:sp>
      <p:sp>
        <p:nvSpPr>
          <p:cNvPr id="7" name="TextBox 6">
            <a:extLst>
              <a:ext uri="{FF2B5EF4-FFF2-40B4-BE49-F238E27FC236}">
                <a16:creationId xmlns:a16="http://schemas.microsoft.com/office/drawing/2014/main" id="{EAD2B279-6234-4738-B291-D12627EF73F9}"/>
              </a:ext>
            </a:extLst>
          </p:cNvPr>
          <p:cNvSpPr txBox="1"/>
          <p:nvPr/>
        </p:nvSpPr>
        <p:spPr>
          <a:xfrm>
            <a:off x="188686" y="2641391"/>
            <a:ext cx="3976255" cy="707886"/>
          </a:xfrm>
          <a:prstGeom prst="rect">
            <a:avLst/>
          </a:prstGeom>
          <a:noFill/>
        </p:spPr>
        <p:txBody>
          <a:bodyPr wrap="square" rtlCol="0">
            <a:spAutoFit/>
          </a:bodyPr>
          <a:lstStyle/>
          <a:p>
            <a:r>
              <a:rPr lang="en-US" sz="2000" b="1">
                <a:latin typeface="Roboto" panose="020B0604020202020204" charset="0"/>
                <a:ea typeface="Roboto" panose="020B0604020202020204" charset="0"/>
                <a:cs typeface="Roboto" panose="020B0604020202020204" charset="0"/>
              </a:rPr>
              <a:t>Miền dữ liệu: </a:t>
            </a:r>
          </a:p>
          <a:p>
            <a:endParaRPr lang="en-US" sz="2000" b="1">
              <a:latin typeface="Roboto" panose="020B0604020202020204" charset="0"/>
              <a:ea typeface="Roboto" panose="020B0604020202020204" charset="0"/>
              <a:cs typeface="Roboto" panose="020B0604020202020204" charset="0"/>
            </a:endParaRPr>
          </a:p>
        </p:txBody>
      </p:sp>
      <p:sp>
        <p:nvSpPr>
          <p:cNvPr id="8" name="Rectangle 7">
            <a:extLst>
              <a:ext uri="{FF2B5EF4-FFF2-40B4-BE49-F238E27FC236}">
                <a16:creationId xmlns:a16="http://schemas.microsoft.com/office/drawing/2014/main" id="{66E06CA4-71F3-4A62-A8E1-B7AFF1921C1B}"/>
              </a:ext>
            </a:extLst>
          </p:cNvPr>
          <p:cNvSpPr/>
          <p:nvPr/>
        </p:nvSpPr>
        <p:spPr>
          <a:xfrm>
            <a:off x="626093" y="3054967"/>
            <a:ext cx="4336473" cy="958660"/>
          </a:xfrm>
          <a:prstGeom prst="rect">
            <a:avLst/>
          </a:prstGeom>
        </p:spPr>
        <p:txBody>
          <a:bodyPr wrap="square">
            <a:spAutoFit/>
          </a:bodyPr>
          <a:lstStyle/>
          <a:p>
            <a:pPr>
              <a:lnSpc>
                <a:spcPct val="150000"/>
              </a:lnSpc>
            </a:pPr>
            <a:r>
              <a:rPr lang="en-US" sz="2000">
                <a:latin typeface="Roboto" panose="020B0604020202020204" charset="0"/>
                <a:ea typeface="Roboto" panose="020B0604020202020204" charset="0"/>
                <a:cs typeface="Roboto" panose="020B0604020202020204" charset="0"/>
              </a:rPr>
              <a:t>Danh sách học sinh và điểm các bài dự thi của học sinh.</a:t>
            </a:r>
          </a:p>
        </p:txBody>
      </p:sp>
      <p:sp>
        <p:nvSpPr>
          <p:cNvPr id="10" name="TextBox 9">
            <a:extLst>
              <a:ext uri="{FF2B5EF4-FFF2-40B4-BE49-F238E27FC236}">
                <a16:creationId xmlns:a16="http://schemas.microsoft.com/office/drawing/2014/main" id="{0293127A-70AA-438C-B30B-71B6EC524EED}"/>
              </a:ext>
            </a:extLst>
          </p:cNvPr>
          <p:cNvSpPr txBox="1"/>
          <p:nvPr/>
        </p:nvSpPr>
        <p:spPr>
          <a:xfrm>
            <a:off x="188686" y="4392091"/>
            <a:ext cx="3976255" cy="707886"/>
          </a:xfrm>
          <a:prstGeom prst="rect">
            <a:avLst/>
          </a:prstGeom>
          <a:noFill/>
        </p:spPr>
        <p:txBody>
          <a:bodyPr wrap="square" rtlCol="0">
            <a:spAutoFit/>
          </a:bodyPr>
          <a:lstStyle/>
          <a:p>
            <a:r>
              <a:rPr lang="en-US" sz="2000" b="1">
                <a:latin typeface="Roboto" panose="020B0604020202020204" charset="0"/>
                <a:ea typeface="Roboto" panose="020B0604020202020204" charset="0"/>
                <a:cs typeface="Roboto" panose="020B0604020202020204" charset="0"/>
              </a:rPr>
              <a:t>Kết quả: </a:t>
            </a:r>
          </a:p>
          <a:p>
            <a:endParaRPr lang="en-US" sz="2000" b="1">
              <a:latin typeface="Roboto" panose="020B0604020202020204" charset="0"/>
              <a:ea typeface="Roboto" panose="020B0604020202020204" charset="0"/>
              <a:cs typeface="Roboto" panose="020B0604020202020204" charset="0"/>
            </a:endParaRPr>
          </a:p>
        </p:txBody>
      </p:sp>
      <p:sp>
        <p:nvSpPr>
          <p:cNvPr id="11" name="Rectangle 10">
            <a:extLst>
              <a:ext uri="{FF2B5EF4-FFF2-40B4-BE49-F238E27FC236}">
                <a16:creationId xmlns:a16="http://schemas.microsoft.com/office/drawing/2014/main" id="{AC293D8C-871A-40AD-84DF-E2FFA294BD13}"/>
              </a:ext>
            </a:extLst>
          </p:cNvPr>
          <p:cNvSpPr/>
          <p:nvPr/>
        </p:nvSpPr>
        <p:spPr>
          <a:xfrm>
            <a:off x="626092" y="4918203"/>
            <a:ext cx="4336473" cy="958660"/>
          </a:xfrm>
          <a:prstGeom prst="rect">
            <a:avLst/>
          </a:prstGeom>
        </p:spPr>
        <p:txBody>
          <a:bodyPr wrap="square">
            <a:spAutoFit/>
          </a:bodyPr>
          <a:lstStyle/>
          <a:p>
            <a:pPr>
              <a:lnSpc>
                <a:spcPct val="150000"/>
              </a:lnSpc>
            </a:pPr>
            <a:r>
              <a:rPr lang="en-US" sz="2000">
                <a:latin typeface="Roboto" panose="020B0604020202020204" charset="0"/>
                <a:ea typeface="Roboto" panose="020B0604020202020204" charset="0"/>
                <a:cs typeface="Roboto" panose="020B0604020202020204" charset="0"/>
              </a:rPr>
              <a:t>Danh sách học sinh có điểm môn Toán là 10</a:t>
            </a:r>
          </a:p>
        </p:txBody>
      </p:sp>
    </p:spTree>
    <p:extLst>
      <p:ext uri="{BB962C8B-B14F-4D97-AF65-F5344CB8AC3E}">
        <p14:creationId xmlns:p14="http://schemas.microsoft.com/office/powerpoint/2010/main" val="313769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1EE2DF-CD9D-4275-A390-B9B6E7309697}"/>
              </a:ext>
            </a:extLst>
          </p:cNvPr>
          <p:cNvSpPr txBox="1"/>
          <p:nvPr/>
        </p:nvSpPr>
        <p:spPr>
          <a:xfrm>
            <a:off x="188686" y="237624"/>
            <a:ext cx="8939201" cy="954107"/>
          </a:xfrm>
          <a:prstGeom prst="rect">
            <a:avLst/>
          </a:prstGeom>
          <a:noFill/>
        </p:spPr>
        <p:txBody>
          <a:bodyPr wrap="square" rtlCol="0">
            <a:spAutoFit/>
          </a:bodyPr>
          <a:lstStyle/>
          <a:p>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1. </a:t>
            </a:r>
            <a:r>
              <a:rPr lang="en-US" sz="2800" b="1">
                <a:solidFill>
                  <a:schemeClr val="accent1">
                    <a:lumMod val="50000"/>
                  </a:schemeClr>
                </a:solidFill>
                <a:latin typeface="Roboto" panose="020B0604020202020204"/>
                <a:ea typeface="Tahoma" panose="020B0604030504040204" pitchFamily="34" charset="0"/>
                <a:cs typeface="Tahoma" panose="020B0604030504040204" pitchFamily="34" charset="0"/>
              </a:rPr>
              <a:t>BÀI TOÁN TÌM KIẾM TRÊN THỰC TẾ</a:t>
            </a:r>
            <a:endParaRPr lang="en-US" sz="2800" b="1">
              <a:solidFill>
                <a:schemeClr val="accent1">
                  <a:lumMod val="50000"/>
                </a:schemeClr>
              </a:solidFill>
              <a:latin typeface="Roboto" panose="020B0604020202020204"/>
            </a:endParaRPr>
          </a:p>
          <a:p>
            <a:endParaRPr lang="en-US"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DF06CED4-35BB-4D4D-A5BD-18A1A3C5FE54}"/>
              </a:ext>
            </a:extLst>
          </p:cNvPr>
          <p:cNvPicPr>
            <a:picLocks noChangeAspect="1"/>
          </p:cNvPicPr>
          <p:nvPr/>
        </p:nvPicPr>
        <p:blipFill>
          <a:blip r:embed="rId2"/>
          <a:stretch>
            <a:fillRect/>
          </a:stretch>
        </p:blipFill>
        <p:spPr>
          <a:xfrm>
            <a:off x="6366923" y="1191731"/>
            <a:ext cx="5521928" cy="5593849"/>
          </a:xfrm>
          <a:prstGeom prst="rect">
            <a:avLst/>
          </a:prstGeom>
        </p:spPr>
      </p:pic>
      <p:sp>
        <p:nvSpPr>
          <p:cNvPr id="6" name="TextBox 5">
            <a:extLst>
              <a:ext uri="{FF2B5EF4-FFF2-40B4-BE49-F238E27FC236}">
                <a16:creationId xmlns:a16="http://schemas.microsoft.com/office/drawing/2014/main" id="{77F62AD8-7360-44F3-8CD0-696EA0CE914C}"/>
              </a:ext>
            </a:extLst>
          </p:cNvPr>
          <p:cNvSpPr txBox="1"/>
          <p:nvPr/>
        </p:nvSpPr>
        <p:spPr>
          <a:xfrm>
            <a:off x="188686" y="1950336"/>
            <a:ext cx="5907314" cy="430887"/>
          </a:xfrm>
          <a:prstGeom prst="rect">
            <a:avLst/>
          </a:prstGeom>
          <a:noFill/>
        </p:spPr>
        <p:txBody>
          <a:bodyPr wrap="square" rtlCol="0">
            <a:spAutoFit/>
          </a:bodyPr>
          <a:lstStyle/>
          <a:p>
            <a:r>
              <a:rPr lang="en-US" sz="2200">
                <a:latin typeface="Roboto" panose="020B0604020202020204" charset="0"/>
                <a:ea typeface="Roboto" panose="020B0604020202020204" charset="0"/>
                <a:cs typeface="Roboto" panose="020B0604020202020204" charset="0"/>
              </a:rPr>
              <a:t>Tìm file Luật an ninh mạng 2018 trên Internet</a:t>
            </a:r>
          </a:p>
        </p:txBody>
      </p:sp>
      <p:sp>
        <p:nvSpPr>
          <p:cNvPr id="7" name="TextBox 6">
            <a:extLst>
              <a:ext uri="{FF2B5EF4-FFF2-40B4-BE49-F238E27FC236}">
                <a16:creationId xmlns:a16="http://schemas.microsoft.com/office/drawing/2014/main" id="{BA684778-F640-4C71-A8CE-9576DB992743}"/>
              </a:ext>
            </a:extLst>
          </p:cNvPr>
          <p:cNvSpPr txBox="1"/>
          <p:nvPr/>
        </p:nvSpPr>
        <p:spPr>
          <a:xfrm>
            <a:off x="188686" y="2641391"/>
            <a:ext cx="3976255" cy="707886"/>
          </a:xfrm>
          <a:prstGeom prst="rect">
            <a:avLst/>
          </a:prstGeom>
          <a:noFill/>
        </p:spPr>
        <p:txBody>
          <a:bodyPr wrap="square" rtlCol="0">
            <a:spAutoFit/>
          </a:bodyPr>
          <a:lstStyle/>
          <a:p>
            <a:r>
              <a:rPr lang="en-US" sz="2000" b="1">
                <a:latin typeface="Roboto" panose="020B0604020202020204" charset="0"/>
                <a:ea typeface="Roboto" panose="020B0604020202020204" charset="0"/>
                <a:cs typeface="Roboto" panose="020B0604020202020204" charset="0"/>
              </a:rPr>
              <a:t>Miền dữ liệu: </a:t>
            </a:r>
          </a:p>
          <a:p>
            <a:endParaRPr lang="en-US" sz="2000" b="1">
              <a:latin typeface="Roboto" panose="020B0604020202020204" charset="0"/>
              <a:ea typeface="Roboto" panose="020B0604020202020204" charset="0"/>
              <a:cs typeface="Roboto" panose="020B0604020202020204" charset="0"/>
            </a:endParaRPr>
          </a:p>
        </p:txBody>
      </p:sp>
      <p:sp>
        <p:nvSpPr>
          <p:cNvPr id="8" name="Rectangle 7">
            <a:extLst>
              <a:ext uri="{FF2B5EF4-FFF2-40B4-BE49-F238E27FC236}">
                <a16:creationId xmlns:a16="http://schemas.microsoft.com/office/drawing/2014/main" id="{556E18F4-2766-4D02-8143-287613DC39A1}"/>
              </a:ext>
            </a:extLst>
          </p:cNvPr>
          <p:cNvSpPr/>
          <p:nvPr/>
        </p:nvSpPr>
        <p:spPr>
          <a:xfrm>
            <a:off x="626093" y="3054967"/>
            <a:ext cx="4336473" cy="496996"/>
          </a:xfrm>
          <a:prstGeom prst="rect">
            <a:avLst/>
          </a:prstGeom>
        </p:spPr>
        <p:txBody>
          <a:bodyPr wrap="square">
            <a:spAutoFit/>
          </a:bodyPr>
          <a:lstStyle/>
          <a:p>
            <a:pPr>
              <a:lnSpc>
                <a:spcPct val="150000"/>
              </a:lnSpc>
            </a:pPr>
            <a:r>
              <a:rPr lang="en-US" sz="2000">
                <a:latin typeface="Roboto" panose="020B0604020202020204" charset="0"/>
                <a:ea typeface="Roboto" panose="020B0604020202020204" charset="0"/>
                <a:cs typeface="Roboto" panose="020B0604020202020204" charset="0"/>
              </a:rPr>
              <a:t>Tất cả các file dữ liệu trên Internet</a:t>
            </a:r>
          </a:p>
        </p:txBody>
      </p:sp>
      <p:sp>
        <p:nvSpPr>
          <p:cNvPr id="9" name="TextBox 8">
            <a:extLst>
              <a:ext uri="{FF2B5EF4-FFF2-40B4-BE49-F238E27FC236}">
                <a16:creationId xmlns:a16="http://schemas.microsoft.com/office/drawing/2014/main" id="{FF8E33D6-7844-44B0-A1F4-AAB4BE7F09B8}"/>
              </a:ext>
            </a:extLst>
          </p:cNvPr>
          <p:cNvSpPr txBox="1"/>
          <p:nvPr/>
        </p:nvSpPr>
        <p:spPr>
          <a:xfrm>
            <a:off x="188686" y="3685507"/>
            <a:ext cx="3976255" cy="707886"/>
          </a:xfrm>
          <a:prstGeom prst="rect">
            <a:avLst/>
          </a:prstGeom>
          <a:noFill/>
        </p:spPr>
        <p:txBody>
          <a:bodyPr wrap="square" rtlCol="0">
            <a:spAutoFit/>
          </a:bodyPr>
          <a:lstStyle/>
          <a:p>
            <a:r>
              <a:rPr lang="en-US" sz="2000" b="1">
                <a:latin typeface="Roboto" panose="020B0604020202020204" charset="0"/>
                <a:ea typeface="Roboto" panose="020B0604020202020204" charset="0"/>
                <a:cs typeface="Roboto" panose="020B0604020202020204" charset="0"/>
              </a:rPr>
              <a:t>Kết quả: </a:t>
            </a:r>
          </a:p>
          <a:p>
            <a:endParaRPr lang="en-US" sz="2000" b="1">
              <a:latin typeface="Roboto" panose="020B0604020202020204" charset="0"/>
              <a:ea typeface="Roboto" panose="020B0604020202020204" charset="0"/>
              <a:cs typeface="Roboto" panose="020B0604020202020204" charset="0"/>
            </a:endParaRPr>
          </a:p>
        </p:txBody>
      </p:sp>
      <p:sp>
        <p:nvSpPr>
          <p:cNvPr id="10" name="Rectangle 9">
            <a:extLst>
              <a:ext uri="{FF2B5EF4-FFF2-40B4-BE49-F238E27FC236}">
                <a16:creationId xmlns:a16="http://schemas.microsoft.com/office/drawing/2014/main" id="{311D3B00-EFF1-4D1F-A4D4-606A9F899218}"/>
              </a:ext>
            </a:extLst>
          </p:cNvPr>
          <p:cNvSpPr/>
          <p:nvPr/>
        </p:nvSpPr>
        <p:spPr>
          <a:xfrm>
            <a:off x="626092" y="4211619"/>
            <a:ext cx="5469908" cy="496996"/>
          </a:xfrm>
          <a:prstGeom prst="rect">
            <a:avLst/>
          </a:prstGeom>
        </p:spPr>
        <p:txBody>
          <a:bodyPr wrap="square">
            <a:spAutoFit/>
          </a:bodyPr>
          <a:lstStyle/>
          <a:p>
            <a:pPr>
              <a:lnSpc>
                <a:spcPct val="150000"/>
              </a:lnSpc>
            </a:pPr>
            <a:r>
              <a:rPr lang="en-US" sz="2000">
                <a:latin typeface="Roboto" panose="020B0604020202020204" charset="0"/>
                <a:ea typeface="Roboto" panose="020B0604020202020204" charset="0"/>
                <a:cs typeface="Roboto" panose="020B0604020202020204" charset="0"/>
              </a:rPr>
              <a:t>Các file dữ liệu về Luật an ninh mạng 2018</a:t>
            </a:r>
          </a:p>
        </p:txBody>
      </p:sp>
    </p:spTree>
    <p:extLst>
      <p:ext uri="{BB962C8B-B14F-4D97-AF65-F5344CB8AC3E}">
        <p14:creationId xmlns:p14="http://schemas.microsoft.com/office/powerpoint/2010/main" val="134871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1EE2DF-CD9D-4275-A390-B9B6E7309697}"/>
              </a:ext>
            </a:extLst>
          </p:cNvPr>
          <p:cNvSpPr txBox="1"/>
          <p:nvPr/>
        </p:nvSpPr>
        <p:spPr>
          <a:xfrm>
            <a:off x="188686" y="237624"/>
            <a:ext cx="8939201" cy="954107"/>
          </a:xfrm>
          <a:prstGeom prst="rect">
            <a:avLst/>
          </a:prstGeom>
          <a:noFill/>
        </p:spPr>
        <p:txBody>
          <a:bodyPr wrap="square" rtlCol="0">
            <a:spAutoFit/>
          </a:bodyPr>
          <a:lstStyle/>
          <a:p>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1. </a:t>
            </a:r>
            <a:r>
              <a:rPr lang="en-US" sz="2800" b="1">
                <a:solidFill>
                  <a:schemeClr val="accent1">
                    <a:lumMod val="50000"/>
                  </a:schemeClr>
                </a:solidFill>
                <a:latin typeface="Roboto" panose="020B0604020202020204"/>
                <a:ea typeface="Tahoma" panose="020B0604030504040204" pitchFamily="34" charset="0"/>
                <a:cs typeface="Tahoma" panose="020B0604030504040204" pitchFamily="34" charset="0"/>
              </a:rPr>
              <a:t>BÀI TOÁN TÌM KIẾM TRÊN THỰC TẾ</a:t>
            </a:r>
            <a:endParaRPr lang="en-US" sz="2800" b="1">
              <a:solidFill>
                <a:schemeClr val="accent1">
                  <a:lumMod val="50000"/>
                </a:schemeClr>
              </a:solidFill>
              <a:latin typeface="Roboto" panose="020B0604020202020204"/>
            </a:endParaRPr>
          </a:p>
          <a:p>
            <a:endParaRPr lang="en-US"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1" name="Google Shape;114;p14">
            <a:extLst>
              <a:ext uri="{FF2B5EF4-FFF2-40B4-BE49-F238E27FC236}">
                <a16:creationId xmlns:a16="http://schemas.microsoft.com/office/drawing/2014/main" id="{8E73A52E-1404-447B-89CF-C82630532E1C}"/>
              </a:ext>
            </a:extLst>
          </p:cNvPr>
          <p:cNvSpPr txBox="1">
            <a:spLocks/>
          </p:cNvSpPr>
          <p:nvPr/>
        </p:nvSpPr>
        <p:spPr>
          <a:xfrm>
            <a:off x="563906" y="789709"/>
            <a:ext cx="11064188" cy="2083941"/>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Roboto" panose="02000000000000000000" pitchFamily="2" charset="0"/>
                <a:ea typeface="Roboto" panose="02000000000000000000" pitchFamily="2" charset="0"/>
                <a:cs typeface="Roboto" panose="02000000000000000000" pitchFamily="2" charset="0"/>
              </a:rPr>
              <a:t>Em hãy xác định mi</a:t>
            </a:r>
            <a:r>
              <a:rPr lang="en-US" sz="2000">
                <a:latin typeface="Roboto" panose="02000000000000000000" pitchFamily="2" charset="0"/>
                <a:ea typeface="Roboto" panose="02000000000000000000" pitchFamily="2" charset="0"/>
                <a:cs typeface="Roboto" panose="02000000000000000000" pitchFamily="2" charset="0"/>
              </a:rPr>
              <a:t>ề</a:t>
            </a:r>
            <a:r>
              <a:rPr lang="vi-VN" sz="2000">
                <a:latin typeface="Roboto" panose="02000000000000000000" pitchFamily="2" charset="0"/>
                <a:ea typeface="Roboto" panose="02000000000000000000" pitchFamily="2" charset="0"/>
                <a:cs typeface="Roboto" panose="02000000000000000000" pitchFamily="2" charset="0"/>
              </a:rPr>
              <a:t>n dữ liệu và nghiệm có thể của các bài toán tìm kiếm sau</a:t>
            </a:r>
            <a:r>
              <a:rPr lang="en-US" sz="2000">
                <a:latin typeface="Roboto" panose="02000000000000000000" pitchFamily="2" charset="0"/>
                <a:ea typeface="Roboto" panose="02000000000000000000" pitchFamily="2" charset="0"/>
                <a:cs typeface="Roboto" panose="02000000000000000000" pitchFamily="2" charset="0"/>
              </a:rPr>
              <a:t>:</a:t>
            </a:r>
            <a:endParaRPr lang="vi-VN" sz="2000">
              <a:latin typeface="Roboto" panose="02000000000000000000" pitchFamily="2" charset="0"/>
              <a:ea typeface="Roboto" panose="02000000000000000000" pitchFamily="2" charset="0"/>
              <a:cs typeface="Roboto" panose="02000000000000000000" pitchFamily="2" charset="0"/>
            </a:endParaRPr>
          </a:p>
          <a:p>
            <a:pPr algn="just">
              <a:lnSpc>
                <a:spcPct val="150000"/>
              </a:lnSpc>
            </a:pPr>
            <a:r>
              <a:rPr lang="vi-VN" sz="2000">
                <a:latin typeface="Roboto" panose="02000000000000000000" pitchFamily="2" charset="0"/>
                <a:ea typeface="Roboto" panose="02000000000000000000" pitchFamily="2" charset="0"/>
                <a:cs typeface="Roboto" panose="02000000000000000000" pitchFamily="2" charset="0"/>
              </a:rPr>
              <a:t>1. Bài toán tìm đường đi từ nhà em đến trường học dựa trên bản đồ số.</a:t>
            </a:r>
          </a:p>
          <a:p>
            <a:pPr algn="just">
              <a:lnSpc>
                <a:spcPct val="150000"/>
              </a:lnSpc>
            </a:pPr>
            <a:r>
              <a:rPr lang="vi-VN" sz="2000">
                <a:latin typeface="Roboto" panose="02000000000000000000" pitchFamily="2" charset="0"/>
                <a:ea typeface="Roboto" panose="02000000000000000000" pitchFamily="2" charset="0"/>
                <a:cs typeface="Roboto" panose="02000000000000000000" pitchFamily="2" charset="0"/>
              </a:rPr>
              <a:t>2. Bài toán tìm tất cả các trường trung học phổ thông (tên trường, địa chỉ) ở quận (huyện) em đang cư trú.</a:t>
            </a:r>
          </a:p>
        </p:txBody>
      </p:sp>
      <p:sp>
        <p:nvSpPr>
          <p:cNvPr id="12" name="Text Placeholder 6">
            <a:extLst>
              <a:ext uri="{FF2B5EF4-FFF2-40B4-BE49-F238E27FC236}">
                <a16:creationId xmlns:a16="http://schemas.microsoft.com/office/drawing/2014/main" id="{A05E4523-3FDA-4BF2-B07C-6664F0BE5A18}"/>
              </a:ext>
            </a:extLst>
          </p:cNvPr>
          <p:cNvSpPr txBox="1">
            <a:spLocks/>
          </p:cNvSpPr>
          <p:nvPr/>
        </p:nvSpPr>
        <p:spPr>
          <a:xfrm>
            <a:off x="725239" y="2873650"/>
            <a:ext cx="11037269" cy="26183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Roboto"/>
              <a:buChar char="▸"/>
              <a:defRPr sz="2600" b="0" i="0" u="none" strike="noStrike" cap="none">
                <a:solidFill>
                  <a:schemeClr val="dk1"/>
                </a:solidFill>
                <a:latin typeface="Roboto"/>
                <a:ea typeface="Roboto"/>
                <a:cs typeface="Roboto"/>
                <a:sym typeface="Roboto"/>
              </a:defRPr>
            </a:lvl1pPr>
            <a:lvl2pPr marL="914400" marR="0" lvl="1" indent="-393700" algn="l" rtl="0">
              <a:lnSpc>
                <a:spcPct val="100000"/>
              </a:lnSpc>
              <a:spcBef>
                <a:spcPts val="0"/>
              </a:spcBef>
              <a:spcAft>
                <a:spcPts val="0"/>
              </a:spcAft>
              <a:buClr>
                <a:schemeClr val="accent2"/>
              </a:buClr>
              <a:buSzPts val="2600"/>
              <a:buFont typeface="Roboto"/>
              <a:buChar char="▹"/>
              <a:defRPr sz="2600" b="0" i="0" u="none" strike="noStrike" cap="none">
                <a:solidFill>
                  <a:schemeClr val="dk1"/>
                </a:solidFill>
                <a:latin typeface="Roboto"/>
                <a:ea typeface="Roboto"/>
                <a:cs typeface="Roboto"/>
                <a:sym typeface="Roboto"/>
              </a:defRPr>
            </a:lvl2pPr>
            <a:lvl3pPr marL="1371600" marR="0" lvl="2"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3pPr>
            <a:lvl4pPr marL="1828800" marR="0" lvl="3"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4pPr>
            <a:lvl5pPr marL="2286000" marR="0" lvl="4"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5pPr>
            <a:lvl6pPr marL="2743200" marR="0" lvl="5"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6pPr>
            <a:lvl7pPr marL="3200400" marR="0" lvl="6"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7pPr>
            <a:lvl8pPr marL="3657600" marR="0" lvl="7"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8pPr>
            <a:lvl9pPr marL="4114800" marR="0" lvl="8" indent="-393700" algn="l" rtl="0">
              <a:lnSpc>
                <a:spcPct val="100000"/>
              </a:lnSpc>
              <a:spcBef>
                <a:spcPts val="0"/>
              </a:spcBef>
              <a:spcAft>
                <a:spcPts val="0"/>
              </a:spcAft>
              <a:buClr>
                <a:schemeClr val="accent5"/>
              </a:buClr>
              <a:buSzPts val="2600"/>
              <a:buFont typeface="Roboto"/>
              <a:buChar char="▹"/>
              <a:defRPr sz="2600" b="0" i="0" u="none" strike="noStrike" cap="none">
                <a:solidFill>
                  <a:schemeClr val="dk1"/>
                </a:solidFill>
                <a:latin typeface="Roboto"/>
                <a:ea typeface="Roboto"/>
                <a:cs typeface="Roboto"/>
                <a:sym typeface="Roboto"/>
              </a:defRPr>
            </a:lvl9pPr>
          </a:lstStyle>
          <a:p>
            <a:pPr marL="63500" indent="0">
              <a:lnSpc>
                <a:spcPct val="150000"/>
              </a:lnSpc>
              <a:buNone/>
            </a:pPr>
            <a:r>
              <a:rPr lang="en-US" sz="2000">
                <a:solidFill>
                  <a:srgbClr val="333333"/>
                </a:solidFill>
                <a:latin typeface="Roboto" panose="02000000000000000000" pitchFamily="2" charset="0"/>
              </a:rPr>
              <a:t>1.</a:t>
            </a:r>
          </a:p>
          <a:p>
            <a:pPr>
              <a:lnSpc>
                <a:spcPct val="150000"/>
              </a:lnSpc>
            </a:pPr>
            <a:r>
              <a:rPr lang="en-US" sz="2000">
                <a:solidFill>
                  <a:srgbClr val="333333"/>
                </a:solidFill>
                <a:latin typeface="Roboto" panose="02000000000000000000" pitchFamily="2" charset="0"/>
              </a:rPr>
              <a:t>Miền dữ liệu: tập hợp các vị trí và đường phố (dữ liệu bản đồ số của địa phương nơi em đang sống)</a:t>
            </a:r>
          </a:p>
          <a:p>
            <a:pPr>
              <a:lnSpc>
                <a:spcPct val="150000"/>
              </a:lnSpc>
            </a:pPr>
            <a:r>
              <a:rPr lang="en-US" sz="2000">
                <a:solidFill>
                  <a:srgbClr val="333333"/>
                </a:solidFill>
                <a:latin typeface="Roboto" panose="02000000000000000000" pitchFamily="2" charset="0"/>
              </a:rPr>
              <a:t>Nghiệm: đường đi từ nhà em đến trường</a:t>
            </a:r>
          </a:p>
          <a:p>
            <a:pPr marL="63500" indent="0">
              <a:lnSpc>
                <a:spcPct val="150000"/>
              </a:lnSpc>
              <a:buNone/>
            </a:pPr>
            <a:r>
              <a:rPr lang="en-US" sz="2000">
                <a:solidFill>
                  <a:srgbClr val="333333"/>
                </a:solidFill>
                <a:latin typeface="Roboto" panose="02000000000000000000" pitchFamily="2" charset="0"/>
              </a:rPr>
              <a:t>2.</a:t>
            </a:r>
          </a:p>
          <a:p>
            <a:pPr>
              <a:lnSpc>
                <a:spcPct val="150000"/>
              </a:lnSpc>
            </a:pPr>
            <a:r>
              <a:rPr lang="en-US" sz="2000">
                <a:solidFill>
                  <a:srgbClr val="333333"/>
                </a:solidFill>
                <a:latin typeface="Roboto" panose="02000000000000000000" pitchFamily="2" charset="0"/>
              </a:rPr>
              <a:t>Miền dữ liệu: danh sách tất cả các trường học</a:t>
            </a:r>
          </a:p>
          <a:p>
            <a:pPr>
              <a:lnSpc>
                <a:spcPct val="150000"/>
              </a:lnSpc>
            </a:pPr>
            <a:r>
              <a:rPr lang="en-US" sz="2000">
                <a:solidFill>
                  <a:srgbClr val="333333"/>
                </a:solidFill>
                <a:latin typeface="Roboto" panose="02000000000000000000" pitchFamily="2" charset="0"/>
              </a:rPr>
              <a:t>Nghiệm: danh sách các trường trung học phổ thông trên địa bàn nơi em đang cư trú</a:t>
            </a:r>
            <a:endParaRPr lang="vi-VN" sz="2000">
              <a:solidFill>
                <a:srgbClr val="333333"/>
              </a:solidFill>
              <a:latin typeface="Roboto" panose="02000000000000000000" pitchFamily="2" charset="0"/>
            </a:endParaRPr>
          </a:p>
        </p:txBody>
      </p:sp>
    </p:spTree>
    <p:extLst>
      <p:ext uri="{BB962C8B-B14F-4D97-AF65-F5344CB8AC3E}">
        <p14:creationId xmlns:p14="http://schemas.microsoft.com/office/powerpoint/2010/main" val="306592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fade">
                                      <p:cBhvr>
                                        <p:cTn id="27" dur="500"/>
                                        <p:tgtEl>
                                          <p:spTgt spid="1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2" end="2"/>
                                            </p:txEl>
                                          </p:spTgt>
                                        </p:tgtEl>
                                        <p:attrNameLst>
                                          <p:attrName>style.visibility</p:attrName>
                                        </p:attrNameLst>
                                      </p:cBhvr>
                                      <p:to>
                                        <p:strVal val="visible"/>
                                      </p:to>
                                    </p:set>
                                    <p:animEffect transition="in" filter="fade">
                                      <p:cBhvr>
                                        <p:cTn id="32" dur="500"/>
                                        <p:tgtEl>
                                          <p:spTgt spid="1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3" end="3"/>
                                            </p:txEl>
                                          </p:spTgt>
                                        </p:tgtEl>
                                        <p:attrNameLst>
                                          <p:attrName>style.visibility</p:attrName>
                                        </p:attrNameLst>
                                      </p:cBhvr>
                                      <p:to>
                                        <p:strVal val="visible"/>
                                      </p:to>
                                    </p:set>
                                    <p:animEffect transition="in" filter="fade">
                                      <p:cBhvr>
                                        <p:cTn id="37" dur="500"/>
                                        <p:tgtEl>
                                          <p:spTgt spid="1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xEl>
                                              <p:pRg st="4" end="4"/>
                                            </p:txEl>
                                          </p:spTgt>
                                        </p:tgtEl>
                                        <p:attrNameLst>
                                          <p:attrName>style.visibility</p:attrName>
                                        </p:attrNameLst>
                                      </p:cBhvr>
                                      <p:to>
                                        <p:strVal val="visible"/>
                                      </p:to>
                                    </p:set>
                                    <p:animEffect transition="in" filter="fade">
                                      <p:cBhvr>
                                        <p:cTn id="42" dur="500"/>
                                        <p:tgtEl>
                                          <p:spTgt spid="12">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xEl>
                                              <p:pRg st="5" end="5"/>
                                            </p:txEl>
                                          </p:spTgt>
                                        </p:tgtEl>
                                        <p:attrNameLst>
                                          <p:attrName>style.visibility</p:attrName>
                                        </p:attrNameLst>
                                      </p:cBhvr>
                                      <p:to>
                                        <p:strVal val="visible"/>
                                      </p:to>
                                    </p:set>
                                    <p:animEffect transition="in" filter="fade">
                                      <p:cBhvr>
                                        <p:cTn id="47"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1EE2DF-CD9D-4275-A390-B9B6E7309697}"/>
              </a:ext>
            </a:extLst>
          </p:cNvPr>
          <p:cNvSpPr txBox="1"/>
          <p:nvPr/>
        </p:nvSpPr>
        <p:spPr>
          <a:xfrm>
            <a:off x="188686" y="237624"/>
            <a:ext cx="8939201" cy="954107"/>
          </a:xfrm>
          <a:prstGeom prst="rect">
            <a:avLst/>
          </a:prstGeom>
          <a:noFill/>
        </p:spPr>
        <p:txBody>
          <a:bodyPr wrap="square" rtlCol="0">
            <a:spAutoFit/>
          </a:bodyPr>
          <a:lstStyle/>
          <a:p>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2. </a:t>
            </a:r>
            <a:r>
              <a:rPr lang="en-US" sz="2800" b="1">
                <a:solidFill>
                  <a:schemeClr val="accent1">
                    <a:lumMod val="50000"/>
                  </a:schemeClr>
                </a:solidFill>
                <a:latin typeface="Roboto" panose="020B0604020202020204"/>
                <a:ea typeface="Tahoma" panose="020B0604030504040204" pitchFamily="34" charset="0"/>
                <a:cs typeface="Tahoma" panose="020B0604030504040204" pitchFamily="34" charset="0"/>
              </a:rPr>
              <a:t>TÌM KIẾM TUẦN TỰ</a:t>
            </a:r>
            <a:endParaRPr lang="en-US" sz="2800" b="1">
              <a:solidFill>
                <a:schemeClr val="accent1">
                  <a:lumMod val="50000"/>
                </a:schemeClr>
              </a:solidFill>
              <a:latin typeface="Roboto" panose="020B0604020202020204"/>
            </a:endParaRPr>
          </a:p>
          <a:p>
            <a:endParaRPr lang="en-US"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Rounded Corners 5">
            <a:extLst>
              <a:ext uri="{FF2B5EF4-FFF2-40B4-BE49-F238E27FC236}">
                <a16:creationId xmlns:a16="http://schemas.microsoft.com/office/drawing/2014/main" id="{D2671090-0391-4914-B994-7F4F670F2666}"/>
              </a:ext>
            </a:extLst>
          </p:cNvPr>
          <p:cNvSpPr/>
          <p:nvPr/>
        </p:nvSpPr>
        <p:spPr>
          <a:xfrm>
            <a:off x="365119" y="1820824"/>
            <a:ext cx="1153551" cy="1800664"/>
          </a:xfrm>
          <a:prstGeom prst="roundRect">
            <a:avLst>
              <a:gd name="adj" fmla="val 813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rPr>
              <a:t>3</a:t>
            </a:r>
          </a:p>
        </p:txBody>
      </p:sp>
      <p:grpSp>
        <p:nvGrpSpPr>
          <p:cNvPr id="7" name="Group 6">
            <a:extLst>
              <a:ext uri="{FF2B5EF4-FFF2-40B4-BE49-F238E27FC236}">
                <a16:creationId xmlns:a16="http://schemas.microsoft.com/office/drawing/2014/main" id="{107C9DEF-5F0A-4450-B4E3-59C4D022D00A}"/>
              </a:ext>
            </a:extLst>
          </p:cNvPr>
          <p:cNvGrpSpPr/>
          <p:nvPr/>
        </p:nvGrpSpPr>
        <p:grpSpPr>
          <a:xfrm>
            <a:off x="365119" y="1820824"/>
            <a:ext cx="1153551" cy="1800664"/>
            <a:chOff x="2152356" y="745588"/>
            <a:chExt cx="1153551" cy="1800664"/>
          </a:xfrm>
        </p:grpSpPr>
        <p:sp>
          <p:nvSpPr>
            <p:cNvPr id="8" name="Rectangle: Rounded Corners 7">
              <a:extLst>
                <a:ext uri="{FF2B5EF4-FFF2-40B4-BE49-F238E27FC236}">
                  <a16:creationId xmlns:a16="http://schemas.microsoft.com/office/drawing/2014/main" id="{E08B6766-738A-40DF-93F2-DB0AA78FC89A}"/>
                </a:ext>
              </a:extLst>
            </p:cNvPr>
            <p:cNvSpPr/>
            <p:nvPr/>
          </p:nvSpPr>
          <p:spPr>
            <a:xfrm>
              <a:off x="2152356" y="745588"/>
              <a:ext cx="1153551" cy="1800664"/>
            </a:xfrm>
            <a:prstGeom prst="roundRect">
              <a:avLst>
                <a:gd name="adj" fmla="val 81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pic>
          <p:nvPicPr>
            <p:cNvPr id="9" name="Picture 8">
              <a:extLst>
                <a:ext uri="{FF2B5EF4-FFF2-40B4-BE49-F238E27FC236}">
                  <a16:creationId xmlns:a16="http://schemas.microsoft.com/office/drawing/2014/main" id="{EBFD1B1C-1529-48B5-9601-FF599DB5BA37}"/>
                </a:ext>
              </a:extLst>
            </p:cNvPr>
            <p:cNvPicPr>
              <a:picLocks noChangeAspect="1"/>
            </p:cNvPicPr>
            <p:nvPr/>
          </p:nvPicPr>
          <p:blipFill>
            <a:blip r:embed="rId2"/>
            <a:stretch>
              <a:fillRect/>
            </a:stretch>
          </p:blipFill>
          <p:spPr>
            <a:xfrm>
              <a:off x="2206129" y="825490"/>
              <a:ext cx="1047275" cy="1664489"/>
            </a:xfrm>
            <a:prstGeom prst="rect">
              <a:avLst/>
            </a:prstGeom>
          </p:spPr>
        </p:pic>
      </p:grpSp>
      <p:sp>
        <p:nvSpPr>
          <p:cNvPr id="10" name="Rectangle: Rounded Corners 9">
            <a:extLst>
              <a:ext uri="{FF2B5EF4-FFF2-40B4-BE49-F238E27FC236}">
                <a16:creationId xmlns:a16="http://schemas.microsoft.com/office/drawing/2014/main" id="{1CE184F3-2373-485F-930D-8066378064BC}"/>
              </a:ext>
            </a:extLst>
          </p:cNvPr>
          <p:cNvSpPr/>
          <p:nvPr/>
        </p:nvSpPr>
        <p:spPr>
          <a:xfrm>
            <a:off x="1958924" y="1820824"/>
            <a:ext cx="1153551" cy="1800664"/>
          </a:xfrm>
          <a:prstGeom prst="roundRect">
            <a:avLst>
              <a:gd name="adj" fmla="val 813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rPr>
              <a:t>5</a:t>
            </a:r>
          </a:p>
        </p:txBody>
      </p:sp>
      <p:grpSp>
        <p:nvGrpSpPr>
          <p:cNvPr id="11" name="Group 10">
            <a:extLst>
              <a:ext uri="{FF2B5EF4-FFF2-40B4-BE49-F238E27FC236}">
                <a16:creationId xmlns:a16="http://schemas.microsoft.com/office/drawing/2014/main" id="{EB4B6F91-6738-40A9-8B08-D234BB4F5B5C}"/>
              </a:ext>
            </a:extLst>
          </p:cNvPr>
          <p:cNvGrpSpPr/>
          <p:nvPr/>
        </p:nvGrpSpPr>
        <p:grpSpPr>
          <a:xfrm>
            <a:off x="1958924" y="1820824"/>
            <a:ext cx="1153551" cy="1800664"/>
            <a:chOff x="2152356" y="745588"/>
            <a:chExt cx="1153551" cy="1800664"/>
          </a:xfrm>
        </p:grpSpPr>
        <p:sp>
          <p:nvSpPr>
            <p:cNvPr id="12" name="Rectangle: Rounded Corners 11">
              <a:extLst>
                <a:ext uri="{FF2B5EF4-FFF2-40B4-BE49-F238E27FC236}">
                  <a16:creationId xmlns:a16="http://schemas.microsoft.com/office/drawing/2014/main" id="{4A6FDC87-6E11-4088-9038-49293872DDD2}"/>
                </a:ext>
              </a:extLst>
            </p:cNvPr>
            <p:cNvSpPr/>
            <p:nvPr/>
          </p:nvSpPr>
          <p:spPr>
            <a:xfrm>
              <a:off x="2152356" y="745588"/>
              <a:ext cx="1153551" cy="1800664"/>
            </a:xfrm>
            <a:prstGeom prst="roundRect">
              <a:avLst>
                <a:gd name="adj" fmla="val 81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pic>
          <p:nvPicPr>
            <p:cNvPr id="13" name="Picture 12">
              <a:extLst>
                <a:ext uri="{FF2B5EF4-FFF2-40B4-BE49-F238E27FC236}">
                  <a16:creationId xmlns:a16="http://schemas.microsoft.com/office/drawing/2014/main" id="{3B3EF1CA-E4D1-4BC0-8EAE-F86DD135263E}"/>
                </a:ext>
              </a:extLst>
            </p:cNvPr>
            <p:cNvPicPr>
              <a:picLocks noChangeAspect="1"/>
            </p:cNvPicPr>
            <p:nvPr/>
          </p:nvPicPr>
          <p:blipFill>
            <a:blip r:embed="rId2"/>
            <a:stretch>
              <a:fillRect/>
            </a:stretch>
          </p:blipFill>
          <p:spPr>
            <a:xfrm>
              <a:off x="2206129" y="825490"/>
              <a:ext cx="1047275" cy="1664489"/>
            </a:xfrm>
            <a:prstGeom prst="rect">
              <a:avLst/>
            </a:prstGeom>
          </p:spPr>
        </p:pic>
      </p:grpSp>
      <p:sp>
        <p:nvSpPr>
          <p:cNvPr id="14" name="Rectangle: Rounded Corners 13">
            <a:extLst>
              <a:ext uri="{FF2B5EF4-FFF2-40B4-BE49-F238E27FC236}">
                <a16:creationId xmlns:a16="http://schemas.microsoft.com/office/drawing/2014/main" id="{3B03EB41-39F7-4619-9076-8CAF7970CAA3}"/>
              </a:ext>
            </a:extLst>
          </p:cNvPr>
          <p:cNvSpPr/>
          <p:nvPr/>
        </p:nvSpPr>
        <p:spPr>
          <a:xfrm>
            <a:off x="3662801" y="1820824"/>
            <a:ext cx="1153551" cy="1800664"/>
          </a:xfrm>
          <a:prstGeom prst="roundRect">
            <a:avLst>
              <a:gd name="adj" fmla="val 813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rPr>
              <a:t>6</a:t>
            </a:r>
          </a:p>
        </p:txBody>
      </p:sp>
      <p:grpSp>
        <p:nvGrpSpPr>
          <p:cNvPr id="15" name="Group 14">
            <a:extLst>
              <a:ext uri="{FF2B5EF4-FFF2-40B4-BE49-F238E27FC236}">
                <a16:creationId xmlns:a16="http://schemas.microsoft.com/office/drawing/2014/main" id="{FC7FBD76-C2AB-4451-8BA8-A37594DE8559}"/>
              </a:ext>
            </a:extLst>
          </p:cNvPr>
          <p:cNvGrpSpPr/>
          <p:nvPr/>
        </p:nvGrpSpPr>
        <p:grpSpPr>
          <a:xfrm>
            <a:off x="3662801" y="1820824"/>
            <a:ext cx="1153551" cy="1800664"/>
            <a:chOff x="2152356" y="745588"/>
            <a:chExt cx="1153551" cy="1800664"/>
          </a:xfrm>
        </p:grpSpPr>
        <p:sp>
          <p:nvSpPr>
            <p:cNvPr id="16" name="Rectangle: Rounded Corners 15">
              <a:extLst>
                <a:ext uri="{FF2B5EF4-FFF2-40B4-BE49-F238E27FC236}">
                  <a16:creationId xmlns:a16="http://schemas.microsoft.com/office/drawing/2014/main" id="{381BA1C6-5605-40E8-AC0A-68094B3268D2}"/>
                </a:ext>
              </a:extLst>
            </p:cNvPr>
            <p:cNvSpPr/>
            <p:nvPr/>
          </p:nvSpPr>
          <p:spPr>
            <a:xfrm>
              <a:off x="2152356" y="745588"/>
              <a:ext cx="1153551" cy="1800664"/>
            </a:xfrm>
            <a:prstGeom prst="roundRect">
              <a:avLst>
                <a:gd name="adj" fmla="val 81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pic>
          <p:nvPicPr>
            <p:cNvPr id="17" name="Picture 16">
              <a:extLst>
                <a:ext uri="{FF2B5EF4-FFF2-40B4-BE49-F238E27FC236}">
                  <a16:creationId xmlns:a16="http://schemas.microsoft.com/office/drawing/2014/main" id="{C42263B3-88CC-4DDF-A2B3-9293CC89818C}"/>
                </a:ext>
              </a:extLst>
            </p:cNvPr>
            <p:cNvPicPr>
              <a:picLocks noChangeAspect="1"/>
            </p:cNvPicPr>
            <p:nvPr/>
          </p:nvPicPr>
          <p:blipFill>
            <a:blip r:embed="rId2"/>
            <a:stretch>
              <a:fillRect/>
            </a:stretch>
          </p:blipFill>
          <p:spPr>
            <a:xfrm>
              <a:off x="2206129" y="825490"/>
              <a:ext cx="1047275" cy="1664489"/>
            </a:xfrm>
            <a:prstGeom prst="rect">
              <a:avLst/>
            </a:prstGeom>
          </p:spPr>
        </p:pic>
      </p:grpSp>
      <p:sp>
        <p:nvSpPr>
          <p:cNvPr id="18" name="Rectangle: Rounded Corners 17">
            <a:extLst>
              <a:ext uri="{FF2B5EF4-FFF2-40B4-BE49-F238E27FC236}">
                <a16:creationId xmlns:a16="http://schemas.microsoft.com/office/drawing/2014/main" id="{A421A219-E033-4F6C-887B-5DD2C1AD2958}"/>
              </a:ext>
            </a:extLst>
          </p:cNvPr>
          <p:cNvSpPr/>
          <p:nvPr/>
        </p:nvSpPr>
        <p:spPr>
          <a:xfrm>
            <a:off x="5343273" y="1820824"/>
            <a:ext cx="1153551" cy="1800664"/>
          </a:xfrm>
          <a:prstGeom prst="roundRect">
            <a:avLst>
              <a:gd name="adj" fmla="val 813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rPr>
              <a:t>8</a:t>
            </a:r>
          </a:p>
        </p:txBody>
      </p:sp>
      <p:grpSp>
        <p:nvGrpSpPr>
          <p:cNvPr id="19" name="Group 18">
            <a:extLst>
              <a:ext uri="{FF2B5EF4-FFF2-40B4-BE49-F238E27FC236}">
                <a16:creationId xmlns:a16="http://schemas.microsoft.com/office/drawing/2014/main" id="{802A8D0A-0B0D-46F6-A45E-E4277DE816A6}"/>
              </a:ext>
            </a:extLst>
          </p:cNvPr>
          <p:cNvGrpSpPr/>
          <p:nvPr/>
        </p:nvGrpSpPr>
        <p:grpSpPr>
          <a:xfrm>
            <a:off x="5343273" y="1820824"/>
            <a:ext cx="1153551" cy="1800664"/>
            <a:chOff x="2152356" y="745588"/>
            <a:chExt cx="1153551" cy="1800664"/>
          </a:xfrm>
        </p:grpSpPr>
        <p:sp>
          <p:nvSpPr>
            <p:cNvPr id="20" name="Rectangle: Rounded Corners 19">
              <a:extLst>
                <a:ext uri="{FF2B5EF4-FFF2-40B4-BE49-F238E27FC236}">
                  <a16:creationId xmlns:a16="http://schemas.microsoft.com/office/drawing/2014/main" id="{9977F3A1-8BFA-4A17-867D-9FE7946165AE}"/>
                </a:ext>
              </a:extLst>
            </p:cNvPr>
            <p:cNvSpPr/>
            <p:nvPr/>
          </p:nvSpPr>
          <p:spPr>
            <a:xfrm>
              <a:off x="2152356" y="745588"/>
              <a:ext cx="1153551" cy="1800664"/>
            </a:xfrm>
            <a:prstGeom prst="roundRect">
              <a:avLst>
                <a:gd name="adj" fmla="val 81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pic>
          <p:nvPicPr>
            <p:cNvPr id="21" name="Picture 20">
              <a:extLst>
                <a:ext uri="{FF2B5EF4-FFF2-40B4-BE49-F238E27FC236}">
                  <a16:creationId xmlns:a16="http://schemas.microsoft.com/office/drawing/2014/main" id="{05C7914E-8044-45AA-A8BE-7038821502E1}"/>
                </a:ext>
              </a:extLst>
            </p:cNvPr>
            <p:cNvPicPr>
              <a:picLocks noChangeAspect="1"/>
            </p:cNvPicPr>
            <p:nvPr/>
          </p:nvPicPr>
          <p:blipFill>
            <a:blip r:embed="rId2"/>
            <a:stretch>
              <a:fillRect/>
            </a:stretch>
          </p:blipFill>
          <p:spPr>
            <a:xfrm>
              <a:off x="2206129" y="825490"/>
              <a:ext cx="1047275" cy="1664489"/>
            </a:xfrm>
            <a:prstGeom prst="rect">
              <a:avLst/>
            </a:prstGeom>
          </p:spPr>
        </p:pic>
      </p:grpSp>
      <p:sp>
        <p:nvSpPr>
          <p:cNvPr id="22" name="Rectangle: Rounded Corners 21">
            <a:extLst>
              <a:ext uri="{FF2B5EF4-FFF2-40B4-BE49-F238E27FC236}">
                <a16:creationId xmlns:a16="http://schemas.microsoft.com/office/drawing/2014/main" id="{40224B8B-53B5-4444-955D-85E3DFE24A0C}"/>
              </a:ext>
            </a:extLst>
          </p:cNvPr>
          <p:cNvSpPr/>
          <p:nvPr/>
        </p:nvSpPr>
        <p:spPr>
          <a:xfrm>
            <a:off x="7040651" y="1820824"/>
            <a:ext cx="1153551" cy="1800664"/>
          </a:xfrm>
          <a:prstGeom prst="roundRect">
            <a:avLst>
              <a:gd name="adj" fmla="val 813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rPr>
              <a:t>11</a:t>
            </a:r>
          </a:p>
        </p:txBody>
      </p:sp>
      <p:grpSp>
        <p:nvGrpSpPr>
          <p:cNvPr id="23" name="Group 22">
            <a:extLst>
              <a:ext uri="{FF2B5EF4-FFF2-40B4-BE49-F238E27FC236}">
                <a16:creationId xmlns:a16="http://schemas.microsoft.com/office/drawing/2014/main" id="{ED24B58A-DFB8-49A1-B07C-5795EC427C52}"/>
              </a:ext>
            </a:extLst>
          </p:cNvPr>
          <p:cNvGrpSpPr/>
          <p:nvPr/>
        </p:nvGrpSpPr>
        <p:grpSpPr>
          <a:xfrm>
            <a:off x="7040651" y="1820824"/>
            <a:ext cx="1153551" cy="1800664"/>
            <a:chOff x="2152356" y="745588"/>
            <a:chExt cx="1153551" cy="1800664"/>
          </a:xfrm>
        </p:grpSpPr>
        <p:sp>
          <p:nvSpPr>
            <p:cNvPr id="24" name="Rectangle: Rounded Corners 23">
              <a:extLst>
                <a:ext uri="{FF2B5EF4-FFF2-40B4-BE49-F238E27FC236}">
                  <a16:creationId xmlns:a16="http://schemas.microsoft.com/office/drawing/2014/main" id="{BDB6F8D4-A581-4540-B8D7-C504E942D859}"/>
                </a:ext>
              </a:extLst>
            </p:cNvPr>
            <p:cNvSpPr/>
            <p:nvPr/>
          </p:nvSpPr>
          <p:spPr>
            <a:xfrm>
              <a:off x="2152356" y="745588"/>
              <a:ext cx="1153551" cy="1800664"/>
            </a:xfrm>
            <a:prstGeom prst="roundRect">
              <a:avLst>
                <a:gd name="adj" fmla="val 81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pic>
          <p:nvPicPr>
            <p:cNvPr id="25" name="Picture 24">
              <a:extLst>
                <a:ext uri="{FF2B5EF4-FFF2-40B4-BE49-F238E27FC236}">
                  <a16:creationId xmlns:a16="http://schemas.microsoft.com/office/drawing/2014/main" id="{C75DF289-BE37-4632-9147-BD1FFF8B7775}"/>
                </a:ext>
              </a:extLst>
            </p:cNvPr>
            <p:cNvPicPr>
              <a:picLocks noChangeAspect="1"/>
            </p:cNvPicPr>
            <p:nvPr/>
          </p:nvPicPr>
          <p:blipFill>
            <a:blip r:embed="rId2"/>
            <a:stretch>
              <a:fillRect/>
            </a:stretch>
          </p:blipFill>
          <p:spPr>
            <a:xfrm>
              <a:off x="2206129" y="825490"/>
              <a:ext cx="1047275" cy="1664489"/>
            </a:xfrm>
            <a:prstGeom prst="rect">
              <a:avLst/>
            </a:prstGeom>
          </p:spPr>
        </p:pic>
      </p:grpSp>
      <p:sp>
        <p:nvSpPr>
          <p:cNvPr id="26" name="Rectangle: Rounded Corners 25">
            <a:extLst>
              <a:ext uri="{FF2B5EF4-FFF2-40B4-BE49-F238E27FC236}">
                <a16:creationId xmlns:a16="http://schemas.microsoft.com/office/drawing/2014/main" id="{C75ED101-7E32-494D-80B7-CA77B0E6D0BC}"/>
              </a:ext>
            </a:extLst>
          </p:cNvPr>
          <p:cNvSpPr/>
          <p:nvPr/>
        </p:nvSpPr>
        <p:spPr>
          <a:xfrm>
            <a:off x="8740936" y="1820824"/>
            <a:ext cx="1153551" cy="1800664"/>
          </a:xfrm>
          <a:prstGeom prst="roundRect">
            <a:avLst>
              <a:gd name="adj" fmla="val 813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rPr>
              <a:t>13</a:t>
            </a:r>
          </a:p>
        </p:txBody>
      </p:sp>
      <p:grpSp>
        <p:nvGrpSpPr>
          <p:cNvPr id="27" name="Group 26">
            <a:extLst>
              <a:ext uri="{FF2B5EF4-FFF2-40B4-BE49-F238E27FC236}">
                <a16:creationId xmlns:a16="http://schemas.microsoft.com/office/drawing/2014/main" id="{0A8D5B3A-959B-4EFD-A081-03C571517A71}"/>
              </a:ext>
            </a:extLst>
          </p:cNvPr>
          <p:cNvGrpSpPr/>
          <p:nvPr/>
        </p:nvGrpSpPr>
        <p:grpSpPr>
          <a:xfrm>
            <a:off x="8740936" y="1820824"/>
            <a:ext cx="1153551" cy="1800664"/>
            <a:chOff x="2152356" y="745588"/>
            <a:chExt cx="1153551" cy="1800664"/>
          </a:xfrm>
        </p:grpSpPr>
        <p:sp>
          <p:nvSpPr>
            <p:cNvPr id="28" name="Rectangle: Rounded Corners 27">
              <a:extLst>
                <a:ext uri="{FF2B5EF4-FFF2-40B4-BE49-F238E27FC236}">
                  <a16:creationId xmlns:a16="http://schemas.microsoft.com/office/drawing/2014/main" id="{71F6F0DA-5F74-40D9-B86B-869421861184}"/>
                </a:ext>
              </a:extLst>
            </p:cNvPr>
            <p:cNvSpPr/>
            <p:nvPr/>
          </p:nvSpPr>
          <p:spPr>
            <a:xfrm>
              <a:off x="2152356" y="745588"/>
              <a:ext cx="1153551" cy="1800664"/>
            </a:xfrm>
            <a:prstGeom prst="roundRect">
              <a:avLst>
                <a:gd name="adj" fmla="val 81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pic>
          <p:nvPicPr>
            <p:cNvPr id="29" name="Picture 28">
              <a:extLst>
                <a:ext uri="{FF2B5EF4-FFF2-40B4-BE49-F238E27FC236}">
                  <a16:creationId xmlns:a16="http://schemas.microsoft.com/office/drawing/2014/main" id="{7A9D89A6-2FC2-4530-BD1D-3FA62FDEBEEB}"/>
                </a:ext>
              </a:extLst>
            </p:cNvPr>
            <p:cNvPicPr>
              <a:picLocks noChangeAspect="1"/>
            </p:cNvPicPr>
            <p:nvPr/>
          </p:nvPicPr>
          <p:blipFill>
            <a:blip r:embed="rId2"/>
            <a:stretch>
              <a:fillRect/>
            </a:stretch>
          </p:blipFill>
          <p:spPr>
            <a:xfrm>
              <a:off x="2206129" y="825490"/>
              <a:ext cx="1047275" cy="1664489"/>
            </a:xfrm>
            <a:prstGeom prst="rect">
              <a:avLst/>
            </a:prstGeom>
          </p:spPr>
        </p:pic>
      </p:grpSp>
      <p:sp>
        <p:nvSpPr>
          <p:cNvPr id="30" name="Rectangle: Rounded Corners 29">
            <a:extLst>
              <a:ext uri="{FF2B5EF4-FFF2-40B4-BE49-F238E27FC236}">
                <a16:creationId xmlns:a16="http://schemas.microsoft.com/office/drawing/2014/main" id="{679259EF-2394-4FBB-8D9C-9C3018702AA0}"/>
              </a:ext>
            </a:extLst>
          </p:cNvPr>
          <p:cNvSpPr/>
          <p:nvPr/>
        </p:nvSpPr>
        <p:spPr>
          <a:xfrm>
            <a:off x="10462324" y="1820824"/>
            <a:ext cx="1153551" cy="1800664"/>
          </a:xfrm>
          <a:prstGeom prst="roundRect">
            <a:avLst>
              <a:gd name="adj" fmla="val 813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rPr>
              <a:t>16</a:t>
            </a:r>
          </a:p>
        </p:txBody>
      </p:sp>
      <p:grpSp>
        <p:nvGrpSpPr>
          <p:cNvPr id="31" name="Group 30">
            <a:extLst>
              <a:ext uri="{FF2B5EF4-FFF2-40B4-BE49-F238E27FC236}">
                <a16:creationId xmlns:a16="http://schemas.microsoft.com/office/drawing/2014/main" id="{CAD71DB0-800F-4E8F-9844-7B44E6DE3312}"/>
              </a:ext>
            </a:extLst>
          </p:cNvPr>
          <p:cNvGrpSpPr/>
          <p:nvPr/>
        </p:nvGrpSpPr>
        <p:grpSpPr>
          <a:xfrm>
            <a:off x="10462324" y="1820824"/>
            <a:ext cx="1153551" cy="1800664"/>
            <a:chOff x="2152356" y="745588"/>
            <a:chExt cx="1153551" cy="1800664"/>
          </a:xfrm>
        </p:grpSpPr>
        <p:sp>
          <p:nvSpPr>
            <p:cNvPr id="32" name="Rectangle: Rounded Corners 31">
              <a:extLst>
                <a:ext uri="{FF2B5EF4-FFF2-40B4-BE49-F238E27FC236}">
                  <a16:creationId xmlns:a16="http://schemas.microsoft.com/office/drawing/2014/main" id="{02CDF42E-68BB-4E19-90F2-705C43CA6567}"/>
                </a:ext>
              </a:extLst>
            </p:cNvPr>
            <p:cNvSpPr/>
            <p:nvPr/>
          </p:nvSpPr>
          <p:spPr>
            <a:xfrm>
              <a:off x="2152356" y="745588"/>
              <a:ext cx="1153551" cy="1800664"/>
            </a:xfrm>
            <a:prstGeom prst="roundRect">
              <a:avLst>
                <a:gd name="adj" fmla="val 81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pic>
          <p:nvPicPr>
            <p:cNvPr id="33" name="Picture 32">
              <a:extLst>
                <a:ext uri="{FF2B5EF4-FFF2-40B4-BE49-F238E27FC236}">
                  <a16:creationId xmlns:a16="http://schemas.microsoft.com/office/drawing/2014/main" id="{41B14991-743A-43CB-9D9B-3A1D28AAB44D}"/>
                </a:ext>
              </a:extLst>
            </p:cNvPr>
            <p:cNvPicPr>
              <a:picLocks noChangeAspect="1"/>
            </p:cNvPicPr>
            <p:nvPr/>
          </p:nvPicPr>
          <p:blipFill>
            <a:blip r:embed="rId2"/>
            <a:stretch>
              <a:fillRect/>
            </a:stretch>
          </p:blipFill>
          <p:spPr>
            <a:xfrm>
              <a:off x="2206129" y="825490"/>
              <a:ext cx="1047275" cy="1664489"/>
            </a:xfrm>
            <a:prstGeom prst="rect">
              <a:avLst/>
            </a:prstGeom>
          </p:spPr>
        </p:pic>
      </p:grpSp>
    </p:spTree>
    <p:extLst>
      <p:ext uri="{BB962C8B-B14F-4D97-AF65-F5344CB8AC3E}">
        <p14:creationId xmlns:p14="http://schemas.microsoft.com/office/powerpoint/2010/main" val="4699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p:cTn id="6" dur="indefinite"/>
                                        <p:tgtEl>
                                          <p:spTgt spid="7"/>
                                        </p:tgtEl>
                                        <p:attrNameLst>
                                          <p:attrName>style.opacity</p:attrName>
                                        </p:attrNameLst>
                                      </p:cBhvr>
                                      <p:to>
                                        <p:strVal val="0"/>
                                      </p:to>
                                    </p:set>
                                    <p:animEffect filter="image" prLst="opacity: 0">
                                      <p:cBhvr rctx="IE">
                                        <p:cTn id="7" dur="indefinite"/>
                                        <p:tgtEl>
                                          <p:spTgt spid="7"/>
                                        </p:tgtEl>
                                      </p:cBhvr>
                                    </p:animEffec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p:cTn id="12" dur="indefinite"/>
                                        <p:tgtEl>
                                          <p:spTgt spid="11"/>
                                        </p:tgtEl>
                                        <p:attrNameLst>
                                          <p:attrName>style.opacity</p:attrName>
                                        </p:attrNameLst>
                                      </p:cBhvr>
                                      <p:to>
                                        <p:strVal val="0"/>
                                      </p:to>
                                    </p:set>
                                    <p:animEffect filter="image" prLst="opacity: 0">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p:cTn id="18" dur="indefinite"/>
                                        <p:tgtEl>
                                          <p:spTgt spid="15"/>
                                        </p:tgtEl>
                                        <p:attrNameLst>
                                          <p:attrName>style.opacity</p:attrName>
                                        </p:attrNameLst>
                                      </p:cBhvr>
                                      <p:to>
                                        <p:strVal val="0"/>
                                      </p:to>
                                    </p:set>
                                    <p:animEffect filter="image" prLst="opacity: 0">
                                      <p:cBhvr rctx="IE">
                                        <p:cTn id="19" dur="indefinite"/>
                                        <p:tgtEl>
                                          <p:spTgt spid="15"/>
                                        </p:tgtEl>
                                      </p:cBhvr>
                                    </p:animEffec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9" presetClass="emph" presetSubtype="0" nodeType="clickEffect">
                                  <p:stCondLst>
                                    <p:cond delay="0"/>
                                  </p:stCondLst>
                                  <p:childTnLst>
                                    <p:set>
                                      <p:cBhvr>
                                        <p:cTn id="24" dur="indefinite"/>
                                        <p:tgtEl>
                                          <p:spTgt spid="19"/>
                                        </p:tgtEl>
                                        <p:attrNameLst>
                                          <p:attrName>style.opacity</p:attrName>
                                        </p:attrNameLst>
                                      </p:cBhvr>
                                      <p:to>
                                        <p:strVal val="0"/>
                                      </p:to>
                                    </p:set>
                                    <p:animEffect filter="image" prLst="opacity: 0">
                                      <p:cBhvr rctx="IE">
                                        <p:cTn id="25" dur="indefinite"/>
                                        <p:tgtEl>
                                          <p:spTgt spid="19"/>
                                        </p:tgtEl>
                                      </p:cBhvr>
                                    </p:animEffec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23"/>
                    </p:tgtEl>
                  </p:cond>
                </p:stCondLst>
                <p:endSync evt="end" delay="0">
                  <p:rtn val="all"/>
                </p:endSync>
                <p:childTnLst>
                  <p:par>
                    <p:cTn id="27" fill="hold">
                      <p:stCondLst>
                        <p:cond delay="0"/>
                      </p:stCondLst>
                      <p:childTnLst>
                        <p:par>
                          <p:cTn id="28" fill="hold">
                            <p:stCondLst>
                              <p:cond delay="0"/>
                            </p:stCondLst>
                            <p:childTnLst>
                              <p:par>
                                <p:cTn id="29" presetID="9" presetClass="emph" presetSubtype="0" nodeType="clickEffect">
                                  <p:stCondLst>
                                    <p:cond delay="0"/>
                                  </p:stCondLst>
                                  <p:childTnLst>
                                    <p:set>
                                      <p:cBhvr>
                                        <p:cTn id="30" dur="indefinite"/>
                                        <p:tgtEl>
                                          <p:spTgt spid="23"/>
                                        </p:tgtEl>
                                        <p:attrNameLst>
                                          <p:attrName>style.opacity</p:attrName>
                                        </p:attrNameLst>
                                      </p:cBhvr>
                                      <p:to>
                                        <p:strVal val="0"/>
                                      </p:to>
                                    </p:set>
                                    <p:animEffect filter="image" prLst="opacity: 0">
                                      <p:cBhvr rctx="IE">
                                        <p:cTn id="31" dur="indefinite"/>
                                        <p:tgtEl>
                                          <p:spTgt spid="23"/>
                                        </p:tgtEl>
                                      </p:cBhvr>
                                    </p:animEffect>
                                  </p:childTnLst>
                                </p:cTn>
                              </p:par>
                            </p:childTnLst>
                          </p:cTn>
                        </p:par>
                      </p:childTnLst>
                    </p:cTn>
                  </p:par>
                </p:childTnLst>
              </p:cTn>
              <p:nextCondLst>
                <p:cond evt="onClick" delay="0">
                  <p:tgtEl>
                    <p:spTgt spid="23"/>
                  </p:tgtEl>
                </p:cond>
              </p:nextCondLst>
            </p:seq>
            <p:seq concurrent="1" nextAc="seek">
              <p:cTn id="32" restart="whenNotActive" fill="hold" evtFilter="cancelBubble" nodeType="interactiveSeq">
                <p:stCondLst>
                  <p:cond evt="onClick" delay="0">
                    <p:tgtEl>
                      <p:spTgt spid="27"/>
                    </p:tgtEl>
                  </p:cond>
                </p:stCondLst>
                <p:endSync evt="end" delay="0">
                  <p:rtn val="all"/>
                </p:endSync>
                <p:childTnLst>
                  <p:par>
                    <p:cTn id="33" fill="hold">
                      <p:stCondLst>
                        <p:cond delay="0"/>
                      </p:stCondLst>
                      <p:childTnLst>
                        <p:par>
                          <p:cTn id="34" fill="hold">
                            <p:stCondLst>
                              <p:cond delay="0"/>
                            </p:stCondLst>
                            <p:childTnLst>
                              <p:par>
                                <p:cTn id="35" presetID="9" presetClass="emph" presetSubtype="0" nodeType="clickEffect">
                                  <p:stCondLst>
                                    <p:cond delay="0"/>
                                  </p:stCondLst>
                                  <p:childTnLst>
                                    <p:set>
                                      <p:cBhvr>
                                        <p:cTn id="36" dur="indefinite"/>
                                        <p:tgtEl>
                                          <p:spTgt spid="27"/>
                                        </p:tgtEl>
                                        <p:attrNameLst>
                                          <p:attrName>style.opacity</p:attrName>
                                        </p:attrNameLst>
                                      </p:cBhvr>
                                      <p:to>
                                        <p:strVal val="0"/>
                                      </p:to>
                                    </p:set>
                                    <p:animEffect filter="image" prLst="opacity: 0">
                                      <p:cBhvr rctx="IE">
                                        <p:cTn id="37" dur="indefinite"/>
                                        <p:tgtEl>
                                          <p:spTgt spid="27"/>
                                        </p:tgtEl>
                                      </p:cBhvr>
                                    </p:animEffect>
                                  </p:childTnLst>
                                </p:cTn>
                              </p:par>
                            </p:childTnLst>
                          </p:cTn>
                        </p:par>
                      </p:childTnLst>
                    </p:cTn>
                  </p:par>
                </p:childTnLst>
              </p:cTn>
              <p:nextCondLst>
                <p:cond evt="onClick" delay="0">
                  <p:tgtEl>
                    <p:spTgt spid="27"/>
                  </p:tgtEl>
                </p:cond>
              </p:nextCondLst>
            </p:seq>
            <p:seq concurrent="1" nextAc="seek">
              <p:cTn id="38" restart="whenNotActive" fill="hold" evtFilter="cancelBubble" nodeType="interactiveSeq">
                <p:stCondLst>
                  <p:cond evt="onClick" delay="0">
                    <p:tgtEl>
                      <p:spTgt spid="31"/>
                    </p:tgtEl>
                  </p:cond>
                </p:stCondLst>
                <p:endSync evt="end" delay="0">
                  <p:rtn val="all"/>
                </p:endSync>
                <p:childTnLst>
                  <p:par>
                    <p:cTn id="39" fill="hold">
                      <p:stCondLst>
                        <p:cond delay="0"/>
                      </p:stCondLst>
                      <p:childTnLst>
                        <p:par>
                          <p:cTn id="40" fill="hold">
                            <p:stCondLst>
                              <p:cond delay="0"/>
                            </p:stCondLst>
                            <p:childTnLst>
                              <p:par>
                                <p:cTn id="41" presetID="9" presetClass="emph" presetSubtype="0" nodeType="clickEffect">
                                  <p:stCondLst>
                                    <p:cond delay="0"/>
                                  </p:stCondLst>
                                  <p:childTnLst>
                                    <p:set>
                                      <p:cBhvr>
                                        <p:cTn id="42" dur="indefinite"/>
                                        <p:tgtEl>
                                          <p:spTgt spid="31"/>
                                        </p:tgtEl>
                                        <p:attrNameLst>
                                          <p:attrName>style.opacity</p:attrName>
                                        </p:attrNameLst>
                                      </p:cBhvr>
                                      <p:to>
                                        <p:strVal val="0"/>
                                      </p:to>
                                    </p:set>
                                    <p:animEffect filter="image" prLst="opacity: 0">
                                      <p:cBhvr rctx="IE">
                                        <p:cTn id="43" dur="indefinite"/>
                                        <p:tgtEl>
                                          <p:spTgt spid="31"/>
                                        </p:tgtEl>
                                      </p:cBhvr>
                                    </p:animEffect>
                                  </p:childTnLst>
                                </p:cTn>
                              </p:par>
                            </p:childTnLst>
                          </p:cTn>
                        </p:par>
                      </p:childTnLst>
                    </p:cTn>
                  </p:par>
                </p:childTnLst>
              </p:cTn>
              <p:nextCondLst>
                <p:cond evt="onClick" delay="0">
                  <p:tgtEl>
                    <p:spTgt spid="31"/>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1748</TotalTime>
  <Words>2692</Words>
  <Application>Microsoft Office PowerPoint</Application>
  <PresentationFormat>Widescreen</PresentationFormat>
  <Paragraphs>372</Paragraphs>
  <Slides>23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Book Antiqua</vt:lpstr>
      <vt:lpstr>Calibri</vt:lpstr>
      <vt:lpstr>Calibri Light</vt:lpstr>
      <vt:lpstr>Roboto</vt:lpstr>
      <vt:lpstr>Tahoma</vt:lpstr>
      <vt:lpstr>Times New Roman</vt:lpstr>
      <vt:lpstr>Office Theme</vt:lpstr>
      <vt:lpstr>Chủ đề 6 KỸ THUẬT LẬP TRÌNH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TÁCH ẢNH VÀ THIẾT KẾ ĐỒ HỌA VỚI KÊNH ALPHA</dc:title>
  <dc:creator>HoangThanh Tam</dc:creator>
  <cp:lastModifiedBy>Administrator</cp:lastModifiedBy>
  <cp:revision>180</cp:revision>
  <dcterms:created xsi:type="dcterms:W3CDTF">2022-02-17T15:32:27Z</dcterms:created>
  <dcterms:modified xsi:type="dcterms:W3CDTF">2025-02-07T03:40:56Z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