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5" r:id="rId1"/>
  </p:sldMasterIdLst>
  <p:notesMasterIdLst>
    <p:notesMasterId r:id="rId15"/>
  </p:notesMasterIdLst>
  <p:handoutMasterIdLst>
    <p:handoutMasterId r:id="rId16"/>
  </p:handoutMasterIdLst>
  <p:sldIdLst>
    <p:sldId id="257" r:id="rId2"/>
    <p:sldId id="349" r:id="rId3"/>
    <p:sldId id="321" r:id="rId4"/>
    <p:sldId id="377" r:id="rId5"/>
    <p:sldId id="378" r:id="rId6"/>
    <p:sldId id="381" r:id="rId7"/>
    <p:sldId id="380" r:id="rId8"/>
    <p:sldId id="382" r:id="rId9"/>
    <p:sldId id="383" r:id="rId10"/>
    <p:sldId id="379" r:id="rId11"/>
    <p:sldId id="384" r:id="rId12"/>
    <p:sldId id="385" r:id="rId13"/>
    <p:sldId id="37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8F4"/>
    <a:srgbClr val="FFFCF3"/>
    <a:srgbClr val="D60093"/>
    <a:srgbClr val="FF0066"/>
    <a:srgbClr val="1CAFB7"/>
    <a:srgbClr val="EF7920"/>
    <a:srgbClr val="1DB4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C4B1156A-380E-4F78-BDF5-A606A8083BF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3529" autoAdjust="0"/>
  </p:normalViewPr>
  <p:slideViewPr>
    <p:cSldViewPr snapToGrid="0">
      <p:cViewPr varScale="1">
        <p:scale>
          <a:sx n="68" d="100"/>
          <a:sy n="68" d="100"/>
        </p:scale>
        <p:origin x="174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9" d="100"/>
          <a:sy n="69" d="100"/>
        </p:scale>
        <p:origin x="278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7A30A4-5507-4BE9-A3CF-65A244C86C5A}" type="doc">
      <dgm:prSet loTypeId="urn:microsoft.com/office/officeart/2005/8/layout/vList3" loCatId="list" qsTypeId="urn:microsoft.com/office/officeart/2005/8/quickstyle/simple1" qsCatId="simple" csTypeId="urn:microsoft.com/office/officeart/2005/8/colors/accent2_1" csCatId="accent2" phldr="1"/>
      <dgm:spPr/>
    </dgm:pt>
    <dgm:pt modelId="{75984EC7-09B5-433F-AF47-52C874E1719A}">
      <dgm:prSet phldrT="[Text]" custT="1"/>
      <dgm:spPr/>
      <dgm:t>
        <a:bodyPr/>
        <a:lstStyle/>
        <a:p>
          <a:pPr algn="l"/>
          <a:r>
            <a:rPr lang="en-US" sz="2800"/>
            <a:t>Cấu trúc dữ liệu mảng một chiều</a:t>
          </a:r>
        </a:p>
      </dgm:t>
    </dgm:pt>
    <dgm:pt modelId="{99C33F8C-5C61-4E73-8A00-54C73A0E9A84}" type="parTrans" cxnId="{C8116888-23B2-42FB-BB1B-7883FD25D22E}">
      <dgm:prSet/>
      <dgm:spPr/>
      <dgm:t>
        <a:bodyPr/>
        <a:lstStyle/>
        <a:p>
          <a:pPr algn="l"/>
          <a:endParaRPr lang="en-US" sz="2800"/>
        </a:p>
      </dgm:t>
    </dgm:pt>
    <dgm:pt modelId="{D499CA9D-B127-4806-8512-51BA2A86B8D8}" type="sibTrans" cxnId="{C8116888-23B2-42FB-BB1B-7883FD25D22E}">
      <dgm:prSet/>
      <dgm:spPr/>
      <dgm:t>
        <a:bodyPr/>
        <a:lstStyle/>
        <a:p>
          <a:pPr algn="l"/>
          <a:endParaRPr lang="en-US" sz="2800"/>
        </a:p>
      </dgm:t>
    </dgm:pt>
    <dgm:pt modelId="{84ACF6D8-A3D3-419E-BF0E-B4418972407E}">
      <dgm:prSet phldrT="[Text]" custT="1"/>
      <dgm:spPr/>
      <dgm:t>
        <a:bodyPr/>
        <a:lstStyle/>
        <a:p>
          <a:pPr algn="l"/>
          <a:r>
            <a:rPr lang="en-US" sz="2800"/>
            <a:t>Cấu trúc dữ liệu mảng hai chiều</a:t>
          </a:r>
        </a:p>
      </dgm:t>
    </dgm:pt>
    <dgm:pt modelId="{35507E5B-3970-46C8-A785-6856BAA1945E}" type="parTrans" cxnId="{95C1A5CE-E417-4D84-BD79-BFA97F0E29E0}">
      <dgm:prSet/>
      <dgm:spPr/>
      <dgm:t>
        <a:bodyPr/>
        <a:lstStyle/>
        <a:p>
          <a:pPr algn="l"/>
          <a:endParaRPr lang="en-US" sz="2800"/>
        </a:p>
      </dgm:t>
    </dgm:pt>
    <dgm:pt modelId="{F1B655A0-6721-4B2E-B387-0438075FF049}" type="sibTrans" cxnId="{95C1A5CE-E417-4D84-BD79-BFA97F0E29E0}">
      <dgm:prSet/>
      <dgm:spPr/>
      <dgm:t>
        <a:bodyPr/>
        <a:lstStyle/>
        <a:p>
          <a:pPr algn="l"/>
          <a:endParaRPr lang="en-US" sz="2800"/>
        </a:p>
      </dgm:t>
    </dgm:pt>
    <dgm:pt modelId="{C98B19F6-C246-4AC0-B8F2-0C3884C2BACC}" type="pres">
      <dgm:prSet presAssocID="{FF7A30A4-5507-4BE9-A3CF-65A244C86C5A}" presName="linearFlow" presStyleCnt="0">
        <dgm:presLayoutVars>
          <dgm:dir/>
          <dgm:resizeHandles val="exact"/>
        </dgm:presLayoutVars>
      </dgm:prSet>
      <dgm:spPr/>
    </dgm:pt>
    <dgm:pt modelId="{85F74FAD-AEEB-4FC3-ADF4-8EF6E9749ABE}" type="pres">
      <dgm:prSet presAssocID="{75984EC7-09B5-433F-AF47-52C874E1719A}" presName="composite" presStyleCnt="0"/>
      <dgm:spPr/>
    </dgm:pt>
    <dgm:pt modelId="{18852AD3-C42E-49CD-91B4-731656B2FEAA}" type="pres">
      <dgm:prSet presAssocID="{75984EC7-09B5-433F-AF47-52C874E1719A}" presName="imgShp" presStyleLbl="fgImgPlace1" presStyleIdx="0" presStyleCnt="2"/>
      <dgm:spPr/>
    </dgm:pt>
    <dgm:pt modelId="{BB65BD4E-0E3A-413F-9E6F-F88555B1DAE3}" type="pres">
      <dgm:prSet presAssocID="{75984EC7-09B5-433F-AF47-52C874E1719A}" presName="txShp" presStyleLbl="node1" presStyleIdx="0" presStyleCnt="2" custLinFactNeighborX="558">
        <dgm:presLayoutVars>
          <dgm:bulletEnabled val="1"/>
        </dgm:presLayoutVars>
      </dgm:prSet>
      <dgm:spPr/>
    </dgm:pt>
    <dgm:pt modelId="{E63ABC41-C0C6-4544-B5C2-1ED8A4E3D9B9}" type="pres">
      <dgm:prSet presAssocID="{D499CA9D-B127-4806-8512-51BA2A86B8D8}" presName="spacing" presStyleCnt="0"/>
      <dgm:spPr/>
    </dgm:pt>
    <dgm:pt modelId="{2D8B8270-6B97-44A4-93E9-907A2D5EE815}" type="pres">
      <dgm:prSet presAssocID="{84ACF6D8-A3D3-419E-BF0E-B4418972407E}" presName="composite" presStyleCnt="0"/>
      <dgm:spPr/>
    </dgm:pt>
    <dgm:pt modelId="{F1CF13AE-73E8-438E-A7A6-BFB5818A78AA}" type="pres">
      <dgm:prSet presAssocID="{84ACF6D8-A3D3-419E-BF0E-B4418972407E}" presName="imgShp" presStyleLbl="fgImgPlace1" presStyleIdx="1" presStyleCnt="2"/>
      <dgm:spPr/>
    </dgm:pt>
    <dgm:pt modelId="{EC5C5428-C2D2-480A-A3F4-17DFFD60F458}" type="pres">
      <dgm:prSet presAssocID="{84ACF6D8-A3D3-419E-BF0E-B4418972407E}" presName="txShp" presStyleLbl="node1" presStyleIdx="1" presStyleCnt="2">
        <dgm:presLayoutVars>
          <dgm:bulletEnabled val="1"/>
        </dgm:presLayoutVars>
      </dgm:prSet>
      <dgm:spPr/>
    </dgm:pt>
  </dgm:ptLst>
  <dgm:cxnLst>
    <dgm:cxn modelId="{C8116888-23B2-42FB-BB1B-7883FD25D22E}" srcId="{FF7A30A4-5507-4BE9-A3CF-65A244C86C5A}" destId="{75984EC7-09B5-433F-AF47-52C874E1719A}" srcOrd="0" destOrd="0" parTransId="{99C33F8C-5C61-4E73-8A00-54C73A0E9A84}" sibTransId="{D499CA9D-B127-4806-8512-51BA2A86B8D8}"/>
    <dgm:cxn modelId="{CE0B65AA-BFBE-444E-9D23-C58C28F80618}" type="presOf" srcId="{75984EC7-09B5-433F-AF47-52C874E1719A}" destId="{BB65BD4E-0E3A-413F-9E6F-F88555B1DAE3}" srcOrd="0" destOrd="0" presId="urn:microsoft.com/office/officeart/2005/8/layout/vList3"/>
    <dgm:cxn modelId="{DCFC94BA-9A5B-4226-AC5D-8CE2D595A94C}" type="presOf" srcId="{FF7A30A4-5507-4BE9-A3CF-65A244C86C5A}" destId="{C98B19F6-C246-4AC0-B8F2-0C3884C2BACC}" srcOrd="0" destOrd="0" presId="urn:microsoft.com/office/officeart/2005/8/layout/vList3"/>
    <dgm:cxn modelId="{95C1A5CE-E417-4D84-BD79-BFA97F0E29E0}" srcId="{FF7A30A4-5507-4BE9-A3CF-65A244C86C5A}" destId="{84ACF6D8-A3D3-419E-BF0E-B4418972407E}" srcOrd="1" destOrd="0" parTransId="{35507E5B-3970-46C8-A785-6856BAA1945E}" sibTransId="{F1B655A0-6721-4B2E-B387-0438075FF049}"/>
    <dgm:cxn modelId="{9D0AF8E4-CC86-471D-99C0-826CF975E841}" type="presOf" srcId="{84ACF6D8-A3D3-419E-BF0E-B4418972407E}" destId="{EC5C5428-C2D2-480A-A3F4-17DFFD60F458}" srcOrd="0" destOrd="0" presId="urn:microsoft.com/office/officeart/2005/8/layout/vList3"/>
    <dgm:cxn modelId="{62B27205-4C01-40BB-899C-ED1EEE522845}" type="presParOf" srcId="{C98B19F6-C246-4AC0-B8F2-0C3884C2BACC}" destId="{85F74FAD-AEEB-4FC3-ADF4-8EF6E9749ABE}" srcOrd="0" destOrd="0" presId="urn:microsoft.com/office/officeart/2005/8/layout/vList3"/>
    <dgm:cxn modelId="{03DA7444-4FD5-4B00-AC9B-F71F3431107E}" type="presParOf" srcId="{85F74FAD-AEEB-4FC3-ADF4-8EF6E9749ABE}" destId="{18852AD3-C42E-49CD-91B4-731656B2FEAA}" srcOrd="0" destOrd="0" presId="urn:microsoft.com/office/officeart/2005/8/layout/vList3"/>
    <dgm:cxn modelId="{CAA6148D-A0AC-4E33-9BD4-DC7AE563D93D}" type="presParOf" srcId="{85F74FAD-AEEB-4FC3-ADF4-8EF6E9749ABE}" destId="{BB65BD4E-0E3A-413F-9E6F-F88555B1DAE3}" srcOrd="1" destOrd="0" presId="urn:microsoft.com/office/officeart/2005/8/layout/vList3"/>
    <dgm:cxn modelId="{38AD2ACA-1944-413A-A619-86238C39B880}" type="presParOf" srcId="{C98B19F6-C246-4AC0-B8F2-0C3884C2BACC}" destId="{E63ABC41-C0C6-4544-B5C2-1ED8A4E3D9B9}" srcOrd="1" destOrd="0" presId="urn:microsoft.com/office/officeart/2005/8/layout/vList3"/>
    <dgm:cxn modelId="{11E31697-78C6-402A-BAD5-8B178442756B}" type="presParOf" srcId="{C98B19F6-C246-4AC0-B8F2-0C3884C2BACC}" destId="{2D8B8270-6B97-44A4-93E9-907A2D5EE815}" srcOrd="2" destOrd="0" presId="urn:microsoft.com/office/officeart/2005/8/layout/vList3"/>
    <dgm:cxn modelId="{796C5330-92ED-47FC-A57C-3E9CC95CEDAA}" type="presParOf" srcId="{2D8B8270-6B97-44A4-93E9-907A2D5EE815}" destId="{F1CF13AE-73E8-438E-A7A6-BFB5818A78AA}" srcOrd="0" destOrd="0" presId="urn:microsoft.com/office/officeart/2005/8/layout/vList3"/>
    <dgm:cxn modelId="{E733F39D-AFEB-4840-AC54-318F4A0DBC41}" type="presParOf" srcId="{2D8B8270-6B97-44A4-93E9-907A2D5EE815}" destId="{EC5C5428-C2D2-480A-A3F4-17DFFD60F45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65BD4E-0E3A-413F-9E6F-F88555B1DAE3}">
      <dsp:nvSpPr>
        <dsp:cNvPr id="0" name=""/>
        <dsp:cNvSpPr/>
      </dsp:nvSpPr>
      <dsp:spPr>
        <a:xfrm rot="10800000">
          <a:off x="2173065" y="257"/>
          <a:ext cx="7528560" cy="93906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4099" tIns="106680" rIns="199136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Cấu trúc dữ liệu mảng một chiều</a:t>
          </a:r>
        </a:p>
      </dsp:txBody>
      <dsp:txXfrm rot="10800000">
        <a:off x="2407830" y="257"/>
        <a:ext cx="7293795" cy="939060"/>
      </dsp:txXfrm>
    </dsp:sp>
    <dsp:sp modelId="{18852AD3-C42E-49CD-91B4-731656B2FEAA}">
      <dsp:nvSpPr>
        <dsp:cNvPr id="0" name=""/>
        <dsp:cNvSpPr/>
      </dsp:nvSpPr>
      <dsp:spPr>
        <a:xfrm>
          <a:off x="1661526" y="257"/>
          <a:ext cx="939060" cy="93906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5C5428-C2D2-480A-A3F4-17DFFD60F458}">
      <dsp:nvSpPr>
        <dsp:cNvPr id="0" name=""/>
        <dsp:cNvSpPr/>
      </dsp:nvSpPr>
      <dsp:spPr>
        <a:xfrm rot="10800000">
          <a:off x="2131056" y="1174083"/>
          <a:ext cx="7528560" cy="93906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4099" tIns="106680" rIns="199136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Cấu trúc dữ liệu mảng hai chiều</a:t>
          </a:r>
        </a:p>
      </dsp:txBody>
      <dsp:txXfrm rot="10800000">
        <a:off x="2365821" y="1174083"/>
        <a:ext cx="7293795" cy="939060"/>
      </dsp:txXfrm>
    </dsp:sp>
    <dsp:sp modelId="{F1CF13AE-73E8-438E-A7A6-BFB5818A78AA}">
      <dsp:nvSpPr>
        <dsp:cNvPr id="0" name=""/>
        <dsp:cNvSpPr/>
      </dsp:nvSpPr>
      <dsp:spPr>
        <a:xfrm>
          <a:off x="1661526" y="1174083"/>
          <a:ext cx="939060" cy="939060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D5444-F62C-42C3-A75A-D9DBA807730F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4F617-7A30-41D4-AB86-5D833C98E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624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AA1FA-7B6A-47D2-8D61-F225D71B51FF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A179D-2D27-49E2-B022-8EDDA2EFE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03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i="1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9A179D-2D27-49E2-B022-8EDDA2EFE6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22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DD94B-9035-4F74-839F-A6C9713759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31B428-F4D2-48FE-9FF3-0327BBDCB1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E5E97F-F70B-405B-A41E-FD53A345B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54A4-B123-47E6-815B-29D38EF25CCE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6F2652-52FD-480A-AE86-84822DBC0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D1C562-AE02-4A16-B8E8-8F20F063D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427F-48D8-436F-9DD9-70B50AE3B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805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92B96-EC44-430E-A052-ECF99DC61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15719A-067C-4C4A-B7ED-DE65F6391B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EE4FE3-B734-4ED8-B229-CF06BDFD7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52B838-8D36-40C8-A00C-7E17F41BA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27E388-F192-46A8-8281-BCFCFBA3E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56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7EC186-3739-4F19-B591-177A1D613A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6026BD-4B4D-4EB5-A296-89F5DE356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F745EC-321E-4C3F-A89D-D87C8C6CB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E37CBB-67ED-4747-8E55-FAD58AA5E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925557-C6A7-4849-BD9D-035F4AF6B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61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1" y="1873584"/>
            <a:ext cx="512064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 descr="An empty placeholder to add an image. Click on the placeholder and select the image that you wish to add"/>
          <p:cNvSpPr>
            <a:spLocks noGrp="1"/>
          </p:cNvSpPr>
          <p:nvPr>
            <p:ph type="pic" sz="quarter" idx="10"/>
          </p:nvPr>
        </p:nvSpPr>
        <p:spPr>
          <a:xfrm>
            <a:off x="6743703" y="0"/>
            <a:ext cx="5448297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1" y="4572000"/>
            <a:ext cx="5120640" cy="16002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799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9B272-A354-4364-A8FF-0B40D4447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A1CD53-057B-44C1-8926-749DC86DD9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3DFA27-9286-444F-870F-2A4AFC0C9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C5ECA1-A5D2-4EC5-987A-F7A819F5E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7F2B2-D001-4F02-BB46-74E11E77D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72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F7288-6204-45D3-A267-54945A542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C25CFC-2127-44D2-A0DB-36F8F5E3BA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B7E9D-D705-4019-ABDA-9344AA4E4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254A4-B123-47E6-815B-29D38EF25CCE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9A673F-5B13-4EBB-9764-D34CB5A08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C11BD7-6F13-4C25-B568-8307CFC23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427F-48D8-436F-9DD9-70B50AE3BC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65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F4510-1999-4409-8B6B-D7351FDEF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B808A-85BA-4250-A8A3-9074B2B751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F85479-F70B-4A0E-868B-5B2CBDFEF6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6907C9-718E-495E-B7E2-B072A1BCE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70FF96-0FD9-4718-A216-3BE589F7D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7CDFAC-B1D9-446C-B4B4-67525177F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32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664C5-9351-4697-B741-C9D0B6100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73D8F6-5D28-4311-868E-957ADAB109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97F417-103D-4300-88AA-EE51BAAD59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279C31-0FA4-44F9-9FD9-BC8611B7B2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4F350D-DB73-472D-BAE4-FD64346F1A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A83782-3824-4B10-8EC3-C7FA69303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5AAD94-26B9-4EA6-8FE7-3CA9E66AB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B953FE-AF8E-4A62-80AE-A29170AA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24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24C76-32BF-48FE-BC24-2F0141952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99F869-1BB6-44C0-8625-5B1B8C7FA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D2288C-0B75-4B5F-9621-3A5862040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26914B-2229-4EFA-84AC-F22E626A9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120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230675-764B-4167-A2AA-CBB4EB52C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2EDFDB-3577-4B05-8AE9-59A883470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24EB58-C4F0-4209-8898-46F625183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52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301D8-E053-4EDD-8955-9ECAA9358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0927F-40F2-474E-966D-7B9B6161B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904F55-D96B-4268-BB71-480EF56A7E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F5DFEB-92F8-462E-B480-DA9CF6D8E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6F8FCE-BBD4-4C97-8C5E-29F331E55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FD10F6-16BC-4DF6-8DD9-A66E0E681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7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A2624-583C-41CF-A574-CA6F360E0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19B514-B136-48A1-A0FD-C8988933BF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394EE2-1FB3-4719-8DA2-64C5907285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767281-86C5-4AEB-930A-92423558D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72C060-F305-426E-A4B5-698E62650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21081E-4521-4221-AB13-C43BDE775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45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BA8155-5921-42C2-87F6-AB94E0F0B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5CE5CC-BBB9-45C8-8010-8114A15807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629BF8-6AE2-4EA2-9563-ACB6032EAD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A3335-6331-4872-A8B7-ECD55539F4D0}" type="datetimeFigureOut">
              <a:rPr lang="en-US" smtClean="0"/>
              <a:pPr/>
              <a:t>1/21/2025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B58979-BCAF-4C61-9388-52DCEC0006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B229A3-0633-46A2-960E-1CEB37130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8E3F6-DE14-48B2-B2BC-6FABA9630FB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4B53732-E71E-4E1D-9D97-95807847761A}"/>
              </a:ext>
            </a:extLst>
          </p:cNvPr>
          <p:cNvCxnSpPr/>
          <p:nvPr userDrawn="1"/>
        </p:nvCxnSpPr>
        <p:spPr>
          <a:xfrm>
            <a:off x="0" y="859807"/>
            <a:ext cx="12192000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arallelogram 12">
            <a:extLst>
              <a:ext uri="{FF2B5EF4-FFF2-40B4-BE49-F238E27FC236}">
                <a16:creationId xmlns:a16="http://schemas.microsoft.com/office/drawing/2014/main" id="{B0A89DA3-8F75-4367-84F9-492000161795}"/>
              </a:ext>
            </a:extLst>
          </p:cNvPr>
          <p:cNvSpPr/>
          <p:nvPr userDrawn="1"/>
        </p:nvSpPr>
        <p:spPr>
          <a:xfrm rot="600000">
            <a:off x="11491540" y="305965"/>
            <a:ext cx="91440" cy="548640"/>
          </a:xfrm>
          <a:prstGeom prst="parallelogram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arallelogram 13">
            <a:extLst>
              <a:ext uri="{FF2B5EF4-FFF2-40B4-BE49-F238E27FC236}">
                <a16:creationId xmlns:a16="http://schemas.microsoft.com/office/drawing/2014/main" id="{44140D5E-8506-4019-8B58-2D9F38F46669}"/>
              </a:ext>
            </a:extLst>
          </p:cNvPr>
          <p:cNvSpPr/>
          <p:nvPr userDrawn="1"/>
        </p:nvSpPr>
        <p:spPr>
          <a:xfrm rot="600000">
            <a:off x="11658454" y="305965"/>
            <a:ext cx="91440" cy="548640"/>
          </a:xfrm>
          <a:prstGeom prst="parallelogram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arallelogram 14">
            <a:extLst>
              <a:ext uri="{FF2B5EF4-FFF2-40B4-BE49-F238E27FC236}">
                <a16:creationId xmlns:a16="http://schemas.microsoft.com/office/drawing/2014/main" id="{1B240646-E723-405B-9E10-D54D43EF6D7D}"/>
              </a:ext>
            </a:extLst>
          </p:cNvPr>
          <p:cNvSpPr/>
          <p:nvPr userDrawn="1"/>
        </p:nvSpPr>
        <p:spPr>
          <a:xfrm rot="600000">
            <a:off x="11810854" y="305965"/>
            <a:ext cx="91440" cy="548640"/>
          </a:xfrm>
          <a:prstGeom prst="parallelogram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767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234" y="751610"/>
            <a:ext cx="5326966" cy="1537854"/>
          </a:xfrm>
        </p:spPr>
        <p:txBody>
          <a:bodyPr>
            <a:no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ker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Chủ đề 6</a:t>
            </a:r>
            <a:br>
              <a:rPr lang="en-US" sz="3200" b="1" ker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</a:br>
            <a:r>
              <a:rPr lang="en-US" sz="3200" b="1" ker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KỸ THUẬT LẬP TRÌNH</a:t>
            </a:r>
            <a:endParaRPr lang="en-US" sz="3200" b="1" kern="0">
              <a:solidFill>
                <a:srgbClr val="002060"/>
              </a:solidFill>
              <a:effectLst/>
              <a:latin typeface="Calibri Light" panose="020F0302020204030204" pitchFamily="34" charset="0"/>
              <a:ea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5AA360E-9A36-46EC-9D35-4A9C99B10DCF}"/>
              </a:ext>
            </a:extLst>
          </p:cNvPr>
          <p:cNvSpPr txBox="1">
            <a:spLocks/>
          </p:cNvSpPr>
          <p:nvPr/>
        </p:nvSpPr>
        <p:spPr>
          <a:xfrm>
            <a:off x="0" y="2489982"/>
            <a:ext cx="6086621" cy="218741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nl-NL" sz="3200" b="1" kern="0">
                <a:solidFill>
                  <a:srgbClr val="FF0000"/>
                </a:solidFill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BÀI 17: 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nl-NL" sz="3200" b="1" kern="0">
                <a:solidFill>
                  <a:srgbClr val="FF0000"/>
                </a:solidFill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3200" b="1" kern="0">
                <a:solidFill>
                  <a:srgbClr val="FF0000"/>
                </a:solidFill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Ữ LIỆU MẢNG MỘT CHIỀU </a:t>
            </a:r>
          </a:p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en-US" sz="3200" b="1" kern="0">
                <a:solidFill>
                  <a:srgbClr val="FF0000"/>
                </a:solidFill>
                <a:latin typeface="Times New Roman" panose="02020603050405020304" pitchFamily="18" charset="0"/>
                <a:ea typeface="Calibri Light" panose="020F0302020204030204" pitchFamily="34" charset="0"/>
                <a:cs typeface="Times New Roman" panose="02020603050405020304" pitchFamily="18" charset="0"/>
              </a:rPr>
              <a:t>VÀ MẢNG HAI CHIỀU</a:t>
            </a:r>
            <a:endParaRPr lang="en-US" sz="3200" b="1" kern="0">
              <a:solidFill>
                <a:srgbClr val="FF0000"/>
              </a:solidFill>
              <a:latin typeface="Calibri Light" panose="020F0302020204030204" pitchFamily="34" charset="0"/>
              <a:ea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Ngôn Ngữ Lập Trình Python Có Khó Không? Học Để Làm Gì?">
            <a:extLst>
              <a:ext uri="{FF2B5EF4-FFF2-40B4-BE49-F238E27FC236}">
                <a16:creationId xmlns:a16="http://schemas.microsoft.com/office/drawing/2014/main" id="{331913C7-3078-4481-944C-7C4BD6D66E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8997"/>
            <a:ext cx="60007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gon-ngu-lap-trinh-python-de-hoc-khong">
            <a:extLst>
              <a:ext uri="{FF2B5EF4-FFF2-40B4-BE49-F238E27FC236}">
                <a16:creationId xmlns:a16="http://schemas.microsoft.com/office/drawing/2014/main" id="{DAE3C474-1426-4AF4-8DFC-A7376AA9E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3437997"/>
            <a:ext cx="600075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59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21EE2DF-CD9D-4275-A390-B9B6E7309697}"/>
              </a:ext>
            </a:extLst>
          </p:cNvPr>
          <p:cNvSpPr txBox="1"/>
          <p:nvPr/>
        </p:nvSpPr>
        <p:spPr>
          <a:xfrm>
            <a:off x="188686" y="237624"/>
            <a:ext cx="89392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sz="2800" b="1">
                <a:solidFill>
                  <a:schemeClr val="accent1">
                    <a:lumMod val="50000"/>
                  </a:schemeClr>
                </a:solidFill>
                <a:latin typeface="Roboto" panose="020B0604020202020204"/>
                <a:ea typeface="Tahoma" panose="020B0604030504040204" pitchFamily="34" charset="0"/>
                <a:cs typeface="Tahoma" panose="020B0604030504040204" pitchFamily="34" charset="0"/>
              </a:rPr>
              <a:t>CẤU TRÚC DỮ LIỆU MẢNG HAI CHIỀU</a:t>
            </a:r>
            <a:endParaRPr lang="en-US" sz="2800" b="1">
              <a:solidFill>
                <a:schemeClr val="accent1">
                  <a:lumMod val="50000"/>
                </a:schemeClr>
              </a:solidFill>
              <a:latin typeface="Roboto" panose="020B0604020202020204"/>
            </a:endParaRPr>
          </a:p>
          <a:p>
            <a:endParaRPr lang="en-US" sz="2800" b="1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49B602-4886-48B3-A25E-C60E85898677}"/>
              </a:ext>
            </a:extLst>
          </p:cNvPr>
          <p:cNvSpPr txBox="1"/>
          <p:nvPr/>
        </p:nvSpPr>
        <p:spPr>
          <a:xfrm>
            <a:off x="188686" y="987653"/>
            <a:ext cx="8314006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lphaLcParenR"/>
            </a:pPr>
            <a:r>
              <a:rPr lang="en-US" sz="200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Mô hình danh sách trong danh sách của Python</a:t>
            </a:r>
          </a:p>
          <a:p>
            <a:pPr>
              <a:lnSpc>
                <a:spcPct val="150000"/>
              </a:lnSpc>
            </a:pPr>
            <a:r>
              <a:rPr lang="en-US" sz="200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      Ví dụ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6693C9-890B-4926-8FBB-CD013338BD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5017" y="2212419"/>
            <a:ext cx="6083609" cy="4839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AA6088E-5054-4A53-BBA1-4A65DB3900A8}"/>
              </a:ext>
            </a:extLst>
          </p:cNvPr>
          <p:cNvSpPr txBox="1"/>
          <p:nvPr/>
        </p:nvSpPr>
        <p:spPr>
          <a:xfrm>
            <a:off x="1235090" y="2962448"/>
            <a:ext cx="2267765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A[0] = [1,2,3]</a:t>
            </a:r>
          </a:p>
          <a:p>
            <a:pPr>
              <a:lnSpc>
                <a:spcPct val="150000"/>
              </a:lnSpc>
            </a:pPr>
            <a:r>
              <a:rPr lang="en-US" sz="240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A[1] = [4,5,6]</a:t>
            </a:r>
          </a:p>
          <a:p>
            <a:pPr>
              <a:lnSpc>
                <a:spcPct val="150000"/>
              </a:lnSpc>
            </a:pPr>
            <a:r>
              <a:rPr lang="en-US" sz="240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A[2] = [7,8,9]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C964511-3B64-4FC3-B247-EAD506A9CC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2377103"/>
              </p:ext>
            </p:extLst>
          </p:nvPr>
        </p:nvGraphicFramePr>
        <p:xfrm>
          <a:off x="7388626" y="1694941"/>
          <a:ext cx="4079632" cy="3805744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019908">
                  <a:extLst>
                    <a:ext uri="{9D8B030D-6E8A-4147-A177-3AD203B41FA5}">
                      <a16:colId xmlns:a16="http://schemas.microsoft.com/office/drawing/2014/main" val="3627237376"/>
                    </a:ext>
                  </a:extLst>
                </a:gridCol>
                <a:gridCol w="988684">
                  <a:extLst>
                    <a:ext uri="{9D8B030D-6E8A-4147-A177-3AD203B41FA5}">
                      <a16:colId xmlns:a16="http://schemas.microsoft.com/office/drawing/2014/main" val="3591487076"/>
                    </a:ext>
                  </a:extLst>
                </a:gridCol>
                <a:gridCol w="1051132">
                  <a:extLst>
                    <a:ext uri="{9D8B030D-6E8A-4147-A177-3AD203B41FA5}">
                      <a16:colId xmlns:a16="http://schemas.microsoft.com/office/drawing/2014/main" val="3121068109"/>
                    </a:ext>
                  </a:extLst>
                </a:gridCol>
                <a:gridCol w="1019908">
                  <a:extLst>
                    <a:ext uri="{9D8B030D-6E8A-4147-A177-3AD203B41FA5}">
                      <a16:colId xmlns:a16="http://schemas.microsoft.com/office/drawing/2014/main" val="2273361736"/>
                    </a:ext>
                  </a:extLst>
                </a:gridCol>
              </a:tblGrid>
              <a:tr h="951436"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Roboto" panose="020B0604020202020204" charset="0"/>
                        <a:ea typeface="Roboto" panose="020B0604020202020204" charset="0"/>
                        <a:cs typeface="Roboto" panose="020B060402020202020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latin typeface="Roboto" panose="020B0604020202020204" charset="0"/>
                          <a:ea typeface="Roboto" panose="020B0604020202020204" charset="0"/>
                          <a:cs typeface="Roboto" panose="020B0604020202020204" charset="0"/>
                        </a:rPr>
                        <a:t>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latin typeface="Roboto" panose="020B0604020202020204" charset="0"/>
                          <a:ea typeface="Roboto" panose="020B0604020202020204" charset="0"/>
                          <a:cs typeface="Roboto" panose="020B0604020202020204" charset="0"/>
                        </a:rPr>
                        <a:t>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latin typeface="Roboto" panose="020B0604020202020204" charset="0"/>
                          <a:ea typeface="Roboto" panose="020B0604020202020204" charset="0"/>
                          <a:cs typeface="Roboto" panose="020B0604020202020204" charset="0"/>
                        </a:rPr>
                        <a:t>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8114838"/>
                  </a:ext>
                </a:extLst>
              </a:tr>
              <a:tr h="951436">
                <a:tc>
                  <a:txBody>
                    <a:bodyPr/>
                    <a:lstStyle/>
                    <a:p>
                      <a:pPr algn="r"/>
                      <a:r>
                        <a:rPr lang="en-US" sz="1200" b="0">
                          <a:latin typeface="Roboto" panose="020B0604020202020204" charset="0"/>
                          <a:ea typeface="Roboto" panose="020B0604020202020204" charset="0"/>
                          <a:cs typeface="Roboto" panose="020B060402020202020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Roboto" panose="020B0604020202020204" charset="0"/>
                          <a:ea typeface="Roboto" panose="020B0604020202020204" charset="0"/>
                          <a:cs typeface="Roboto" panose="020B060402020202020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Roboto" panose="020B0604020202020204" charset="0"/>
                          <a:ea typeface="Roboto" panose="020B0604020202020204" charset="0"/>
                          <a:cs typeface="Roboto" panose="020B0604020202020204" charset="0"/>
                        </a:rPr>
                        <a:t>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Roboto" panose="020B0604020202020204" charset="0"/>
                          <a:ea typeface="Roboto" panose="020B0604020202020204" charset="0"/>
                          <a:cs typeface="Roboto" panose="020B0604020202020204" charset="0"/>
                        </a:rPr>
                        <a:t>3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057345530"/>
                  </a:ext>
                </a:extLst>
              </a:tr>
              <a:tr h="951436">
                <a:tc>
                  <a:txBody>
                    <a:bodyPr/>
                    <a:lstStyle/>
                    <a:p>
                      <a:pPr algn="r"/>
                      <a:r>
                        <a:rPr lang="en-US" sz="1200" b="0">
                          <a:latin typeface="Roboto" panose="020B0604020202020204" charset="0"/>
                          <a:ea typeface="Roboto" panose="020B0604020202020204" charset="0"/>
                          <a:cs typeface="Roboto" panose="020B060402020202020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Roboto" panose="020B0604020202020204" charset="0"/>
                          <a:ea typeface="Roboto" panose="020B0604020202020204" charset="0"/>
                          <a:cs typeface="Roboto" panose="020B060402020202020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Roboto" panose="020B0604020202020204" charset="0"/>
                          <a:ea typeface="Roboto" panose="020B0604020202020204" charset="0"/>
                          <a:cs typeface="Roboto" panose="020B0604020202020204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Roboto" panose="020B0604020202020204" charset="0"/>
                          <a:ea typeface="Roboto" panose="020B0604020202020204" charset="0"/>
                          <a:cs typeface="Roboto" panose="020B0604020202020204" charset="0"/>
                        </a:rPr>
                        <a:t>6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90744171"/>
                  </a:ext>
                </a:extLst>
              </a:tr>
              <a:tr h="951436">
                <a:tc>
                  <a:txBody>
                    <a:bodyPr/>
                    <a:lstStyle/>
                    <a:p>
                      <a:pPr algn="r"/>
                      <a:r>
                        <a:rPr lang="en-US" sz="1200" b="0">
                          <a:latin typeface="Roboto" panose="020B0604020202020204" charset="0"/>
                          <a:ea typeface="Roboto" panose="020B0604020202020204" charset="0"/>
                          <a:cs typeface="Roboto" panose="020B0604020202020204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Roboto" panose="020B0604020202020204" charset="0"/>
                          <a:ea typeface="Roboto" panose="020B0604020202020204" charset="0"/>
                          <a:cs typeface="Roboto" panose="020B060402020202020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Roboto" panose="020B0604020202020204" charset="0"/>
                          <a:ea typeface="Roboto" panose="020B0604020202020204" charset="0"/>
                          <a:cs typeface="Roboto" panose="020B0604020202020204" charset="0"/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Roboto" panose="020B0604020202020204" charset="0"/>
                          <a:ea typeface="Roboto" panose="020B0604020202020204" charset="0"/>
                          <a:cs typeface="Roboto" panose="020B0604020202020204" charset="0"/>
                        </a:rPr>
                        <a:t>9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5620799"/>
                  </a:ext>
                </a:extLst>
              </a:tr>
            </a:tbl>
          </a:graphicData>
        </a:graphic>
      </p:graphicFrame>
      <p:sp>
        <p:nvSpPr>
          <p:cNvPr id="9" name="Arrow: Right 8">
            <a:extLst>
              <a:ext uri="{FF2B5EF4-FFF2-40B4-BE49-F238E27FC236}">
                <a16:creationId xmlns:a16="http://schemas.microsoft.com/office/drawing/2014/main" id="{55A09F1F-9B6A-4DC3-A114-9C67F1CB218A}"/>
              </a:ext>
            </a:extLst>
          </p:cNvPr>
          <p:cNvSpPr/>
          <p:nvPr/>
        </p:nvSpPr>
        <p:spPr>
          <a:xfrm>
            <a:off x="3671668" y="3597813"/>
            <a:ext cx="717452" cy="5638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34D49F-A0AD-4243-80DA-26D11D53727D}"/>
              </a:ext>
            </a:extLst>
          </p:cNvPr>
          <p:cNvSpPr txBox="1"/>
          <p:nvPr/>
        </p:nvSpPr>
        <p:spPr>
          <a:xfrm>
            <a:off x="4658286" y="3036813"/>
            <a:ext cx="2267765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A[0][0] = 1</a:t>
            </a:r>
          </a:p>
          <a:p>
            <a:pPr>
              <a:lnSpc>
                <a:spcPct val="150000"/>
              </a:lnSpc>
            </a:pPr>
            <a:r>
              <a:rPr lang="en-US" sz="240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A[1][0] = 4</a:t>
            </a:r>
          </a:p>
          <a:p>
            <a:pPr>
              <a:lnSpc>
                <a:spcPct val="150000"/>
              </a:lnSpc>
            </a:pPr>
            <a:r>
              <a:rPr lang="en-US" sz="240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A[2][2] = 9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094A290-746A-4BE5-A1E6-70D39F7737B0}"/>
              </a:ext>
            </a:extLst>
          </p:cNvPr>
          <p:cNvCxnSpPr/>
          <p:nvPr/>
        </p:nvCxnSpPr>
        <p:spPr>
          <a:xfrm>
            <a:off x="7695028" y="1946313"/>
            <a:ext cx="0" cy="4911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626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7" grpId="0" build="allAtOnce"/>
      <p:bldP spid="9" grpId="0" animBg="1"/>
      <p:bldP spid="10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21EE2DF-CD9D-4275-A390-B9B6E7309697}"/>
              </a:ext>
            </a:extLst>
          </p:cNvPr>
          <p:cNvSpPr txBox="1"/>
          <p:nvPr/>
        </p:nvSpPr>
        <p:spPr>
          <a:xfrm>
            <a:off x="188686" y="237624"/>
            <a:ext cx="89392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sz="2800" b="1">
                <a:solidFill>
                  <a:schemeClr val="accent1">
                    <a:lumMod val="50000"/>
                  </a:schemeClr>
                </a:solidFill>
                <a:latin typeface="Roboto" panose="020B0604020202020204"/>
                <a:ea typeface="Tahoma" panose="020B0604030504040204" pitchFamily="34" charset="0"/>
                <a:cs typeface="Tahoma" panose="020B0604030504040204" pitchFamily="34" charset="0"/>
              </a:rPr>
              <a:t>CẤU TRÚC DỮ LIỆU MẢNG HAI CHIỀU</a:t>
            </a:r>
            <a:endParaRPr lang="en-US" sz="2800" b="1">
              <a:solidFill>
                <a:schemeClr val="accent1">
                  <a:lumMod val="50000"/>
                </a:schemeClr>
              </a:solidFill>
              <a:latin typeface="Roboto" panose="020B0604020202020204"/>
            </a:endParaRPr>
          </a:p>
          <a:p>
            <a:endParaRPr lang="en-US" sz="2800" b="1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49B602-4886-48B3-A25E-C60E85898677}"/>
              </a:ext>
            </a:extLst>
          </p:cNvPr>
          <p:cNvSpPr txBox="1"/>
          <p:nvPr/>
        </p:nvSpPr>
        <p:spPr>
          <a:xfrm>
            <a:off x="188686" y="987653"/>
            <a:ext cx="8314006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b) Mô hình mảng hai chiều của Python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6693C9-890B-4926-8FBB-CD013338BD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5017" y="1803306"/>
            <a:ext cx="6083609" cy="483923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C964511-3B64-4FC3-B247-EAD506A9CC4C}"/>
              </a:ext>
            </a:extLst>
          </p:cNvPr>
          <p:cNvGraphicFramePr>
            <a:graphicFrameLocks noGrp="1"/>
          </p:cNvGraphicFramePr>
          <p:nvPr/>
        </p:nvGraphicFramePr>
        <p:xfrm>
          <a:off x="7388626" y="1694941"/>
          <a:ext cx="4079632" cy="3805744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019908">
                  <a:extLst>
                    <a:ext uri="{9D8B030D-6E8A-4147-A177-3AD203B41FA5}">
                      <a16:colId xmlns:a16="http://schemas.microsoft.com/office/drawing/2014/main" val="3627237376"/>
                    </a:ext>
                  </a:extLst>
                </a:gridCol>
                <a:gridCol w="988684">
                  <a:extLst>
                    <a:ext uri="{9D8B030D-6E8A-4147-A177-3AD203B41FA5}">
                      <a16:colId xmlns:a16="http://schemas.microsoft.com/office/drawing/2014/main" val="3591487076"/>
                    </a:ext>
                  </a:extLst>
                </a:gridCol>
                <a:gridCol w="1051132">
                  <a:extLst>
                    <a:ext uri="{9D8B030D-6E8A-4147-A177-3AD203B41FA5}">
                      <a16:colId xmlns:a16="http://schemas.microsoft.com/office/drawing/2014/main" val="3121068109"/>
                    </a:ext>
                  </a:extLst>
                </a:gridCol>
                <a:gridCol w="1019908">
                  <a:extLst>
                    <a:ext uri="{9D8B030D-6E8A-4147-A177-3AD203B41FA5}">
                      <a16:colId xmlns:a16="http://schemas.microsoft.com/office/drawing/2014/main" val="2273361736"/>
                    </a:ext>
                  </a:extLst>
                </a:gridCol>
              </a:tblGrid>
              <a:tr h="951436"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Roboto" panose="020B0604020202020204" charset="0"/>
                        <a:ea typeface="Roboto" panose="020B0604020202020204" charset="0"/>
                        <a:cs typeface="Roboto" panose="020B060402020202020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latin typeface="Roboto" panose="020B0604020202020204" charset="0"/>
                          <a:ea typeface="Roboto" panose="020B0604020202020204" charset="0"/>
                          <a:cs typeface="Roboto" panose="020B0604020202020204" charset="0"/>
                        </a:rPr>
                        <a:t>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latin typeface="Roboto" panose="020B0604020202020204" charset="0"/>
                          <a:ea typeface="Roboto" panose="020B0604020202020204" charset="0"/>
                          <a:cs typeface="Roboto" panose="020B0604020202020204" charset="0"/>
                        </a:rPr>
                        <a:t>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latin typeface="Roboto" panose="020B0604020202020204" charset="0"/>
                          <a:ea typeface="Roboto" panose="020B0604020202020204" charset="0"/>
                          <a:cs typeface="Roboto" panose="020B0604020202020204" charset="0"/>
                        </a:rPr>
                        <a:t>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8114838"/>
                  </a:ext>
                </a:extLst>
              </a:tr>
              <a:tr h="951436">
                <a:tc>
                  <a:txBody>
                    <a:bodyPr/>
                    <a:lstStyle/>
                    <a:p>
                      <a:pPr algn="r"/>
                      <a:r>
                        <a:rPr lang="en-US" sz="1200" b="0">
                          <a:latin typeface="Roboto" panose="020B0604020202020204" charset="0"/>
                          <a:ea typeface="Roboto" panose="020B0604020202020204" charset="0"/>
                          <a:cs typeface="Roboto" panose="020B060402020202020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Roboto" panose="020B0604020202020204" charset="0"/>
                          <a:ea typeface="Roboto" panose="020B0604020202020204" charset="0"/>
                          <a:cs typeface="Roboto" panose="020B060402020202020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Roboto" panose="020B0604020202020204" charset="0"/>
                          <a:ea typeface="Roboto" panose="020B0604020202020204" charset="0"/>
                          <a:cs typeface="Roboto" panose="020B0604020202020204" charset="0"/>
                        </a:rPr>
                        <a:t>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Roboto" panose="020B0604020202020204" charset="0"/>
                          <a:ea typeface="Roboto" panose="020B0604020202020204" charset="0"/>
                          <a:cs typeface="Roboto" panose="020B0604020202020204" charset="0"/>
                        </a:rPr>
                        <a:t>3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057345530"/>
                  </a:ext>
                </a:extLst>
              </a:tr>
              <a:tr h="951436">
                <a:tc>
                  <a:txBody>
                    <a:bodyPr/>
                    <a:lstStyle/>
                    <a:p>
                      <a:pPr algn="r"/>
                      <a:r>
                        <a:rPr lang="en-US" sz="1200" b="0">
                          <a:latin typeface="Roboto" panose="020B0604020202020204" charset="0"/>
                          <a:ea typeface="Roboto" panose="020B0604020202020204" charset="0"/>
                          <a:cs typeface="Roboto" panose="020B060402020202020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Roboto" panose="020B0604020202020204" charset="0"/>
                          <a:ea typeface="Roboto" panose="020B0604020202020204" charset="0"/>
                          <a:cs typeface="Roboto" panose="020B060402020202020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Roboto" panose="020B0604020202020204" charset="0"/>
                          <a:ea typeface="Roboto" panose="020B0604020202020204" charset="0"/>
                          <a:cs typeface="Roboto" panose="020B0604020202020204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Roboto" panose="020B0604020202020204" charset="0"/>
                          <a:ea typeface="Roboto" panose="020B0604020202020204" charset="0"/>
                          <a:cs typeface="Roboto" panose="020B0604020202020204" charset="0"/>
                        </a:rPr>
                        <a:t>6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90744171"/>
                  </a:ext>
                </a:extLst>
              </a:tr>
              <a:tr h="951436">
                <a:tc>
                  <a:txBody>
                    <a:bodyPr/>
                    <a:lstStyle/>
                    <a:p>
                      <a:pPr algn="r"/>
                      <a:r>
                        <a:rPr lang="en-US" sz="1200" b="0">
                          <a:latin typeface="Roboto" panose="020B0604020202020204" charset="0"/>
                          <a:ea typeface="Roboto" panose="020B0604020202020204" charset="0"/>
                          <a:cs typeface="Roboto" panose="020B0604020202020204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Roboto" panose="020B0604020202020204" charset="0"/>
                          <a:ea typeface="Roboto" panose="020B0604020202020204" charset="0"/>
                          <a:cs typeface="Roboto" panose="020B060402020202020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Roboto" panose="020B0604020202020204" charset="0"/>
                          <a:ea typeface="Roboto" panose="020B0604020202020204" charset="0"/>
                          <a:cs typeface="Roboto" panose="020B0604020202020204" charset="0"/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Roboto" panose="020B0604020202020204" charset="0"/>
                          <a:ea typeface="Roboto" panose="020B0604020202020204" charset="0"/>
                          <a:cs typeface="Roboto" panose="020B0604020202020204" charset="0"/>
                        </a:rPr>
                        <a:t>9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5620799"/>
                  </a:ext>
                </a:extLst>
              </a:tr>
            </a:tbl>
          </a:graphicData>
        </a:graphic>
      </p:graphicFrame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094A290-746A-4BE5-A1E6-70D39F7737B0}"/>
              </a:ext>
            </a:extLst>
          </p:cNvPr>
          <p:cNvCxnSpPr/>
          <p:nvPr/>
        </p:nvCxnSpPr>
        <p:spPr>
          <a:xfrm>
            <a:off x="7695028" y="1946313"/>
            <a:ext cx="0" cy="4911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1B60D42B-00B7-44FC-88B5-39C9F802C3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415" y="2879518"/>
            <a:ext cx="6728939" cy="340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78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21EE2DF-CD9D-4275-A390-B9B6E7309697}"/>
              </a:ext>
            </a:extLst>
          </p:cNvPr>
          <p:cNvSpPr txBox="1"/>
          <p:nvPr/>
        </p:nvSpPr>
        <p:spPr>
          <a:xfrm>
            <a:off x="188686" y="237624"/>
            <a:ext cx="89392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n-US" sz="2800" b="1">
                <a:solidFill>
                  <a:schemeClr val="accent1">
                    <a:lumMod val="50000"/>
                  </a:schemeClr>
                </a:solidFill>
                <a:latin typeface="Roboto" panose="020B0604020202020204"/>
                <a:ea typeface="Tahoma" panose="020B0604030504040204" pitchFamily="34" charset="0"/>
                <a:cs typeface="Tahoma" panose="020B0604030504040204" pitchFamily="34" charset="0"/>
              </a:rPr>
              <a:t>CẤU TRÚC DỮ LIỆU MẢNG HAI CHIỀU</a:t>
            </a:r>
            <a:endParaRPr lang="en-US" sz="2800" b="1">
              <a:solidFill>
                <a:schemeClr val="accent1">
                  <a:lumMod val="50000"/>
                </a:schemeClr>
              </a:solidFill>
              <a:latin typeface="Roboto" panose="020B0604020202020204"/>
            </a:endParaRPr>
          </a:p>
          <a:p>
            <a:endParaRPr lang="en-US" sz="2800" b="1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49B602-4886-48B3-A25E-C60E85898677}"/>
              </a:ext>
            </a:extLst>
          </p:cNvPr>
          <p:cNvSpPr txBox="1"/>
          <p:nvPr/>
        </p:nvSpPr>
        <p:spPr>
          <a:xfrm>
            <a:off x="188686" y="987653"/>
            <a:ext cx="8314006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b) Mô hình mảng hai chiều của Python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6693C9-890B-4926-8FBB-CD013338BD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3884" y="1975013"/>
            <a:ext cx="6083609" cy="483923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C964511-3B64-4FC3-B247-EAD506A9CC4C}"/>
              </a:ext>
            </a:extLst>
          </p:cNvPr>
          <p:cNvGraphicFramePr>
            <a:graphicFrameLocks noGrp="1"/>
          </p:cNvGraphicFramePr>
          <p:nvPr/>
        </p:nvGraphicFramePr>
        <p:xfrm>
          <a:off x="7388626" y="1694941"/>
          <a:ext cx="4079632" cy="3805744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019908">
                  <a:extLst>
                    <a:ext uri="{9D8B030D-6E8A-4147-A177-3AD203B41FA5}">
                      <a16:colId xmlns:a16="http://schemas.microsoft.com/office/drawing/2014/main" val="3627237376"/>
                    </a:ext>
                  </a:extLst>
                </a:gridCol>
                <a:gridCol w="988684">
                  <a:extLst>
                    <a:ext uri="{9D8B030D-6E8A-4147-A177-3AD203B41FA5}">
                      <a16:colId xmlns:a16="http://schemas.microsoft.com/office/drawing/2014/main" val="3591487076"/>
                    </a:ext>
                  </a:extLst>
                </a:gridCol>
                <a:gridCol w="1051132">
                  <a:extLst>
                    <a:ext uri="{9D8B030D-6E8A-4147-A177-3AD203B41FA5}">
                      <a16:colId xmlns:a16="http://schemas.microsoft.com/office/drawing/2014/main" val="3121068109"/>
                    </a:ext>
                  </a:extLst>
                </a:gridCol>
                <a:gridCol w="1019908">
                  <a:extLst>
                    <a:ext uri="{9D8B030D-6E8A-4147-A177-3AD203B41FA5}">
                      <a16:colId xmlns:a16="http://schemas.microsoft.com/office/drawing/2014/main" val="2273361736"/>
                    </a:ext>
                  </a:extLst>
                </a:gridCol>
              </a:tblGrid>
              <a:tr h="951436">
                <a:tc>
                  <a:txBody>
                    <a:bodyPr/>
                    <a:lstStyle/>
                    <a:p>
                      <a:pPr algn="ctr"/>
                      <a:endParaRPr lang="en-US" sz="2400">
                        <a:latin typeface="Roboto" panose="020B0604020202020204" charset="0"/>
                        <a:ea typeface="Roboto" panose="020B0604020202020204" charset="0"/>
                        <a:cs typeface="Roboto" panose="020B060402020202020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latin typeface="Roboto" panose="020B0604020202020204" charset="0"/>
                          <a:ea typeface="Roboto" panose="020B0604020202020204" charset="0"/>
                          <a:cs typeface="Roboto" panose="020B0604020202020204" charset="0"/>
                        </a:rPr>
                        <a:t>0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latin typeface="Roboto" panose="020B0604020202020204" charset="0"/>
                          <a:ea typeface="Roboto" panose="020B0604020202020204" charset="0"/>
                          <a:cs typeface="Roboto" panose="020B0604020202020204" charset="0"/>
                        </a:rPr>
                        <a:t>1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latin typeface="Roboto" panose="020B0604020202020204" charset="0"/>
                          <a:ea typeface="Roboto" panose="020B0604020202020204" charset="0"/>
                          <a:cs typeface="Roboto" panose="020B0604020202020204" charset="0"/>
                        </a:rPr>
                        <a:t>2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8114838"/>
                  </a:ext>
                </a:extLst>
              </a:tr>
              <a:tr h="951436">
                <a:tc>
                  <a:txBody>
                    <a:bodyPr/>
                    <a:lstStyle/>
                    <a:p>
                      <a:pPr algn="r"/>
                      <a:r>
                        <a:rPr lang="en-US" sz="1200" b="0">
                          <a:latin typeface="Roboto" panose="020B0604020202020204" charset="0"/>
                          <a:ea typeface="Roboto" panose="020B0604020202020204" charset="0"/>
                          <a:cs typeface="Roboto" panose="020B060402020202020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Roboto" panose="020B0604020202020204" charset="0"/>
                          <a:ea typeface="Roboto" panose="020B0604020202020204" charset="0"/>
                          <a:cs typeface="Roboto" panose="020B060402020202020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Roboto" panose="020B0604020202020204" charset="0"/>
                          <a:ea typeface="Roboto" panose="020B0604020202020204" charset="0"/>
                          <a:cs typeface="Roboto" panose="020B0604020202020204" charset="0"/>
                        </a:rPr>
                        <a:t>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Roboto" panose="020B0604020202020204" charset="0"/>
                          <a:ea typeface="Roboto" panose="020B0604020202020204" charset="0"/>
                          <a:cs typeface="Roboto" panose="020B0604020202020204" charset="0"/>
                        </a:rPr>
                        <a:t>3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057345530"/>
                  </a:ext>
                </a:extLst>
              </a:tr>
              <a:tr h="951436">
                <a:tc>
                  <a:txBody>
                    <a:bodyPr/>
                    <a:lstStyle/>
                    <a:p>
                      <a:pPr algn="r"/>
                      <a:r>
                        <a:rPr lang="en-US" sz="1200" b="0">
                          <a:latin typeface="Roboto" panose="020B0604020202020204" charset="0"/>
                          <a:ea typeface="Roboto" panose="020B0604020202020204" charset="0"/>
                          <a:cs typeface="Roboto" panose="020B060402020202020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Roboto" panose="020B0604020202020204" charset="0"/>
                          <a:ea typeface="Roboto" panose="020B0604020202020204" charset="0"/>
                          <a:cs typeface="Roboto" panose="020B060402020202020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Roboto" panose="020B0604020202020204" charset="0"/>
                          <a:ea typeface="Roboto" panose="020B0604020202020204" charset="0"/>
                          <a:cs typeface="Roboto" panose="020B0604020202020204" charset="0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Roboto" panose="020B0604020202020204" charset="0"/>
                          <a:ea typeface="Roboto" panose="020B0604020202020204" charset="0"/>
                          <a:cs typeface="Roboto" panose="020B0604020202020204" charset="0"/>
                        </a:rPr>
                        <a:t>6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90744171"/>
                  </a:ext>
                </a:extLst>
              </a:tr>
              <a:tr h="951436">
                <a:tc>
                  <a:txBody>
                    <a:bodyPr/>
                    <a:lstStyle/>
                    <a:p>
                      <a:pPr algn="r"/>
                      <a:r>
                        <a:rPr lang="en-US" sz="1200" b="0">
                          <a:latin typeface="Roboto" panose="020B0604020202020204" charset="0"/>
                          <a:ea typeface="Roboto" panose="020B0604020202020204" charset="0"/>
                          <a:cs typeface="Roboto" panose="020B0604020202020204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Roboto" panose="020B0604020202020204" charset="0"/>
                          <a:ea typeface="Roboto" panose="020B0604020202020204" charset="0"/>
                          <a:cs typeface="Roboto" panose="020B060402020202020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Roboto" panose="020B0604020202020204" charset="0"/>
                          <a:ea typeface="Roboto" panose="020B0604020202020204" charset="0"/>
                          <a:cs typeface="Roboto" panose="020B0604020202020204" charset="0"/>
                        </a:rPr>
                        <a:t>8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Roboto" panose="020B0604020202020204" charset="0"/>
                          <a:ea typeface="Roboto" panose="020B0604020202020204" charset="0"/>
                          <a:cs typeface="Roboto" panose="020B0604020202020204" charset="0"/>
                        </a:rPr>
                        <a:t>9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5620799"/>
                  </a:ext>
                </a:extLst>
              </a:tr>
            </a:tbl>
          </a:graphicData>
        </a:graphic>
      </p:graphicFrame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094A290-746A-4BE5-A1E6-70D39F7737B0}"/>
              </a:ext>
            </a:extLst>
          </p:cNvPr>
          <p:cNvCxnSpPr/>
          <p:nvPr/>
        </p:nvCxnSpPr>
        <p:spPr>
          <a:xfrm>
            <a:off x="7695028" y="1946313"/>
            <a:ext cx="0" cy="49116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B1AF5222-AC1C-4A9E-8661-618531F2E1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742" y="2932553"/>
            <a:ext cx="6857926" cy="307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96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7EABD-617A-4A5F-8760-8BB51081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A5A82-82A5-4B95-8A2D-9C5E106622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5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055DC92-C18B-456F-8533-127E81789F27}"/>
              </a:ext>
            </a:extLst>
          </p:cNvPr>
          <p:cNvSpPr txBox="1"/>
          <p:nvPr/>
        </p:nvSpPr>
        <p:spPr>
          <a:xfrm>
            <a:off x="2931885" y="709211"/>
            <a:ext cx="6183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chemeClr val="accent2">
                    <a:lumMod val="75000"/>
                  </a:schemeClr>
                </a:solidFill>
              </a:rPr>
              <a:t>NỘI DUNG BÀI HỌC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AC83D90-311D-4CEB-A80E-9CC269DF4A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7463860"/>
              </p:ext>
            </p:extLst>
          </p:nvPr>
        </p:nvGraphicFramePr>
        <p:xfrm>
          <a:off x="-1" y="2025952"/>
          <a:ext cx="11321143" cy="2113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479E2C12-C67D-4E14-B978-8D94BB726150}"/>
              </a:ext>
            </a:extLst>
          </p:cNvPr>
          <p:cNvSpPr/>
          <p:nvPr/>
        </p:nvSpPr>
        <p:spPr>
          <a:xfrm>
            <a:off x="1654631" y="2025952"/>
            <a:ext cx="934962" cy="93496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38FECB2-D970-42C7-BC11-F29E03B400A0}"/>
              </a:ext>
            </a:extLst>
          </p:cNvPr>
          <p:cNvSpPr/>
          <p:nvPr/>
        </p:nvSpPr>
        <p:spPr>
          <a:xfrm>
            <a:off x="1654631" y="3204391"/>
            <a:ext cx="934962" cy="93496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accent2">
                    <a:lumMod val="75000"/>
                  </a:schemeClr>
                </a:solidFill>
              </a:rPr>
              <a:t>2</a:t>
            </a:r>
            <a:endParaRPr lang="en-US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82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21EE2DF-CD9D-4275-A390-B9B6E7309697}"/>
              </a:ext>
            </a:extLst>
          </p:cNvPr>
          <p:cNvSpPr txBox="1"/>
          <p:nvPr/>
        </p:nvSpPr>
        <p:spPr>
          <a:xfrm>
            <a:off x="188686" y="237624"/>
            <a:ext cx="89392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US" sz="2800" b="1">
                <a:solidFill>
                  <a:schemeClr val="accent1">
                    <a:lumMod val="50000"/>
                  </a:schemeClr>
                </a:solidFill>
                <a:latin typeface="Roboto" panose="020B0604020202020204"/>
                <a:ea typeface="Tahoma" panose="020B0604030504040204" pitchFamily="34" charset="0"/>
                <a:cs typeface="Tahoma" panose="020B0604030504040204" pitchFamily="34" charset="0"/>
              </a:rPr>
              <a:t>CẤU TRÚC DỮ LIỆU MẢNG MỘT CHIỀU</a:t>
            </a:r>
            <a:endParaRPr lang="en-US" sz="2800" b="1">
              <a:solidFill>
                <a:schemeClr val="accent1">
                  <a:lumMod val="50000"/>
                </a:schemeClr>
              </a:solidFill>
              <a:latin typeface="Roboto" panose="020B0604020202020204"/>
            </a:endParaRPr>
          </a:p>
          <a:p>
            <a:endParaRPr lang="en-US" sz="2800" b="1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4BC446-B6FF-4F6F-9C49-E7153B6DF94D}"/>
              </a:ext>
            </a:extLst>
          </p:cNvPr>
          <p:cNvSpPr txBox="1"/>
          <p:nvPr/>
        </p:nvSpPr>
        <p:spPr>
          <a:xfrm>
            <a:off x="290286" y="944988"/>
            <a:ext cx="11161487" cy="2851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Khái niệm:</a:t>
            </a:r>
          </a:p>
          <a:p>
            <a:pPr algn="just">
              <a:lnSpc>
                <a:spcPct val="150000"/>
              </a:lnSpc>
            </a:pPr>
            <a:r>
              <a:rPr lang="en-US" sz="200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	Trong Tin học, dữ liệu mảng một chiều là cấu trúc dữ liệu bao gồm một dãy các phần tử </a:t>
            </a:r>
            <a:r>
              <a:rPr lang="en-US" sz="2000" b="1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có cùng kiểu dữ liệu</a:t>
            </a:r>
          </a:p>
          <a:p>
            <a:pPr algn="just">
              <a:lnSpc>
                <a:spcPct val="150000"/>
              </a:lnSpc>
            </a:pPr>
            <a:r>
              <a:rPr lang="en-US" sz="200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	Trong Python, dữ liệu mảng một chiều có thể đ</a:t>
            </a:r>
            <a:r>
              <a:rPr lang="vi-VN" sz="200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ư</a:t>
            </a:r>
            <a:r>
              <a:rPr lang="en-US" sz="200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ợc biểu diễn bằng danh sách (list) với các phần tử có cùng kiểu dữ liệu.</a:t>
            </a:r>
          </a:p>
          <a:p>
            <a:pPr algn="just">
              <a:lnSpc>
                <a:spcPct val="150000"/>
              </a:lnSpc>
            </a:pPr>
            <a:r>
              <a:rPr lang="en-US" sz="200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	Ví dụ: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F0ABFD-F17F-4304-A0A3-EDDB180065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1444"/>
          <a:stretch/>
        </p:blipFill>
        <p:spPr>
          <a:xfrm>
            <a:off x="2101913" y="3429000"/>
            <a:ext cx="9451460" cy="280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69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21EE2DF-CD9D-4275-A390-B9B6E7309697}"/>
              </a:ext>
            </a:extLst>
          </p:cNvPr>
          <p:cNvSpPr txBox="1"/>
          <p:nvPr/>
        </p:nvSpPr>
        <p:spPr>
          <a:xfrm>
            <a:off x="188686" y="237624"/>
            <a:ext cx="89392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US" sz="2800" b="1">
                <a:solidFill>
                  <a:schemeClr val="accent1">
                    <a:lumMod val="50000"/>
                  </a:schemeClr>
                </a:solidFill>
                <a:latin typeface="Roboto" panose="020B0604020202020204"/>
                <a:ea typeface="Tahoma" panose="020B0604030504040204" pitchFamily="34" charset="0"/>
                <a:cs typeface="Tahoma" panose="020B0604030504040204" pitchFamily="34" charset="0"/>
              </a:rPr>
              <a:t>CẤU TRÚC DỮ LIỆU MẢNG MỘT CHIỀU</a:t>
            </a:r>
            <a:endParaRPr lang="en-US" sz="2800" b="1">
              <a:solidFill>
                <a:schemeClr val="accent1">
                  <a:lumMod val="50000"/>
                </a:schemeClr>
              </a:solidFill>
              <a:latin typeface="Roboto" panose="020B0604020202020204"/>
            </a:endParaRPr>
          </a:p>
          <a:p>
            <a:endParaRPr lang="en-US" sz="2800" b="1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23BF380-611C-469F-9862-FF5B98CF3FCE}"/>
              </a:ext>
            </a:extLst>
          </p:cNvPr>
          <p:cNvSpPr txBox="1"/>
          <p:nvPr/>
        </p:nvSpPr>
        <p:spPr>
          <a:xfrm>
            <a:off x="652920" y="976287"/>
            <a:ext cx="59073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a) Khởi tạo mảng một chiều trong Python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11FCC5-BAC0-4068-A04C-F0FC7561FA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1444"/>
          <a:stretch/>
        </p:blipFill>
        <p:spPr>
          <a:xfrm>
            <a:off x="1060904" y="1628336"/>
            <a:ext cx="9451460" cy="280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9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21EE2DF-CD9D-4275-A390-B9B6E7309697}"/>
              </a:ext>
            </a:extLst>
          </p:cNvPr>
          <p:cNvSpPr txBox="1"/>
          <p:nvPr/>
        </p:nvSpPr>
        <p:spPr>
          <a:xfrm>
            <a:off x="188686" y="237624"/>
            <a:ext cx="89392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US" sz="2800" b="1">
                <a:solidFill>
                  <a:schemeClr val="accent1">
                    <a:lumMod val="50000"/>
                  </a:schemeClr>
                </a:solidFill>
                <a:latin typeface="Roboto" panose="020B0604020202020204"/>
                <a:ea typeface="Tahoma" panose="020B0604030504040204" pitchFamily="34" charset="0"/>
                <a:cs typeface="Tahoma" panose="020B0604030504040204" pitchFamily="34" charset="0"/>
              </a:rPr>
              <a:t>CẤU TRÚC DỮ LIỆU MẢNG MỘT CHIỀU</a:t>
            </a:r>
            <a:endParaRPr lang="en-US" sz="2800" b="1">
              <a:solidFill>
                <a:schemeClr val="accent1">
                  <a:lumMod val="50000"/>
                </a:schemeClr>
              </a:solidFill>
              <a:latin typeface="Roboto" panose="020B0604020202020204"/>
            </a:endParaRPr>
          </a:p>
          <a:p>
            <a:endParaRPr lang="en-US" sz="2800" b="1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87F7A7-B9D4-4627-A7B1-CE0AF741208C}"/>
              </a:ext>
            </a:extLst>
          </p:cNvPr>
          <p:cNvSpPr txBox="1"/>
          <p:nvPr/>
        </p:nvSpPr>
        <p:spPr>
          <a:xfrm>
            <a:off x="652920" y="976287"/>
            <a:ext cx="59073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b) Truy cập phần tử mảng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9B69D3-3092-4C32-8D4E-B3612A71CCE9}"/>
              </a:ext>
            </a:extLst>
          </p:cNvPr>
          <p:cNvSpPr txBox="1"/>
          <p:nvPr/>
        </p:nvSpPr>
        <p:spPr>
          <a:xfrm>
            <a:off x="2715065" y="1684172"/>
            <a:ext cx="4590757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&lt;Tên mảng&gt;[chỉ số]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C380CC-A2D9-4CA0-8D52-367BEEB98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334" y="3313051"/>
            <a:ext cx="7207337" cy="25596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262BAD-450D-403E-83E8-0EB670980731}"/>
              </a:ext>
            </a:extLst>
          </p:cNvPr>
          <p:cNvSpPr txBox="1"/>
          <p:nvPr/>
        </p:nvSpPr>
        <p:spPr>
          <a:xfrm>
            <a:off x="782814" y="2574388"/>
            <a:ext cx="10600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Ví dụ:</a:t>
            </a:r>
          </a:p>
        </p:txBody>
      </p:sp>
    </p:spTree>
    <p:extLst>
      <p:ext uri="{BB962C8B-B14F-4D97-AF65-F5344CB8AC3E}">
        <p14:creationId xmlns:p14="http://schemas.microsoft.com/office/powerpoint/2010/main" val="411322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21EE2DF-CD9D-4275-A390-B9B6E7309697}"/>
              </a:ext>
            </a:extLst>
          </p:cNvPr>
          <p:cNvSpPr txBox="1"/>
          <p:nvPr/>
        </p:nvSpPr>
        <p:spPr>
          <a:xfrm>
            <a:off x="188686" y="237624"/>
            <a:ext cx="89392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US" sz="2800" b="1">
                <a:solidFill>
                  <a:schemeClr val="accent1">
                    <a:lumMod val="50000"/>
                  </a:schemeClr>
                </a:solidFill>
                <a:latin typeface="Roboto" panose="020B0604020202020204"/>
                <a:ea typeface="Tahoma" panose="020B0604030504040204" pitchFamily="34" charset="0"/>
                <a:cs typeface="Tahoma" panose="020B0604030504040204" pitchFamily="34" charset="0"/>
              </a:rPr>
              <a:t>CẤU TRÚC DỮ LIỆU MẢNG MỘT CHIỀU</a:t>
            </a:r>
            <a:endParaRPr lang="en-US" sz="2800" b="1">
              <a:solidFill>
                <a:schemeClr val="accent1">
                  <a:lumMod val="50000"/>
                </a:schemeClr>
              </a:solidFill>
              <a:latin typeface="Roboto" panose="020B0604020202020204"/>
            </a:endParaRPr>
          </a:p>
          <a:p>
            <a:endParaRPr lang="en-US" sz="2800" b="1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87F7A7-B9D4-4627-A7B1-CE0AF741208C}"/>
              </a:ext>
            </a:extLst>
          </p:cNvPr>
          <p:cNvSpPr txBox="1"/>
          <p:nvPr/>
        </p:nvSpPr>
        <p:spPr>
          <a:xfrm>
            <a:off x="652920" y="976287"/>
            <a:ext cx="5907314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1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c) Duyệt từng phần tử của mảng</a:t>
            </a:r>
            <a:endParaRPr lang="en-US" sz="2200">
              <a:latin typeface="Roboto" panose="020B0604020202020204" charset="0"/>
              <a:ea typeface="Roboto" panose="020B0604020202020204" charset="0"/>
              <a:cs typeface="Roboto" panose="020B0604020202020204" charset="0"/>
            </a:endParaRPr>
          </a:p>
          <a:p>
            <a:pPr>
              <a:lnSpc>
                <a:spcPct val="150000"/>
              </a:lnSpc>
            </a:pPr>
            <a:r>
              <a:rPr lang="en-US" sz="220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	- Dùng toán tử </a:t>
            </a:r>
            <a:r>
              <a:rPr lang="en-US" sz="2200" b="1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in</a:t>
            </a:r>
            <a:r>
              <a:rPr lang="en-US" sz="220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 hoặc </a:t>
            </a:r>
            <a:r>
              <a:rPr lang="en-US" sz="2200" b="1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for .. 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262BAD-450D-403E-83E8-0EB670980731}"/>
              </a:ext>
            </a:extLst>
          </p:cNvPr>
          <p:cNvSpPr txBox="1"/>
          <p:nvPr/>
        </p:nvSpPr>
        <p:spPr>
          <a:xfrm>
            <a:off x="928035" y="2042161"/>
            <a:ext cx="10600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Ví dụ: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12F49E-769C-4A70-814F-1EDEA7C60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311" y="2634062"/>
            <a:ext cx="5907314" cy="21834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6850EB4-58E2-417A-A22E-9D3A3B79EA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9042" y="2660826"/>
            <a:ext cx="4984272" cy="41021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883696D-D044-475F-B2FC-905D328B8F39}"/>
              </a:ext>
            </a:extLst>
          </p:cNvPr>
          <p:cNvCxnSpPr/>
          <p:nvPr/>
        </p:nvCxnSpPr>
        <p:spPr>
          <a:xfrm>
            <a:off x="6335156" y="2194560"/>
            <a:ext cx="0" cy="46634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910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21EE2DF-CD9D-4275-A390-B9B6E7309697}"/>
              </a:ext>
            </a:extLst>
          </p:cNvPr>
          <p:cNvSpPr txBox="1"/>
          <p:nvPr/>
        </p:nvSpPr>
        <p:spPr>
          <a:xfrm>
            <a:off x="188686" y="237624"/>
            <a:ext cx="89392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US" sz="2800" b="1">
                <a:solidFill>
                  <a:schemeClr val="accent1">
                    <a:lumMod val="50000"/>
                  </a:schemeClr>
                </a:solidFill>
                <a:latin typeface="Roboto" panose="020B0604020202020204"/>
                <a:ea typeface="Tahoma" panose="020B0604030504040204" pitchFamily="34" charset="0"/>
                <a:cs typeface="Tahoma" panose="020B0604030504040204" pitchFamily="34" charset="0"/>
              </a:rPr>
              <a:t>CẤU TRÚC DỮ LIỆU MẢNG MỘT CHIỀU</a:t>
            </a:r>
            <a:endParaRPr lang="en-US" sz="2800" b="1">
              <a:solidFill>
                <a:schemeClr val="accent1">
                  <a:lumMod val="50000"/>
                </a:schemeClr>
              </a:solidFill>
              <a:latin typeface="Roboto" panose="020B0604020202020204"/>
            </a:endParaRPr>
          </a:p>
          <a:p>
            <a:endParaRPr lang="en-US" sz="2800" b="1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87F7A7-B9D4-4627-A7B1-CE0AF741208C}"/>
              </a:ext>
            </a:extLst>
          </p:cNvPr>
          <p:cNvSpPr txBox="1"/>
          <p:nvPr/>
        </p:nvSpPr>
        <p:spPr>
          <a:xfrm>
            <a:off x="652920" y="976287"/>
            <a:ext cx="59073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d) Các lệnh cơ bản làm việc với danh sách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2CC77FD-FAD2-4082-A6DF-9E98CE139A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3026" y="1847440"/>
            <a:ext cx="11038109" cy="316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71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21EE2DF-CD9D-4275-A390-B9B6E7309697}"/>
              </a:ext>
            </a:extLst>
          </p:cNvPr>
          <p:cNvSpPr txBox="1"/>
          <p:nvPr/>
        </p:nvSpPr>
        <p:spPr>
          <a:xfrm>
            <a:off x="188686" y="237624"/>
            <a:ext cx="89392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US" sz="2800" b="1">
                <a:solidFill>
                  <a:schemeClr val="accent1">
                    <a:lumMod val="50000"/>
                  </a:schemeClr>
                </a:solidFill>
                <a:latin typeface="Roboto" panose="020B0604020202020204"/>
                <a:ea typeface="Tahoma" panose="020B0604030504040204" pitchFamily="34" charset="0"/>
                <a:cs typeface="Tahoma" panose="020B0604030504040204" pitchFamily="34" charset="0"/>
              </a:rPr>
              <a:t>CẤU TRÚC DỮ LIỆU MẢNG MỘT CHIỀU</a:t>
            </a:r>
            <a:endParaRPr lang="en-US" sz="2800" b="1">
              <a:solidFill>
                <a:schemeClr val="accent1">
                  <a:lumMod val="50000"/>
                </a:schemeClr>
              </a:solidFill>
              <a:latin typeface="Roboto" panose="020B0604020202020204"/>
            </a:endParaRPr>
          </a:p>
          <a:p>
            <a:endParaRPr lang="en-US" sz="2800" b="1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87F7A7-B9D4-4627-A7B1-CE0AF741208C}"/>
              </a:ext>
            </a:extLst>
          </p:cNvPr>
          <p:cNvSpPr txBox="1"/>
          <p:nvPr/>
        </p:nvSpPr>
        <p:spPr>
          <a:xfrm>
            <a:off x="188686" y="930120"/>
            <a:ext cx="59073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d) Các lệnh cơ bản làm việc với danh sách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B38BD4-8D88-49DC-84D5-4EBA0163D25C}"/>
              </a:ext>
            </a:extLst>
          </p:cNvPr>
          <p:cNvSpPr txBox="1"/>
          <p:nvPr/>
        </p:nvSpPr>
        <p:spPr>
          <a:xfrm>
            <a:off x="542259" y="1412935"/>
            <a:ext cx="3947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Ví dụ: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E2E783-52A4-4C7B-A75F-0DE58F03BF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4040"/>
          <a:stretch/>
        </p:blipFill>
        <p:spPr>
          <a:xfrm>
            <a:off x="1536404" y="2301251"/>
            <a:ext cx="3196796" cy="7795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7A744B-2476-4AEF-B687-B6F7032BD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612" y="2301251"/>
            <a:ext cx="3200588" cy="1394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C456638-9252-401B-9B82-5D96DA4735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0000"/>
          <a:stretch/>
        </p:blipFill>
        <p:spPr>
          <a:xfrm>
            <a:off x="1527883" y="4347581"/>
            <a:ext cx="3835561" cy="6973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C9FD65-F1F6-4C02-924E-F7632C82BD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7882" y="4347581"/>
            <a:ext cx="3835561" cy="13947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7E458E-AE3B-4D3A-B649-2B00029D0EA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2017"/>
          <a:stretch/>
        </p:blipFill>
        <p:spPr>
          <a:xfrm>
            <a:off x="6751713" y="2301252"/>
            <a:ext cx="3608733" cy="6670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64504CE-C4A0-40FF-B534-8DD5C08A08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1713" y="2301251"/>
            <a:ext cx="3608733" cy="13901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C93876B-836B-42B3-834C-DDFCAFD07FB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9834"/>
          <a:stretch/>
        </p:blipFill>
        <p:spPr>
          <a:xfrm>
            <a:off x="6751713" y="4234241"/>
            <a:ext cx="2880586" cy="6973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B3BD6F6-92A7-474D-8C6F-45812A807D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1713" y="4234241"/>
            <a:ext cx="2880586" cy="1390134"/>
          </a:xfrm>
          <a:prstGeom prst="rect">
            <a:avLst/>
          </a:prstGeom>
        </p:spPr>
      </p:pic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A9E49C56-85B1-445E-B537-4DA9C365DA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40011"/>
              </p:ext>
            </p:extLst>
          </p:nvPr>
        </p:nvGraphicFramePr>
        <p:xfrm>
          <a:off x="809880" y="2053502"/>
          <a:ext cx="10219194" cy="3874378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5109597">
                  <a:extLst>
                    <a:ext uri="{9D8B030D-6E8A-4147-A177-3AD203B41FA5}">
                      <a16:colId xmlns:a16="http://schemas.microsoft.com/office/drawing/2014/main" val="749970242"/>
                    </a:ext>
                  </a:extLst>
                </a:gridCol>
                <a:gridCol w="5109597">
                  <a:extLst>
                    <a:ext uri="{9D8B030D-6E8A-4147-A177-3AD203B41FA5}">
                      <a16:colId xmlns:a16="http://schemas.microsoft.com/office/drawing/2014/main" val="2125174071"/>
                    </a:ext>
                  </a:extLst>
                </a:gridCol>
              </a:tblGrid>
              <a:tr h="1937189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7625677"/>
                  </a:ext>
                </a:extLst>
              </a:tr>
              <a:tr h="1937189"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10726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215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21EE2DF-CD9D-4275-A390-B9B6E7309697}"/>
              </a:ext>
            </a:extLst>
          </p:cNvPr>
          <p:cNvSpPr txBox="1"/>
          <p:nvPr/>
        </p:nvSpPr>
        <p:spPr>
          <a:xfrm>
            <a:off x="188686" y="237624"/>
            <a:ext cx="89392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US" sz="2800" b="1">
                <a:solidFill>
                  <a:schemeClr val="accent1">
                    <a:lumMod val="50000"/>
                  </a:schemeClr>
                </a:solidFill>
                <a:latin typeface="Roboto" panose="020B0604020202020204"/>
                <a:ea typeface="Tahoma" panose="020B0604030504040204" pitchFamily="34" charset="0"/>
                <a:cs typeface="Tahoma" panose="020B0604030504040204" pitchFamily="34" charset="0"/>
              </a:rPr>
              <a:t>CẤU TRÚC DỮ LIỆU MẢNG MỘT CHIỀU</a:t>
            </a:r>
            <a:endParaRPr lang="en-US" sz="2800" b="1">
              <a:solidFill>
                <a:schemeClr val="accent1">
                  <a:lumMod val="50000"/>
                </a:schemeClr>
              </a:solidFill>
              <a:latin typeface="Roboto" panose="020B0604020202020204"/>
            </a:endParaRPr>
          </a:p>
          <a:p>
            <a:endParaRPr lang="en-US" sz="2800" b="1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4D7D50-9BA8-4FB6-9189-AF9DBB2924D7}"/>
              </a:ext>
            </a:extLst>
          </p:cNvPr>
          <p:cNvSpPr txBox="1"/>
          <p:nvPr/>
        </p:nvSpPr>
        <p:spPr>
          <a:xfrm>
            <a:off x="647114" y="1547446"/>
            <a:ext cx="10888394" cy="1156416"/>
          </a:xfrm>
          <a:prstGeom prst="roundRect">
            <a:avLst/>
          </a:prstGeom>
          <a:solidFill>
            <a:srgbClr val="FEF8F4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200" b="1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Lưu</a:t>
            </a:r>
            <a:r>
              <a:rPr lang="en-US" sz="2200" b="1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 ý: </a:t>
            </a:r>
            <a:r>
              <a:rPr lang="en-US" sz="220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Mặc dù mảng đ</a:t>
            </a:r>
            <a:r>
              <a:rPr lang="vi-VN" sz="220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ư</a:t>
            </a:r>
            <a:r>
              <a:rPr lang="en-US" sz="220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ợc biểu diễn bằng dữ liệu list, nh</a:t>
            </a:r>
            <a:r>
              <a:rPr lang="vi-VN" sz="220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ư</a:t>
            </a:r>
            <a:r>
              <a:rPr lang="en-US" sz="220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ng không đ</a:t>
            </a:r>
            <a:r>
              <a:rPr lang="vi-VN" sz="220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ư</a:t>
            </a:r>
            <a:r>
              <a:rPr lang="en-US" sz="2200"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ợc đồng nhất khái niệm mảng của khoa học máy tính với kiểu dữ liệu list trong python</a:t>
            </a:r>
          </a:p>
        </p:txBody>
      </p:sp>
    </p:spTree>
    <p:extLst>
      <p:ext uri="{BB962C8B-B14F-4D97-AF65-F5344CB8AC3E}">
        <p14:creationId xmlns:p14="http://schemas.microsoft.com/office/powerpoint/2010/main" val="212321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1495</TotalTime>
  <Words>462</Words>
  <Application>Microsoft Office PowerPoint</Application>
  <PresentationFormat>Widescreen</PresentationFormat>
  <Paragraphs>91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Book Antiqua</vt:lpstr>
      <vt:lpstr>Calibri</vt:lpstr>
      <vt:lpstr>Calibri Light</vt:lpstr>
      <vt:lpstr>Roboto</vt:lpstr>
      <vt:lpstr>Tahoma</vt:lpstr>
      <vt:lpstr>Times New Roman</vt:lpstr>
      <vt:lpstr>Office Theme</vt:lpstr>
      <vt:lpstr>Chủ đề 6 KỸ THUẬT LẬP TRÌNH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 TÁCH ẢNH VÀ THIẾT KẾ ĐỒ HỌA VỚI KÊNH ALPHA</dc:title>
  <dc:creator>HoangThanh Tam</dc:creator>
  <cp:lastModifiedBy>Administrator</cp:lastModifiedBy>
  <cp:revision>147</cp:revision>
  <dcterms:created xsi:type="dcterms:W3CDTF">2022-02-17T15:32:27Z</dcterms:created>
  <dcterms:modified xsi:type="dcterms:W3CDTF">2025-01-21T03:19:52Z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