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7"/>
  </p:notesMasterIdLst>
  <p:handoutMasterIdLst>
    <p:handoutMasterId r:id="rId18"/>
  </p:handoutMasterIdLst>
  <p:sldIdLst>
    <p:sldId id="257" r:id="rId2"/>
    <p:sldId id="321" r:id="rId3"/>
    <p:sldId id="328" r:id="rId4"/>
    <p:sldId id="350" r:id="rId5"/>
    <p:sldId id="351" r:id="rId6"/>
    <p:sldId id="326" r:id="rId7"/>
    <p:sldId id="325" r:id="rId8"/>
    <p:sldId id="352" r:id="rId9"/>
    <p:sldId id="353" r:id="rId10"/>
    <p:sldId id="356" r:id="rId11"/>
    <p:sldId id="354" r:id="rId12"/>
    <p:sldId id="357" r:id="rId13"/>
    <p:sldId id="355" r:id="rId14"/>
    <p:sldId id="359" r:id="rId15"/>
    <p:sldId id="35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F3"/>
    <a:srgbClr val="FEF8F4"/>
    <a:srgbClr val="D60093"/>
    <a:srgbClr val="FF0066"/>
    <a:srgbClr val="1CAFB7"/>
    <a:srgbClr val="EF7920"/>
    <a:srgbClr val="1DB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529" autoAdjust="0"/>
  </p:normalViewPr>
  <p:slideViewPr>
    <p:cSldViewPr snapToGrid="0">
      <p:cViewPr varScale="1">
        <p:scale>
          <a:sx n="68" d="100"/>
          <a:sy n="68" d="100"/>
        </p:scale>
        <p:origin x="726"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69" d="100"/>
          <a:sy n="69" d="100"/>
        </p:scale>
        <p:origin x="278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3D5444-F62C-42C3-A75A-D9DBA807730F}" type="datetimeFigureOut">
              <a:rPr lang="en-US" smtClean="0"/>
              <a:t>1/9/2025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4A4F617-7A30-41D4-AB86-5D833C98E18B}" type="slidenum">
              <a:rPr lang="en-US" smtClean="0"/>
              <a:t>‹#›</a:t>
            </a:fld>
            <a:endParaRPr lang="en-US"/>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CAA1FA-7B6A-47D2-8D61-F225D71B51FF}" type="datetimeFigureOut">
              <a:rPr lang="en-US" smtClean="0"/>
              <a:t>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A179D-2D27-49E2-B022-8EDDA2EFE682}" type="slidenum">
              <a:rPr lang="en-US" smtClean="0"/>
              <a:t>‹#›</a:t>
            </a:fld>
            <a:endParaRPr lang="en-US"/>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a:latin typeface="Arial" pitchFamily="34" charset="0"/>
                <a:cs typeface="Arial" pitchFamily="34" charset="0"/>
              </a:rPr>
              <a:t>To change the  image on this slide, select the picture and delete it. Then click the Pictures icon in the placeholder to insert your own image.</a:t>
            </a:r>
          </a:p>
          <a:p>
            <a:endParaRPr lang="en-US"/>
          </a:p>
        </p:txBody>
      </p:sp>
      <p:sp>
        <p:nvSpPr>
          <p:cNvPr id="4" name="Slide Number Placeholder 3"/>
          <p:cNvSpPr>
            <a:spLocks noGrp="1"/>
          </p:cNvSpPr>
          <p:nvPr>
            <p:ph type="sldNum" sz="quarter" idx="10"/>
          </p:nvPr>
        </p:nvSpPr>
        <p:spPr/>
        <p:txBody>
          <a:bodyPr/>
          <a:lstStyle/>
          <a:p>
            <a:fld id="{1B9A179D-2D27-49E2-B022-8EDDA2EFE682}" type="slidenum">
              <a:rPr lang="en-US" smtClean="0"/>
              <a:t>1</a:t>
            </a:fld>
            <a:endParaRPr lang="en-US"/>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D94B-9035-4F74-839F-A6C9713759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1B428-F4D2-48FE-9FF3-0327BBDCB1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E5E97F-F70B-405B-A41E-FD53A345B74A}"/>
              </a:ext>
            </a:extLst>
          </p:cNvPr>
          <p:cNvSpPr>
            <a:spLocks noGrp="1"/>
          </p:cNvSpPr>
          <p:nvPr>
            <p:ph type="dt" sz="half" idx="10"/>
          </p:nvPr>
        </p:nvSpPr>
        <p:spPr/>
        <p:txBody>
          <a:bodyPr/>
          <a:lstStyle/>
          <a:p>
            <a:fld id="{A77254A4-B123-47E6-815B-29D38EF25CCE}" type="datetimeFigureOut">
              <a:rPr lang="en-US" smtClean="0"/>
              <a:t>1/9/2025</a:t>
            </a:fld>
            <a:endParaRPr lang="en-US"/>
          </a:p>
        </p:txBody>
      </p:sp>
      <p:sp>
        <p:nvSpPr>
          <p:cNvPr id="5" name="Footer Placeholder 4">
            <a:extLst>
              <a:ext uri="{FF2B5EF4-FFF2-40B4-BE49-F238E27FC236}">
                <a16:creationId xmlns:a16="http://schemas.microsoft.com/office/drawing/2014/main" id="{FF6F2652-52FD-480A-AE86-84822DBC0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1C562-AE02-4A16-B8E8-8F20F063D1DB}"/>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8580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92B96-EC44-430E-A052-ECF99DC619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15719A-067C-4C4A-B7ED-DE65F6391B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E4FE3-B734-4ED8-B229-CF06BDFD7954}"/>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5" name="Footer Placeholder 4">
            <a:extLst>
              <a:ext uri="{FF2B5EF4-FFF2-40B4-BE49-F238E27FC236}">
                <a16:creationId xmlns:a16="http://schemas.microsoft.com/office/drawing/2014/main" id="{6D52B838-8D36-40C8-A00C-7E17F41BABED}"/>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CB27E388-F192-46A8-8281-BCFCFBA3E786}"/>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105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7EC186-3739-4F19-B591-177A1D613A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026BD-4B4D-4EB5-A296-89F5DE356D1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745EC-321E-4C3F-A89D-D87C8C6CB515}"/>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5" name="Footer Placeholder 4">
            <a:extLst>
              <a:ext uri="{FF2B5EF4-FFF2-40B4-BE49-F238E27FC236}">
                <a16:creationId xmlns:a16="http://schemas.microsoft.com/office/drawing/2014/main" id="{E7E37CBB-67ED-4747-8E55-FAD58AA5E4E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37925557-C6A7-4849-BD9D-035F4AF6BBD6}"/>
              </a:ext>
            </a:extLst>
          </p:cNvPr>
          <p:cNvSpPr>
            <a:spLocks noGrp="1"/>
          </p:cNvSpPr>
          <p:nvPr>
            <p:ph type="sldNum" sz="quarter" idx="12"/>
          </p:nvPr>
        </p:nvSpPr>
        <p:spPr/>
        <p:txBody>
          <a:bodyPr/>
          <a:lstStyle/>
          <a:p>
            <a:fld id="{A7F8E3F6-DE14-48B2-B2BC-6FABA9630FB8}" type="slidenum">
              <a:rPr lang="en-US" smtClean="0"/>
              <a:pPr/>
              <a:t>‹#›</a:t>
            </a:fld>
            <a:endParaRPr lang="en-US"/>
          </a:p>
        </p:txBody>
      </p:sp>
    </p:spTree>
    <p:extLst>
      <p:ext uri="{BB962C8B-B14F-4D97-AF65-F5344CB8AC3E}">
        <p14:creationId xmlns:p14="http://schemas.microsoft.com/office/powerpoint/2010/main" val="1320619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995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B272-A354-4364-A8FF-0B40D4447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1CD53-057B-44C1-8926-749DC86DD9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DFA27-9286-444F-870F-2A4AFC0C913F}"/>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5" name="Footer Placeholder 4">
            <a:extLst>
              <a:ext uri="{FF2B5EF4-FFF2-40B4-BE49-F238E27FC236}">
                <a16:creationId xmlns:a16="http://schemas.microsoft.com/office/drawing/2014/main" id="{17C5ECA1-A5D2-4EC5-987A-F7A819F5ED7B}"/>
              </a:ext>
            </a:extLst>
          </p:cNvPr>
          <p:cNvSpPr>
            <a:spLocks noGrp="1"/>
          </p:cNvSpPr>
          <p:nvPr>
            <p:ph type="ftr" sz="quarter" idx="11"/>
          </p:nvPr>
        </p:nvSpPr>
        <p:spPr/>
        <p:txBody>
          <a:bodyPr/>
          <a:lstStyle/>
          <a:p>
            <a:r>
              <a:rPr lang="en-US"/>
              <a:t>Add a footer</a:t>
            </a:r>
          </a:p>
        </p:txBody>
      </p:sp>
      <p:sp>
        <p:nvSpPr>
          <p:cNvPr id="6" name="Slide Number Placeholder 5">
            <a:extLst>
              <a:ext uri="{FF2B5EF4-FFF2-40B4-BE49-F238E27FC236}">
                <a16:creationId xmlns:a16="http://schemas.microsoft.com/office/drawing/2014/main" id="{1737F2B2-D001-4F02-BB46-74E11E77D399}"/>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266724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F7288-6204-45D3-A267-54945A5428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C25CFC-2127-44D2-A0DB-36F8F5E3BA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1EB7E9D-D705-4019-ABDA-9344AA4E47D9}"/>
              </a:ext>
            </a:extLst>
          </p:cNvPr>
          <p:cNvSpPr>
            <a:spLocks noGrp="1"/>
          </p:cNvSpPr>
          <p:nvPr>
            <p:ph type="dt" sz="half" idx="10"/>
          </p:nvPr>
        </p:nvSpPr>
        <p:spPr/>
        <p:txBody>
          <a:bodyPr/>
          <a:lstStyle/>
          <a:p>
            <a:fld id="{A77254A4-B123-47E6-815B-29D38EF25CCE}" type="datetimeFigureOut">
              <a:rPr lang="en-US" smtClean="0"/>
              <a:t>1/9/2025</a:t>
            </a:fld>
            <a:endParaRPr lang="en-US"/>
          </a:p>
        </p:txBody>
      </p:sp>
      <p:sp>
        <p:nvSpPr>
          <p:cNvPr id="5" name="Footer Placeholder 4">
            <a:extLst>
              <a:ext uri="{FF2B5EF4-FFF2-40B4-BE49-F238E27FC236}">
                <a16:creationId xmlns:a16="http://schemas.microsoft.com/office/drawing/2014/main" id="{969A673F-5B13-4EBB-9764-D34CB5A08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C11BD7-6F13-4C25-B568-8307CFC23B01}"/>
              </a:ext>
            </a:extLst>
          </p:cNvPr>
          <p:cNvSpPr>
            <a:spLocks noGrp="1"/>
          </p:cNvSpPr>
          <p:nvPr>
            <p:ph type="sldNum" sz="quarter" idx="12"/>
          </p:nvPr>
        </p:nvSpPr>
        <p:spPr/>
        <p:txBody>
          <a:bodyPr/>
          <a:lstStyle/>
          <a:p>
            <a:fld id="{97FD427F-48D8-436F-9DD9-70B50AE3BC5F}" type="slidenum">
              <a:rPr lang="en-US" smtClean="0"/>
              <a:t>‹#›</a:t>
            </a:fld>
            <a:endParaRPr lang="en-US"/>
          </a:p>
        </p:txBody>
      </p:sp>
    </p:spTree>
    <p:extLst>
      <p:ext uri="{BB962C8B-B14F-4D97-AF65-F5344CB8AC3E}">
        <p14:creationId xmlns:p14="http://schemas.microsoft.com/office/powerpoint/2010/main" val="2695659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F4510-1999-4409-8B6B-D7351FDEFE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1B808A-85BA-4250-A8A3-9074B2B751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F85479-F70B-4A0E-868B-5B2CBDFEF6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6907C9-718E-495E-B7E2-B072A1BCE74E}"/>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6" name="Footer Placeholder 5">
            <a:extLst>
              <a:ext uri="{FF2B5EF4-FFF2-40B4-BE49-F238E27FC236}">
                <a16:creationId xmlns:a16="http://schemas.microsoft.com/office/drawing/2014/main" id="{8B70FF96-0FD9-4718-A216-3BE589F7D427}"/>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BF7CDFAC-B1D9-446C-B4B4-67525177F38A}"/>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971532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664C5-9351-4697-B741-C9D0B6100D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73D8F6-5D28-4311-868E-957ADAB109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97F417-103D-4300-88AA-EE51BAAD594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279C31-0FA4-44F9-9FD9-BC8611B7B2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E4F350D-DB73-472D-BAE4-FD64346F1A9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A83782-3824-4B10-8EC3-C7FA69303AB2}"/>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8" name="Footer Placeholder 7">
            <a:extLst>
              <a:ext uri="{FF2B5EF4-FFF2-40B4-BE49-F238E27FC236}">
                <a16:creationId xmlns:a16="http://schemas.microsoft.com/office/drawing/2014/main" id="{615AAD94-26B9-4EA6-8FE7-3CA9E66AB8E4}"/>
              </a:ext>
            </a:extLst>
          </p:cNvPr>
          <p:cNvSpPr>
            <a:spLocks noGrp="1"/>
          </p:cNvSpPr>
          <p:nvPr>
            <p:ph type="ftr" sz="quarter" idx="11"/>
          </p:nvPr>
        </p:nvSpPr>
        <p:spPr/>
        <p:txBody>
          <a:bodyPr/>
          <a:lstStyle/>
          <a:p>
            <a:r>
              <a:rPr lang="en-US"/>
              <a:t>Add a footer</a:t>
            </a:r>
          </a:p>
        </p:txBody>
      </p:sp>
      <p:sp>
        <p:nvSpPr>
          <p:cNvPr id="9" name="Slide Number Placeholder 8">
            <a:extLst>
              <a:ext uri="{FF2B5EF4-FFF2-40B4-BE49-F238E27FC236}">
                <a16:creationId xmlns:a16="http://schemas.microsoft.com/office/drawing/2014/main" id="{EEB953FE-AF8E-4A62-80AE-A29170AA16B4}"/>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703241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24C76-32BF-48FE-BC24-2F01419520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99F869-1BB6-44C0-8625-5B1B8C7FAB45}"/>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4" name="Footer Placeholder 3">
            <a:extLst>
              <a:ext uri="{FF2B5EF4-FFF2-40B4-BE49-F238E27FC236}">
                <a16:creationId xmlns:a16="http://schemas.microsoft.com/office/drawing/2014/main" id="{41D2288C-0B75-4B5F-9621-3A586204078C}"/>
              </a:ext>
            </a:extLst>
          </p:cNvPr>
          <p:cNvSpPr>
            <a:spLocks noGrp="1"/>
          </p:cNvSpPr>
          <p:nvPr>
            <p:ph type="ftr" sz="quarter" idx="11"/>
          </p:nvPr>
        </p:nvSpPr>
        <p:spPr/>
        <p:txBody>
          <a:bodyPr/>
          <a:lstStyle/>
          <a:p>
            <a:r>
              <a:rPr lang="en-US"/>
              <a:t>Add a footer</a:t>
            </a:r>
          </a:p>
        </p:txBody>
      </p:sp>
      <p:sp>
        <p:nvSpPr>
          <p:cNvPr id="5" name="Slide Number Placeholder 4">
            <a:extLst>
              <a:ext uri="{FF2B5EF4-FFF2-40B4-BE49-F238E27FC236}">
                <a16:creationId xmlns:a16="http://schemas.microsoft.com/office/drawing/2014/main" id="{F226914B-2229-4EFA-84AC-F22E626A9A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78312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230675-764B-4167-A2AA-CBB4EB52CBC8}"/>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3" name="Footer Placeholder 2">
            <a:extLst>
              <a:ext uri="{FF2B5EF4-FFF2-40B4-BE49-F238E27FC236}">
                <a16:creationId xmlns:a16="http://schemas.microsoft.com/office/drawing/2014/main" id="{192EDFDB-3577-4B05-8AE9-59A883470233}"/>
              </a:ext>
            </a:extLst>
          </p:cNvPr>
          <p:cNvSpPr>
            <a:spLocks noGrp="1"/>
          </p:cNvSpPr>
          <p:nvPr>
            <p:ph type="ftr" sz="quarter" idx="11"/>
          </p:nvPr>
        </p:nvSpPr>
        <p:spPr/>
        <p:txBody>
          <a:bodyPr/>
          <a:lstStyle/>
          <a:p>
            <a:r>
              <a:rPr lang="en-US"/>
              <a:t>Add a footer</a:t>
            </a:r>
          </a:p>
        </p:txBody>
      </p:sp>
      <p:sp>
        <p:nvSpPr>
          <p:cNvPr id="4" name="Slide Number Placeholder 3">
            <a:extLst>
              <a:ext uri="{FF2B5EF4-FFF2-40B4-BE49-F238E27FC236}">
                <a16:creationId xmlns:a16="http://schemas.microsoft.com/office/drawing/2014/main" id="{7E24EB58-C4F0-4209-8898-46F625183583}"/>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84352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01D8-E053-4EDD-8955-9ECAA9358F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A0927F-40F2-474E-966D-7B9B6161B3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904F55-D96B-4268-BB71-480EF56A7E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F5DFEB-92F8-462E-B480-DA9CF6D8E9A7}"/>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6" name="Footer Placeholder 5">
            <a:extLst>
              <a:ext uri="{FF2B5EF4-FFF2-40B4-BE49-F238E27FC236}">
                <a16:creationId xmlns:a16="http://schemas.microsoft.com/office/drawing/2014/main" id="{1B6F8FCE-BBD4-4C97-8C5E-29F331E551DF}"/>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98FD10F6-16BC-4DF6-8DD9-A66E0E6812DF}"/>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080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2624-583C-41CF-A574-CA6F360E06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519B514-B136-48A1-A0FD-C8988933BF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394EE2-1FB3-4719-8DA2-64C5907285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767281-86C5-4AEB-930A-92423558D9C6}"/>
              </a:ext>
            </a:extLst>
          </p:cNvPr>
          <p:cNvSpPr>
            <a:spLocks noGrp="1"/>
          </p:cNvSpPr>
          <p:nvPr>
            <p:ph type="dt" sz="half" idx="10"/>
          </p:nvPr>
        </p:nvSpPr>
        <p:spPr/>
        <p:txBody>
          <a:bodyPr/>
          <a:lstStyle/>
          <a:p>
            <a:fld id="{A79A3335-6331-4872-A8B7-ECD55539F4D0}" type="datetimeFigureOut">
              <a:rPr lang="en-US" smtClean="0"/>
              <a:t>1/9/2025</a:t>
            </a:fld>
            <a:endParaRPr lang="en-US"/>
          </a:p>
        </p:txBody>
      </p:sp>
      <p:sp>
        <p:nvSpPr>
          <p:cNvPr id="6" name="Footer Placeholder 5">
            <a:extLst>
              <a:ext uri="{FF2B5EF4-FFF2-40B4-BE49-F238E27FC236}">
                <a16:creationId xmlns:a16="http://schemas.microsoft.com/office/drawing/2014/main" id="{6872C060-F305-426E-A4B5-698E62650876}"/>
              </a:ext>
            </a:extLst>
          </p:cNvPr>
          <p:cNvSpPr>
            <a:spLocks noGrp="1"/>
          </p:cNvSpPr>
          <p:nvPr>
            <p:ph type="ftr" sz="quarter" idx="11"/>
          </p:nvPr>
        </p:nvSpPr>
        <p:spPr/>
        <p:txBody>
          <a:bodyPr/>
          <a:lstStyle/>
          <a:p>
            <a:r>
              <a:rPr lang="en-US"/>
              <a:t>Add a footer</a:t>
            </a:r>
          </a:p>
        </p:txBody>
      </p:sp>
      <p:sp>
        <p:nvSpPr>
          <p:cNvPr id="7" name="Slide Number Placeholder 6">
            <a:extLst>
              <a:ext uri="{FF2B5EF4-FFF2-40B4-BE49-F238E27FC236}">
                <a16:creationId xmlns:a16="http://schemas.microsoft.com/office/drawing/2014/main" id="{6B21081E-4521-4221-AB13-C43BDE7756CB}"/>
              </a:ext>
            </a:extLst>
          </p:cNvPr>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871456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BA8155-5921-42C2-87F6-AB94E0F0B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5CE5CC-BBB9-45C8-8010-8114A15807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629BF8-6AE2-4EA2-9563-ACB6032EAD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A3335-6331-4872-A8B7-ECD55539F4D0}" type="datetimeFigureOut">
              <a:rPr lang="en-US" smtClean="0"/>
              <a:pPr/>
              <a:t>1/9/2025</a:t>
            </a:fld>
            <a:endParaRPr lang="en-US"/>
          </a:p>
        </p:txBody>
      </p:sp>
      <p:sp>
        <p:nvSpPr>
          <p:cNvPr id="5" name="Footer Placeholder 4">
            <a:extLst>
              <a:ext uri="{FF2B5EF4-FFF2-40B4-BE49-F238E27FC236}">
                <a16:creationId xmlns:a16="http://schemas.microsoft.com/office/drawing/2014/main" id="{95B58979-BCAF-4C61-9388-52DCEC0006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p>
        </p:txBody>
      </p:sp>
      <p:sp>
        <p:nvSpPr>
          <p:cNvPr id="6" name="Slide Number Placeholder 5">
            <a:extLst>
              <a:ext uri="{FF2B5EF4-FFF2-40B4-BE49-F238E27FC236}">
                <a16:creationId xmlns:a16="http://schemas.microsoft.com/office/drawing/2014/main" id="{2EB229A3-0633-46A2-960E-1CEB37130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8E3F6-DE14-48B2-B2BC-6FABA9630FB8}" type="slidenum">
              <a:rPr lang="en-US" smtClean="0"/>
              <a:pPr/>
              <a:t>‹#›</a:t>
            </a:fld>
            <a:endParaRPr lang="en-US"/>
          </a:p>
        </p:txBody>
      </p:sp>
      <p:cxnSp>
        <p:nvCxnSpPr>
          <p:cNvPr id="11" name="Straight Connector 10">
            <a:extLst>
              <a:ext uri="{FF2B5EF4-FFF2-40B4-BE49-F238E27FC236}">
                <a16:creationId xmlns:a16="http://schemas.microsoft.com/office/drawing/2014/main" id="{04B53732-E71E-4E1D-9D97-95807847761A}"/>
              </a:ext>
            </a:extLst>
          </p:cNvPr>
          <p:cNvCxnSpPr/>
          <p:nvPr userDrawn="1"/>
        </p:nvCxnSpPr>
        <p:spPr>
          <a:xfrm>
            <a:off x="0" y="859807"/>
            <a:ext cx="12192000" cy="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3" name="Parallelogram 12">
            <a:extLst>
              <a:ext uri="{FF2B5EF4-FFF2-40B4-BE49-F238E27FC236}">
                <a16:creationId xmlns:a16="http://schemas.microsoft.com/office/drawing/2014/main" id="{B0A89DA3-8F75-4367-84F9-492000161795}"/>
              </a:ext>
            </a:extLst>
          </p:cNvPr>
          <p:cNvSpPr/>
          <p:nvPr userDrawn="1"/>
        </p:nvSpPr>
        <p:spPr>
          <a:xfrm rot="600000">
            <a:off x="11491540"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44140D5E-8506-4019-8B58-2D9F38F46669}"/>
              </a:ext>
            </a:extLst>
          </p:cNvPr>
          <p:cNvSpPr/>
          <p:nvPr userDrawn="1"/>
        </p:nvSpPr>
        <p:spPr>
          <a:xfrm rot="600000">
            <a:off x="116584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a:extLst>
              <a:ext uri="{FF2B5EF4-FFF2-40B4-BE49-F238E27FC236}">
                <a16:creationId xmlns:a16="http://schemas.microsoft.com/office/drawing/2014/main" id="{1B240646-E723-405B-9E10-D54D43EF6D7D}"/>
              </a:ext>
            </a:extLst>
          </p:cNvPr>
          <p:cNvSpPr/>
          <p:nvPr userDrawn="1"/>
        </p:nvSpPr>
        <p:spPr>
          <a:xfrm rot="600000">
            <a:off x="11810854" y="305965"/>
            <a:ext cx="91440" cy="548640"/>
          </a:xfrm>
          <a:prstGeom prst="parallelogram">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576724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6983" y="-370127"/>
            <a:ext cx="12095017" cy="1537854"/>
          </a:xfrm>
        </p:spPr>
        <p:txBody>
          <a:bodyPr>
            <a:noAutofit/>
          </a:bodyPr>
          <a:lstStyle/>
          <a:p>
            <a:pPr marL="0" marR="0" algn="ctr">
              <a:lnSpc>
                <a:spcPct val="150000"/>
              </a:lnSpc>
              <a:spcBef>
                <a:spcPts val="0"/>
              </a:spcBef>
              <a:spcAft>
                <a:spcPts val="0"/>
              </a:spcAft>
            </a:pPr>
            <a:endParaRPr lang="en-US" sz="3200" b="1" kern="0">
              <a:solidFill>
                <a:srgbClr val="002060"/>
              </a:solidFill>
              <a:effectLst/>
              <a:latin typeface="Calibri Light" panose="020F0302020204030204" pitchFamily="34" charset="0"/>
              <a:ea typeface="Calibri Light" panose="020F03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C5AA360E-9A36-46EC-9D35-4A9C99B10DCF}"/>
              </a:ext>
            </a:extLst>
          </p:cNvPr>
          <p:cNvSpPr txBox="1">
            <a:spLocks/>
          </p:cNvSpPr>
          <p:nvPr/>
        </p:nvSpPr>
        <p:spPr>
          <a:xfrm>
            <a:off x="48491" y="1332384"/>
            <a:ext cx="12095017" cy="159369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algn="ctr">
              <a:lnSpc>
                <a:spcPct val="150000"/>
              </a:lnSpc>
              <a:spcBef>
                <a:spcPts val="0"/>
              </a:spcBef>
            </a:pPr>
            <a:r>
              <a:rPr lang="nl-NL" sz="3600" b="1" kern="0">
                <a:solidFill>
                  <a:srgbClr val="002060"/>
                </a:solidFill>
                <a:latin typeface="Times New Roman" panose="02020603050405020304" pitchFamily="18" charset="0"/>
                <a:ea typeface="Calibri Light" panose="020F0302020204030204" pitchFamily="34" charset="0"/>
                <a:cs typeface="Times New Roman" panose="02020603050405020304" pitchFamily="18" charset="0"/>
              </a:rPr>
              <a:t>BÀI 15: BẢO MẬT VÀ AN TOÀN HỆ C</a:t>
            </a:r>
            <a:r>
              <a:rPr lang="vi-VN" sz="3600" b="1" kern="0">
                <a:solidFill>
                  <a:srgbClr val="002060"/>
                </a:solidFill>
                <a:latin typeface="Times New Roman" panose="02020603050405020304" pitchFamily="18" charset="0"/>
                <a:ea typeface="Calibri Light" panose="020F0302020204030204" pitchFamily="34" charset="0"/>
                <a:cs typeface="Times New Roman" panose="02020603050405020304" pitchFamily="18" charset="0"/>
              </a:rPr>
              <a:t>Ơ</a:t>
            </a:r>
            <a:r>
              <a:rPr lang="en-US" sz="3600" b="1" kern="0">
                <a:solidFill>
                  <a:srgbClr val="002060"/>
                </a:solidFill>
                <a:latin typeface="Times New Roman" panose="02020603050405020304" pitchFamily="18" charset="0"/>
                <a:ea typeface="Calibri Light" panose="020F0302020204030204" pitchFamily="34" charset="0"/>
                <a:cs typeface="Times New Roman" panose="02020603050405020304" pitchFamily="18" charset="0"/>
              </a:rPr>
              <a:t> SỞ DỮ LIỆU</a:t>
            </a:r>
            <a:endParaRPr lang="en-US" sz="3600" b="1" kern="0">
              <a:solidFill>
                <a:srgbClr val="002060"/>
              </a:solidFill>
              <a:latin typeface="Calibri Light" panose="020F0302020204030204" pitchFamily="34" charset="0"/>
              <a:ea typeface="Calibri Light" panose="020F0302020204030204" pitchFamily="34" charset="0"/>
              <a:cs typeface="Times New Roman" panose="02020603050405020304" pitchFamily="18" charset="0"/>
            </a:endParaRP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BẢO ĐẢM AN TOÀN DỮ LIỆU</a:t>
            </a:r>
          </a:p>
        </p:txBody>
      </p:sp>
      <p:sp>
        <p:nvSpPr>
          <p:cNvPr id="6" name="Google Shape;114;p14">
            <a:extLst>
              <a:ext uri="{FF2B5EF4-FFF2-40B4-BE49-F238E27FC236}">
                <a16:creationId xmlns:a16="http://schemas.microsoft.com/office/drawing/2014/main" id="{414937D4-A5CD-4FA5-B5A0-0EA18F3E9A0D}"/>
              </a:ext>
            </a:extLst>
          </p:cNvPr>
          <p:cNvSpPr txBox="1">
            <a:spLocks/>
          </p:cNvSpPr>
          <p:nvPr/>
        </p:nvSpPr>
        <p:spPr>
          <a:xfrm>
            <a:off x="683537" y="1582702"/>
            <a:ext cx="10683158" cy="749100"/>
          </a:xfrm>
          <a:prstGeom prst="rect">
            <a:avLst/>
          </a:prstGeom>
          <a:solidFill>
            <a:schemeClr val="accent4">
              <a:lumMod val="20000"/>
              <a:lumOff val="80000"/>
            </a:schemeClr>
          </a:solidFill>
        </p:spPr>
        <p:style>
          <a:lnRef idx="2">
            <a:schemeClr val="accent2"/>
          </a:lnRef>
          <a:fillRef idx="1">
            <a:schemeClr val="lt1"/>
          </a:fillRef>
          <a:effectRef idx="0">
            <a:schemeClr val="accent2"/>
          </a:effectRef>
          <a:fontRef idx="minor">
            <a:schemeClr val="dk1"/>
          </a:fontRef>
        </p:style>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a:latin typeface="Roboto" panose="02000000000000000000" pitchFamily="2" charset="0"/>
                <a:ea typeface="Roboto" panose="02000000000000000000" pitchFamily="2" charset="0"/>
                <a:cs typeface="Roboto" panose="02000000000000000000" pitchFamily="2" charset="0"/>
              </a:rPr>
              <a:t>Vì sao cần phải sao lưu dữ liệu định kì?</a:t>
            </a:r>
            <a:endParaRPr lang="en-US" sz="2800">
              <a:solidFill>
                <a:schemeClr val="tx1"/>
              </a:solidFill>
              <a:latin typeface="Roboto" panose="02000000000000000000" pitchFamily="2" charset="0"/>
              <a:ea typeface="Roboto" panose="02000000000000000000" pitchFamily="2" charset="0"/>
              <a:cs typeface="Roboto" panose="02000000000000000000" pitchFamily="2" charset="0"/>
            </a:endParaRPr>
          </a:p>
        </p:txBody>
      </p:sp>
      <p:sp>
        <p:nvSpPr>
          <p:cNvPr id="11" name="Text Placeholder 6">
            <a:extLst>
              <a:ext uri="{FF2B5EF4-FFF2-40B4-BE49-F238E27FC236}">
                <a16:creationId xmlns:a16="http://schemas.microsoft.com/office/drawing/2014/main" id="{32A71553-BCC7-4D16-BB86-B95C5053214F}"/>
              </a:ext>
            </a:extLst>
          </p:cNvPr>
          <p:cNvSpPr txBox="1">
            <a:spLocks/>
          </p:cNvSpPr>
          <p:nvPr/>
        </p:nvSpPr>
        <p:spPr>
          <a:xfrm>
            <a:off x="683537" y="2783210"/>
            <a:ext cx="10809768" cy="12915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63500" marR="0" lvl="0" indent="0" algn="just" defTabSz="914400" rtl="0" eaLnBrk="1" fontAlgn="auto" latinLnBrk="0" hangingPunct="1">
              <a:lnSpc>
                <a:spcPct val="150000"/>
              </a:lnSpc>
              <a:spcBef>
                <a:spcPts val="600"/>
              </a:spcBef>
              <a:spcAft>
                <a:spcPts val="0"/>
              </a:spcAft>
              <a:buClr>
                <a:srgbClr val="FF8700"/>
              </a:buClr>
              <a:buSzPts val="2600"/>
              <a:buFont typeface="Roboto"/>
              <a:buNone/>
              <a:tabLst/>
              <a:defRPr/>
            </a:pPr>
            <a:r>
              <a:rPr kumimoji="0" lang="en-US" sz="2400" b="0" i="0" u="none" strike="noStrike" kern="0" cap="none" spc="0" normalizeH="0" baseline="0" noProof="0">
                <a:ln>
                  <a:noFill/>
                </a:ln>
                <a:solidFill>
                  <a:srgbClr val="222222"/>
                </a:solidFill>
                <a:effectLst/>
                <a:uLnTx/>
                <a:uFillTx/>
                <a:latin typeface="Roboto"/>
                <a:ea typeface="Roboto"/>
                <a:cs typeface="Roboto"/>
                <a:sym typeface="Roboto"/>
              </a:rPr>
              <a:t>Do thiết bị lưu trữ có thể bị hư hỏng vì các lí do khác nhau dẫn đến hỏng hay mất dữ liệu. Việc sao lưu dữ liệu định kì giúp phục hồi lại dữ liệu bị hỏng, bị mất.</a:t>
            </a:r>
          </a:p>
        </p:txBody>
      </p:sp>
    </p:spTree>
    <p:extLst>
      <p:ext uri="{BB962C8B-B14F-4D97-AF65-F5344CB8AC3E}">
        <p14:creationId xmlns:p14="http://schemas.microsoft.com/office/powerpoint/2010/main" val="3541610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500486" y="159269"/>
            <a:ext cx="8939201" cy="584775"/>
          </a:xfrm>
          <a:prstGeom prst="rect">
            <a:avLst/>
          </a:prstGeom>
          <a:noFill/>
        </p:spPr>
        <p:txBody>
          <a:bodyPr wrap="square" rtlCol="0">
            <a:spAutoFit/>
          </a:bodyPr>
          <a:lstStyle/>
          <a:p>
            <a:pPr algn="ctr"/>
            <a:r>
              <a:rPr lang="en-US" sz="3200" b="1">
                <a:solidFill>
                  <a:srgbClr val="002060"/>
                </a:solidFill>
                <a:latin typeface="Tahoma" panose="020B0604030504040204" pitchFamily="34" charset="0"/>
                <a:ea typeface="Tahoma" panose="020B0604030504040204" pitchFamily="34" charset="0"/>
                <a:cs typeface="Tahoma" panose="020B0604030504040204" pitchFamily="34" charset="0"/>
              </a:rPr>
              <a:t>LUYỆN TẬP</a:t>
            </a:r>
          </a:p>
        </p:txBody>
      </p:sp>
      <p:sp>
        <p:nvSpPr>
          <p:cNvPr id="2" name="Rectangle 1">
            <a:extLst>
              <a:ext uri="{FF2B5EF4-FFF2-40B4-BE49-F238E27FC236}">
                <a16:creationId xmlns:a16="http://schemas.microsoft.com/office/drawing/2014/main" id="{A5994DB2-5670-4E1A-A95E-E6AF66C0CD6C}"/>
              </a:ext>
            </a:extLst>
          </p:cNvPr>
          <p:cNvSpPr/>
          <p:nvPr/>
        </p:nvSpPr>
        <p:spPr>
          <a:xfrm>
            <a:off x="436096" y="1087475"/>
            <a:ext cx="11319808" cy="2239844"/>
          </a:xfrm>
          <a:prstGeom prst="rect">
            <a:avLst/>
          </a:prstGeom>
          <a:solidFill>
            <a:schemeClr val="accent4">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algn="just" fontAlgn="base">
              <a:lnSpc>
                <a:spcPct val="150000"/>
              </a:lnSpc>
              <a:buFont typeface="+mj-lt"/>
              <a:buAutoNum type="arabicPeriod"/>
            </a:pPr>
            <a:r>
              <a:rPr lang="en-US" sz="2400">
                <a:solidFill>
                  <a:srgbClr val="000000"/>
                </a:solidFill>
                <a:latin typeface="Roboto" panose="020B0604020202020204" charset="0"/>
                <a:ea typeface="Roboto" panose="020B0604020202020204" charset="0"/>
                <a:cs typeface="Roboto" panose="020B0604020202020204" charset="0"/>
              </a:rPr>
              <a:t> </a:t>
            </a:r>
            <a:r>
              <a:rPr lang="vi-VN" sz="2400">
                <a:solidFill>
                  <a:srgbClr val="000000"/>
                </a:solidFill>
                <a:latin typeface="Roboto" panose="020B0604020202020204" charset="0"/>
                <a:ea typeface="Roboto" panose="020B0604020202020204" charset="0"/>
                <a:cs typeface="Roboto" panose="020B0604020202020204" charset="0"/>
              </a:rPr>
              <a:t>Tại sao cần phải có những quy định về ý thức và trách nhiệm của người dùng đối với tài khoản của mình và dữ liệu trong CSDL?</a:t>
            </a:r>
            <a:endParaRPr lang="vi-VN" sz="2400" b="1">
              <a:solidFill>
                <a:srgbClr val="000000"/>
              </a:solidFill>
              <a:latin typeface="Roboto" panose="020B0604020202020204" charset="0"/>
              <a:ea typeface="Roboto" panose="020B0604020202020204" charset="0"/>
              <a:cs typeface="Roboto" panose="020B0604020202020204" charset="0"/>
            </a:endParaRPr>
          </a:p>
          <a:p>
            <a:pPr algn="just" fontAlgn="base">
              <a:lnSpc>
                <a:spcPct val="150000"/>
              </a:lnSpc>
              <a:buFont typeface="+mj-lt"/>
              <a:buAutoNum type="arabicPeriod"/>
            </a:pPr>
            <a:r>
              <a:rPr lang="en-US" sz="2400">
                <a:solidFill>
                  <a:srgbClr val="000000"/>
                </a:solidFill>
                <a:latin typeface="Roboto" panose="020B0604020202020204" charset="0"/>
                <a:ea typeface="Roboto" panose="020B0604020202020204" charset="0"/>
                <a:cs typeface="Roboto" panose="020B0604020202020204" charset="0"/>
              </a:rPr>
              <a:t> </a:t>
            </a:r>
            <a:r>
              <a:rPr lang="vi-VN" sz="2400">
                <a:solidFill>
                  <a:srgbClr val="000000"/>
                </a:solidFill>
                <a:latin typeface="Roboto" panose="020B0604020202020204" charset="0"/>
                <a:ea typeface="Roboto" panose="020B0604020202020204" charset="0"/>
                <a:cs typeface="Roboto" panose="020B0604020202020204" charset="0"/>
              </a:rPr>
              <a:t>Tại sao cần có những quy định và ý thức trách nhiệm của những người vận hành hệ thống?</a:t>
            </a:r>
            <a:endParaRPr lang="vi-VN" sz="2400" b="1">
              <a:solidFill>
                <a:srgbClr val="000000"/>
              </a:solidFill>
              <a:latin typeface="Roboto" panose="020B0604020202020204" charset="0"/>
              <a:ea typeface="Roboto" panose="020B0604020202020204" charset="0"/>
              <a:cs typeface="Roboto" panose="020B0604020202020204" charset="0"/>
            </a:endParaRPr>
          </a:p>
        </p:txBody>
      </p:sp>
      <p:sp>
        <p:nvSpPr>
          <p:cNvPr id="10" name="Text Placeholder 6">
            <a:extLst>
              <a:ext uri="{FF2B5EF4-FFF2-40B4-BE49-F238E27FC236}">
                <a16:creationId xmlns:a16="http://schemas.microsoft.com/office/drawing/2014/main" id="{5329F568-F46D-41ED-8111-49748946C0ED}"/>
              </a:ext>
            </a:extLst>
          </p:cNvPr>
          <p:cNvSpPr txBox="1">
            <a:spLocks/>
          </p:cNvSpPr>
          <p:nvPr/>
        </p:nvSpPr>
        <p:spPr>
          <a:xfrm>
            <a:off x="342313" y="3670750"/>
            <a:ext cx="11413592" cy="274034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63500" indent="0" algn="just">
              <a:lnSpc>
                <a:spcPct val="150000"/>
              </a:lnSpc>
              <a:buNone/>
            </a:pPr>
            <a:r>
              <a:rPr lang="en-US" sz="2400"/>
              <a:t>1. Nếu người dùng không bảo vệ quyền của mình, để lộ hay để người khác chiếm được tài khoản của mình thì giải pháp bảo mật theo hình thức phân quyền sẽ không còn tác dụng. Và dữ liệu sẽ không được bảo vệ, gây ra mất mát hay đánh cắp dữ liệu.</a:t>
            </a:r>
            <a:endParaRPr lang="en-US" sz="2400">
              <a:solidFill>
                <a:schemeClr val="tx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15864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500486" y="159269"/>
            <a:ext cx="8939201" cy="584775"/>
          </a:xfrm>
          <a:prstGeom prst="rect">
            <a:avLst/>
          </a:prstGeom>
          <a:noFill/>
        </p:spPr>
        <p:txBody>
          <a:bodyPr wrap="square" rtlCol="0">
            <a:spAutoFit/>
          </a:bodyPr>
          <a:lstStyle/>
          <a:p>
            <a:pPr algn="ctr"/>
            <a:r>
              <a:rPr lang="en-US" sz="3200" b="1">
                <a:solidFill>
                  <a:srgbClr val="002060"/>
                </a:solidFill>
                <a:latin typeface="Tahoma" panose="020B0604030504040204" pitchFamily="34" charset="0"/>
                <a:ea typeface="Tahoma" panose="020B0604030504040204" pitchFamily="34" charset="0"/>
                <a:cs typeface="Tahoma" panose="020B0604030504040204" pitchFamily="34" charset="0"/>
              </a:rPr>
              <a:t>LUYỆN TẬP</a:t>
            </a:r>
          </a:p>
        </p:txBody>
      </p:sp>
      <p:sp>
        <p:nvSpPr>
          <p:cNvPr id="2" name="Rectangle 1">
            <a:extLst>
              <a:ext uri="{FF2B5EF4-FFF2-40B4-BE49-F238E27FC236}">
                <a16:creationId xmlns:a16="http://schemas.microsoft.com/office/drawing/2014/main" id="{A5994DB2-5670-4E1A-A95E-E6AF66C0CD6C}"/>
              </a:ext>
            </a:extLst>
          </p:cNvPr>
          <p:cNvSpPr/>
          <p:nvPr/>
        </p:nvSpPr>
        <p:spPr>
          <a:xfrm>
            <a:off x="436096" y="1087475"/>
            <a:ext cx="11394833" cy="2239844"/>
          </a:xfrm>
          <a:prstGeom prst="rect">
            <a:avLst/>
          </a:prstGeom>
          <a:solidFill>
            <a:schemeClr val="accent4">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algn="just" fontAlgn="base">
              <a:lnSpc>
                <a:spcPct val="150000"/>
              </a:lnSpc>
              <a:buFont typeface="+mj-lt"/>
              <a:buAutoNum type="arabicPeriod"/>
            </a:pPr>
            <a:r>
              <a:rPr lang="en-US" sz="2400">
                <a:solidFill>
                  <a:srgbClr val="000000"/>
                </a:solidFill>
                <a:latin typeface="Roboto" panose="020B0604020202020204" charset="0"/>
                <a:ea typeface="Roboto" panose="020B0604020202020204" charset="0"/>
                <a:cs typeface="Roboto" panose="020B0604020202020204" charset="0"/>
              </a:rPr>
              <a:t> </a:t>
            </a:r>
            <a:r>
              <a:rPr lang="vi-VN" sz="2400">
                <a:solidFill>
                  <a:srgbClr val="000000"/>
                </a:solidFill>
                <a:latin typeface="Roboto" panose="020B0604020202020204" charset="0"/>
                <a:ea typeface="Roboto" panose="020B0604020202020204" charset="0"/>
                <a:cs typeface="Roboto" panose="020B0604020202020204" charset="0"/>
              </a:rPr>
              <a:t>Tại sao cần phải có những quy định về ý thức và trách nhiệm của người dùng đối với tài khoản của mình và dữ liệu trong CSDL?</a:t>
            </a:r>
            <a:endParaRPr lang="vi-VN" sz="2400" b="1">
              <a:solidFill>
                <a:srgbClr val="000000"/>
              </a:solidFill>
              <a:latin typeface="Roboto" panose="020B0604020202020204" charset="0"/>
              <a:ea typeface="Roboto" panose="020B0604020202020204" charset="0"/>
              <a:cs typeface="Roboto" panose="020B0604020202020204" charset="0"/>
            </a:endParaRPr>
          </a:p>
          <a:p>
            <a:pPr algn="just" fontAlgn="base">
              <a:lnSpc>
                <a:spcPct val="150000"/>
              </a:lnSpc>
              <a:buFont typeface="+mj-lt"/>
              <a:buAutoNum type="arabicPeriod"/>
            </a:pPr>
            <a:r>
              <a:rPr lang="en-US" sz="2400">
                <a:solidFill>
                  <a:srgbClr val="000000"/>
                </a:solidFill>
                <a:latin typeface="Roboto" panose="020B0604020202020204" charset="0"/>
                <a:ea typeface="Roboto" panose="020B0604020202020204" charset="0"/>
                <a:cs typeface="Roboto" panose="020B0604020202020204" charset="0"/>
              </a:rPr>
              <a:t> </a:t>
            </a:r>
            <a:r>
              <a:rPr lang="vi-VN" sz="2400">
                <a:solidFill>
                  <a:srgbClr val="000000"/>
                </a:solidFill>
                <a:latin typeface="Roboto" panose="020B0604020202020204" charset="0"/>
                <a:ea typeface="Roboto" panose="020B0604020202020204" charset="0"/>
                <a:cs typeface="Roboto" panose="020B0604020202020204" charset="0"/>
              </a:rPr>
              <a:t>Tại sao cần có những quy định và ý thức trách nhiệm của những người vận hành hệ thống?</a:t>
            </a:r>
            <a:endParaRPr lang="vi-VN" sz="2400" b="1">
              <a:solidFill>
                <a:srgbClr val="000000"/>
              </a:solidFill>
              <a:latin typeface="Roboto" panose="020B0604020202020204" charset="0"/>
              <a:ea typeface="Roboto" panose="020B0604020202020204" charset="0"/>
              <a:cs typeface="Roboto" panose="020B0604020202020204" charset="0"/>
            </a:endParaRPr>
          </a:p>
        </p:txBody>
      </p:sp>
      <p:sp>
        <p:nvSpPr>
          <p:cNvPr id="6" name="Text Placeholder 6">
            <a:extLst>
              <a:ext uri="{FF2B5EF4-FFF2-40B4-BE49-F238E27FC236}">
                <a16:creationId xmlns:a16="http://schemas.microsoft.com/office/drawing/2014/main" id="{E8CAB384-9FD7-4983-AE7B-D8BFBD189510}"/>
              </a:ext>
            </a:extLst>
          </p:cNvPr>
          <p:cNvSpPr txBox="1">
            <a:spLocks/>
          </p:cNvSpPr>
          <p:nvPr/>
        </p:nvSpPr>
        <p:spPr>
          <a:xfrm>
            <a:off x="398583" y="3808828"/>
            <a:ext cx="11394833" cy="222147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63500" indent="0" algn="just">
              <a:lnSpc>
                <a:spcPct val="150000"/>
              </a:lnSpc>
              <a:buNone/>
            </a:pPr>
            <a:r>
              <a:rPr lang="en-US" sz="2400"/>
              <a:t>2. </a:t>
            </a:r>
            <a:r>
              <a:rPr lang="en-US" sz="2400">
                <a:solidFill>
                  <a:schemeClr val="tx1"/>
                </a:solidFill>
                <a:latin typeface="Roboto" panose="02000000000000000000" pitchFamily="2" charset="0"/>
                <a:ea typeface="Roboto" panose="02000000000000000000" pitchFamily="2" charset="0"/>
                <a:cs typeface="Roboto" panose="02000000000000000000" pitchFamily="2" charset="0"/>
              </a:rPr>
              <a:t>Những qui định về ý thức trách nhiệm của người vận hành hệ thống sẽ giúp người vận hành hệ thống làm tốt hơn công việc vận hành của mình, hạn chế các sai sót dẫn đến sự cố, giúp bảo vệ dữ liệu được tốt hơn.</a:t>
            </a:r>
          </a:p>
        </p:txBody>
      </p:sp>
    </p:spTree>
    <p:extLst>
      <p:ext uri="{BB962C8B-B14F-4D97-AF65-F5344CB8AC3E}">
        <p14:creationId xmlns:p14="http://schemas.microsoft.com/office/powerpoint/2010/main" val="2308679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500486" y="102998"/>
            <a:ext cx="8939201" cy="584775"/>
          </a:xfrm>
          <a:prstGeom prst="rect">
            <a:avLst/>
          </a:prstGeom>
          <a:noFill/>
        </p:spPr>
        <p:txBody>
          <a:bodyPr wrap="square" rtlCol="0">
            <a:spAutoFit/>
          </a:bodyPr>
          <a:lstStyle/>
          <a:p>
            <a:pPr algn="ctr"/>
            <a:r>
              <a:rPr lang="en-US" sz="3200" b="1">
                <a:solidFill>
                  <a:srgbClr val="002060"/>
                </a:solidFill>
                <a:latin typeface="Tahoma" panose="020B0604030504040204" pitchFamily="34" charset="0"/>
                <a:ea typeface="Tahoma" panose="020B0604030504040204" pitchFamily="34" charset="0"/>
                <a:cs typeface="Tahoma" panose="020B0604030504040204" pitchFamily="34" charset="0"/>
              </a:rPr>
              <a:t>VẬN DỤNG</a:t>
            </a:r>
          </a:p>
        </p:txBody>
      </p:sp>
      <p:sp>
        <p:nvSpPr>
          <p:cNvPr id="4" name="Rectangle 3">
            <a:extLst>
              <a:ext uri="{FF2B5EF4-FFF2-40B4-BE49-F238E27FC236}">
                <a16:creationId xmlns:a16="http://schemas.microsoft.com/office/drawing/2014/main" id="{952AE9FB-C24E-4FE2-AB07-C5C58E6EADCE}"/>
              </a:ext>
            </a:extLst>
          </p:cNvPr>
          <p:cNvSpPr/>
          <p:nvPr/>
        </p:nvSpPr>
        <p:spPr>
          <a:xfrm>
            <a:off x="546990" y="1180690"/>
            <a:ext cx="10846191" cy="3901837"/>
          </a:xfrm>
          <a:prstGeom prst="rect">
            <a:avLst/>
          </a:prstGeom>
        </p:spPr>
        <p:txBody>
          <a:bodyPr wrap="square">
            <a:spAutoFit/>
          </a:bodyPr>
          <a:lstStyle/>
          <a:p>
            <a:pPr marR="0" lvl="0" indent="520700" algn="just" defTabSz="914400" eaLnBrk="1" fontAlgn="auto" latinLnBrk="0" hangingPunct="1">
              <a:lnSpc>
                <a:spcPct val="150000"/>
              </a:lnSpc>
              <a:spcBef>
                <a:spcPts val="0"/>
              </a:spcBef>
              <a:spcAft>
                <a:spcPts val="0"/>
              </a:spcAft>
              <a:buClrTx/>
              <a:buSzTx/>
              <a:buFontTx/>
              <a:buNone/>
              <a:tabLst/>
              <a:defRPr/>
            </a:pPr>
            <a:r>
              <a:rPr kumimoji="0" lang="vi-VN" sz="2400" b="0" i="0" u="none" strike="noStrike" kern="0" cap="none" spc="0" normalizeH="0" baseline="0" noProof="0">
                <a:ln>
                  <a:noFill/>
                </a:ln>
                <a:solidFill>
                  <a:srgbClr val="000000"/>
                </a:solidFill>
                <a:effectLst/>
                <a:uLnTx/>
                <a:uFillTx/>
                <a:latin typeface="Roboto" panose="020B0604020202020204" charset="0"/>
                <a:ea typeface="Roboto" panose="020B0604020202020204" charset="0"/>
                <a:cs typeface="Roboto" panose="020B0604020202020204" charset="0"/>
              </a:rPr>
              <a:t>Ở một trung tâm dạy tiếng Anh, có bốn giáo viên dạy bốn môn học là luyện nghe, luyện nói, luyện đọc, luyện viết. CSDL quản lí điểm học tập của học viên có các bảng là </a:t>
            </a:r>
            <a:r>
              <a:rPr kumimoji="0" lang="vi-VN" sz="2400" b="0" i="0" u="none" strike="noStrike" kern="0" cap="none" spc="0" normalizeH="0" baseline="0" noProof="0">
                <a:ln>
                  <a:noFill/>
                </a:ln>
                <a:solidFill>
                  <a:schemeClr val="accent5">
                    <a:lumMod val="50000"/>
                  </a:schemeClr>
                </a:solidFill>
                <a:effectLst/>
                <a:uLnTx/>
                <a:uFillTx/>
                <a:latin typeface="Roboto" panose="020B0604020202020204" charset="0"/>
                <a:ea typeface="Roboto" panose="020B0604020202020204" charset="0"/>
                <a:cs typeface="Roboto" panose="020B0604020202020204" charset="0"/>
              </a:rPr>
              <a:t>diemnghe, diemnoi, diemdoc, diemviet</a:t>
            </a:r>
            <a:r>
              <a:rPr kumimoji="0" lang="vi-VN" sz="2400" b="0" i="0" u="none" strike="noStrike" kern="0" cap="none" spc="0" normalizeH="0" baseline="0" noProof="0">
                <a:ln>
                  <a:noFill/>
                </a:ln>
                <a:solidFill>
                  <a:srgbClr val="000000"/>
                </a:solidFill>
                <a:effectLst/>
                <a:uLnTx/>
                <a:uFillTx/>
                <a:latin typeface="Roboto" panose="020B0604020202020204" charset="0"/>
                <a:ea typeface="Roboto" panose="020B0604020202020204" charset="0"/>
                <a:cs typeface="Roboto" panose="020B0604020202020204" charset="0"/>
              </a:rPr>
              <a:t>. Các học viên được quyền chỉ xem các bảng điểm, các giáo viên được quyền thêm mới, cập nhật, xoá các bản ghi trong bảng điểm môn học mình dạy, chỉ một người dùng có toàn quyền đối với tất cả các bảng trong CSDL. Hãy xây dựng mô hình phân nhóm người dùng truy cập CSDL nói trên.</a:t>
            </a:r>
            <a:endParaRPr kumimoji="0" lang="en-US" sz="2400" b="0" i="0" u="none" strike="noStrike" kern="0" cap="none" spc="0" normalizeH="0" baseline="0" noProof="0">
              <a:ln>
                <a:noFill/>
              </a:ln>
              <a:solidFill>
                <a:sysClr val="windowText" lastClr="000000"/>
              </a:solidFill>
              <a:effectLst/>
              <a:uLnTx/>
              <a:uFillTx/>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436358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500486" y="102998"/>
            <a:ext cx="8939201" cy="584775"/>
          </a:xfrm>
          <a:prstGeom prst="rect">
            <a:avLst/>
          </a:prstGeom>
          <a:noFill/>
        </p:spPr>
        <p:txBody>
          <a:bodyPr wrap="square" rtlCol="0">
            <a:spAutoFit/>
          </a:bodyPr>
          <a:lstStyle/>
          <a:p>
            <a:pPr algn="ctr"/>
            <a:r>
              <a:rPr lang="en-US" sz="3200" b="1">
                <a:solidFill>
                  <a:srgbClr val="002060"/>
                </a:solidFill>
                <a:latin typeface="Tahoma" panose="020B0604030504040204" pitchFamily="34" charset="0"/>
                <a:ea typeface="Tahoma" panose="020B0604030504040204" pitchFamily="34" charset="0"/>
                <a:cs typeface="Tahoma" panose="020B0604030504040204" pitchFamily="34" charset="0"/>
              </a:rPr>
              <a:t>VẬN DỤNG</a:t>
            </a:r>
          </a:p>
        </p:txBody>
      </p:sp>
      <p:graphicFrame>
        <p:nvGraphicFramePr>
          <p:cNvPr id="7" name="Table 5">
            <a:extLst>
              <a:ext uri="{FF2B5EF4-FFF2-40B4-BE49-F238E27FC236}">
                <a16:creationId xmlns:a16="http://schemas.microsoft.com/office/drawing/2014/main" id="{07784C5C-910B-46DB-BF5F-5AEC4101DE62}"/>
              </a:ext>
            </a:extLst>
          </p:cNvPr>
          <p:cNvGraphicFramePr>
            <a:graphicFrameLocks noGrp="1"/>
          </p:cNvGraphicFramePr>
          <p:nvPr>
            <p:extLst>
              <p:ext uri="{D42A27DB-BD31-4B8C-83A1-F6EECF244321}">
                <p14:modId xmlns:p14="http://schemas.microsoft.com/office/powerpoint/2010/main" val="3169876064"/>
              </p:ext>
            </p:extLst>
          </p:nvPr>
        </p:nvGraphicFramePr>
        <p:xfrm>
          <a:off x="864354" y="1063382"/>
          <a:ext cx="10632108" cy="5448495"/>
        </p:xfrm>
        <a:graphic>
          <a:graphicData uri="http://schemas.openxmlformats.org/drawingml/2006/table">
            <a:tbl>
              <a:tblPr firstRow="1" bandRow="1"/>
              <a:tblGrid>
                <a:gridCol w="1719237">
                  <a:extLst>
                    <a:ext uri="{9D8B030D-6E8A-4147-A177-3AD203B41FA5}">
                      <a16:colId xmlns:a16="http://schemas.microsoft.com/office/drawing/2014/main" val="3630142384"/>
                    </a:ext>
                  </a:extLst>
                </a:gridCol>
                <a:gridCol w="3418367">
                  <a:extLst>
                    <a:ext uri="{9D8B030D-6E8A-4147-A177-3AD203B41FA5}">
                      <a16:colId xmlns:a16="http://schemas.microsoft.com/office/drawing/2014/main" val="1122131546"/>
                    </a:ext>
                  </a:extLst>
                </a:gridCol>
                <a:gridCol w="5494504">
                  <a:extLst>
                    <a:ext uri="{9D8B030D-6E8A-4147-A177-3AD203B41FA5}">
                      <a16:colId xmlns:a16="http://schemas.microsoft.com/office/drawing/2014/main" val="2473511825"/>
                    </a:ext>
                  </a:extLst>
                </a:gridCol>
              </a:tblGrid>
              <a:tr h="57766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b="1">
                          <a:latin typeface="Roboto" panose="020B0604020202020204" charset="0"/>
                          <a:ea typeface="Roboto" panose="020B0604020202020204" charset="0"/>
                          <a:cs typeface="Roboto" panose="020B0604020202020204" charset="0"/>
                        </a:rPr>
                        <a:t>Nhóm</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FB840">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b="1">
                          <a:latin typeface="Roboto" panose="020B0604020202020204" charset="0"/>
                          <a:ea typeface="Roboto" panose="020B0604020202020204" charset="0"/>
                          <a:cs typeface="Roboto" panose="020B0604020202020204" charset="0"/>
                        </a:rPr>
                        <a:t>User</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FB840">
                        <a:lumMod val="40000"/>
                        <a:lumOff val="6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b="1">
                          <a:latin typeface="Roboto" panose="020B0604020202020204" charset="0"/>
                          <a:ea typeface="Roboto" panose="020B0604020202020204" charset="0"/>
                          <a:cs typeface="Roboto" panose="020B0604020202020204" charset="0"/>
                        </a:rPr>
                        <a:t>Quyền</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solidFill>
                      <a:srgbClr val="FFB840">
                        <a:lumMod val="40000"/>
                        <a:lumOff val="60000"/>
                      </a:srgbClr>
                    </a:solidFill>
                  </a:tcPr>
                </a:tc>
                <a:extLst>
                  <a:ext uri="{0D108BD9-81ED-4DB2-BD59-A6C34878D82A}">
                    <a16:rowId xmlns:a16="http://schemas.microsoft.com/office/drawing/2014/main" val="3862931549"/>
                  </a:ext>
                </a:extLst>
              </a:tr>
              <a:tr h="57766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Học viên</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a:latin typeface="Roboto" panose="020B0604020202020204" charset="0"/>
                          <a:ea typeface="Roboto" panose="020B0604020202020204" charset="0"/>
                          <a:cs typeface="Roboto" panose="020B0604020202020204" charset="0"/>
                        </a:rPr>
                        <a:t>guest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 select (tất cả các bảng)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541940453"/>
                  </a:ext>
                </a:extLst>
              </a:tr>
              <a:tr h="8518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GV-nghe</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a:latin typeface="Roboto" panose="020B0604020202020204" charset="0"/>
                          <a:ea typeface="Roboto" panose="020B0604020202020204" charset="0"/>
                          <a:cs typeface="Roboto" panose="020B0604020202020204" charset="0"/>
                        </a:rPr>
                        <a:t>moderator-listening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 select (tất cả các bảng)</a:t>
                      </a:r>
                    </a:p>
                    <a:p>
                      <a:pPr algn="l">
                        <a:lnSpc>
                          <a:spcPct val="120000"/>
                        </a:lnSpc>
                      </a:pPr>
                      <a:r>
                        <a:rPr lang="en-US" sz="2400">
                          <a:latin typeface="Roboto" panose="020B0604020202020204" charset="0"/>
                          <a:ea typeface="Roboto" panose="020B0604020202020204" charset="0"/>
                          <a:cs typeface="Roboto" panose="020B0604020202020204" charset="0"/>
                        </a:rPr>
                        <a:t>- insert, update, delete (</a:t>
                      </a:r>
                      <a:r>
                        <a:rPr lang="en-US" sz="2400">
                          <a:solidFill>
                            <a:srgbClr val="0070C0"/>
                          </a:solidFill>
                          <a:latin typeface="Roboto" panose="020B0604020202020204" charset="0"/>
                          <a:ea typeface="Roboto" panose="020B0604020202020204" charset="0"/>
                          <a:cs typeface="Roboto" panose="020B0604020202020204" charset="0"/>
                        </a:rPr>
                        <a:t>diemnghe</a:t>
                      </a:r>
                      <a:r>
                        <a:rPr lang="en-US" sz="2400">
                          <a:latin typeface="Roboto" panose="020B0604020202020204" charset="0"/>
                          <a:ea typeface="Roboto" panose="020B0604020202020204" charset="0"/>
                          <a:cs typeface="Roboto" panose="020B0604020202020204" charset="0"/>
                        </a:rPr>
                        <a: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451162753"/>
                  </a:ext>
                </a:extLst>
              </a:tr>
              <a:tr h="8518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GV-nói</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120000"/>
                        </a:lnSpc>
                      </a:pPr>
                      <a:r>
                        <a:rPr lang="en-US" sz="2400">
                          <a:latin typeface="Roboto" panose="020B0604020202020204" charset="0"/>
                          <a:ea typeface="Roboto" panose="020B0604020202020204" charset="0"/>
                          <a:cs typeface="Roboto" panose="020B0604020202020204" charset="0"/>
                        </a:rPr>
                        <a:t>moderator-speaking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 select (tất cả các bảng)</a:t>
                      </a:r>
                    </a:p>
                    <a:p>
                      <a:pPr algn="l">
                        <a:lnSpc>
                          <a:spcPct val="120000"/>
                        </a:lnSpc>
                      </a:pPr>
                      <a:r>
                        <a:rPr lang="en-US" sz="2400">
                          <a:latin typeface="Roboto" panose="020B0604020202020204" charset="0"/>
                          <a:ea typeface="Roboto" panose="020B0604020202020204" charset="0"/>
                          <a:cs typeface="Roboto" panose="020B0604020202020204" charset="0"/>
                        </a:rPr>
                        <a:t>- insert, update, delete (</a:t>
                      </a:r>
                      <a:r>
                        <a:rPr lang="en-US" sz="2400">
                          <a:solidFill>
                            <a:srgbClr val="0070C0"/>
                          </a:solidFill>
                          <a:latin typeface="Roboto" panose="020B0604020202020204" charset="0"/>
                          <a:ea typeface="Roboto" panose="020B0604020202020204" charset="0"/>
                          <a:cs typeface="Roboto" panose="020B0604020202020204" charset="0"/>
                        </a:rPr>
                        <a:t>diemnoi</a:t>
                      </a:r>
                      <a:r>
                        <a:rPr lang="en-US" sz="2400">
                          <a:latin typeface="Roboto" panose="020B0604020202020204" charset="0"/>
                          <a:ea typeface="Roboto" panose="020B0604020202020204" charset="0"/>
                          <a:cs typeface="Roboto" panose="020B0604020202020204" charset="0"/>
                        </a:rPr>
                        <a: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376563170"/>
                  </a:ext>
                </a:extLst>
              </a:tr>
              <a:tr h="8518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GV-đọc</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moderator-reading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 select (tất cả các bảng)</a:t>
                      </a:r>
                    </a:p>
                    <a:p>
                      <a:pPr algn="l">
                        <a:lnSpc>
                          <a:spcPct val="120000"/>
                        </a:lnSpc>
                      </a:pPr>
                      <a:r>
                        <a:rPr lang="en-US" sz="2400">
                          <a:latin typeface="Roboto" panose="020B0604020202020204" charset="0"/>
                          <a:ea typeface="Roboto" panose="020B0604020202020204" charset="0"/>
                          <a:cs typeface="Roboto" panose="020B0604020202020204" charset="0"/>
                        </a:rPr>
                        <a:t>- insert, update, delete (</a:t>
                      </a:r>
                      <a:r>
                        <a:rPr lang="en-US" sz="2400">
                          <a:solidFill>
                            <a:srgbClr val="0070C0"/>
                          </a:solidFill>
                          <a:latin typeface="Roboto" panose="020B0604020202020204" charset="0"/>
                          <a:ea typeface="Roboto" panose="020B0604020202020204" charset="0"/>
                          <a:cs typeface="Roboto" panose="020B0604020202020204" charset="0"/>
                        </a:rPr>
                        <a:t>diemdoc</a:t>
                      </a:r>
                      <a:r>
                        <a:rPr lang="en-US" sz="2400">
                          <a:latin typeface="Roboto" panose="020B0604020202020204" charset="0"/>
                          <a:ea typeface="Roboto" panose="020B0604020202020204" charset="0"/>
                          <a:cs typeface="Roboto" panose="020B0604020202020204" charset="0"/>
                        </a:rPr>
                        <a: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02318600"/>
                  </a:ext>
                </a:extLst>
              </a:tr>
              <a:tr h="85187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GV-viết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moderator-writing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 select (tất cả các bảng)</a:t>
                      </a:r>
                    </a:p>
                    <a:p>
                      <a:pPr algn="l">
                        <a:lnSpc>
                          <a:spcPct val="120000"/>
                        </a:lnSpc>
                      </a:pPr>
                      <a:r>
                        <a:rPr lang="en-US" sz="2400">
                          <a:latin typeface="Roboto" panose="020B0604020202020204" charset="0"/>
                          <a:ea typeface="Roboto" panose="020B0604020202020204" charset="0"/>
                          <a:cs typeface="Roboto" panose="020B0604020202020204" charset="0"/>
                        </a:rPr>
                        <a:t>- insert, update, delete (</a:t>
                      </a:r>
                      <a:r>
                        <a:rPr lang="en-US" sz="2400">
                          <a:solidFill>
                            <a:srgbClr val="0070C0"/>
                          </a:solidFill>
                          <a:latin typeface="Roboto" panose="020B0604020202020204" charset="0"/>
                          <a:ea typeface="Roboto" panose="020B0604020202020204" charset="0"/>
                          <a:cs typeface="Roboto" panose="020B0604020202020204" charset="0"/>
                        </a:rPr>
                        <a:t>diemviet</a:t>
                      </a:r>
                      <a:r>
                        <a:rPr lang="en-US" sz="2400">
                          <a:latin typeface="Roboto" panose="020B0604020202020204" charset="0"/>
                          <a:ea typeface="Roboto" panose="020B0604020202020204" charset="0"/>
                          <a:cs typeface="Roboto" panose="020B0604020202020204" charset="0"/>
                        </a:rPr>
                        <a:t>)</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736579924"/>
                  </a:ext>
                </a:extLst>
              </a:tr>
              <a:tr h="57766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Quản trị</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lang="en-US" sz="2400">
                          <a:latin typeface="Roboto" panose="020B0604020202020204" charset="0"/>
                          <a:ea typeface="Roboto" panose="020B0604020202020204" charset="0"/>
                          <a:cs typeface="Roboto" panose="020B0604020202020204" charset="0"/>
                        </a:rPr>
                        <a:t>admin</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20000"/>
                        </a:lnSpc>
                      </a:pPr>
                      <a:r>
                        <a:rPr lang="en-US" sz="2400">
                          <a:latin typeface="Roboto" panose="020B0604020202020204" charset="0"/>
                          <a:ea typeface="Roboto" panose="020B0604020202020204" charset="0"/>
                          <a:cs typeface="Roboto" panose="020B0604020202020204" charset="0"/>
                        </a:rPr>
                        <a:t>- toàn quyền (tất cả các bảng)</a:t>
                      </a:r>
                    </a:p>
                  </a:txBody>
                  <a:tcPr anchor="ctr">
                    <a:lnL w="12700" cmpd="sng">
                      <a:solidFill>
                        <a:prstClr val="black"/>
                      </a:solidFill>
                      <a:prstDash val="solid"/>
                    </a:lnL>
                    <a:lnR w="12700" cmpd="sng">
                      <a:solidFill>
                        <a:prstClr val="black"/>
                      </a:solidFill>
                      <a:prstDash val="solid"/>
                    </a:lnR>
                    <a:lnT w="12700" cmpd="sng">
                      <a:solidFill>
                        <a:prstClr val="black"/>
                      </a:solidFill>
                      <a:prstDash val="soli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606563787"/>
                  </a:ext>
                </a:extLst>
              </a:tr>
            </a:tbl>
          </a:graphicData>
        </a:graphic>
      </p:graphicFrame>
    </p:spTree>
    <p:extLst>
      <p:ext uri="{BB962C8B-B14F-4D97-AF65-F5344CB8AC3E}">
        <p14:creationId xmlns:p14="http://schemas.microsoft.com/office/powerpoint/2010/main" val="435839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3F404-96A1-409C-B0ED-A6C6BC696EF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0D9FC5-21EB-41AC-A0E0-E9DFF6DB080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66331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15E145-804D-4D00-83C7-C4CD1D64C1FE}"/>
              </a:ext>
            </a:extLst>
          </p:cNvPr>
          <p:cNvSpPr txBox="1"/>
          <p:nvPr/>
        </p:nvSpPr>
        <p:spPr>
          <a:xfrm>
            <a:off x="188686" y="195420"/>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BẢO MẬT HỆ C</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4" name="Rounded Rectangle 11">
            <a:extLst>
              <a:ext uri="{FF2B5EF4-FFF2-40B4-BE49-F238E27FC236}">
                <a16:creationId xmlns:a16="http://schemas.microsoft.com/office/drawing/2014/main" id="{63560962-77AB-44A7-9CE7-1BCE54D124CC}"/>
              </a:ext>
            </a:extLst>
          </p:cNvPr>
          <p:cNvSpPr/>
          <p:nvPr/>
        </p:nvSpPr>
        <p:spPr>
          <a:xfrm>
            <a:off x="830580" y="1374483"/>
            <a:ext cx="10530840" cy="4460796"/>
          </a:xfrm>
          <a:prstGeom prst="roundRect">
            <a:avLst/>
          </a:prstGeom>
          <a:ln w="38100"/>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sz="3200">
                <a:solidFill>
                  <a:srgbClr val="000000"/>
                </a:solidFill>
                <a:latin typeface="Times New Roman" panose="02020603050405020304" pitchFamily="18" charset="0"/>
              </a:rPr>
              <a:t>	</a:t>
            </a:r>
            <a:r>
              <a:rPr lang="vi-VN" sz="3200">
                <a:solidFill>
                  <a:srgbClr val="000000"/>
                </a:solidFill>
                <a:latin typeface="Times New Roman" panose="02020603050405020304" pitchFamily="18" charset="0"/>
              </a:rPr>
              <a:t>Tổ chức phân quyền với website âm nhạc: Tất cả người dùng Internet đều có thể được tìm kiếm, được xem danh sách các bản nhạc theo tên bản nhạc, tên ca sĩ, tên nhạc sĩ mà không cần đăng nhập hệ thống. Ngoài ra, một số người dùng xác định có quyền nhập thêm dữ liệu về bản nhạc mới, nhạc sĩ mới và ca sĩ mới.</a:t>
            </a:r>
            <a:endParaRPr lang="vi-VN" sz="3200"/>
          </a:p>
          <a:p>
            <a:pPr algn="just"/>
            <a:r>
              <a:rPr lang="en-US" sz="3200">
                <a:solidFill>
                  <a:srgbClr val="000000"/>
                </a:solidFill>
                <a:latin typeface="Times New Roman" panose="02020603050405020304" pitchFamily="18" charset="0"/>
              </a:rPr>
              <a:t>	</a:t>
            </a:r>
            <a:r>
              <a:rPr lang="vi-VN" sz="3200">
                <a:solidFill>
                  <a:srgbClr val="000000"/>
                </a:solidFill>
                <a:latin typeface="Times New Roman" panose="02020603050405020304" pitchFamily="18" charset="0"/>
              </a:rPr>
              <a:t>Theo các em, cần phải tổ chức phân quyền truy cập CSDL như thế nào để đáp ứng các yêu cầu trên?</a:t>
            </a:r>
            <a:endParaRPr lang="vi-VN" sz="3200"/>
          </a:p>
        </p:txBody>
      </p:sp>
    </p:spTree>
    <p:extLst>
      <p:ext uri="{BB962C8B-B14F-4D97-AF65-F5344CB8AC3E}">
        <p14:creationId xmlns:p14="http://schemas.microsoft.com/office/powerpoint/2010/main" val="3137692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D187F9F-A3DF-45A7-8D08-C0A24B9243C3}"/>
              </a:ext>
            </a:extLst>
          </p:cNvPr>
          <p:cNvSpPr txBox="1">
            <a:spLocks/>
          </p:cNvSpPr>
          <p:nvPr/>
        </p:nvSpPr>
        <p:spPr>
          <a:xfrm>
            <a:off x="633396" y="850644"/>
            <a:ext cx="10122632" cy="6520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b="1">
                <a:latin typeface="Tahoma" panose="020B0604030504040204" pitchFamily="34" charset="0"/>
                <a:ea typeface="Tahoma" panose="020B0604030504040204" pitchFamily="34" charset="0"/>
                <a:cs typeface="Tahoma" panose="020B0604030504040204" pitchFamily="34" charset="0"/>
              </a:rPr>
              <a:t>Phân quyền truy cập csdl music</a:t>
            </a:r>
            <a:endParaRPr lang="en-US" sz="2800" b="1" dirty="0">
              <a:latin typeface="Tahoma" panose="020B0604030504040204" pitchFamily="34" charset="0"/>
              <a:ea typeface="Tahoma" panose="020B0604030504040204" pitchFamily="34" charset="0"/>
              <a:cs typeface="Tahoma" panose="020B0604030504040204" pitchFamily="34" charset="0"/>
            </a:endParaRPr>
          </a:p>
        </p:txBody>
      </p:sp>
      <p:sp>
        <p:nvSpPr>
          <p:cNvPr id="8" name="Shape">
            <a:extLst>
              <a:ext uri="{FF2B5EF4-FFF2-40B4-BE49-F238E27FC236}">
                <a16:creationId xmlns:a16="http://schemas.microsoft.com/office/drawing/2014/main" id="{1C10CDA9-9DF5-4D5A-ABEB-3DCF70EC1DAA}"/>
              </a:ext>
            </a:extLst>
          </p:cNvPr>
          <p:cNvSpPr/>
          <p:nvPr/>
        </p:nvSpPr>
        <p:spPr>
          <a:xfrm>
            <a:off x="1557158" y="1338950"/>
            <a:ext cx="9668540" cy="4922126"/>
          </a:xfrm>
          <a:custGeom>
            <a:avLst/>
            <a:gdLst/>
            <a:ahLst/>
            <a:cxnLst>
              <a:cxn ang="0">
                <a:pos x="wd2" y="hd2"/>
              </a:cxn>
              <a:cxn ang="5400000">
                <a:pos x="wd2" y="hd2"/>
              </a:cxn>
              <a:cxn ang="10800000">
                <a:pos x="wd2" y="hd2"/>
              </a:cxn>
              <a:cxn ang="16200000">
                <a:pos x="wd2" y="hd2"/>
              </a:cxn>
            </a:cxnLst>
            <a:rect l="0" t="0" r="r" b="b"/>
            <a:pathLst>
              <a:path w="21600" h="21600" extrusionOk="0">
                <a:moveTo>
                  <a:pt x="21600" y="86"/>
                </a:moveTo>
                <a:lnTo>
                  <a:pt x="21600" y="86"/>
                </a:lnTo>
                <a:lnTo>
                  <a:pt x="21600" y="86"/>
                </a:lnTo>
                <a:lnTo>
                  <a:pt x="16782" y="0"/>
                </a:lnTo>
                <a:cubicBezTo>
                  <a:pt x="16782" y="0"/>
                  <a:pt x="16959" y="780"/>
                  <a:pt x="16743" y="1328"/>
                </a:cubicBezTo>
                <a:cubicBezTo>
                  <a:pt x="16584" y="1735"/>
                  <a:pt x="7554" y="12648"/>
                  <a:pt x="2875" y="18287"/>
                </a:cubicBezTo>
                <a:lnTo>
                  <a:pt x="0" y="21082"/>
                </a:lnTo>
                <a:cubicBezTo>
                  <a:pt x="0" y="21082"/>
                  <a:pt x="608" y="20602"/>
                  <a:pt x="1602" y="19822"/>
                </a:cubicBezTo>
                <a:cubicBezTo>
                  <a:pt x="687" y="20925"/>
                  <a:pt x="126" y="21600"/>
                  <a:pt x="126" y="21600"/>
                </a:cubicBezTo>
                <a:lnTo>
                  <a:pt x="2984" y="18737"/>
                </a:lnTo>
                <a:cubicBezTo>
                  <a:pt x="8066" y="14746"/>
                  <a:pt x="17884" y="7060"/>
                  <a:pt x="18141" y="7054"/>
                </a:cubicBezTo>
                <a:cubicBezTo>
                  <a:pt x="18489" y="7048"/>
                  <a:pt x="18687" y="7806"/>
                  <a:pt x="18687" y="7806"/>
                </a:cubicBezTo>
                <a:lnTo>
                  <a:pt x="21600" y="86"/>
                </a:lnTo>
                <a:lnTo>
                  <a:pt x="21600" y="86"/>
                </a:lnTo>
                <a:lnTo>
                  <a:pt x="21600" y="86"/>
                </a:lnTo>
                <a:close/>
              </a:path>
            </a:pathLst>
          </a:custGeom>
          <a:solidFill>
            <a:schemeClr val="lt1"/>
          </a:solidFill>
          <a:ln w="12700">
            <a:miter lim="400000"/>
          </a:ln>
          <a:effectLst>
            <a:outerShdw blurRad="254000" dist="38100" dir="10800000" algn="r" rotWithShape="0">
              <a:prstClr val="black">
                <a:alpha val="25000"/>
              </a:prstClr>
            </a:outerShdw>
          </a:effectLst>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dirty="0"/>
          </a:p>
        </p:txBody>
      </p:sp>
      <p:sp>
        <p:nvSpPr>
          <p:cNvPr id="9" name="Triangle">
            <a:extLst>
              <a:ext uri="{FF2B5EF4-FFF2-40B4-BE49-F238E27FC236}">
                <a16:creationId xmlns:a16="http://schemas.microsoft.com/office/drawing/2014/main" id="{C27E7712-D41B-43E9-A987-76AD57B15C36}"/>
              </a:ext>
            </a:extLst>
          </p:cNvPr>
          <p:cNvSpPr/>
          <p:nvPr/>
        </p:nvSpPr>
        <p:spPr>
          <a:xfrm>
            <a:off x="2026003" y="5467494"/>
            <a:ext cx="1037568" cy="1169794"/>
          </a:xfrm>
          <a:custGeom>
            <a:avLst/>
            <a:gdLst>
              <a:gd name="connsiteX0" fmla="*/ 21600 w 21600"/>
              <a:gd name="connsiteY0" fmla="*/ 0 h 21600"/>
              <a:gd name="connsiteX1" fmla="*/ 1283 w 21600"/>
              <a:gd name="connsiteY1" fmla="*/ 21600 h 21600"/>
              <a:gd name="connsiteX2" fmla="*/ 0 w 21600"/>
              <a:gd name="connsiteY2" fmla="*/ 8986 h 21600"/>
              <a:gd name="connsiteX3" fmla="*/ 9339 w 21600"/>
              <a:gd name="connsiteY3" fmla="*/ 5101 h 21600"/>
              <a:gd name="connsiteX4" fmla="*/ 21600 w 21600"/>
              <a:gd name="connsiteY4" fmla="*/ 0 h 21600"/>
              <a:gd name="connsiteX0" fmla="*/ 21600 w 21600"/>
              <a:gd name="connsiteY0" fmla="*/ 0 h 21600"/>
              <a:gd name="connsiteX1" fmla="*/ 1283 w 21600"/>
              <a:gd name="connsiteY1" fmla="*/ 21600 h 21600"/>
              <a:gd name="connsiteX2" fmla="*/ 0 w 21600"/>
              <a:gd name="connsiteY2" fmla="*/ 8986 h 21600"/>
              <a:gd name="connsiteX3" fmla="*/ 8184 w 21600"/>
              <a:gd name="connsiteY3" fmla="*/ 3380 h 21600"/>
              <a:gd name="connsiteX4" fmla="*/ 21600 w 21600"/>
              <a:gd name="connsiteY4" fmla="*/ 0 h 21600"/>
              <a:gd name="connsiteX0" fmla="*/ 21771 w 21771"/>
              <a:gd name="connsiteY0" fmla="*/ 0 h 21600"/>
              <a:gd name="connsiteX1" fmla="*/ 1454 w 21771"/>
              <a:gd name="connsiteY1" fmla="*/ 21600 h 21600"/>
              <a:gd name="connsiteX2" fmla="*/ 171 w 21771"/>
              <a:gd name="connsiteY2" fmla="*/ 8986 h 21600"/>
              <a:gd name="connsiteX3" fmla="*/ 0 w 21771"/>
              <a:gd name="connsiteY3" fmla="*/ 8034 h 21600"/>
              <a:gd name="connsiteX4" fmla="*/ 21771 w 21771"/>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 h="21600" extrusionOk="0">
                <a:moveTo>
                  <a:pt x="21771" y="0"/>
                </a:moveTo>
                <a:lnTo>
                  <a:pt x="1454" y="21600"/>
                </a:lnTo>
                <a:lnTo>
                  <a:pt x="171" y="8986"/>
                </a:lnTo>
                <a:lnTo>
                  <a:pt x="0" y="8034"/>
                </a:lnTo>
                <a:lnTo>
                  <a:pt x="21771" y="0"/>
                </a:lnTo>
                <a:close/>
              </a:path>
            </a:pathLst>
          </a:custGeom>
          <a:solidFill>
            <a:schemeClr val="accent1">
              <a:lumMod val="75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p>
        </p:txBody>
      </p:sp>
      <p:sp>
        <p:nvSpPr>
          <p:cNvPr id="10" name="Triangle">
            <a:extLst>
              <a:ext uri="{FF2B5EF4-FFF2-40B4-BE49-F238E27FC236}">
                <a16:creationId xmlns:a16="http://schemas.microsoft.com/office/drawing/2014/main" id="{FD7AC5F3-B9E5-44F7-A97E-D492B0F748CE}"/>
              </a:ext>
            </a:extLst>
          </p:cNvPr>
          <p:cNvSpPr/>
          <p:nvPr/>
        </p:nvSpPr>
        <p:spPr>
          <a:xfrm>
            <a:off x="4282570" y="4279344"/>
            <a:ext cx="1189758" cy="1351971"/>
          </a:xfrm>
          <a:custGeom>
            <a:avLst/>
            <a:gdLst>
              <a:gd name="connsiteX0" fmla="*/ 21600 w 21600"/>
              <a:gd name="connsiteY0" fmla="*/ 0 h 21600"/>
              <a:gd name="connsiteX1" fmla="*/ 1291 w 21600"/>
              <a:gd name="connsiteY1" fmla="*/ 21600 h 21600"/>
              <a:gd name="connsiteX2" fmla="*/ 0 w 21600"/>
              <a:gd name="connsiteY2" fmla="*/ 8981 h 21600"/>
              <a:gd name="connsiteX3" fmla="*/ 1916 w 21600"/>
              <a:gd name="connsiteY3" fmla="*/ 8147 h 21600"/>
              <a:gd name="connsiteX4" fmla="*/ 21600 w 21600"/>
              <a:gd name="connsiteY4" fmla="*/ 0 h 21600"/>
              <a:gd name="connsiteX0" fmla="*/ 21600 w 21600"/>
              <a:gd name="connsiteY0" fmla="*/ 0 h 21600"/>
              <a:gd name="connsiteX1" fmla="*/ 1291 w 21600"/>
              <a:gd name="connsiteY1" fmla="*/ 21600 h 21600"/>
              <a:gd name="connsiteX2" fmla="*/ 0 w 21600"/>
              <a:gd name="connsiteY2" fmla="*/ 8981 h 21600"/>
              <a:gd name="connsiteX3" fmla="*/ 301 w 21600"/>
              <a:gd name="connsiteY3" fmla="*/ 7369 h 21600"/>
              <a:gd name="connsiteX4" fmla="*/ 21600 w 21600"/>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600" extrusionOk="0">
                <a:moveTo>
                  <a:pt x="21600" y="0"/>
                </a:moveTo>
                <a:lnTo>
                  <a:pt x="1291" y="21600"/>
                </a:lnTo>
                <a:lnTo>
                  <a:pt x="0" y="8981"/>
                </a:lnTo>
                <a:cubicBezTo>
                  <a:pt x="100" y="8444"/>
                  <a:pt x="201" y="7906"/>
                  <a:pt x="301" y="7369"/>
                </a:cubicBezTo>
                <a:lnTo>
                  <a:pt x="21600" y="0"/>
                </a:lnTo>
                <a:close/>
              </a:path>
            </a:pathLst>
          </a:custGeom>
          <a:solidFill>
            <a:schemeClr val="accent2">
              <a:lumMod val="75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p>
        </p:txBody>
      </p:sp>
      <p:sp>
        <p:nvSpPr>
          <p:cNvPr id="11" name="Triangle">
            <a:extLst>
              <a:ext uri="{FF2B5EF4-FFF2-40B4-BE49-F238E27FC236}">
                <a16:creationId xmlns:a16="http://schemas.microsoft.com/office/drawing/2014/main" id="{4E47CE31-77ED-4605-91BB-6E8A904BA7FB}"/>
              </a:ext>
            </a:extLst>
          </p:cNvPr>
          <p:cNvSpPr/>
          <p:nvPr/>
        </p:nvSpPr>
        <p:spPr>
          <a:xfrm>
            <a:off x="6770527" y="2894686"/>
            <a:ext cx="1324518" cy="1504822"/>
          </a:xfrm>
          <a:custGeom>
            <a:avLst/>
            <a:gdLst>
              <a:gd name="connsiteX0" fmla="*/ 21600 w 21600"/>
              <a:gd name="connsiteY0" fmla="*/ 0 h 21600"/>
              <a:gd name="connsiteX1" fmla="*/ 1282 w 21600"/>
              <a:gd name="connsiteY1" fmla="*/ 21600 h 21600"/>
              <a:gd name="connsiteX2" fmla="*/ 0 w 21600"/>
              <a:gd name="connsiteY2" fmla="*/ 8982 h 21600"/>
              <a:gd name="connsiteX3" fmla="*/ 2828 w 21600"/>
              <a:gd name="connsiteY3" fmla="*/ 7812 h 21600"/>
              <a:gd name="connsiteX4" fmla="*/ 21600 w 21600"/>
              <a:gd name="connsiteY4" fmla="*/ 0 h 21600"/>
              <a:gd name="connsiteX0" fmla="*/ 21600 w 21600"/>
              <a:gd name="connsiteY0" fmla="*/ 0 h 21600"/>
              <a:gd name="connsiteX1" fmla="*/ 1282 w 21600"/>
              <a:gd name="connsiteY1" fmla="*/ 21600 h 21600"/>
              <a:gd name="connsiteX2" fmla="*/ 0 w 21600"/>
              <a:gd name="connsiteY2" fmla="*/ 8982 h 21600"/>
              <a:gd name="connsiteX3" fmla="*/ 237 w 21600"/>
              <a:gd name="connsiteY3" fmla="*/ 7751 h 21600"/>
              <a:gd name="connsiteX4" fmla="*/ 21600 w 21600"/>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600" extrusionOk="0">
                <a:moveTo>
                  <a:pt x="21600" y="0"/>
                </a:moveTo>
                <a:lnTo>
                  <a:pt x="1282" y="21600"/>
                </a:lnTo>
                <a:lnTo>
                  <a:pt x="0" y="8982"/>
                </a:lnTo>
                <a:lnTo>
                  <a:pt x="237" y="7751"/>
                </a:lnTo>
                <a:lnTo>
                  <a:pt x="21600" y="0"/>
                </a:lnTo>
                <a:close/>
              </a:path>
            </a:pathLst>
          </a:custGeom>
          <a:solidFill>
            <a:schemeClr val="accent3">
              <a:lumMod val="75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p>
        </p:txBody>
      </p:sp>
      <p:sp>
        <p:nvSpPr>
          <p:cNvPr id="12" name="Triangle">
            <a:extLst>
              <a:ext uri="{FF2B5EF4-FFF2-40B4-BE49-F238E27FC236}">
                <a16:creationId xmlns:a16="http://schemas.microsoft.com/office/drawing/2014/main" id="{CE3DE26A-B70B-42B5-96CB-80C41FD7EDFF}"/>
              </a:ext>
            </a:extLst>
          </p:cNvPr>
          <p:cNvSpPr/>
          <p:nvPr/>
        </p:nvSpPr>
        <p:spPr>
          <a:xfrm>
            <a:off x="9106510" y="1662547"/>
            <a:ext cx="1529781" cy="1738784"/>
          </a:xfrm>
          <a:custGeom>
            <a:avLst/>
            <a:gdLst>
              <a:gd name="connsiteX0" fmla="*/ 21600 w 21600"/>
              <a:gd name="connsiteY0" fmla="*/ 0 h 21600"/>
              <a:gd name="connsiteX1" fmla="*/ 1286 w 21600"/>
              <a:gd name="connsiteY1" fmla="*/ 21600 h 21600"/>
              <a:gd name="connsiteX2" fmla="*/ 0 w 21600"/>
              <a:gd name="connsiteY2" fmla="*/ 8983 h 21600"/>
              <a:gd name="connsiteX3" fmla="*/ 1457 w 21600"/>
              <a:gd name="connsiteY3" fmla="*/ 8297 h 21600"/>
              <a:gd name="connsiteX4" fmla="*/ 21600 w 21600"/>
              <a:gd name="connsiteY4" fmla="*/ 0 h 21600"/>
              <a:gd name="connsiteX0" fmla="*/ 21600 w 21600"/>
              <a:gd name="connsiteY0" fmla="*/ 0 h 21600"/>
              <a:gd name="connsiteX1" fmla="*/ 1286 w 21600"/>
              <a:gd name="connsiteY1" fmla="*/ 21600 h 21600"/>
              <a:gd name="connsiteX2" fmla="*/ 0 w 21600"/>
              <a:gd name="connsiteY2" fmla="*/ 8983 h 21600"/>
              <a:gd name="connsiteX3" fmla="*/ 301 w 21600"/>
              <a:gd name="connsiteY3" fmla="*/ 7841 h 21600"/>
              <a:gd name="connsiteX4" fmla="*/ 21600 w 21600"/>
              <a:gd name="connsiteY4" fmla="*/ 0 h 2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600" extrusionOk="0">
                <a:moveTo>
                  <a:pt x="21600" y="0"/>
                </a:moveTo>
                <a:lnTo>
                  <a:pt x="1286" y="21600"/>
                </a:lnTo>
                <a:lnTo>
                  <a:pt x="0" y="8983"/>
                </a:lnTo>
                <a:cubicBezTo>
                  <a:pt x="100" y="8602"/>
                  <a:pt x="201" y="8222"/>
                  <a:pt x="301" y="7841"/>
                </a:cubicBezTo>
                <a:lnTo>
                  <a:pt x="21600" y="0"/>
                </a:lnTo>
                <a:close/>
              </a:path>
            </a:pathLst>
          </a:custGeom>
          <a:solidFill>
            <a:schemeClr val="accent4">
              <a:lumMod val="75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dirty="0"/>
          </a:p>
        </p:txBody>
      </p:sp>
      <p:sp>
        <p:nvSpPr>
          <p:cNvPr id="13" name="Triangle">
            <a:extLst>
              <a:ext uri="{FF2B5EF4-FFF2-40B4-BE49-F238E27FC236}">
                <a16:creationId xmlns:a16="http://schemas.microsoft.com/office/drawing/2014/main" id="{E2D9E7E2-36F3-4D6A-9F9C-EDDA01DBEF43}"/>
              </a:ext>
            </a:extLst>
          </p:cNvPr>
          <p:cNvSpPr/>
          <p:nvPr/>
        </p:nvSpPr>
        <p:spPr>
          <a:xfrm>
            <a:off x="1544398" y="5467494"/>
            <a:ext cx="1519172" cy="48663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49"/>
                </a:lnTo>
                <a:lnTo>
                  <a:pt x="6963" y="21600"/>
                </a:lnTo>
                <a:close/>
              </a:path>
            </a:pathLst>
          </a:custGeom>
          <a:solidFill>
            <a:schemeClr val="accent1"/>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p>
        </p:txBody>
      </p:sp>
      <p:sp>
        <p:nvSpPr>
          <p:cNvPr id="14" name="Triangle">
            <a:extLst>
              <a:ext uri="{FF2B5EF4-FFF2-40B4-BE49-F238E27FC236}">
                <a16:creationId xmlns:a16="http://schemas.microsoft.com/office/drawing/2014/main" id="{6D35205A-66DA-40A3-92C6-DD11E07D37BB}"/>
              </a:ext>
            </a:extLst>
          </p:cNvPr>
          <p:cNvSpPr/>
          <p:nvPr/>
        </p:nvSpPr>
        <p:spPr>
          <a:xfrm>
            <a:off x="3717326" y="4279344"/>
            <a:ext cx="1755002" cy="562126"/>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40"/>
                </a:lnTo>
                <a:lnTo>
                  <a:pt x="6957" y="21600"/>
                </a:lnTo>
                <a:close/>
              </a:path>
            </a:pathLst>
          </a:custGeom>
          <a:solidFill>
            <a:schemeClr val="accent2"/>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solidFill>
                <a:schemeClr val="accent2"/>
              </a:solidFill>
            </a:endParaRPr>
          </a:p>
        </p:txBody>
      </p:sp>
      <p:sp>
        <p:nvSpPr>
          <p:cNvPr id="15" name="Triangle">
            <a:extLst>
              <a:ext uri="{FF2B5EF4-FFF2-40B4-BE49-F238E27FC236}">
                <a16:creationId xmlns:a16="http://schemas.microsoft.com/office/drawing/2014/main" id="{5FE0F61F-B6E9-499E-8A9F-DF4987E684EF}"/>
              </a:ext>
            </a:extLst>
          </p:cNvPr>
          <p:cNvSpPr/>
          <p:nvPr/>
        </p:nvSpPr>
        <p:spPr>
          <a:xfrm>
            <a:off x="6144878" y="2890885"/>
            <a:ext cx="1953397" cy="625762"/>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58"/>
                </a:lnTo>
                <a:lnTo>
                  <a:pt x="6954" y="21600"/>
                </a:lnTo>
                <a:close/>
              </a:path>
            </a:pathLst>
          </a:custGeom>
          <a:solidFill>
            <a:schemeClr val="accent3"/>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sz="2400" dirty="0"/>
          </a:p>
        </p:txBody>
      </p:sp>
      <p:sp>
        <p:nvSpPr>
          <p:cNvPr id="16" name="Triangle">
            <a:extLst>
              <a:ext uri="{FF2B5EF4-FFF2-40B4-BE49-F238E27FC236}">
                <a16:creationId xmlns:a16="http://schemas.microsoft.com/office/drawing/2014/main" id="{43499916-AE54-4EAB-AEC9-278753E240A5}"/>
              </a:ext>
            </a:extLst>
          </p:cNvPr>
          <p:cNvSpPr/>
          <p:nvPr/>
        </p:nvSpPr>
        <p:spPr>
          <a:xfrm>
            <a:off x="8379057" y="1662547"/>
            <a:ext cx="2257234" cy="72309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42"/>
                </a:lnTo>
                <a:lnTo>
                  <a:pt x="6961" y="21600"/>
                </a:lnTo>
                <a:close/>
              </a:path>
            </a:pathLst>
          </a:custGeom>
          <a:solidFill>
            <a:schemeClr val="accent4"/>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000">
                <a:solidFill>
                  <a:srgbClr val="FFFFFF"/>
                </a:solidFill>
              </a:defRPr>
            </a:pPr>
            <a:endParaRPr lang="en-US" dirty="0"/>
          </a:p>
        </p:txBody>
      </p:sp>
      <p:sp>
        <p:nvSpPr>
          <p:cNvPr id="17" name="ZoneTexte 17">
            <a:extLst>
              <a:ext uri="{FF2B5EF4-FFF2-40B4-BE49-F238E27FC236}">
                <a16:creationId xmlns:a16="http://schemas.microsoft.com/office/drawing/2014/main" id="{B111AC61-9877-4D97-994B-93548B3C907E}"/>
              </a:ext>
            </a:extLst>
          </p:cNvPr>
          <p:cNvSpPr txBox="1"/>
          <p:nvPr/>
        </p:nvSpPr>
        <p:spPr>
          <a:xfrm flipH="1">
            <a:off x="2192630" y="5601719"/>
            <a:ext cx="155491" cy="369332"/>
          </a:xfrm>
          <a:prstGeom prst="rect">
            <a:avLst/>
          </a:prstGeom>
          <a:noFill/>
          <a:effectLst/>
        </p:spPr>
        <p:txBody>
          <a:bodyPr wrap="none" lIns="0" tIns="0" rIns="0" bIns="0" rtlCol="0" anchor="ctr">
            <a:spAutoFit/>
          </a:bodyPr>
          <a:lstStyle/>
          <a:p>
            <a:pPr algn="ctr"/>
            <a:r>
              <a:rPr lang="en-US" sz="2400" b="1" dirty="0">
                <a:solidFill>
                  <a:schemeClr val="lt1"/>
                </a:solidFill>
              </a:rPr>
              <a:t>1</a:t>
            </a:r>
          </a:p>
        </p:txBody>
      </p:sp>
      <p:sp>
        <p:nvSpPr>
          <p:cNvPr id="18" name="ZoneTexte 18">
            <a:extLst>
              <a:ext uri="{FF2B5EF4-FFF2-40B4-BE49-F238E27FC236}">
                <a16:creationId xmlns:a16="http://schemas.microsoft.com/office/drawing/2014/main" id="{E6D2AE30-211B-4FCE-BC49-3CCAF0B2B216}"/>
              </a:ext>
            </a:extLst>
          </p:cNvPr>
          <p:cNvSpPr txBox="1"/>
          <p:nvPr/>
        </p:nvSpPr>
        <p:spPr>
          <a:xfrm flipH="1">
            <a:off x="4602396" y="4421171"/>
            <a:ext cx="155491" cy="369332"/>
          </a:xfrm>
          <a:prstGeom prst="rect">
            <a:avLst/>
          </a:prstGeom>
          <a:noFill/>
          <a:effectLst/>
        </p:spPr>
        <p:txBody>
          <a:bodyPr wrap="none" lIns="0" tIns="0" rIns="0" bIns="0" rtlCol="0" anchor="ctr">
            <a:spAutoFit/>
          </a:bodyPr>
          <a:lstStyle/>
          <a:p>
            <a:pPr algn="ctr"/>
            <a:r>
              <a:rPr lang="en-US" sz="2400" b="1" dirty="0">
                <a:solidFill>
                  <a:schemeClr val="lt1"/>
                </a:solidFill>
              </a:rPr>
              <a:t>2</a:t>
            </a:r>
          </a:p>
        </p:txBody>
      </p:sp>
      <p:sp>
        <p:nvSpPr>
          <p:cNvPr id="19" name="ZoneTexte 19">
            <a:extLst>
              <a:ext uri="{FF2B5EF4-FFF2-40B4-BE49-F238E27FC236}">
                <a16:creationId xmlns:a16="http://schemas.microsoft.com/office/drawing/2014/main" id="{C5E158C0-EABA-4DC4-B34B-F2D8F6078CAD}"/>
              </a:ext>
            </a:extLst>
          </p:cNvPr>
          <p:cNvSpPr txBox="1"/>
          <p:nvPr/>
        </p:nvSpPr>
        <p:spPr>
          <a:xfrm flipH="1">
            <a:off x="7153661" y="3132117"/>
            <a:ext cx="155491" cy="369332"/>
          </a:xfrm>
          <a:prstGeom prst="rect">
            <a:avLst/>
          </a:prstGeom>
          <a:noFill/>
          <a:effectLst/>
        </p:spPr>
        <p:txBody>
          <a:bodyPr wrap="none" lIns="0" tIns="0" rIns="0" bIns="0" rtlCol="0" anchor="ctr">
            <a:spAutoFit/>
          </a:bodyPr>
          <a:lstStyle/>
          <a:p>
            <a:pPr algn="ctr"/>
            <a:r>
              <a:rPr lang="en-US" sz="2400" b="1" dirty="0">
                <a:solidFill>
                  <a:schemeClr val="lt1"/>
                </a:solidFill>
              </a:rPr>
              <a:t>3</a:t>
            </a:r>
          </a:p>
        </p:txBody>
      </p:sp>
      <p:sp>
        <p:nvSpPr>
          <p:cNvPr id="20" name="ZoneTexte 20">
            <a:extLst>
              <a:ext uri="{FF2B5EF4-FFF2-40B4-BE49-F238E27FC236}">
                <a16:creationId xmlns:a16="http://schemas.microsoft.com/office/drawing/2014/main" id="{538C5BDA-C084-4FA5-8917-1B83FBE30546}"/>
              </a:ext>
            </a:extLst>
          </p:cNvPr>
          <p:cNvSpPr txBox="1"/>
          <p:nvPr/>
        </p:nvSpPr>
        <p:spPr>
          <a:xfrm flipH="1">
            <a:off x="9535890" y="1957503"/>
            <a:ext cx="155491" cy="369332"/>
          </a:xfrm>
          <a:prstGeom prst="rect">
            <a:avLst/>
          </a:prstGeom>
          <a:noFill/>
          <a:effectLst/>
        </p:spPr>
        <p:txBody>
          <a:bodyPr wrap="none" lIns="0" tIns="0" rIns="0" bIns="0" rtlCol="0" anchor="ctr">
            <a:spAutoFit/>
          </a:bodyPr>
          <a:lstStyle/>
          <a:p>
            <a:pPr algn="ctr"/>
            <a:r>
              <a:rPr lang="en-US" sz="2400" b="1" dirty="0">
                <a:solidFill>
                  <a:schemeClr val="lt1"/>
                </a:solidFill>
              </a:rPr>
              <a:t>4</a:t>
            </a:r>
          </a:p>
        </p:txBody>
      </p:sp>
      <p:sp>
        <p:nvSpPr>
          <p:cNvPr id="21" name="TextBox 37">
            <a:extLst>
              <a:ext uri="{FF2B5EF4-FFF2-40B4-BE49-F238E27FC236}">
                <a16:creationId xmlns:a16="http://schemas.microsoft.com/office/drawing/2014/main" id="{F2973F94-214A-4575-B449-FF56B853AA7A}"/>
              </a:ext>
            </a:extLst>
          </p:cNvPr>
          <p:cNvSpPr txBox="1"/>
          <p:nvPr/>
        </p:nvSpPr>
        <p:spPr>
          <a:xfrm>
            <a:off x="2348121" y="1670261"/>
            <a:ext cx="3913143" cy="1569660"/>
          </a:xfrm>
          <a:prstGeom prst="rect">
            <a:avLst/>
          </a:prstGeom>
          <a:noFill/>
        </p:spPr>
        <p:txBody>
          <a:bodyPr wrap="square" rtlCol="0">
            <a:spAutoFit/>
          </a:bodyPr>
          <a:lstStyle/>
          <a:p>
            <a:pPr algn="ctr"/>
            <a:r>
              <a:rPr lang="en-US" sz="2400" b="1">
                <a:solidFill>
                  <a:schemeClr val="accent2"/>
                </a:solidFill>
              </a:rPr>
              <a:t>Nhóm 2</a:t>
            </a:r>
          </a:p>
          <a:p>
            <a:pPr algn="ctr"/>
            <a:r>
              <a:rPr lang="en-US" sz="2400">
                <a:latin typeface="Light"/>
              </a:rPr>
              <a:t>Có quyền thêm mới bản nhạc, nhạc sĩ, ca sĩ, nh</a:t>
            </a:r>
            <a:r>
              <a:rPr lang="vi-VN" sz="2400">
                <a:latin typeface="Light"/>
              </a:rPr>
              <a:t>ư</a:t>
            </a:r>
            <a:r>
              <a:rPr lang="en-US" sz="2400">
                <a:latin typeface="Light"/>
              </a:rPr>
              <a:t>ng không có quyền xóa, sửa dữ liệu.</a:t>
            </a:r>
            <a:endParaRPr lang="en-US" sz="2400" dirty="0">
              <a:latin typeface="Light"/>
            </a:endParaRPr>
          </a:p>
        </p:txBody>
      </p:sp>
      <p:sp>
        <p:nvSpPr>
          <p:cNvPr id="22" name="TextBox 37">
            <a:extLst>
              <a:ext uri="{FF2B5EF4-FFF2-40B4-BE49-F238E27FC236}">
                <a16:creationId xmlns:a16="http://schemas.microsoft.com/office/drawing/2014/main" id="{CBC228C1-8508-40FB-88C0-F0CEFA920615}"/>
              </a:ext>
            </a:extLst>
          </p:cNvPr>
          <p:cNvSpPr txBox="1"/>
          <p:nvPr/>
        </p:nvSpPr>
        <p:spPr>
          <a:xfrm>
            <a:off x="0" y="3235785"/>
            <a:ext cx="3224389" cy="1569660"/>
          </a:xfrm>
          <a:prstGeom prst="rect">
            <a:avLst/>
          </a:prstGeom>
          <a:noFill/>
        </p:spPr>
        <p:txBody>
          <a:bodyPr wrap="square" rtlCol="0">
            <a:spAutoFit/>
          </a:bodyPr>
          <a:lstStyle/>
          <a:p>
            <a:pPr algn="ctr"/>
            <a:r>
              <a:rPr lang="en-US" sz="2400" b="1">
                <a:solidFill>
                  <a:schemeClr val="accent1"/>
                </a:solidFill>
              </a:rPr>
              <a:t>Nhóm 1</a:t>
            </a:r>
          </a:p>
          <a:p>
            <a:pPr algn="ctr"/>
            <a:r>
              <a:rPr lang="en-US" sz="2400">
                <a:latin typeface="Light"/>
              </a:rPr>
              <a:t>Chỉ có quyền tìm kiếm, nghe nhạc, xem thông tin các bài hát</a:t>
            </a:r>
            <a:endParaRPr lang="en-US" sz="2400" dirty="0">
              <a:latin typeface="Light"/>
            </a:endParaRPr>
          </a:p>
        </p:txBody>
      </p:sp>
      <p:cxnSp>
        <p:nvCxnSpPr>
          <p:cNvPr id="23" name="Connecteur droit avec flèche 27">
            <a:extLst>
              <a:ext uri="{FF2B5EF4-FFF2-40B4-BE49-F238E27FC236}">
                <a16:creationId xmlns:a16="http://schemas.microsoft.com/office/drawing/2014/main" id="{51B76F40-D531-435F-8EDB-3C72D7F88746}"/>
              </a:ext>
            </a:extLst>
          </p:cNvPr>
          <p:cNvCxnSpPr>
            <a:cxnSpLocks/>
          </p:cNvCxnSpPr>
          <p:nvPr/>
        </p:nvCxnSpPr>
        <p:spPr>
          <a:xfrm flipV="1">
            <a:off x="2221795" y="4714701"/>
            <a:ext cx="0" cy="680435"/>
          </a:xfrm>
          <a:prstGeom prst="straightConnector1">
            <a:avLst/>
          </a:prstGeom>
          <a:ln>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9">
            <a:extLst>
              <a:ext uri="{FF2B5EF4-FFF2-40B4-BE49-F238E27FC236}">
                <a16:creationId xmlns:a16="http://schemas.microsoft.com/office/drawing/2014/main" id="{5850723D-A17B-4347-8455-4C4F0FD35522}"/>
              </a:ext>
            </a:extLst>
          </p:cNvPr>
          <p:cNvCxnSpPr>
            <a:cxnSpLocks/>
          </p:cNvCxnSpPr>
          <p:nvPr/>
        </p:nvCxnSpPr>
        <p:spPr>
          <a:xfrm flipV="1">
            <a:off x="4582856" y="3428943"/>
            <a:ext cx="0" cy="680435"/>
          </a:xfrm>
          <a:prstGeom prst="straightConnector1">
            <a:avLst/>
          </a:prstGeom>
          <a:ln>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30">
            <a:extLst>
              <a:ext uri="{FF2B5EF4-FFF2-40B4-BE49-F238E27FC236}">
                <a16:creationId xmlns:a16="http://schemas.microsoft.com/office/drawing/2014/main" id="{B6D67623-CE69-4FA8-A2D3-159ACE6190DE}"/>
              </a:ext>
            </a:extLst>
          </p:cNvPr>
          <p:cNvCxnSpPr>
            <a:cxnSpLocks/>
          </p:cNvCxnSpPr>
          <p:nvPr/>
        </p:nvCxnSpPr>
        <p:spPr>
          <a:xfrm>
            <a:off x="7512591" y="3871901"/>
            <a:ext cx="0" cy="680435"/>
          </a:xfrm>
          <a:prstGeom prst="straightConnector1">
            <a:avLst/>
          </a:prstGeom>
          <a:ln>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sp>
        <p:nvSpPr>
          <p:cNvPr id="26" name="TextBox 37">
            <a:extLst>
              <a:ext uri="{FF2B5EF4-FFF2-40B4-BE49-F238E27FC236}">
                <a16:creationId xmlns:a16="http://schemas.microsoft.com/office/drawing/2014/main" id="{2E000EF3-D219-46F6-8178-AF6A58C9AE60}"/>
              </a:ext>
            </a:extLst>
          </p:cNvPr>
          <p:cNvSpPr txBox="1"/>
          <p:nvPr/>
        </p:nvSpPr>
        <p:spPr>
          <a:xfrm>
            <a:off x="5913116" y="4686722"/>
            <a:ext cx="3477469" cy="1569660"/>
          </a:xfrm>
          <a:prstGeom prst="rect">
            <a:avLst/>
          </a:prstGeom>
          <a:noFill/>
        </p:spPr>
        <p:txBody>
          <a:bodyPr wrap="square" rtlCol="0">
            <a:spAutoFit/>
          </a:bodyPr>
          <a:lstStyle/>
          <a:p>
            <a:pPr algn="ctr"/>
            <a:r>
              <a:rPr lang="en-US" sz="2400" b="1">
                <a:solidFill>
                  <a:srgbClr val="FFC000"/>
                </a:solidFill>
              </a:rPr>
              <a:t>Nhóm 3</a:t>
            </a:r>
          </a:p>
          <a:p>
            <a:pPr algn="ctr"/>
            <a:r>
              <a:rPr lang="en-US" sz="2400">
                <a:latin typeface="Light"/>
              </a:rPr>
              <a:t>Có quyền sửa, xóa dữ liệu nh</a:t>
            </a:r>
            <a:r>
              <a:rPr lang="vi-VN" sz="2400">
                <a:latin typeface="Light"/>
              </a:rPr>
              <a:t>ư</a:t>
            </a:r>
            <a:r>
              <a:rPr lang="en-US" sz="2400">
                <a:latin typeface="Light"/>
              </a:rPr>
              <a:t>ng không có quyền sửa cấu trúc dữ liệu.</a:t>
            </a:r>
            <a:endParaRPr lang="en-US" sz="2400" dirty="0">
              <a:latin typeface="Light"/>
            </a:endParaRPr>
          </a:p>
        </p:txBody>
      </p:sp>
      <p:cxnSp>
        <p:nvCxnSpPr>
          <p:cNvPr id="27" name="Connecteur droit avec flèche 32">
            <a:extLst>
              <a:ext uri="{FF2B5EF4-FFF2-40B4-BE49-F238E27FC236}">
                <a16:creationId xmlns:a16="http://schemas.microsoft.com/office/drawing/2014/main" id="{648499C0-0781-4811-9DD6-151DD979C0AE}"/>
              </a:ext>
            </a:extLst>
          </p:cNvPr>
          <p:cNvCxnSpPr>
            <a:cxnSpLocks/>
          </p:cNvCxnSpPr>
          <p:nvPr/>
        </p:nvCxnSpPr>
        <p:spPr>
          <a:xfrm>
            <a:off x="10013212" y="2641056"/>
            <a:ext cx="0" cy="680435"/>
          </a:xfrm>
          <a:prstGeom prst="straightConnector1">
            <a:avLst/>
          </a:prstGeom>
          <a:ln>
            <a:solidFill>
              <a:schemeClr val="tx1"/>
            </a:solidFill>
            <a:headEnd type="oval"/>
            <a:tailEnd type="triangle"/>
          </a:ln>
        </p:spPr>
        <p:style>
          <a:lnRef idx="1">
            <a:schemeClr val="accent1"/>
          </a:lnRef>
          <a:fillRef idx="0">
            <a:schemeClr val="accent1"/>
          </a:fillRef>
          <a:effectRef idx="0">
            <a:schemeClr val="accent1"/>
          </a:effectRef>
          <a:fontRef idx="minor">
            <a:schemeClr val="tx1"/>
          </a:fontRef>
        </p:style>
      </p:cxnSp>
      <p:sp>
        <p:nvSpPr>
          <p:cNvPr id="28" name="TextBox 37">
            <a:extLst>
              <a:ext uri="{FF2B5EF4-FFF2-40B4-BE49-F238E27FC236}">
                <a16:creationId xmlns:a16="http://schemas.microsoft.com/office/drawing/2014/main" id="{7F91539B-FA31-45E5-AFAA-D44E72453053}"/>
              </a:ext>
            </a:extLst>
          </p:cNvPr>
          <p:cNvSpPr txBox="1"/>
          <p:nvPr/>
        </p:nvSpPr>
        <p:spPr>
          <a:xfrm>
            <a:off x="8556915" y="3402722"/>
            <a:ext cx="2865233" cy="830997"/>
          </a:xfrm>
          <a:prstGeom prst="rect">
            <a:avLst/>
          </a:prstGeom>
          <a:noFill/>
        </p:spPr>
        <p:txBody>
          <a:bodyPr wrap="square" rtlCol="0">
            <a:spAutoFit/>
          </a:bodyPr>
          <a:lstStyle/>
          <a:p>
            <a:pPr algn="ctr"/>
            <a:r>
              <a:rPr lang="en-US" sz="2400" b="1">
                <a:solidFill>
                  <a:schemeClr val="accent4"/>
                </a:solidFill>
              </a:rPr>
              <a:t>Nhóm 4</a:t>
            </a:r>
            <a:endParaRPr lang="en-US" sz="2400" b="1" dirty="0">
              <a:solidFill>
                <a:schemeClr val="accent4"/>
              </a:solidFill>
            </a:endParaRPr>
          </a:p>
          <a:p>
            <a:pPr algn="ctr"/>
            <a:r>
              <a:rPr lang="en-US" sz="2400">
                <a:latin typeface="Light"/>
              </a:rPr>
              <a:t>Có toàn quyền.</a:t>
            </a:r>
            <a:endParaRPr lang="en-US" sz="2400" dirty="0">
              <a:latin typeface="Light"/>
            </a:endParaRPr>
          </a:p>
        </p:txBody>
      </p:sp>
      <p:sp>
        <p:nvSpPr>
          <p:cNvPr id="29" name="TextBox 28">
            <a:extLst>
              <a:ext uri="{FF2B5EF4-FFF2-40B4-BE49-F238E27FC236}">
                <a16:creationId xmlns:a16="http://schemas.microsoft.com/office/drawing/2014/main" id="{1E418A83-7E6A-4FD2-998F-6A5DF1B6E343}"/>
              </a:ext>
            </a:extLst>
          </p:cNvPr>
          <p:cNvSpPr txBox="1"/>
          <p:nvPr/>
        </p:nvSpPr>
        <p:spPr>
          <a:xfrm>
            <a:off x="188686" y="195420"/>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BẢO MẬT HỆ C</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Tree>
    <p:extLst>
      <p:ext uri="{BB962C8B-B14F-4D97-AF65-F5344CB8AC3E}">
        <p14:creationId xmlns:p14="http://schemas.microsoft.com/office/powerpoint/2010/main" val="1513350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par>
                                <p:cTn id="8" presetID="16" presetClass="entr" presetSubtype="21"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barn(inVertical)">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arn(inVertical)">
                                      <p:cBhvr>
                                        <p:cTn id="15" dur="500"/>
                                        <p:tgtEl>
                                          <p:spTgt spid="21"/>
                                        </p:tgtEl>
                                      </p:cBhvr>
                                    </p:animEffect>
                                  </p:childTnLst>
                                </p:cTn>
                              </p:par>
                              <p:par>
                                <p:cTn id="16" presetID="16" presetClass="entr" presetSubtype="21" fill="hold"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barn(inVertical)">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barn(inVertical)">
                                      <p:cBhvr>
                                        <p:cTn id="23" dur="500"/>
                                        <p:tgtEl>
                                          <p:spTgt spid="26"/>
                                        </p:tgtEl>
                                      </p:cBhvr>
                                    </p:animEffect>
                                  </p:childTnLst>
                                </p:cTn>
                              </p:par>
                              <p:par>
                                <p:cTn id="24" presetID="16" presetClass="entr" presetSubtype="21" fill="hold" nodeType="with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barn(inVertical)">
                                      <p:cBhvr>
                                        <p:cTn id="26" dur="500"/>
                                        <p:tgtEl>
                                          <p:spTgt spid="25"/>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barn(inVertical)">
                                      <p:cBhvr>
                                        <p:cTn id="31" dur="500"/>
                                        <p:tgtEl>
                                          <p:spTgt spid="28"/>
                                        </p:tgtEl>
                                      </p:cBhvr>
                                    </p:animEffect>
                                  </p:childTnLst>
                                </p:cTn>
                              </p:par>
                              <p:par>
                                <p:cTn id="32" presetID="16" presetClass="entr" presetSubtype="21" fill="hold"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barn(inVertical)">
                                      <p:cBhvr>
                                        <p:cTn id="34"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6" grpId="0"/>
      <p:bldP spid="2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1E418A83-7E6A-4FD2-998F-6A5DF1B6E343}"/>
              </a:ext>
            </a:extLst>
          </p:cNvPr>
          <p:cNvSpPr txBox="1"/>
          <p:nvPr/>
        </p:nvSpPr>
        <p:spPr>
          <a:xfrm>
            <a:off x="188686" y="195420"/>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BẢO MẬT HỆ C</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2" name="TextBox 1">
            <a:extLst>
              <a:ext uri="{FF2B5EF4-FFF2-40B4-BE49-F238E27FC236}">
                <a16:creationId xmlns:a16="http://schemas.microsoft.com/office/drawing/2014/main" id="{837B1703-F4DC-426C-A776-815D3E081BDE}"/>
              </a:ext>
            </a:extLst>
          </p:cNvPr>
          <p:cNvSpPr txBox="1"/>
          <p:nvPr/>
        </p:nvSpPr>
        <p:spPr>
          <a:xfrm>
            <a:off x="759655" y="1083213"/>
            <a:ext cx="8368232" cy="461665"/>
          </a:xfrm>
          <a:prstGeom prst="rect">
            <a:avLst/>
          </a:prstGeom>
          <a:noFill/>
        </p:spPr>
        <p:txBody>
          <a:bodyPr wrap="square" rtlCol="0">
            <a:spAutoFit/>
          </a:bodyPr>
          <a:lstStyle/>
          <a:p>
            <a:r>
              <a:rPr lang="en-US" sz="2400" b="1">
                <a:latin typeface="Roboto" panose="020B0604020202020204" charset="0"/>
                <a:ea typeface="Roboto" panose="020B0604020202020204" charset="0"/>
                <a:cs typeface="Roboto" panose="020B0604020202020204" charset="0"/>
              </a:rPr>
              <a:t>Bảng tóm tắt quyền truy cập</a:t>
            </a:r>
          </a:p>
        </p:txBody>
      </p:sp>
      <p:graphicFrame>
        <p:nvGraphicFramePr>
          <p:cNvPr id="3" name="Table 2">
            <a:extLst>
              <a:ext uri="{FF2B5EF4-FFF2-40B4-BE49-F238E27FC236}">
                <a16:creationId xmlns:a16="http://schemas.microsoft.com/office/drawing/2014/main" id="{7436141E-2417-4D0A-9F11-DC4CFF1355E7}"/>
              </a:ext>
            </a:extLst>
          </p:cNvPr>
          <p:cNvGraphicFramePr>
            <a:graphicFrameLocks noGrp="1"/>
          </p:cNvGraphicFramePr>
          <p:nvPr>
            <p:extLst>
              <p:ext uri="{D42A27DB-BD31-4B8C-83A1-F6EECF244321}">
                <p14:modId xmlns:p14="http://schemas.microsoft.com/office/powerpoint/2010/main" val="3202083506"/>
              </p:ext>
            </p:extLst>
          </p:nvPr>
        </p:nvGraphicFramePr>
        <p:xfrm>
          <a:off x="840969" y="1643767"/>
          <a:ext cx="10807080" cy="3666349"/>
        </p:xfrm>
        <a:graphic>
          <a:graphicData uri="http://schemas.openxmlformats.org/drawingml/2006/table">
            <a:tbl>
              <a:tblPr firstRow="1" bandRow="1">
                <a:tableStyleId>{C4B1156A-380E-4F78-BDF5-A606A8083BF9}</a:tableStyleId>
              </a:tblPr>
              <a:tblGrid>
                <a:gridCol w="3055782">
                  <a:extLst>
                    <a:ext uri="{9D8B030D-6E8A-4147-A177-3AD203B41FA5}">
                      <a16:colId xmlns:a16="http://schemas.microsoft.com/office/drawing/2014/main" val="2578858265"/>
                    </a:ext>
                  </a:extLst>
                </a:gridCol>
                <a:gridCol w="1702191">
                  <a:extLst>
                    <a:ext uri="{9D8B030D-6E8A-4147-A177-3AD203B41FA5}">
                      <a16:colId xmlns:a16="http://schemas.microsoft.com/office/drawing/2014/main" val="2067953804"/>
                    </a:ext>
                  </a:extLst>
                </a:gridCol>
                <a:gridCol w="3347337">
                  <a:extLst>
                    <a:ext uri="{9D8B030D-6E8A-4147-A177-3AD203B41FA5}">
                      <a16:colId xmlns:a16="http://schemas.microsoft.com/office/drawing/2014/main" val="2799350216"/>
                    </a:ext>
                  </a:extLst>
                </a:gridCol>
                <a:gridCol w="2701770">
                  <a:extLst>
                    <a:ext uri="{9D8B030D-6E8A-4147-A177-3AD203B41FA5}">
                      <a16:colId xmlns:a16="http://schemas.microsoft.com/office/drawing/2014/main" val="582051077"/>
                    </a:ext>
                  </a:extLst>
                </a:gridCol>
              </a:tblGrid>
              <a:tr h="370840">
                <a:tc>
                  <a:txBody>
                    <a:bodyPr/>
                    <a:lstStyle/>
                    <a:p>
                      <a:pPr algn="ctr">
                        <a:lnSpc>
                          <a:spcPct val="150000"/>
                        </a:lnSpc>
                        <a:spcAft>
                          <a:spcPts val="600"/>
                        </a:spcAft>
                      </a:pPr>
                      <a:r>
                        <a:rPr lang="vi-VN" sz="2400">
                          <a:effectLst/>
                        </a:rPr>
                        <a:t>Nhóm người dùng</a:t>
                      </a:r>
                    </a:p>
                  </a:txBody>
                  <a:tcPr anchor="ctr"/>
                </a:tc>
                <a:tc>
                  <a:txBody>
                    <a:bodyPr/>
                    <a:lstStyle/>
                    <a:p>
                      <a:pPr algn="ctr">
                        <a:lnSpc>
                          <a:spcPct val="150000"/>
                        </a:lnSpc>
                        <a:spcAft>
                          <a:spcPts val="600"/>
                        </a:spcAft>
                      </a:pPr>
                      <a:r>
                        <a:rPr lang="en-US" sz="2400">
                          <a:effectLst/>
                        </a:rPr>
                        <a:t>Đăng nhập</a:t>
                      </a:r>
                    </a:p>
                  </a:txBody>
                  <a:tcPr anchor="ctr"/>
                </a:tc>
                <a:tc>
                  <a:txBody>
                    <a:bodyPr/>
                    <a:lstStyle/>
                    <a:p>
                      <a:pPr algn="ctr">
                        <a:lnSpc>
                          <a:spcPct val="150000"/>
                        </a:lnSpc>
                        <a:spcAft>
                          <a:spcPts val="600"/>
                        </a:spcAft>
                      </a:pPr>
                      <a:r>
                        <a:rPr lang="en-US" sz="2400">
                          <a:effectLst/>
                        </a:rPr>
                        <a:t>Quyền truy cập CSDL</a:t>
                      </a:r>
                    </a:p>
                  </a:txBody>
                  <a:tcPr anchor="ctr"/>
                </a:tc>
                <a:tc>
                  <a:txBody>
                    <a:bodyPr/>
                    <a:lstStyle/>
                    <a:p>
                      <a:pPr algn="ctr">
                        <a:lnSpc>
                          <a:spcPct val="150000"/>
                        </a:lnSpc>
                        <a:spcAft>
                          <a:spcPts val="600"/>
                        </a:spcAft>
                      </a:pPr>
                      <a:r>
                        <a:rPr lang="en-US" sz="2400">
                          <a:effectLst/>
                        </a:rPr>
                        <a:t>Tài khoản</a:t>
                      </a:r>
                    </a:p>
                  </a:txBody>
                  <a:tcPr anchor="ctr"/>
                </a:tc>
                <a:extLst>
                  <a:ext uri="{0D108BD9-81ED-4DB2-BD59-A6C34878D82A}">
                    <a16:rowId xmlns:a16="http://schemas.microsoft.com/office/drawing/2014/main" val="3608417983"/>
                  </a:ext>
                </a:extLst>
              </a:tr>
              <a:tr h="370840">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extLst>
                  <a:ext uri="{0D108BD9-81ED-4DB2-BD59-A6C34878D82A}">
                    <a16:rowId xmlns:a16="http://schemas.microsoft.com/office/drawing/2014/main" val="1080048189"/>
                  </a:ext>
                </a:extLst>
              </a:tr>
              <a:tr h="370840">
                <a:tc>
                  <a:txBody>
                    <a:bodyPr/>
                    <a:lstStyle/>
                    <a:p>
                      <a:pPr>
                        <a:lnSpc>
                          <a:spcPct val="150000"/>
                        </a:lnSpc>
                        <a:spcAft>
                          <a:spcPts val="600"/>
                        </a:spcAft>
                      </a:pPr>
                      <a:endParaRPr lang="vi-VN"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extLst>
                  <a:ext uri="{0D108BD9-81ED-4DB2-BD59-A6C34878D82A}">
                    <a16:rowId xmlns:a16="http://schemas.microsoft.com/office/drawing/2014/main" val="206515631"/>
                  </a:ext>
                </a:extLst>
              </a:tr>
              <a:tr h="1332849">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extLst>
                  <a:ext uri="{0D108BD9-81ED-4DB2-BD59-A6C34878D82A}">
                    <a16:rowId xmlns:a16="http://schemas.microsoft.com/office/drawing/2014/main" val="3205471871"/>
                  </a:ext>
                </a:extLst>
              </a:tr>
              <a:tr h="370840">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tc>
                  <a:txBody>
                    <a:bodyPr/>
                    <a:lstStyle/>
                    <a:p>
                      <a:pPr>
                        <a:lnSpc>
                          <a:spcPct val="150000"/>
                        </a:lnSpc>
                        <a:spcAft>
                          <a:spcPts val="600"/>
                        </a:spcAft>
                      </a:pPr>
                      <a:endParaRPr lang="en-US" sz="2400">
                        <a:effectLst/>
                      </a:endParaRPr>
                    </a:p>
                  </a:txBody>
                  <a:tcPr anchor="ctr"/>
                </a:tc>
                <a:extLst>
                  <a:ext uri="{0D108BD9-81ED-4DB2-BD59-A6C34878D82A}">
                    <a16:rowId xmlns:a16="http://schemas.microsoft.com/office/drawing/2014/main" val="1956098850"/>
                  </a:ext>
                </a:extLst>
              </a:tr>
            </a:tbl>
          </a:graphicData>
        </a:graphic>
      </p:graphicFrame>
      <p:sp>
        <p:nvSpPr>
          <p:cNvPr id="6" name="Rectangle 5">
            <a:extLst>
              <a:ext uri="{FF2B5EF4-FFF2-40B4-BE49-F238E27FC236}">
                <a16:creationId xmlns:a16="http://schemas.microsoft.com/office/drawing/2014/main" id="{EAC2516D-CD65-429D-9518-0D21DC0AA3E9}"/>
              </a:ext>
            </a:extLst>
          </p:cNvPr>
          <p:cNvSpPr/>
          <p:nvPr/>
        </p:nvSpPr>
        <p:spPr>
          <a:xfrm>
            <a:off x="3917927" y="2133265"/>
            <a:ext cx="974947" cy="589072"/>
          </a:xfrm>
          <a:prstGeom prst="rect">
            <a:avLst/>
          </a:prstGeom>
        </p:spPr>
        <p:txBody>
          <a:bodyPr wrap="none">
            <a:spAutoFit/>
          </a:bodyPr>
          <a:lstStyle/>
          <a:p>
            <a:pPr lvl="0">
              <a:lnSpc>
                <a:spcPct val="150000"/>
              </a:lnSpc>
              <a:spcAft>
                <a:spcPts val="600"/>
              </a:spcAft>
            </a:pPr>
            <a:r>
              <a:rPr lang="en-US" sz="2400">
                <a:solidFill>
                  <a:prstClr val="black"/>
                </a:solidFill>
              </a:rPr>
              <a:t>Không</a:t>
            </a:r>
          </a:p>
        </p:txBody>
      </p:sp>
      <p:sp>
        <p:nvSpPr>
          <p:cNvPr id="32" name="Rectangle 31">
            <a:extLst>
              <a:ext uri="{FF2B5EF4-FFF2-40B4-BE49-F238E27FC236}">
                <a16:creationId xmlns:a16="http://schemas.microsoft.com/office/drawing/2014/main" id="{1CD588FC-455C-4671-B77D-FD33B7DE4DFE}"/>
              </a:ext>
            </a:extLst>
          </p:cNvPr>
          <p:cNvSpPr/>
          <p:nvPr/>
        </p:nvSpPr>
        <p:spPr>
          <a:xfrm>
            <a:off x="3917927" y="2745248"/>
            <a:ext cx="510076" cy="589072"/>
          </a:xfrm>
          <a:prstGeom prst="rect">
            <a:avLst/>
          </a:prstGeom>
        </p:spPr>
        <p:txBody>
          <a:bodyPr wrap="none">
            <a:spAutoFit/>
          </a:bodyPr>
          <a:lstStyle/>
          <a:p>
            <a:pPr lvl="0">
              <a:lnSpc>
                <a:spcPct val="150000"/>
              </a:lnSpc>
              <a:spcAft>
                <a:spcPts val="600"/>
              </a:spcAft>
            </a:pPr>
            <a:r>
              <a:rPr lang="en-US" sz="2400">
                <a:solidFill>
                  <a:prstClr val="black"/>
                </a:solidFill>
              </a:rPr>
              <a:t>Có</a:t>
            </a:r>
          </a:p>
        </p:txBody>
      </p:sp>
      <p:sp>
        <p:nvSpPr>
          <p:cNvPr id="34" name="Rectangle 33">
            <a:extLst>
              <a:ext uri="{FF2B5EF4-FFF2-40B4-BE49-F238E27FC236}">
                <a16:creationId xmlns:a16="http://schemas.microsoft.com/office/drawing/2014/main" id="{DD78C93D-C12B-4E7E-B99E-C6CCB784C62C}"/>
              </a:ext>
            </a:extLst>
          </p:cNvPr>
          <p:cNvSpPr/>
          <p:nvPr/>
        </p:nvSpPr>
        <p:spPr>
          <a:xfrm>
            <a:off x="3917927" y="3608555"/>
            <a:ext cx="510076" cy="589072"/>
          </a:xfrm>
          <a:prstGeom prst="rect">
            <a:avLst/>
          </a:prstGeom>
        </p:spPr>
        <p:txBody>
          <a:bodyPr wrap="none">
            <a:spAutoFit/>
          </a:bodyPr>
          <a:lstStyle/>
          <a:p>
            <a:pPr lvl="0">
              <a:lnSpc>
                <a:spcPct val="150000"/>
              </a:lnSpc>
              <a:spcAft>
                <a:spcPts val="600"/>
              </a:spcAft>
            </a:pPr>
            <a:r>
              <a:rPr lang="en-US" sz="2400">
                <a:solidFill>
                  <a:prstClr val="black"/>
                </a:solidFill>
              </a:rPr>
              <a:t>Có</a:t>
            </a:r>
          </a:p>
        </p:txBody>
      </p:sp>
      <p:sp>
        <p:nvSpPr>
          <p:cNvPr id="35" name="Rectangle 34">
            <a:extLst>
              <a:ext uri="{FF2B5EF4-FFF2-40B4-BE49-F238E27FC236}">
                <a16:creationId xmlns:a16="http://schemas.microsoft.com/office/drawing/2014/main" id="{802CE20C-9E98-4288-8EC3-90ED57BC9A2A}"/>
              </a:ext>
            </a:extLst>
          </p:cNvPr>
          <p:cNvSpPr/>
          <p:nvPr/>
        </p:nvSpPr>
        <p:spPr>
          <a:xfrm>
            <a:off x="3917927" y="4682667"/>
            <a:ext cx="510076" cy="589072"/>
          </a:xfrm>
          <a:prstGeom prst="rect">
            <a:avLst/>
          </a:prstGeom>
        </p:spPr>
        <p:txBody>
          <a:bodyPr wrap="none">
            <a:spAutoFit/>
          </a:bodyPr>
          <a:lstStyle/>
          <a:p>
            <a:pPr lvl="0">
              <a:lnSpc>
                <a:spcPct val="150000"/>
              </a:lnSpc>
              <a:spcAft>
                <a:spcPts val="600"/>
              </a:spcAft>
            </a:pPr>
            <a:r>
              <a:rPr lang="en-US" sz="2400">
                <a:solidFill>
                  <a:prstClr val="black"/>
                </a:solidFill>
              </a:rPr>
              <a:t>Có</a:t>
            </a:r>
          </a:p>
        </p:txBody>
      </p:sp>
      <p:sp>
        <p:nvSpPr>
          <p:cNvPr id="37" name="Rectangle 36">
            <a:extLst>
              <a:ext uri="{FF2B5EF4-FFF2-40B4-BE49-F238E27FC236}">
                <a16:creationId xmlns:a16="http://schemas.microsoft.com/office/drawing/2014/main" id="{6BD191BF-6E82-448F-99DB-6B962AA60A1D}"/>
              </a:ext>
            </a:extLst>
          </p:cNvPr>
          <p:cNvSpPr/>
          <p:nvPr/>
        </p:nvSpPr>
        <p:spPr>
          <a:xfrm>
            <a:off x="5616740" y="2133265"/>
            <a:ext cx="1069011" cy="589072"/>
          </a:xfrm>
          <a:prstGeom prst="rect">
            <a:avLst/>
          </a:prstGeom>
        </p:spPr>
        <p:txBody>
          <a:bodyPr wrap="none">
            <a:spAutoFit/>
          </a:bodyPr>
          <a:lstStyle/>
          <a:p>
            <a:pPr lvl="0">
              <a:lnSpc>
                <a:spcPct val="150000"/>
              </a:lnSpc>
              <a:spcAft>
                <a:spcPts val="600"/>
              </a:spcAft>
            </a:pPr>
            <a:r>
              <a:rPr lang="en-US" sz="2400">
                <a:solidFill>
                  <a:prstClr val="black"/>
                </a:solidFill>
              </a:rPr>
              <a:t>SELECT</a:t>
            </a:r>
          </a:p>
        </p:txBody>
      </p:sp>
      <p:sp>
        <p:nvSpPr>
          <p:cNvPr id="39" name="Rectangle 38">
            <a:extLst>
              <a:ext uri="{FF2B5EF4-FFF2-40B4-BE49-F238E27FC236}">
                <a16:creationId xmlns:a16="http://schemas.microsoft.com/office/drawing/2014/main" id="{1673444B-28FB-4FCE-9FD1-C9BF5B8572DF}"/>
              </a:ext>
            </a:extLst>
          </p:cNvPr>
          <p:cNvSpPr/>
          <p:nvPr/>
        </p:nvSpPr>
        <p:spPr>
          <a:xfrm>
            <a:off x="5616740" y="2745248"/>
            <a:ext cx="2065181" cy="589072"/>
          </a:xfrm>
          <a:prstGeom prst="rect">
            <a:avLst/>
          </a:prstGeom>
        </p:spPr>
        <p:txBody>
          <a:bodyPr wrap="none">
            <a:spAutoFit/>
          </a:bodyPr>
          <a:lstStyle/>
          <a:p>
            <a:pPr lvl="0">
              <a:lnSpc>
                <a:spcPct val="150000"/>
              </a:lnSpc>
              <a:spcAft>
                <a:spcPts val="600"/>
              </a:spcAft>
            </a:pPr>
            <a:r>
              <a:rPr lang="en-US" sz="2400">
                <a:solidFill>
                  <a:prstClr val="black"/>
                </a:solidFill>
              </a:rPr>
              <a:t>SELECT, INSERT</a:t>
            </a:r>
          </a:p>
        </p:txBody>
      </p:sp>
      <p:sp>
        <p:nvSpPr>
          <p:cNvPr id="41" name="Rectangle 40">
            <a:extLst>
              <a:ext uri="{FF2B5EF4-FFF2-40B4-BE49-F238E27FC236}">
                <a16:creationId xmlns:a16="http://schemas.microsoft.com/office/drawing/2014/main" id="{F6260E76-250F-4A5C-B835-B3AAF2DA2266}"/>
              </a:ext>
            </a:extLst>
          </p:cNvPr>
          <p:cNvSpPr/>
          <p:nvPr/>
        </p:nvSpPr>
        <p:spPr>
          <a:xfrm>
            <a:off x="5616740" y="3367615"/>
            <a:ext cx="3321166" cy="1220014"/>
          </a:xfrm>
          <a:prstGeom prst="rect">
            <a:avLst/>
          </a:prstGeom>
        </p:spPr>
        <p:txBody>
          <a:bodyPr wrap="none">
            <a:spAutoFit/>
          </a:bodyPr>
          <a:lstStyle/>
          <a:p>
            <a:pPr lvl="0">
              <a:lnSpc>
                <a:spcPct val="150000"/>
              </a:lnSpc>
              <a:spcAft>
                <a:spcPts val="600"/>
              </a:spcAft>
            </a:pPr>
            <a:r>
              <a:rPr lang="en-US" sz="2400">
                <a:solidFill>
                  <a:prstClr val="black"/>
                </a:solidFill>
              </a:rPr>
              <a:t>SELECT, INSERT, UPDATE, </a:t>
            </a:r>
          </a:p>
          <a:p>
            <a:pPr lvl="0">
              <a:lnSpc>
                <a:spcPct val="150000"/>
              </a:lnSpc>
              <a:spcAft>
                <a:spcPts val="600"/>
              </a:spcAft>
            </a:pPr>
            <a:r>
              <a:rPr lang="en-US" sz="2400">
                <a:solidFill>
                  <a:prstClr val="black"/>
                </a:solidFill>
              </a:rPr>
              <a:t>DELETE</a:t>
            </a:r>
          </a:p>
        </p:txBody>
      </p:sp>
      <p:sp>
        <p:nvSpPr>
          <p:cNvPr id="43" name="Rectangle 42">
            <a:extLst>
              <a:ext uri="{FF2B5EF4-FFF2-40B4-BE49-F238E27FC236}">
                <a16:creationId xmlns:a16="http://schemas.microsoft.com/office/drawing/2014/main" id="{403C6F72-A447-4E0B-BFB5-2FEC83A42468}"/>
              </a:ext>
            </a:extLst>
          </p:cNvPr>
          <p:cNvSpPr/>
          <p:nvPr/>
        </p:nvSpPr>
        <p:spPr>
          <a:xfrm>
            <a:off x="5616740" y="4682667"/>
            <a:ext cx="1623458" cy="589072"/>
          </a:xfrm>
          <a:prstGeom prst="rect">
            <a:avLst/>
          </a:prstGeom>
        </p:spPr>
        <p:txBody>
          <a:bodyPr wrap="none">
            <a:spAutoFit/>
          </a:bodyPr>
          <a:lstStyle/>
          <a:p>
            <a:pPr lvl="0">
              <a:lnSpc>
                <a:spcPct val="150000"/>
              </a:lnSpc>
              <a:spcAft>
                <a:spcPts val="600"/>
              </a:spcAft>
            </a:pPr>
            <a:r>
              <a:rPr lang="en-US" sz="2400">
                <a:solidFill>
                  <a:prstClr val="black"/>
                </a:solidFill>
              </a:rPr>
              <a:t>Toàn quyền</a:t>
            </a:r>
          </a:p>
        </p:txBody>
      </p:sp>
      <p:sp>
        <p:nvSpPr>
          <p:cNvPr id="45" name="Rectangle 44">
            <a:extLst>
              <a:ext uri="{FF2B5EF4-FFF2-40B4-BE49-F238E27FC236}">
                <a16:creationId xmlns:a16="http://schemas.microsoft.com/office/drawing/2014/main" id="{3286B7DA-2F56-4F16-A580-57FED3022AEE}"/>
              </a:ext>
            </a:extLst>
          </p:cNvPr>
          <p:cNvSpPr/>
          <p:nvPr/>
        </p:nvSpPr>
        <p:spPr>
          <a:xfrm>
            <a:off x="9041468" y="2133265"/>
            <a:ext cx="864083" cy="589072"/>
          </a:xfrm>
          <a:prstGeom prst="rect">
            <a:avLst/>
          </a:prstGeom>
        </p:spPr>
        <p:txBody>
          <a:bodyPr wrap="none">
            <a:spAutoFit/>
          </a:bodyPr>
          <a:lstStyle/>
          <a:p>
            <a:pPr lvl="0">
              <a:lnSpc>
                <a:spcPct val="150000"/>
              </a:lnSpc>
              <a:spcAft>
                <a:spcPts val="600"/>
              </a:spcAft>
            </a:pPr>
            <a:r>
              <a:rPr lang="en-US" sz="2400">
                <a:solidFill>
                  <a:prstClr val="black"/>
                </a:solidFill>
              </a:rPr>
              <a:t>guest</a:t>
            </a:r>
          </a:p>
        </p:txBody>
      </p:sp>
      <p:sp>
        <p:nvSpPr>
          <p:cNvPr id="48" name="Rectangle 47">
            <a:extLst>
              <a:ext uri="{FF2B5EF4-FFF2-40B4-BE49-F238E27FC236}">
                <a16:creationId xmlns:a16="http://schemas.microsoft.com/office/drawing/2014/main" id="{A44C7378-C547-4209-B3EA-BB6AE57E15E3}"/>
              </a:ext>
            </a:extLst>
          </p:cNvPr>
          <p:cNvSpPr/>
          <p:nvPr/>
        </p:nvSpPr>
        <p:spPr>
          <a:xfrm>
            <a:off x="9041468" y="2745248"/>
            <a:ext cx="1522212" cy="589072"/>
          </a:xfrm>
          <a:prstGeom prst="rect">
            <a:avLst/>
          </a:prstGeom>
        </p:spPr>
        <p:txBody>
          <a:bodyPr wrap="none">
            <a:spAutoFit/>
          </a:bodyPr>
          <a:lstStyle/>
          <a:p>
            <a:pPr lvl="0">
              <a:lnSpc>
                <a:spcPct val="150000"/>
              </a:lnSpc>
              <a:spcAft>
                <a:spcPts val="600"/>
              </a:spcAft>
            </a:pPr>
            <a:r>
              <a:rPr lang="en-US" sz="2400">
                <a:solidFill>
                  <a:prstClr val="black"/>
                </a:solidFill>
              </a:rPr>
              <a:t>moderator</a:t>
            </a:r>
          </a:p>
        </p:txBody>
      </p:sp>
      <p:sp>
        <p:nvSpPr>
          <p:cNvPr id="50" name="Rectangle 49">
            <a:extLst>
              <a:ext uri="{FF2B5EF4-FFF2-40B4-BE49-F238E27FC236}">
                <a16:creationId xmlns:a16="http://schemas.microsoft.com/office/drawing/2014/main" id="{8A1CEB77-E331-4F9B-98E4-1BF430D78D6C}"/>
              </a:ext>
            </a:extLst>
          </p:cNvPr>
          <p:cNvSpPr/>
          <p:nvPr/>
        </p:nvSpPr>
        <p:spPr>
          <a:xfrm>
            <a:off x="9041468" y="3563198"/>
            <a:ext cx="1777666" cy="589072"/>
          </a:xfrm>
          <a:prstGeom prst="rect">
            <a:avLst/>
          </a:prstGeom>
        </p:spPr>
        <p:txBody>
          <a:bodyPr wrap="none">
            <a:spAutoFit/>
          </a:bodyPr>
          <a:lstStyle/>
          <a:p>
            <a:pPr lvl="0">
              <a:lnSpc>
                <a:spcPct val="150000"/>
              </a:lnSpc>
              <a:spcAft>
                <a:spcPts val="600"/>
              </a:spcAft>
            </a:pPr>
            <a:r>
              <a:rPr lang="en-US" sz="2400">
                <a:solidFill>
                  <a:prstClr val="black"/>
                </a:solidFill>
              </a:rPr>
              <a:t>master_mod</a:t>
            </a:r>
          </a:p>
        </p:txBody>
      </p:sp>
      <p:sp>
        <p:nvSpPr>
          <p:cNvPr id="52" name="Rectangle 51">
            <a:extLst>
              <a:ext uri="{FF2B5EF4-FFF2-40B4-BE49-F238E27FC236}">
                <a16:creationId xmlns:a16="http://schemas.microsoft.com/office/drawing/2014/main" id="{D43E001C-4BA9-4545-B510-9A2C6BA62F03}"/>
              </a:ext>
            </a:extLst>
          </p:cNvPr>
          <p:cNvSpPr/>
          <p:nvPr/>
        </p:nvSpPr>
        <p:spPr>
          <a:xfrm>
            <a:off x="9041468" y="4682667"/>
            <a:ext cx="971741" cy="589072"/>
          </a:xfrm>
          <a:prstGeom prst="rect">
            <a:avLst/>
          </a:prstGeom>
        </p:spPr>
        <p:txBody>
          <a:bodyPr wrap="none">
            <a:spAutoFit/>
          </a:bodyPr>
          <a:lstStyle/>
          <a:p>
            <a:pPr lvl="0">
              <a:lnSpc>
                <a:spcPct val="150000"/>
              </a:lnSpc>
              <a:spcAft>
                <a:spcPts val="600"/>
              </a:spcAft>
            </a:pPr>
            <a:r>
              <a:rPr lang="en-US" sz="2400">
                <a:solidFill>
                  <a:prstClr val="black"/>
                </a:solidFill>
              </a:rPr>
              <a:t>admin</a:t>
            </a:r>
          </a:p>
        </p:txBody>
      </p:sp>
      <p:sp>
        <p:nvSpPr>
          <p:cNvPr id="54" name="Rectangle 53">
            <a:extLst>
              <a:ext uri="{FF2B5EF4-FFF2-40B4-BE49-F238E27FC236}">
                <a16:creationId xmlns:a16="http://schemas.microsoft.com/office/drawing/2014/main" id="{6D52EBC6-66C3-45FA-9119-D37EBA6210E8}"/>
              </a:ext>
            </a:extLst>
          </p:cNvPr>
          <p:cNvSpPr/>
          <p:nvPr/>
        </p:nvSpPr>
        <p:spPr>
          <a:xfrm>
            <a:off x="840969" y="2156176"/>
            <a:ext cx="946093" cy="589072"/>
          </a:xfrm>
          <a:prstGeom prst="rect">
            <a:avLst/>
          </a:prstGeom>
        </p:spPr>
        <p:txBody>
          <a:bodyPr wrap="none">
            <a:spAutoFit/>
          </a:bodyPr>
          <a:lstStyle/>
          <a:p>
            <a:pPr lvl="0">
              <a:lnSpc>
                <a:spcPct val="150000"/>
              </a:lnSpc>
              <a:spcAft>
                <a:spcPts val="600"/>
              </a:spcAft>
            </a:pPr>
            <a:r>
              <a:rPr lang="en-US" sz="2400">
                <a:solidFill>
                  <a:prstClr val="black"/>
                </a:solidFill>
              </a:rPr>
              <a:t>Khách</a:t>
            </a:r>
          </a:p>
        </p:txBody>
      </p:sp>
      <p:sp>
        <p:nvSpPr>
          <p:cNvPr id="56" name="Rectangle 55">
            <a:extLst>
              <a:ext uri="{FF2B5EF4-FFF2-40B4-BE49-F238E27FC236}">
                <a16:creationId xmlns:a16="http://schemas.microsoft.com/office/drawing/2014/main" id="{98AC9B10-8ABC-4B43-97AF-4275A72897BB}"/>
              </a:ext>
            </a:extLst>
          </p:cNvPr>
          <p:cNvSpPr/>
          <p:nvPr/>
        </p:nvSpPr>
        <p:spPr>
          <a:xfrm>
            <a:off x="840969" y="2789765"/>
            <a:ext cx="2630848" cy="577850"/>
          </a:xfrm>
          <a:prstGeom prst="rect">
            <a:avLst/>
          </a:prstGeom>
        </p:spPr>
        <p:txBody>
          <a:bodyPr wrap="none">
            <a:spAutoFit/>
          </a:bodyPr>
          <a:lstStyle/>
          <a:p>
            <a:pPr lvl="0">
              <a:lnSpc>
                <a:spcPct val="150000"/>
              </a:lnSpc>
              <a:spcAft>
                <a:spcPts val="600"/>
              </a:spcAft>
            </a:pPr>
            <a:r>
              <a:rPr lang="vi-VN" sz="2400">
                <a:solidFill>
                  <a:prstClr val="black"/>
                </a:solidFill>
              </a:rPr>
              <a:t>Người kiểm duyệt</a:t>
            </a:r>
          </a:p>
        </p:txBody>
      </p:sp>
      <p:sp>
        <p:nvSpPr>
          <p:cNvPr id="58" name="Rectangle 57">
            <a:extLst>
              <a:ext uri="{FF2B5EF4-FFF2-40B4-BE49-F238E27FC236}">
                <a16:creationId xmlns:a16="http://schemas.microsoft.com/office/drawing/2014/main" id="{B81B39E3-20C3-4EC6-9CDD-9E912DCF7273}"/>
              </a:ext>
            </a:extLst>
          </p:cNvPr>
          <p:cNvSpPr/>
          <p:nvPr/>
        </p:nvSpPr>
        <p:spPr>
          <a:xfrm>
            <a:off x="840969" y="3683086"/>
            <a:ext cx="2818079" cy="589072"/>
          </a:xfrm>
          <a:prstGeom prst="rect">
            <a:avLst/>
          </a:prstGeom>
        </p:spPr>
        <p:txBody>
          <a:bodyPr wrap="none">
            <a:spAutoFit/>
          </a:bodyPr>
          <a:lstStyle/>
          <a:p>
            <a:pPr lvl="0">
              <a:lnSpc>
                <a:spcPct val="150000"/>
              </a:lnSpc>
              <a:spcAft>
                <a:spcPts val="600"/>
              </a:spcAft>
            </a:pPr>
            <a:r>
              <a:rPr lang="en-US" sz="2400">
                <a:solidFill>
                  <a:prstClr val="black"/>
                </a:solidFill>
              </a:rPr>
              <a:t>Quản trị viên cấp cao</a:t>
            </a:r>
          </a:p>
        </p:txBody>
      </p:sp>
      <p:sp>
        <p:nvSpPr>
          <p:cNvPr id="59" name="Rectangle 58">
            <a:extLst>
              <a:ext uri="{FF2B5EF4-FFF2-40B4-BE49-F238E27FC236}">
                <a16:creationId xmlns:a16="http://schemas.microsoft.com/office/drawing/2014/main" id="{8AD62A66-A6C5-46E3-AFFC-B35F77E86922}"/>
              </a:ext>
            </a:extLst>
          </p:cNvPr>
          <p:cNvSpPr/>
          <p:nvPr/>
        </p:nvSpPr>
        <p:spPr>
          <a:xfrm>
            <a:off x="840969" y="4728341"/>
            <a:ext cx="2398413" cy="589072"/>
          </a:xfrm>
          <a:prstGeom prst="rect">
            <a:avLst/>
          </a:prstGeom>
        </p:spPr>
        <p:txBody>
          <a:bodyPr wrap="none">
            <a:spAutoFit/>
          </a:bodyPr>
          <a:lstStyle/>
          <a:p>
            <a:pPr>
              <a:lnSpc>
                <a:spcPct val="150000"/>
              </a:lnSpc>
              <a:spcAft>
                <a:spcPts val="600"/>
              </a:spcAft>
            </a:pPr>
            <a:r>
              <a:rPr lang="en-US" sz="2400"/>
              <a:t>Quản trị hệ thống</a:t>
            </a:r>
          </a:p>
        </p:txBody>
      </p:sp>
      <p:sp>
        <p:nvSpPr>
          <p:cNvPr id="60" name="TextBox 59">
            <a:extLst>
              <a:ext uri="{FF2B5EF4-FFF2-40B4-BE49-F238E27FC236}">
                <a16:creationId xmlns:a16="http://schemas.microsoft.com/office/drawing/2014/main" id="{B62A142E-A2FB-492D-B075-43080509DDEB}"/>
              </a:ext>
            </a:extLst>
          </p:cNvPr>
          <p:cNvSpPr txBox="1"/>
          <p:nvPr/>
        </p:nvSpPr>
        <p:spPr>
          <a:xfrm>
            <a:off x="573683" y="5514530"/>
            <a:ext cx="11215043" cy="1131848"/>
          </a:xfrm>
          <a:prstGeom prst="rect">
            <a:avLst/>
          </a:prstGeom>
          <a:noFill/>
        </p:spPr>
        <p:txBody>
          <a:bodyPr wrap="square" rtlCol="0">
            <a:spAutoFit/>
          </a:bodyPr>
          <a:lstStyle/>
          <a:p>
            <a:pPr>
              <a:lnSpc>
                <a:spcPct val="150000"/>
              </a:lnSpc>
            </a:pPr>
            <a:r>
              <a:rPr lang="en-US" sz="2400">
                <a:solidFill>
                  <a:schemeClr val="accent5">
                    <a:lumMod val="50000"/>
                  </a:schemeClr>
                </a:solidFill>
                <a:latin typeface="Roboto" panose="020B0604020202020204" charset="0"/>
                <a:ea typeface="Roboto" panose="020B0604020202020204" charset="0"/>
                <a:cs typeface="Roboto" panose="020B0604020202020204" charset="0"/>
              </a:rPr>
              <a:t>Với cách tổ chức phân quyền truy cập như trên đã đảm bảo bảo mật Cơ sở dữ liệu chưa?</a:t>
            </a:r>
          </a:p>
        </p:txBody>
      </p:sp>
    </p:spTree>
    <p:extLst>
      <p:ext uri="{BB962C8B-B14F-4D97-AF65-F5344CB8AC3E}">
        <p14:creationId xmlns:p14="http://schemas.microsoft.com/office/powerpoint/2010/main" val="3747416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2" grpId="0"/>
      <p:bldP spid="34" grpId="0"/>
      <p:bldP spid="35" grpId="0"/>
      <p:bldP spid="37" grpId="0"/>
      <p:bldP spid="39" grpId="0"/>
      <p:bldP spid="41" grpId="0"/>
      <p:bldP spid="43" grpId="0"/>
      <p:bldP spid="45" grpId="0"/>
      <p:bldP spid="48" grpId="0"/>
      <p:bldP spid="50" grpId="0"/>
      <p:bldP spid="52" grpId="0"/>
      <p:bldP spid="54" grpId="0"/>
      <p:bldP spid="56" grpId="0"/>
      <p:bldP spid="58" grpId="0"/>
      <p:bldP spid="59" grpId="0"/>
      <p:bldP spid="6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1E418A83-7E6A-4FD2-998F-6A5DF1B6E343}"/>
              </a:ext>
            </a:extLst>
          </p:cNvPr>
          <p:cNvSpPr txBox="1"/>
          <p:nvPr/>
        </p:nvSpPr>
        <p:spPr>
          <a:xfrm>
            <a:off x="188686" y="195420"/>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1. BẢO MẬT HỆ C</a:t>
            </a:r>
            <a:r>
              <a:rPr lang="vi-VN" sz="2800" b="1">
                <a:solidFill>
                  <a:srgbClr val="002060"/>
                </a:solidFill>
                <a:latin typeface="Tahoma" panose="020B0604030504040204" pitchFamily="34" charset="0"/>
                <a:ea typeface="Tahoma" panose="020B0604030504040204" pitchFamily="34" charset="0"/>
                <a:cs typeface="Tahoma" panose="020B0604030504040204" pitchFamily="34" charset="0"/>
              </a:rPr>
              <a:t>Ơ</a:t>
            </a:r>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 SỞ DỮ LIỆU</a:t>
            </a:r>
          </a:p>
        </p:txBody>
      </p:sp>
      <p:sp>
        <p:nvSpPr>
          <p:cNvPr id="60" name="TextBox 59">
            <a:extLst>
              <a:ext uri="{FF2B5EF4-FFF2-40B4-BE49-F238E27FC236}">
                <a16:creationId xmlns:a16="http://schemas.microsoft.com/office/drawing/2014/main" id="{B62A142E-A2FB-492D-B075-43080509DDEB}"/>
              </a:ext>
            </a:extLst>
          </p:cNvPr>
          <p:cNvSpPr txBox="1"/>
          <p:nvPr/>
        </p:nvSpPr>
        <p:spPr>
          <a:xfrm>
            <a:off x="2908920" y="2560320"/>
            <a:ext cx="7233885" cy="19082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endParaRPr lang="en-US" sz="3600">
              <a:solidFill>
                <a:schemeClr val="accent5">
                  <a:lumMod val="50000"/>
                </a:schemeClr>
              </a:solidFill>
            </a:endParaRPr>
          </a:p>
          <a:p>
            <a:pPr algn="ctr"/>
            <a:r>
              <a:rPr lang="en-US" sz="3600">
                <a:solidFill>
                  <a:schemeClr val="accent5">
                    <a:lumMod val="50000"/>
                  </a:schemeClr>
                </a:solidFill>
              </a:rPr>
              <a:t>Nêu chính sách bảo mật toàn diện?</a:t>
            </a:r>
          </a:p>
          <a:p>
            <a:pPr algn="ctr">
              <a:spcBef>
                <a:spcPts val="1200"/>
              </a:spcBef>
              <a:spcAft>
                <a:spcPts val="1200"/>
              </a:spcAft>
            </a:pPr>
            <a:endParaRPr lang="en-US" sz="3600">
              <a:solidFill>
                <a:schemeClr val="accent5">
                  <a:lumMod val="50000"/>
                </a:schemeClr>
              </a:solidFill>
            </a:endParaRPr>
          </a:p>
        </p:txBody>
      </p:sp>
    </p:spTree>
    <p:extLst>
      <p:ext uri="{BB962C8B-B14F-4D97-AF65-F5344CB8AC3E}">
        <p14:creationId xmlns:p14="http://schemas.microsoft.com/office/powerpoint/2010/main" val="574312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36AA6C9-580C-420F-882E-58A6F8515D2C}"/>
              </a:ext>
            </a:extLst>
          </p:cNvPr>
          <p:cNvSpPr txBox="1">
            <a:spLocks/>
          </p:cNvSpPr>
          <p:nvPr/>
        </p:nvSpPr>
        <p:spPr>
          <a:xfrm>
            <a:off x="1034684" y="197085"/>
            <a:ext cx="10122632" cy="652054"/>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a:latin typeface="Times New Roman" panose="02020603050405020304" pitchFamily="18" charset="0"/>
                <a:cs typeface="Times New Roman" panose="02020603050405020304" pitchFamily="18" charset="0"/>
              </a:rPr>
              <a:t>CHÍNH SÁCH BẢO MẬT TOÀN DIỆN</a:t>
            </a:r>
            <a:endParaRPr lang="en-US" sz="3200" b="1" dirty="0">
              <a:latin typeface="Times New Roman" panose="02020603050405020304" pitchFamily="18" charset="0"/>
              <a:cs typeface="Times New Roman" panose="02020603050405020304" pitchFamily="18" charset="0"/>
            </a:endParaRPr>
          </a:p>
        </p:txBody>
      </p:sp>
      <p:grpSp>
        <p:nvGrpSpPr>
          <p:cNvPr id="7" name="Group 6">
            <a:extLst>
              <a:ext uri="{FF2B5EF4-FFF2-40B4-BE49-F238E27FC236}">
                <a16:creationId xmlns:a16="http://schemas.microsoft.com/office/drawing/2014/main" id="{BBC0F759-EBC4-46FD-A9B6-D2551E32DECE}"/>
              </a:ext>
            </a:extLst>
          </p:cNvPr>
          <p:cNvGrpSpPr/>
          <p:nvPr/>
        </p:nvGrpSpPr>
        <p:grpSpPr>
          <a:xfrm rot="21056994">
            <a:off x="3765196" y="1480306"/>
            <a:ext cx="3984154" cy="3890488"/>
            <a:chOff x="3653042" y="1822721"/>
            <a:chExt cx="3984154" cy="3890489"/>
          </a:xfrm>
        </p:grpSpPr>
        <p:sp>
          <p:nvSpPr>
            <p:cNvPr id="8" name="Freeform: Shape 7">
              <a:extLst>
                <a:ext uri="{FF2B5EF4-FFF2-40B4-BE49-F238E27FC236}">
                  <a16:creationId xmlns:a16="http://schemas.microsoft.com/office/drawing/2014/main" id="{16E77B38-4B1C-4E30-91CF-AD1A55F8F7B5}"/>
                </a:ext>
              </a:extLst>
            </p:cNvPr>
            <p:cNvSpPr/>
            <p:nvPr/>
          </p:nvSpPr>
          <p:spPr>
            <a:xfrm rot="2231616">
              <a:off x="5303720" y="1822721"/>
              <a:ext cx="1781906" cy="2407907"/>
            </a:xfrm>
            <a:custGeom>
              <a:avLst/>
              <a:gdLst>
                <a:gd name="connsiteX0" fmla="*/ 608533 w 1217066"/>
                <a:gd name="connsiteY0" fmla="*/ 0 h 1644633"/>
                <a:gd name="connsiteX1" fmla="*/ 1217066 w 1217066"/>
                <a:gd name="connsiteY1" fmla="*/ 608533 h 1644633"/>
                <a:gd name="connsiteX2" fmla="*/ 912800 w 1217066"/>
                <a:gd name="connsiteY2" fmla="*/ 608533 h 1644633"/>
                <a:gd name="connsiteX3" fmla="*/ 608533 w 1217066"/>
                <a:gd name="connsiteY3" fmla="*/ 304266 h 1644633"/>
                <a:gd name="connsiteX4" fmla="*/ 304266 w 1217066"/>
                <a:gd name="connsiteY4" fmla="*/ 608533 h 1644633"/>
                <a:gd name="connsiteX5" fmla="*/ 292432 w 1217066"/>
                <a:gd name="connsiteY5" fmla="*/ 608533 h 1644633"/>
                <a:gd name="connsiteX6" fmla="*/ 296851 w 1217066"/>
                <a:gd name="connsiteY6" fmla="*/ 615088 h 1644633"/>
                <a:gd name="connsiteX7" fmla="*/ 300791 w 1217066"/>
                <a:gd name="connsiteY7" fmla="*/ 634602 h 1644633"/>
                <a:gd name="connsiteX8" fmla="*/ 300791 w 1217066"/>
                <a:gd name="connsiteY8" fmla="*/ 1594500 h 1644633"/>
                <a:gd name="connsiteX9" fmla="*/ 250658 w 1217066"/>
                <a:gd name="connsiteY9" fmla="*/ 1644633 h 1644633"/>
                <a:gd name="connsiteX10" fmla="*/ 50134 w 1217066"/>
                <a:gd name="connsiteY10" fmla="*/ 1644633 h 1644633"/>
                <a:gd name="connsiteX11" fmla="*/ 1 w 1217066"/>
                <a:gd name="connsiteY11" fmla="*/ 1594500 h 1644633"/>
                <a:gd name="connsiteX12" fmla="*/ 1 w 1217066"/>
                <a:gd name="connsiteY12" fmla="*/ 634602 h 1644633"/>
                <a:gd name="connsiteX13" fmla="*/ 3941 w 1217066"/>
                <a:gd name="connsiteY13" fmla="*/ 615088 h 1644633"/>
                <a:gd name="connsiteX14" fmla="*/ 8360 w 1217066"/>
                <a:gd name="connsiteY14" fmla="*/ 608533 h 1644633"/>
                <a:gd name="connsiteX15" fmla="*/ 0 w 1217066"/>
                <a:gd name="connsiteY15" fmla="*/ 608533 h 1644633"/>
                <a:gd name="connsiteX16" fmla="*/ 608533 w 1217066"/>
                <a:gd name="connsiteY16" fmla="*/ 0 h 1644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066" h="1644633">
                  <a:moveTo>
                    <a:pt x="608533" y="0"/>
                  </a:moveTo>
                  <a:cubicBezTo>
                    <a:pt x="944616" y="0"/>
                    <a:pt x="1217066" y="272450"/>
                    <a:pt x="1217066" y="608533"/>
                  </a:cubicBezTo>
                  <a:lnTo>
                    <a:pt x="912800" y="608533"/>
                  </a:lnTo>
                  <a:cubicBezTo>
                    <a:pt x="912800" y="440491"/>
                    <a:pt x="776575" y="304266"/>
                    <a:pt x="608533" y="304266"/>
                  </a:cubicBezTo>
                  <a:cubicBezTo>
                    <a:pt x="440491" y="304266"/>
                    <a:pt x="304266" y="440491"/>
                    <a:pt x="304266" y="608533"/>
                  </a:cubicBezTo>
                  <a:lnTo>
                    <a:pt x="292432" y="608533"/>
                  </a:lnTo>
                  <a:lnTo>
                    <a:pt x="296851" y="615088"/>
                  </a:lnTo>
                  <a:cubicBezTo>
                    <a:pt x="299388" y="621086"/>
                    <a:pt x="300791" y="627680"/>
                    <a:pt x="300791" y="634602"/>
                  </a:cubicBezTo>
                  <a:lnTo>
                    <a:pt x="300791" y="1594500"/>
                  </a:lnTo>
                  <a:cubicBezTo>
                    <a:pt x="300791" y="1622188"/>
                    <a:pt x="278346" y="1644633"/>
                    <a:pt x="250658" y="1644633"/>
                  </a:cubicBezTo>
                  <a:lnTo>
                    <a:pt x="50134" y="1644633"/>
                  </a:lnTo>
                  <a:cubicBezTo>
                    <a:pt x="22446" y="1644633"/>
                    <a:pt x="1" y="1622188"/>
                    <a:pt x="1" y="1594500"/>
                  </a:cubicBezTo>
                  <a:lnTo>
                    <a:pt x="1" y="634602"/>
                  </a:lnTo>
                  <a:cubicBezTo>
                    <a:pt x="1" y="627680"/>
                    <a:pt x="1404" y="621086"/>
                    <a:pt x="3941" y="615088"/>
                  </a:cubicBezTo>
                  <a:lnTo>
                    <a:pt x="8360" y="608533"/>
                  </a:lnTo>
                  <a:lnTo>
                    <a:pt x="0" y="608533"/>
                  </a:lnTo>
                  <a:cubicBezTo>
                    <a:pt x="0" y="272450"/>
                    <a:pt x="272450" y="0"/>
                    <a:pt x="60853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9" name="Freeform: Shape 8">
              <a:extLst>
                <a:ext uri="{FF2B5EF4-FFF2-40B4-BE49-F238E27FC236}">
                  <a16:creationId xmlns:a16="http://schemas.microsoft.com/office/drawing/2014/main" id="{CD79FA16-F99D-4B6F-9BC1-5E349F4416C7}"/>
                </a:ext>
              </a:extLst>
            </p:cNvPr>
            <p:cNvSpPr/>
            <p:nvPr/>
          </p:nvSpPr>
          <p:spPr>
            <a:xfrm rot="7631616">
              <a:off x="5542290" y="3141979"/>
              <a:ext cx="1781906" cy="2407907"/>
            </a:xfrm>
            <a:custGeom>
              <a:avLst/>
              <a:gdLst>
                <a:gd name="connsiteX0" fmla="*/ 608533 w 1217066"/>
                <a:gd name="connsiteY0" fmla="*/ 0 h 1644633"/>
                <a:gd name="connsiteX1" fmla="*/ 1217066 w 1217066"/>
                <a:gd name="connsiteY1" fmla="*/ 608533 h 1644633"/>
                <a:gd name="connsiteX2" fmla="*/ 912800 w 1217066"/>
                <a:gd name="connsiteY2" fmla="*/ 608533 h 1644633"/>
                <a:gd name="connsiteX3" fmla="*/ 608533 w 1217066"/>
                <a:gd name="connsiteY3" fmla="*/ 304266 h 1644633"/>
                <a:gd name="connsiteX4" fmla="*/ 304266 w 1217066"/>
                <a:gd name="connsiteY4" fmla="*/ 608533 h 1644633"/>
                <a:gd name="connsiteX5" fmla="*/ 292432 w 1217066"/>
                <a:gd name="connsiteY5" fmla="*/ 608533 h 1644633"/>
                <a:gd name="connsiteX6" fmla="*/ 296851 w 1217066"/>
                <a:gd name="connsiteY6" fmla="*/ 615088 h 1644633"/>
                <a:gd name="connsiteX7" fmla="*/ 300791 w 1217066"/>
                <a:gd name="connsiteY7" fmla="*/ 634602 h 1644633"/>
                <a:gd name="connsiteX8" fmla="*/ 300791 w 1217066"/>
                <a:gd name="connsiteY8" fmla="*/ 1594500 h 1644633"/>
                <a:gd name="connsiteX9" fmla="*/ 250658 w 1217066"/>
                <a:gd name="connsiteY9" fmla="*/ 1644633 h 1644633"/>
                <a:gd name="connsiteX10" fmla="*/ 50134 w 1217066"/>
                <a:gd name="connsiteY10" fmla="*/ 1644633 h 1644633"/>
                <a:gd name="connsiteX11" fmla="*/ 1 w 1217066"/>
                <a:gd name="connsiteY11" fmla="*/ 1594500 h 1644633"/>
                <a:gd name="connsiteX12" fmla="*/ 1 w 1217066"/>
                <a:gd name="connsiteY12" fmla="*/ 634602 h 1644633"/>
                <a:gd name="connsiteX13" fmla="*/ 3941 w 1217066"/>
                <a:gd name="connsiteY13" fmla="*/ 615088 h 1644633"/>
                <a:gd name="connsiteX14" fmla="*/ 8360 w 1217066"/>
                <a:gd name="connsiteY14" fmla="*/ 608533 h 1644633"/>
                <a:gd name="connsiteX15" fmla="*/ 0 w 1217066"/>
                <a:gd name="connsiteY15" fmla="*/ 608533 h 1644633"/>
                <a:gd name="connsiteX16" fmla="*/ 608533 w 1217066"/>
                <a:gd name="connsiteY16" fmla="*/ 0 h 1644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066" h="1644633">
                  <a:moveTo>
                    <a:pt x="608533" y="0"/>
                  </a:moveTo>
                  <a:cubicBezTo>
                    <a:pt x="944616" y="0"/>
                    <a:pt x="1217066" y="272450"/>
                    <a:pt x="1217066" y="608533"/>
                  </a:cubicBezTo>
                  <a:lnTo>
                    <a:pt x="912800" y="608533"/>
                  </a:lnTo>
                  <a:cubicBezTo>
                    <a:pt x="912800" y="440491"/>
                    <a:pt x="776575" y="304266"/>
                    <a:pt x="608533" y="304266"/>
                  </a:cubicBezTo>
                  <a:cubicBezTo>
                    <a:pt x="440491" y="304266"/>
                    <a:pt x="304266" y="440491"/>
                    <a:pt x="304266" y="608533"/>
                  </a:cubicBezTo>
                  <a:lnTo>
                    <a:pt x="292432" y="608533"/>
                  </a:lnTo>
                  <a:lnTo>
                    <a:pt x="296851" y="615088"/>
                  </a:lnTo>
                  <a:cubicBezTo>
                    <a:pt x="299388" y="621086"/>
                    <a:pt x="300791" y="627680"/>
                    <a:pt x="300791" y="634602"/>
                  </a:cubicBezTo>
                  <a:lnTo>
                    <a:pt x="300791" y="1594500"/>
                  </a:lnTo>
                  <a:cubicBezTo>
                    <a:pt x="300791" y="1622188"/>
                    <a:pt x="278346" y="1644633"/>
                    <a:pt x="250658" y="1644633"/>
                  </a:cubicBezTo>
                  <a:lnTo>
                    <a:pt x="50134" y="1644633"/>
                  </a:lnTo>
                  <a:cubicBezTo>
                    <a:pt x="22446" y="1644633"/>
                    <a:pt x="1" y="1622188"/>
                    <a:pt x="1" y="1594500"/>
                  </a:cubicBezTo>
                  <a:lnTo>
                    <a:pt x="1" y="634602"/>
                  </a:lnTo>
                  <a:cubicBezTo>
                    <a:pt x="1" y="627680"/>
                    <a:pt x="1404" y="621086"/>
                    <a:pt x="3941" y="615088"/>
                  </a:cubicBezTo>
                  <a:lnTo>
                    <a:pt x="8360" y="608533"/>
                  </a:lnTo>
                  <a:lnTo>
                    <a:pt x="0" y="608533"/>
                  </a:lnTo>
                  <a:cubicBezTo>
                    <a:pt x="0" y="272450"/>
                    <a:pt x="272450" y="0"/>
                    <a:pt x="608533" y="0"/>
                  </a:cubicBez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10" name="Freeform: Shape 9">
              <a:extLst>
                <a:ext uri="{FF2B5EF4-FFF2-40B4-BE49-F238E27FC236}">
                  <a16:creationId xmlns:a16="http://schemas.microsoft.com/office/drawing/2014/main" id="{AB2C1450-79FD-4481-B138-4217CF79C039}"/>
                </a:ext>
              </a:extLst>
            </p:cNvPr>
            <p:cNvSpPr/>
            <p:nvPr/>
          </p:nvSpPr>
          <p:spPr>
            <a:xfrm rot="13031616">
              <a:off x="4178640" y="3305303"/>
              <a:ext cx="1781906" cy="2407907"/>
            </a:xfrm>
            <a:custGeom>
              <a:avLst/>
              <a:gdLst>
                <a:gd name="connsiteX0" fmla="*/ 608533 w 1217066"/>
                <a:gd name="connsiteY0" fmla="*/ 0 h 1644633"/>
                <a:gd name="connsiteX1" fmla="*/ 1217066 w 1217066"/>
                <a:gd name="connsiteY1" fmla="*/ 608533 h 1644633"/>
                <a:gd name="connsiteX2" fmla="*/ 912800 w 1217066"/>
                <a:gd name="connsiteY2" fmla="*/ 608533 h 1644633"/>
                <a:gd name="connsiteX3" fmla="*/ 608533 w 1217066"/>
                <a:gd name="connsiteY3" fmla="*/ 304266 h 1644633"/>
                <a:gd name="connsiteX4" fmla="*/ 304266 w 1217066"/>
                <a:gd name="connsiteY4" fmla="*/ 608533 h 1644633"/>
                <a:gd name="connsiteX5" fmla="*/ 292432 w 1217066"/>
                <a:gd name="connsiteY5" fmla="*/ 608533 h 1644633"/>
                <a:gd name="connsiteX6" fmla="*/ 296851 w 1217066"/>
                <a:gd name="connsiteY6" fmla="*/ 615088 h 1644633"/>
                <a:gd name="connsiteX7" fmla="*/ 300791 w 1217066"/>
                <a:gd name="connsiteY7" fmla="*/ 634602 h 1644633"/>
                <a:gd name="connsiteX8" fmla="*/ 300791 w 1217066"/>
                <a:gd name="connsiteY8" fmla="*/ 1594500 h 1644633"/>
                <a:gd name="connsiteX9" fmla="*/ 250658 w 1217066"/>
                <a:gd name="connsiteY9" fmla="*/ 1644633 h 1644633"/>
                <a:gd name="connsiteX10" fmla="*/ 50134 w 1217066"/>
                <a:gd name="connsiteY10" fmla="*/ 1644633 h 1644633"/>
                <a:gd name="connsiteX11" fmla="*/ 1 w 1217066"/>
                <a:gd name="connsiteY11" fmla="*/ 1594500 h 1644633"/>
                <a:gd name="connsiteX12" fmla="*/ 1 w 1217066"/>
                <a:gd name="connsiteY12" fmla="*/ 634602 h 1644633"/>
                <a:gd name="connsiteX13" fmla="*/ 3941 w 1217066"/>
                <a:gd name="connsiteY13" fmla="*/ 615088 h 1644633"/>
                <a:gd name="connsiteX14" fmla="*/ 8360 w 1217066"/>
                <a:gd name="connsiteY14" fmla="*/ 608533 h 1644633"/>
                <a:gd name="connsiteX15" fmla="*/ 0 w 1217066"/>
                <a:gd name="connsiteY15" fmla="*/ 608533 h 1644633"/>
                <a:gd name="connsiteX16" fmla="*/ 608533 w 1217066"/>
                <a:gd name="connsiteY16" fmla="*/ 0 h 1644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066" h="1644633">
                  <a:moveTo>
                    <a:pt x="608533" y="0"/>
                  </a:moveTo>
                  <a:cubicBezTo>
                    <a:pt x="944616" y="0"/>
                    <a:pt x="1217066" y="272450"/>
                    <a:pt x="1217066" y="608533"/>
                  </a:cubicBezTo>
                  <a:lnTo>
                    <a:pt x="912800" y="608533"/>
                  </a:lnTo>
                  <a:cubicBezTo>
                    <a:pt x="912800" y="440491"/>
                    <a:pt x="776575" y="304266"/>
                    <a:pt x="608533" y="304266"/>
                  </a:cubicBezTo>
                  <a:cubicBezTo>
                    <a:pt x="440491" y="304266"/>
                    <a:pt x="304266" y="440491"/>
                    <a:pt x="304266" y="608533"/>
                  </a:cubicBezTo>
                  <a:lnTo>
                    <a:pt x="292432" y="608533"/>
                  </a:lnTo>
                  <a:lnTo>
                    <a:pt x="296851" y="615088"/>
                  </a:lnTo>
                  <a:cubicBezTo>
                    <a:pt x="299388" y="621086"/>
                    <a:pt x="300791" y="627680"/>
                    <a:pt x="300791" y="634602"/>
                  </a:cubicBezTo>
                  <a:lnTo>
                    <a:pt x="300791" y="1594500"/>
                  </a:lnTo>
                  <a:cubicBezTo>
                    <a:pt x="300791" y="1622188"/>
                    <a:pt x="278346" y="1644633"/>
                    <a:pt x="250658" y="1644633"/>
                  </a:cubicBezTo>
                  <a:lnTo>
                    <a:pt x="50134" y="1644633"/>
                  </a:lnTo>
                  <a:cubicBezTo>
                    <a:pt x="22446" y="1644633"/>
                    <a:pt x="1" y="1622188"/>
                    <a:pt x="1" y="1594500"/>
                  </a:cubicBezTo>
                  <a:lnTo>
                    <a:pt x="1" y="634602"/>
                  </a:lnTo>
                  <a:cubicBezTo>
                    <a:pt x="1" y="627680"/>
                    <a:pt x="1404" y="621086"/>
                    <a:pt x="3941" y="615088"/>
                  </a:cubicBezTo>
                  <a:lnTo>
                    <a:pt x="8360" y="608533"/>
                  </a:lnTo>
                  <a:lnTo>
                    <a:pt x="0" y="608533"/>
                  </a:lnTo>
                  <a:cubicBezTo>
                    <a:pt x="0" y="272450"/>
                    <a:pt x="272450" y="0"/>
                    <a:pt x="608533"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
          <p:nvSpPr>
            <p:cNvPr id="11" name="Freeform: Shape 10">
              <a:extLst>
                <a:ext uri="{FF2B5EF4-FFF2-40B4-BE49-F238E27FC236}">
                  <a16:creationId xmlns:a16="http://schemas.microsoft.com/office/drawing/2014/main" id="{BAFF4697-2BAD-4F54-B3ED-9AF7F8041E13}"/>
                </a:ext>
              </a:extLst>
            </p:cNvPr>
            <p:cNvSpPr/>
            <p:nvPr/>
          </p:nvSpPr>
          <p:spPr>
            <a:xfrm rot="18431616">
              <a:off x="3966043" y="1951818"/>
              <a:ext cx="1781906" cy="2407907"/>
            </a:xfrm>
            <a:custGeom>
              <a:avLst/>
              <a:gdLst>
                <a:gd name="connsiteX0" fmla="*/ 608533 w 1217066"/>
                <a:gd name="connsiteY0" fmla="*/ 0 h 1644633"/>
                <a:gd name="connsiteX1" fmla="*/ 1217066 w 1217066"/>
                <a:gd name="connsiteY1" fmla="*/ 608533 h 1644633"/>
                <a:gd name="connsiteX2" fmla="*/ 912800 w 1217066"/>
                <a:gd name="connsiteY2" fmla="*/ 608533 h 1644633"/>
                <a:gd name="connsiteX3" fmla="*/ 608533 w 1217066"/>
                <a:gd name="connsiteY3" fmla="*/ 304266 h 1644633"/>
                <a:gd name="connsiteX4" fmla="*/ 304266 w 1217066"/>
                <a:gd name="connsiteY4" fmla="*/ 608533 h 1644633"/>
                <a:gd name="connsiteX5" fmla="*/ 292432 w 1217066"/>
                <a:gd name="connsiteY5" fmla="*/ 608533 h 1644633"/>
                <a:gd name="connsiteX6" fmla="*/ 296851 w 1217066"/>
                <a:gd name="connsiteY6" fmla="*/ 615088 h 1644633"/>
                <a:gd name="connsiteX7" fmla="*/ 300791 w 1217066"/>
                <a:gd name="connsiteY7" fmla="*/ 634602 h 1644633"/>
                <a:gd name="connsiteX8" fmla="*/ 300791 w 1217066"/>
                <a:gd name="connsiteY8" fmla="*/ 1594500 h 1644633"/>
                <a:gd name="connsiteX9" fmla="*/ 250658 w 1217066"/>
                <a:gd name="connsiteY9" fmla="*/ 1644633 h 1644633"/>
                <a:gd name="connsiteX10" fmla="*/ 50134 w 1217066"/>
                <a:gd name="connsiteY10" fmla="*/ 1644633 h 1644633"/>
                <a:gd name="connsiteX11" fmla="*/ 1 w 1217066"/>
                <a:gd name="connsiteY11" fmla="*/ 1594500 h 1644633"/>
                <a:gd name="connsiteX12" fmla="*/ 1 w 1217066"/>
                <a:gd name="connsiteY12" fmla="*/ 634602 h 1644633"/>
                <a:gd name="connsiteX13" fmla="*/ 3941 w 1217066"/>
                <a:gd name="connsiteY13" fmla="*/ 615088 h 1644633"/>
                <a:gd name="connsiteX14" fmla="*/ 8360 w 1217066"/>
                <a:gd name="connsiteY14" fmla="*/ 608533 h 1644633"/>
                <a:gd name="connsiteX15" fmla="*/ 0 w 1217066"/>
                <a:gd name="connsiteY15" fmla="*/ 608533 h 1644633"/>
                <a:gd name="connsiteX16" fmla="*/ 608533 w 1217066"/>
                <a:gd name="connsiteY16" fmla="*/ 0 h 1644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17066" h="1644633">
                  <a:moveTo>
                    <a:pt x="608533" y="0"/>
                  </a:moveTo>
                  <a:cubicBezTo>
                    <a:pt x="944616" y="0"/>
                    <a:pt x="1217066" y="272450"/>
                    <a:pt x="1217066" y="608533"/>
                  </a:cubicBezTo>
                  <a:lnTo>
                    <a:pt x="912800" y="608533"/>
                  </a:lnTo>
                  <a:cubicBezTo>
                    <a:pt x="912800" y="440491"/>
                    <a:pt x="776575" y="304266"/>
                    <a:pt x="608533" y="304266"/>
                  </a:cubicBezTo>
                  <a:cubicBezTo>
                    <a:pt x="440491" y="304266"/>
                    <a:pt x="304266" y="440491"/>
                    <a:pt x="304266" y="608533"/>
                  </a:cubicBezTo>
                  <a:lnTo>
                    <a:pt x="292432" y="608533"/>
                  </a:lnTo>
                  <a:lnTo>
                    <a:pt x="296851" y="615088"/>
                  </a:lnTo>
                  <a:cubicBezTo>
                    <a:pt x="299388" y="621086"/>
                    <a:pt x="300791" y="627680"/>
                    <a:pt x="300791" y="634602"/>
                  </a:cubicBezTo>
                  <a:lnTo>
                    <a:pt x="300791" y="1594500"/>
                  </a:lnTo>
                  <a:cubicBezTo>
                    <a:pt x="300791" y="1622188"/>
                    <a:pt x="278346" y="1644633"/>
                    <a:pt x="250658" y="1644633"/>
                  </a:cubicBezTo>
                  <a:lnTo>
                    <a:pt x="50134" y="1644633"/>
                  </a:lnTo>
                  <a:cubicBezTo>
                    <a:pt x="22446" y="1644633"/>
                    <a:pt x="1" y="1622188"/>
                    <a:pt x="1" y="1594500"/>
                  </a:cubicBezTo>
                  <a:lnTo>
                    <a:pt x="1" y="634602"/>
                  </a:lnTo>
                  <a:cubicBezTo>
                    <a:pt x="1" y="627680"/>
                    <a:pt x="1404" y="621086"/>
                    <a:pt x="3941" y="615088"/>
                  </a:cubicBezTo>
                  <a:lnTo>
                    <a:pt x="8360" y="608533"/>
                  </a:lnTo>
                  <a:lnTo>
                    <a:pt x="0" y="608533"/>
                  </a:lnTo>
                  <a:cubicBezTo>
                    <a:pt x="0" y="272450"/>
                    <a:pt x="272450" y="0"/>
                    <a:pt x="60853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grpSp>
      <p:cxnSp>
        <p:nvCxnSpPr>
          <p:cNvPr id="12" name="Straight Connector 11">
            <a:extLst>
              <a:ext uri="{FF2B5EF4-FFF2-40B4-BE49-F238E27FC236}">
                <a16:creationId xmlns:a16="http://schemas.microsoft.com/office/drawing/2014/main" id="{272498FD-C39F-49BC-9210-202608979AE4}"/>
              </a:ext>
            </a:extLst>
          </p:cNvPr>
          <p:cNvCxnSpPr/>
          <p:nvPr/>
        </p:nvCxnSpPr>
        <p:spPr>
          <a:xfrm>
            <a:off x="7047048" y="1616948"/>
            <a:ext cx="3925145"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B7D43E6-9723-49E2-A256-C5698704FA2F}"/>
              </a:ext>
            </a:extLst>
          </p:cNvPr>
          <p:cNvCxnSpPr/>
          <p:nvPr/>
        </p:nvCxnSpPr>
        <p:spPr>
          <a:xfrm>
            <a:off x="7822667" y="3741692"/>
            <a:ext cx="38412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B959ECD-7EDA-47AC-A9D0-34A43501E97C}"/>
              </a:ext>
            </a:extLst>
          </p:cNvPr>
          <p:cNvCxnSpPr/>
          <p:nvPr/>
        </p:nvCxnSpPr>
        <p:spPr>
          <a:xfrm>
            <a:off x="609018" y="1769860"/>
            <a:ext cx="342000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D6260B2-DA9C-40D6-A675-11E83827895A}"/>
              </a:ext>
            </a:extLst>
          </p:cNvPr>
          <p:cNvCxnSpPr>
            <a:cxnSpLocks/>
          </p:cNvCxnSpPr>
          <p:nvPr/>
        </p:nvCxnSpPr>
        <p:spPr>
          <a:xfrm>
            <a:off x="536212" y="4623521"/>
            <a:ext cx="370034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90DFBD29-2C4F-4728-BF26-8C084DDED8F6}"/>
              </a:ext>
            </a:extLst>
          </p:cNvPr>
          <p:cNvSpPr txBox="1"/>
          <p:nvPr/>
        </p:nvSpPr>
        <p:spPr>
          <a:xfrm>
            <a:off x="3613520" y="1134449"/>
            <a:ext cx="415498" cy="646331"/>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a:noFill/>
                </a:ln>
                <a:solidFill>
                  <a:schemeClr val="accent1"/>
                </a:solidFill>
                <a:effectLst/>
                <a:uLnTx/>
                <a:uFillTx/>
                <a:latin typeface="Times New Roman" panose="02020603050405020304" pitchFamily="18" charset="0"/>
                <a:cs typeface="Times New Roman" panose="02020603050405020304" pitchFamily="18" charset="0"/>
              </a:rPr>
              <a:t>1</a:t>
            </a:r>
            <a:endParaRPr kumimoji="0" lang="en-US" sz="3600" b="1" i="0" u="none" strike="noStrike" kern="0" cap="none" spc="0" normalizeH="0" baseline="0" noProof="0" dirty="0">
              <a:ln>
                <a:noFill/>
              </a:ln>
              <a:solidFill>
                <a:schemeClr val="accent1"/>
              </a:solidFill>
              <a:effectLst/>
              <a:uLnTx/>
              <a:uFillTx/>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F711B038-0D2F-43F0-822C-61DF6CC24348}"/>
              </a:ext>
            </a:extLst>
          </p:cNvPr>
          <p:cNvSpPr txBox="1"/>
          <p:nvPr/>
        </p:nvSpPr>
        <p:spPr>
          <a:xfrm>
            <a:off x="3488590" y="3989443"/>
            <a:ext cx="467466" cy="646331"/>
          </a:xfrm>
          <a:prstGeom prst="rect">
            <a:avLst/>
          </a:prstGeom>
          <a:noFill/>
        </p:spPr>
        <p:txBody>
          <a:bodyPr wrap="squar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a:noFill/>
                </a:ln>
                <a:solidFill>
                  <a:schemeClr val="accent4"/>
                </a:solidFill>
                <a:effectLst/>
                <a:uLnTx/>
                <a:uFillTx/>
                <a:latin typeface="Times New Roman" panose="02020603050405020304" pitchFamily="18" charset="0"/>
                <a:cs typeface="Times New Roman" panose="02020603050405020304" pitchFamily="18" charset="0"/>
              </a:rPr>
              <a:t>2</a:t>
            </a:r>
            <a:endParaRPr kumimoji="0" lang="en-US" sz="3600" b="1" i="0" u="none" strike="noStrike" kern="0" cap="none" spc="0" normalizeH="0" baseline="0" noProof="0" dirty="0">
              <a:ln>
                <a:noFill/>
              </a:ln>
              <a:solidFill>
                <a:schemeClr val="accent4"/>
              </a:solidFill>
              <a:effectLst/>
              <a:uLnTx/>
              <a:uFillTx/>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614896F3-1C66-4EBE-B7C2-4740D79AE074}"/>
              </a:ext>
            </a:extLst>
          </p:cNvPr>
          <p:cNvSpPr txBox="1"/>
          <p:nvPr/>
        </p:nvSpPr>
        <p:spPr>
          <a:xfrm>
            <a:off x="7853746" y="3108950"/>
            <a:ext cx="361788"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a:noFill/>
                </a:ln>
                <a:solidFill>
                  <a:schemeClr val="accent6">
                    <a:lumMod val="75000"/>
                  </a:schemeClr>
                </a:solidFill>
                <a:effectLst/>
                <a:uLnTx/>
                <a:uFillTx/>
                <a:latin typeface="Times New Roman" panose="02020603050405020304" pitchFamily="18" charset="0"/>
                <a:cs typeface="Times New Roman" panose="02020603050405020304" pitchFamily="18" charset="0"/>
              </a:rPr>
              <a:t>4</a:t>
            </a:r>
            <a:endParaRPr kumimoji="0" lang="en-US" sz="3600" b="1" i="0" u="none" strike="noStrike" kern="0" cap="none" spc="0" normalizeH="0" baseline="0" noProof="0" dirty="0">
              <a:ln>
                <a:noFill/>
              </a:ln>
              <a:solidFill>
                <a:schemeClr val="accent6">
                  <a:lumMod val="75000"/>
                </a:schemeClr>
              </a:solidFill>
              <a:effectLst/>
              <a:uLnTx/>
              <a:uFillTx/>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72E05362-A54A-4ED3-8BE8-4C491B296878}"/>
              </a:ext>
            </a:extLst>
          </p:cNvPr>
          <p:cNvSpPr txBox="1"/>
          <p:nvPr/>
        </p:nvSpPr>
        <p:spPr>
          <a:xfrm>
            <a:off x="7843661" y="909062"/>
            <a:ext cx="441146"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a:ln>
                  <a:noFill/>
                </a:ln>
                <a:solidFill>
                  <a:schemeClr val="accent2"/>
                </a:solidFill>
                <a:effectLst/>
                <a:uLnTx/>
                <a:uFillTx/>
                <a:latin typeface="Times New Roman" panose="02020603050405020304" pitchFamily="18" charset="0"/>
                <a:cs typeface="Times New Roman" panose="02020603050405020304" pitchFamily="18" charset="0"/>
              </a:rPr>
              <a:t>3</a:t>
            </a:r>
            <a:endParaRPr kumimoji="0" lang="en-US" sz="3600" b="1" i="0" u="none" strike="noStrike" kern="0" cap="none" spc="0" normalizeH="0" baseline="0" noProof="0" dirty="0">
              <a:ln>
                <a:noFill/>
              </a:ln>
              <a:solidFill>
                <a:schemeClr val="accent2"/>
              </a:solidFill>
              <a:effectLst/>
              <a:uLnTx/>
              <a:uFillTx/>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A765C98D-B5CD-4B86-BE8D-F2918CCEF496}"/>
              </a:ext>
            </a:extLst>
          </p:cNvPr>
          <p:cNvSpPr txBox="1"/>
          <p:nvPr/>
        </p:nvSpPr>
        <p:spPr>
          <a:xfrm>
            <a:off x="609018" y="1873638"/>
            <a:ext cx="2906442" cy="2123658"/>
          </a:xfrm>
          <a:prstGeom prst="rect">
            <a:avLst/>
          </a:prstGeom>
          <a:noFill/>
        </p:spPr>
        <p:txBody>
          <a:bodyPr wrap="square" rtlCol="0">
            <a:spAutoFit/>
          </a:bodyPr>
          <a:lstStyle/>
          <a:p>
            <a:pPr lvl="0" algn="just">
              <a:defRPr/>
            </a:pPr>
            <a:r>
              <a:rPr lang="vi-VN" sz="2200">
                <a:latin typeface="Roboto" panose="020B0604020202020204" charset="0"/>
                <a:ea typeface="Roboto" panose="020B0604020202020204" charset="0"/>
                <a:cs typeface="Roboto" panose="020B0604020202020204" charset="0"/>
              </a:rPr>
              <a:t>Quy định liên quan đến ý thức và trách nhiệm của người dùng đối với tài khoản của mình và dữ liệu trong CSDL.</a:t>
            </a:r>
            <a:endParaRPr kumimoji="0" lang="en-US" sz="2200" b="0" i="0" u="none" strike="noStrike" kern="0" cap="none" spc="0" normalizeH="0" baseline="0" noProof="0" dirty="0">
              <a:ln>
                <a:noFill/>
              </a:ln>
              <a:effectLst/>
              <a:uLnTx/>
              <a:uFillTx/>
              <a:latin typeface="Roboto" panose="020B0604020202020204" charset="0"/>
              <a:ea typeface="Roboto" panose="020B0604020202020204" charset="0"/>
              <a:cs typeface="Roboto" panose="020B0604020202020204" charset="0"/>
            </a:endParaRPr>
          </a:p>
        </p:txBody>
      </p:sp>
      <p:sp>
        <p:nvSpPr>
          <p:cNvPr id="21" name="TextBox 20">
            <a:extLst>
              <a:ext uri="{FF2B5EF4-FFF2-40B4-BE49-F238E27FC236}">
                <a16:creationId xmlns:a16="http://schemas.microsoft.com/office/drawing/2014/main" id="{78452300-CA2F-4C72-92D9-FD48937DA349}"/>
              </a:ext>
            </a:extLst>
          </p:cNvPr>
          <p:cNvSpPr txBox="1"/>
          <p:nvPr/>
        </p:nvSpPr>
        <p:spPr>
          <a:xfrm>
            <a:off x="540411" y="4665346"/>
            <a:ext cx="3047461" cy="1785104"/>
          </a:xfrm>
          <a:prstGeom prst="rect">
            <a:avLst/>
          </a:prstGeom>
          <a:noFill/>
        </p:spPr>
        <p:txBody>
          <a:bodyPr wrap="square" rtlCol="0">
            <a:spAutoFit/>
          </a:bodyPr>
          <a:lstStyle/>
          <a:p>
            <a:pPr lvl="0" algn="just">
              <a:defRPr/>
            </a:pPr>
            <a:r>
              <a:rPr lang="en-US" sz="2200">
                <a:latin typeface="Roboto" panose="020B0604020202020204" charset="0"/>
                <a:ea typeface="Roboto" panose="020B0604020202020204" charset="0"/>
                <a:cs typeface="Roboto" panose="020B0604020202020204" charset="0"/>
              </a:rPr>
              <a:t>Quy định về tổ chức đảm bảo an ninh mạng cùng với hệ thống phần cứng và phần mềm cụ thể.</a:t>
            </a:r>
            <a:endParaRPr kumimoji="0" lang="en-US" sz="2200" b="0" i="0" u="none" strike="noStrike" kern="0" cap="none" spc="0" normalizeH="0" baseline="0" noProof="0" dirty="0">
              <a:ln>
                <a:noFill/>
              </a:ln>
              <a:effectLst/>
              <a:uLnTx/>
              <a:uFillTx/>
              <a:latin typeface="Roboto" panose="020B0604020202020204" charset="0"/>
              <a:ea typeface="Roboto" panose="020B0604020202020204" charset="0"/>
              <a:cs typeface="Roboto" panose="020B0604020202020204" charset="0"/>
            </a:endParaRPr>
          </a:p>
        </p:txBody>
      </p:sp>
      <p:sp>
        <p:nvSpPr>
          <p:cNvPr id="22" name="TextBox 21">
            <a:extLst>
              <a:ext uri="{FF2B5EF4-FFF2-40B4-BE49-F238E27FC236}">
                <a16:creationId xmlns:a16="http://schemas.microsoft.com/office/drawing/2014/main" id="{6B586B13-3AD5-4268-ABA6-255DFEAEFD7F}"/>
              </a:ext>
            </a:extLst>
          </p:cNvPr>
          <p:cNvSpPr txBox="1"/>
          <p:nvPr/>
        </p:nvSpPr>
        <p:spPr>
          <a:xfrm>
            <a:off x="7822667" y="1672546"/>
            <a:ext cx="3492001" cy="1446550"/>
          </a:xfrm>
          <a:prstGeom prst="rect">
            <a:avLst/>
          </a:prstGeom>
          <a:noFill/>
        </p:spPr>
        <p:txBody>
          <a:bodyPr wrap="square" rtlCol="0">
            <a:spAutoFit/>
          </a:bodyPr>
          <a:lstStyle/>
          <a:p>
            <a:pPr lvl="0" algn="just">
              <a:defRPr/>
            </a:pPr>
            <a:r>
              <a:rPr lang="vi-VN" sz="2200">
                <a:latin typeface="Roboto" panose="020B0604020202020204" charset="0"/>
                <a:ea typeface="Roboto" panose="020B0604020202020204" charset="0"/>
                <a:cs typeface="Roboto" panose="020B0604020202020204" charset="0"/>
              </a:rPr>
              <a:t>Danh sách các nhóm người dùng và danh sách t</a:t>
            </a:r>
            <a:r>
              <a:rPr lang="en-US" sz="2200">
                <a:latin typeface="Roboto" panose="020B0604020202020204" charset="0"/>
                <a:ea typeface="Roboto" panose="020B0604020202020204" charset="0"/>
                <a:cs typeface="Roboto" panose="020B0604020202020204" charset="0"/>
              </a:rPr>
              <a:t>à</a:t>
            </a:r>
            <a:r>
              <a:rPr lang="vi-VN" sz="2200">
                <a:latin typeface="Roboto" panose="020B0604020202020204" charset="0"/>
                <a:ea typeface="Roboto" panose="020B0604020202020204" charset="0"/>
                <a:cs typeface="Roboto" panose="020B0604020202020204" charset="0"/>
              </a:rPr>
              <a:t>i khoản truy xuất CSDL với quyền hạn tương ứng.</a:t>
            </a:r>
            <a:endParaRPr kumimoji="0" lang="en-US" sz="2200" b="0" i="0" u="none" strike="noStrike" kern="0" cap="none" spc="0" normalizeH="0" baseline="0" noProof="0" dirty="0">
              <a:ln>
                <a:noFill/>
              </a:ln>
              <a:effectLst/>
              <a:uLnTx/>
              <a:uFillTx/>
              <a:latin typeface="Roboto" panose="020B0604020202020204" charset="0"/>
              <a:ea typeface="Roboto" panose="020B0604020202020204" charset="0"/>
              <a:cs typeface="Roboto" panose="020B0604020202020204" charset="0"/>
            </a:endParaRPr>
          </a:p>
        </p:txBody>
      </p:sp>
      <p:sp>
        <p:nvSpPr>
          <p:cNvPr id="23" name="TextBox 22">
            <a:extLst>
              <a:ext uri="{FF2B5EF4-FFF2-40B4-BE49-F238E27FC236}">
                <a16:creationId xmlns:a16="http://schemas.microsoft.com/office/drawing/2014/main" id="{CC8D7B3F-885F-4BF7-826B-30BC59178E60}"/>
              </a:ext>
            </a:extLst>
          </p:cNvPr>
          <p:cNvSpPr txBox="1"/>
          <p:nvPr/>
        </p:nvSpPr>
        <p:spPr>
          <a:xfrm>
            <a:off x="7853745" y="3805392"/>
            <a:ext cx="3810122" cy="2462213"/>
          </a:xfrm>
          <a:prstGeom prst="rect">
            <a:avLst/>
          </a:prstGeom>
          <a:noFill/>
        </p:spPr>
        <p:txBody>
          <a:bodyPr wrap="square" rtlCol="0">
            <a:spAutoFit/>
          </a:bodyPr>
          <a:lstStyle/>
          <a:p>
            <a:pPr lvl="0" algn="just">
              <a:defRPr/>
            </a:pPr>
            <a:r>
              <a:rPr lang="vi-VN" sz="2200">
                <a:latin typeface="Roboto" panose="020B0604020202020204" charset="0"/>
                <a:ea typeface="Roboto" panose="020B0604020202020204" charset="0"/>
                <a:cs typeface="Roboto" panose="020B0604020202020204" charset="0"/>
              </a:rPr>
              <a:t>Biện pháp giám sát trạng thái hoạt động của hệ thống người dùng. Có những quy định về làm biên bản lưu trữ hoạt động của hệ thống và kế hoạch xử lí những tình huống có thể xảy ra.</a:t>
            </a:r>
            <a:endParaRPr kumimoji="0" lang="en-US" sz="2200" b="0" i="0" u="none" strike="noStrike" kern="0" cap="none" spc="0" normalizeH="0" baseline="0" noProof="0" dirty="0">
              <a:ln>
                <a:noFill/>
              </a:ln>
              <a:effectLst/>
              <a:uLnTx/>
              <a:uFillTx/>
              <a:latin typeface="Roboto" panose="020B0604020202020204" charset="0"/>
              <a:ea typeface="Roboto" panose="020B0604020202020204" charset="0"/>
              <a:cs typeface="Roboto" panose="020B0604020202020204" charset="0"/>
            </a:endParaRPr>
          </a:p>
        </p:txBody>
      </p:sp>
      <p:sp>
        <p:nvSpPr>
          <p:cNvPr id="24" name="Text Placeholder 6">
            <a:extLst>
              <a:ext uri="{FF2B5EF4-FFF2-40B4-BE49-F238E27FC236}">
                <a16:creationId xmlns:a16="http://schemas.microsoft.com/office/drawing/2014/main" id="{60A93E3F-33E5-4DF1-B1AF-7EDCF82DBAFE}"/>
              </a:ext>
            </a:extLst>
          </p:cNvPr>
          <p:cNvSpPr txBox="1">
            <a:spLocks/>
          </p:cNvSpPr>
          <p:nvPr/>
        </p:nvSpPr>
        <p:spPr>
          <a:xfrm>
            <a:off x="4201520" y="1769860"/>
            <a:ext cx="4176751" cy="3608900"/>
          </a:xfrm>
          <a:prstGeom prst="rect">
            <a:avLst/>
          </a:prstGeom>
          <a:solidFill>
            <a:schemeClr val="bg1"/>
          </a:solidFill>
          <a:ln>
            <a:solidFill>
              <a:schemeClr val="accent1">
                <a:lumMod val="50000"/>
              </a:schemeClr>
            </a:solid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0" indent="0" algn="just">
              <a:lnSpc>
                <a:spcPct val="150000"/>
              </a:lnSpc>
            </a:pPr>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Không cung cấp dữ liệu cho người không có liên quan</a:t>
            </a:r>
          </a:p>
          <a:p>
            <a:pPr marL="0" indent="0" algn="just">
              <a:lnSpc>
                <a:spcPct val="150000"/>
              </a:lnSpc>
            </a:pPr>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Không được để lộ hay rò rỉ dữ liệu ra ngoài</a:t>
            </a:r>
          </a:p>
          <a:p>
            <a:pPr marL="0" indent="0" algn="just">
              <a:lnSpc>
                <a:spcPct val="150000"/>
              </a:lnSpc>
            </a:pPr>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Không cho mượn tài khoản, mật khẩu truy cập CSDL</a:t>
            </a:r>
          </a:p>
        </p:txBody>
      </p:sp>
      <p:sp>
        <p:nvSpPr>
          <p:cNvPr id="25" name="Text Placeholder 6">
            <a:extLst>
              <a:ext uri="{FF2B5EF4-FFF2-40B4-BE49-F238E27FC236}">
                <a16:creationId xmlns:a16="http://schemas.microsoft.com/office/drawing/2014/main" id="{E16D0586-2A52-4C2B-9900-23991054892A}"/>
              </a:ext>
            </a:extLst>
          </p:cNvPr>
          <p:cNvSpPr txBox="1">
            <a:spLocks/>
          </p:cNvSpPr>
          <p:nvPr/>
        </p:nvSpPr>
        <p:spPr>
          <a:xfrm>
            <a:off x="4482017" y="4293333"/>
            <a:ext cx="5529645" cy="2467582"/>
          </a:xfrm>
          <a:prstGeom prst="rect">
            <a:avLst/>
          </a:prstGeom>
          <a:ln/>
        </p:spPr>
        <p:style>
          <a:lnRef idx="2">
            <a:schemeClr val="accent2"/>
          </a:lnRef>
          <a:fillRef idx="1">
            <a:schemeClr val="lt1"/>
          </a:fillRef>
          <a:effectRef idx="0">
            <a:schemeClr val="accent2"/>
          </a:effectRef>
          <a:fontRef idx="minor">
            <a:schemeClr val="dk1"/>
          </a:fontRef>
        </p:style>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Cài đặt phần mềm diệt virus &amp; mã độc máy tính, phần mềm chống trojan…</a:t>
            </a:r>
          </a:p>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Bảo mật hệ thống với nhiều cấp độ: mật khẩu, tường lửa, …</a:t>
            </a:r>
          </a:p>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Mã hóa dữ liệu</a:t>
            </a:r>
          </a:p>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Sao lưu dự phòng</a:t>
            </a:r>
          </a:p>
          <a:p>
            <a:pPr marL="0" indent="0" algn="just"/>
            <a:endPar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endParaRPr>
          </a:p>
          <a:p>
            <a:pPr marL="0" indent="0" algn="just">
              <a:buNone/>
            </a:pPr>
            <a:endPar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endParaRPr>
          </a:p>
        </p:txBody>
      </p:sp>
      <p:sp>
        <p:nvSpPr>
          <p:cNvPr id="26" name="Text Placeholder 6">
            <a:extLst>
              <a:ext uri="{FF2B5EF4-FFF2-40B4-BE49-F238E27FC236}">
                <a16:creationId xmlns:a16="http://schemas.microsoft.com/office/drawing/2014/main" id="{3AD8E11D-D122-4E33-BF24-F6C6A4BD27C6}"/>
              </a:ext>
            </a:extLst>
          </p:cNvPr>
          <p:cNvSpPr txBox="1">
            <a:spLocks/>
          </p:cNvSpPr>
          <p:nvPr/>
        </p:nvSpPr>
        <p:spPr>
          <a:xfrm>
            <a:off x="3454544" y="3741692"/>
            <a:ext cx="4067888" cy="2950855"/>
          </a:xfrm>
          <a:prstGeom prst="rect">
            <a:avLst/>
          </a:prstGeom>
          <a:ln/>
        </p:spPr>
        <p:style>
          <a:lnRef idx="2">
            <a:schemeClr val="accent2"/>
          </a:lnRef>
          <a:fillRef idx="1">
            <a:schemeClr val="lt1"/>
          </a:fillRef>
          <a:effectRef idx="0">
            <a:schemeClr val="accent2"/>
          </a:effectRef>
          <a:fontRef idx="minor">
            <a:schemeClr val="dk1"/>
          </a:fontRef>
        </p:style>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93700" algn="l" rtl="0">
              <a:lnSpc>
                <a:spcPct val="100000"/>
              </a:lnSpc>
              <a:spcBef>
                <a:spcPts val="600"/>
              </a:spcBef>
              <a:spcAft>
                <a:spcPts val="0"/>
              </a:spcAft>
              <a:buClr>
                <a:schemeClr val="accent1"/>
              </a:buClr>
              <a:buSzPts val="2600"/>
              <a:buFont typeface="Roboto"/>
              <a:buChar char="▸"/>
              <a:defRPr sz="2600" b="0" i="0" u="none" strike="noStrike" cap="none">
                <a:solidFill>
                  <a:schemeClr val="dk1"/>
                </a:solidFill>
                <a:latin typeface="Roboto"/>
                <a:ea typeface="Roboto"/>
                <a:cs typeface="Roboto"/>
                <a:sym typeface="Roboto"/>
              </a:defRPr>
            </a:lvl1pPr>
            <a:lvl2pPr marL="914400" marR="0" lvl="1" indent="-393700" algn="l" rtl="0">
              <a:lnSpc>
                <a:spcPct val="100000"/>
              </a:lnSpc>
              <a:spcBef>
                <a:spcPts val="0"/>
              </a:spcBef>
              <a:spcAft>
                <a:spcPts val="0"/>
              </a:spcAft>
              <a:buClr>
                <a:schemeClr val="accent2"/>
              </a:buClr>
              <a:buSzPts val="2600"/>
              <a:buFont typeface="Roboto"/>
              <a:buChar char="▹"/>
              <a:defRPr sz="2600" b="0" i="0" u="none" strike="noStrike" cap="none">
                <a:solidFill>
                  <a:schemeClr val="dk1"/>
                </a:solidFill>
                <a:latin typeface="Roboto"/>
                <a:ea typeface="Roboto"/>
                <a:cs typeface="Roboto"/>
                <a:sym typeface="Roboto"/>
              </a:defRPr>
            </a:lvl2pPr>
            <a:lvl3pPr marL="1371600" marR="0" lvl="2"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3pPr>
            <a:lvl4pPr marL="1828800" marR="0" lvl="3"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4pPr>
            <a:lvl5pPr marL="2286000" marR="0" lvl="4"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5pPr>
            <a:lvl6pPr marL="2743200" marR="0" lvl="5"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6pPr>
            <a:lvl7pPr marL="3200400" marR="0" lvl="6"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7pPr>
            <a:lvl8pPr marL="3657600" marR="0" lvl="7"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8pPr>
            <a:lvl9pPr marL="4114800" marR="0" lvl="8" indent="-393700" algn="l" rtl="0">
              <a:lnSpc>
                <a:spcPct val="100000"/>
              </a:lnSpc>
              <a:spcBef>
                <a:spcPts val="0"/>
              </a:spcBef>
              <a:spcAft>
                <a:spcPts val="0"/>
              </a:spcAft>
              <a:buClr>
                <a:schemeClr val="accent5"/>
              </a:buClr>
              <a:buSzPts val="2600"/>
              <a:buFont typeface="Roboto"/>
              <a:buChar char="▹"/>
              <a:defRPr sz="2600" b="0" i="0" u="none" strike="noStrike" cap="none">
                <a:solidFill>
                  <a:schemeClr val="dk1"/>
                </a:solidFill>
                <a:latin typeface="Roboto"/>
                <a:ea typeface="Roboto"/>
                <a:cs typeface="Roboto"/>
                <a:sym typeface="Roboto"/>
              </a:defRPr>
            </a:lvl9pPr>
          </a:lstStyle>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Lưu vết những truy xuất của người dùng (log file)</a:t>
            </a:r>
          </a:p>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Thường xuyên theo dõi, kiểm tra hoạt động của thiết bị, máy móc</a:t>
            </a:r>
          </a:p>
          <a:p>
            <a:pPr marL="0" indent="0" algn="just"/>
            <a:r>
              <a:rPr lang="en-US" sz="2000">
                <a:solidFill>
                  <a:schemeClr val="accent2">
                    <a:lumMod val="75000"/>
                  </a:schemeClr>
                </a:solidFill>
                <a:latin typeface="Roboto" panose="02000000000000000000" pitchFamily="2" charset="0"/>
                <a:ea typeface="Roboto" panose="02000000000000000000" pitchFamily="2" charset="0"/>
                <a:cs typeface="Roboto" panose="02000000000000000000" pitchFamily="2" charset="0"/>
              </a:rPr>
              <a:t>Dự trù các tình huống lỗi hệ thống có thể xảy ra và hướng xử lí</a:t>
            </a:r>
          </a:p>
        </p:txBody>
      </p:sp>
    </p:spTree>
    <p:extLst>
      <p:ext uri="{BB962C8B-B14F-4D97-AF65-F5344CB8AC3E}">
        <p14:creationId xmlns:p14="http://schemas.microsoft.com/office/powerpoint/2010/main" val="3152758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par>
                                <p:cTn id="8" presetID="16" presetClass="entr" presetSubtype="21"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barn(inVertical)">
                                      <p:cBhvr>
                                        <p:cTn id="13" dur="500"/>
                                        <p:tgtEl>
                                          <p:spTgt spid="20"/>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3" presetClass="exit" presetSubtype="10" fill="hold" grpId="1" nodeType="clickEffect">
                                  <p:stCondLst>
                                    <p:cond delay="0"/>
                                  </p:stCondLst>
                                  <p:childTnLst>
                                    <p:animEffect transition="out" filter="blinds(horizontal)">
                                      <p:cBhvr>
                                        <p:cTn id="21" dur="500"/>
                                        <p:tgtEl>
                                          <p:spTgt spid="24"/>
                                        </p:tgtEl>
                                      </p:cBhvr>
                                    </p:animEffect>
                                    <p:set>
                                      <p:cBhvr>
                                        <p:cTn id="22" dur="1" fill="hold">
                                          <p:stCondLst>
                                            <p:cond delay="499"/>
                                          </p:stCondLst>
                                        </p:cTn>
                                        <p:tgtEl>
                                          <p:spTgt spid="2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par>
                                <p:cTn id="28" presetID="16" presetClass="entr" presetSubtype="21"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barn(inVertical)">
                                      <p:cBhvr>
                                        <p:cTn id="33" dur="5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3" presetClass="exit" presetSubtype="10" fill="hold" grpId="1" nodeType="clickEffect">
                                  <p:stCondLst>
                                    <p:cond delay="0"/>
                                  </p:stCondLst>
                                  <p:childTnLst>
                                    <p:animEffect transition="out" filter="blinds(horizontal)">
                                      <p:cBhvr>
                                        <p:cTn id="41" dur="500"/>
                                        <p:tgtEl>
                                          <p:spTgt spid="25"/>
                                        </p:tgtEl>
                                      </p:cBhvr>
                                    </p:animEffect>
                                    <p:set>
                                      <p:cBhvr>
                                        <p:cTn id="42" dur="1" fill="hold">
                                          <p:stCondLst>
                                            <p:cond delay="499"/>
                                          </p:stCondLst>
                                        </p:cTn>
                                        <p:tgtEl>
                                          <p:spTgt spid="2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arn(inVertical)">
                                      <p:cBhvr>
                                        <p:cTn id="47" dur="500"/>
                                        <p:tgtEl>
                                          <p:spTgt spid="19"/>
                                        </p:tgtEl>
                                      </p:cBhvr>
                                    </p:animEffect>
                                  </p:childTnLst>
                                </p:cTn>
                              </p:par>
                              <p:par>
                                <p:cTn id="48" presetID="16" presetClass="entr" presetSubtype="21" fill="hold" nodeType="with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arn(inVertical)">
                                      <p:cBhvr>
                                        <p:cTn id="50" dur="500"/>
                                        <p:tgtEl>
                                          <p:spTgt spid="12"/>
                                        </p:tgtEl>
                                      </p:cBhvr>
                                    </p:animEffect>
                                  </p:childTnLst>
                                </p:cTn>
                              </p:par>
                              <p:par>
                                <p:cTn id="51" presetID="16" presetClass="entr" presetSubtype="21"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barn(inVertical)">
                                      <p:cBhvr>
                                        <p:cTn id="53" dur="500"/>
                                        <p:tgtEl>
                                          <p:spTgt spid="22"/>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barn(inVertical)">
                                      <p:cBhvr>
                                        <p:cTn id="58" dur="500"/>
                                        <p:tgtEl>
                                          <p:spTgt spid="18"/>
                                        </p:tgtEl>
                                      </p:cBhvr>
                                    </p:animEffect>
                                  </p:childTnLst>
                                </p:cTn>
                              </p:par>
                              <p:par>
                                <p:cTn id="59" presetID="16" presetClass="entr" presetSubtype="21" fill="hold" nodeType="with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barn(inVertical)">
                                      <p:cBhvr>
                                        <p:cTn id="61" dur="500"/>
                                        <p:tgtEl>
                                          <p:spTgt spid="13"/>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barn(inVertical)">
                                      <p:cBhvr>
                                        <p:cTn id="64" dur="500"/>
                                        <p:tgtEl>
                                          <p:spTgt spid="23"/>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3" presetClass="exit" presetSubtype="10" fill="hold" grpId="1" nodeType="clickEffect">
                                  <p:stCondLst>
                                    <p:cond delay="0"/>
                                  </p:stCondLst>
                                  <p:childTnLst>
                                    <p:animEffect transition="out" filter="blinds(horizontal)">
                                      <p:cBhvr>
                                        <p:cTn id="72" dur="500"/>
                                        <p:tgtEl>
                                          <p:spTgt spid="26"/>
                                        </p:tgtEl>
                                      </p:cBhvr>
                                    </p:animEffect>
                                    <p:set>
                                      <p:cBhvr>
                                        <p:cTn id="73" dur="1" fill="hold">
                                          <p:stCondLst>
                                            <p:cond delay="499"/>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P spid="21" grpId="0"/>
      <p:bldP spid="22" grpId="0"/>
      <p:bldP spid="23" grpId="0"/>
      <p:bldP spid="24" grpId="0" animBg="1"/>
      <p:bldP spid="24" grpId="1" animBg="1"/>
      <p:bldP spid="25" grpId="0" animBg="1"/>
      <p:bldP spid="25" grpId="1" animBg="1"/>
      <p:bldP spid="26" grpId="0" animBg="1"/>
      <p:bldP spid="2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BẢO ĐẢM AN TOÀN DỮ LIỆU</a:t>
            </a:r>
          </a:p>
        </p:txBody>
      </p:sp>
      <p:sp>
        <p:nvSpPr>
          <p:cNvPr id="6" name="Text Placeholder 1">
            <a:extLst>
              <a:ext uri="{FF2B5EF4-FFF2-40B4-BE49-F238E27FC236}">
                <a16:creationId xmlns:a16="http://schemas.microsoft.com/office/drawing/2014/main" id="{EA015D5C-2250-4947-AF4B-E19D48DCFEBB}"/>
              </a:ext>
            </a:extLst>
          </p:cNvPr>
          <p:cNvSpPr txBox="1">
            <a:spLocks/>
          </p:cNvSpPr>
          <p:nvPr/>
        </p:nvSpPr>
        <p:spPr>
          <a:xfrm>
            <a:off x="919303" y="1637020"/>
            <a:ext cx="10630272" cy="358395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indent="576263" algn="just">
              <a:lnSpc>
                <a:spcPct val="150000"/>
              </a:lnSpc>
            </a:pPr>
            <a:r>
              <a:rPr lang="vi-VN" sz="2800">
                <a:solidFill>
                  <a:srgbClr val="002060"/>
                </a:solidFill>
                <a:latin typeface="Roboto" panose="020B0604020202020204" charset="0"/>
                <a:ea typeface="Roboto" panose="020B0604020202020204" charset="0"/>
                <a:cs typeface="Roboto" panose="020B0604020202020204" charset="0"/>
              </a:rPr>
              <a:t>Bảo đảm an toàn dữ liệu là việc đảm bảo để dữ liệu trong CSDL không bị sai lệch, mất mát khi hệ thống phần cứng, phần mềm gặp sự cố rủi ro.</a:t>
            </a:r>
            <a:endParaRPr lang="en-US" sz="2800">
              <a:solidFill>
                <a:srgbClr val="002060"/>
              </a:solidFill>
              <a:latin typeface="Roboto" panose="020B0604020202020204" charset="0"/>
              <a:ea typeface="Roboto" panose="020B0604020202020204" charset="0"/>
              <a:cs typeface="Roboto" panose="020B0604020202020204" charset="0"/>
            </a:endParaRPr>
          </a:p>
          <a:p>
            <a:pPr indent="576263" algn="just">
              <a:lnSpc>
                <a:spcPct val="150000"/>
              </a:lnSpc>
            </a:pPr>
            <a:r>
              <a:rPr lang="en-US" sz="2800">
                <a:solidFill>
                  <a:srgbClr val="7030A0"/>
                </a:solidFill>
                <a:latin typeface="Roboto" panose="020B0604020202020204" charset="0"/>
                <a:ea typeface="Roboto" panose="020B0604020202020204" charset="0"/>
                <a:cs typeface="Roboto" panose="020B0604020202020204" charset="0"/>
              </a:rPr>
              <a:t>Em h</a:t>
            </a:r>
            <a:r>
              <a:rPr lang="vi-VN" sz="2800">
                <a:solidFill>
                  <a:srgbClr val="7030A0"/>
                </a:solidFill>
                <a:latin typeface="Roboto" panose="020B0604020202020204" charset="0"/>
                <a:ea typeface="Roboto" panose="020B0604020202020204" charset="0"/>
                <a:cs typeface="Roboto" panose="020B0604020202020204" charset="0"/>
              </a:rPr>
              <a:t>ãy nêu một vài sự cố có thể xảy ra và cách hạn chế, khắc phục sự cố này.</a:t>
            </a:r>
            <a:endParaRPr lang="en-US" sz="2800" dirty="0">
              <a:solidFill>
                <a:srgbClr val="7030A0"/>
              </a:solidFill>
              <a:latin typeface="Roboto" panose="020B0604020202020204" charset="0"/>
              <a:ea typeface="Roboto" panose="020B0604020202020204" charset="0"/>
              <a:cs typeface="Roboto" panose="020B0604020202020204" charset="0"/>
            </a:endParaRPr>
          </a:p>
        </p:txBody>
      </p:sp>
    </p:spTree>
    <p:extLst>
      <p:ext uri="{BB962C8B-B14F-4D97-AF65-F5344CB8AC3E}">
        <p14:creationId xmlns:p14="http://schemas.microsoft.com/office/powerpoint/2010/main" val="206528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BẢO ĐẢM AN TOÀN DỮ LIỆU</a:t>
            </a:r>
          </a:p>
        </p:txBody>
      </p:sp>
      <p:sp>
        <p:nvSpPr>
          <p:cNvPr id="7" name="Rectangle 6">
            <a:extLst>
              <a:ext uri="{FF2B5EF4-FFF2-40B4-BE49-F238E27FC236}">
                <a16:creationId xmlns:a16="http://schemas.microsoft.com/office/drawing/2014/main" id="{852927DB-2328-4C97-9D22-8FFFD7B91803}"/>
              </a:ext>
            </a:extLst>
          </p:cNvPr>
          <p:cNvSpPr/>
          <p:nvPr/>
        </p:nvSpPr>
        <p:spPr>
          <a:xfrm>
            <a:off x="0" y="1166648"/>
            <a:ext cx="12181490" cy="5097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B79B4833-C605-411D-A0D1-F92E1EC5C391}"/>
              </a:ext>
            </a:extLst>
          </p:cNvPr>
          <p:cNvGrpSpPr/>
          <p:nvPr/>
        </p:nvGrpSpPr>
        <p:grpSpPr>
          <a:xfrm>
            <a:off x="10512" y="1185076"/>
            <a:ext cx="753763" cy="2620750"/>
            <a:chOff x="683172" y="1654066"/>
            <a:chExt cx="1093076" cy="2112579"/>
          </a:xfrm>
        </p:grpSpPr>
        <p:cxnSp>
          <p:nvCxnSpPr>
            <p:cNvPr id="9" name="Straight Connector 8">
              <a:extLst>
                <a:ext uri="{FF2B5EF4-FFF2-40B4-BE49-F238E27FC236}">
                  <a16:creationId xmlns:a16="http://schemas.microsoft.com/office/drawing/2014/main" id="{F818BF51-872B-4CFB-9839-723FCF25733C}"/>
                </a:ext>
              </a:extLst>
            </p:cNvPr>
            <p:cNvCxnSpPr>
              <a:cxnSpLocks/>
            </p:cNvCxnSpPr>
            <p:nvPr/>
          </p:nvCxnSpPr>
          <p:spPr>
            <a:xfrm>
              <a:off x="1776248" y="1654066"/>
              <a:ext cx="0" cy="2112579"/>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9E0EBDE-0629-4B1F-A65C-40704C64C80A}"/>
                </a:ext>
              </a:extLst>
            </p:cNvPr>
            <p:cNvCxnSpPr>
              <a:cxnSpLocks/>
            </p:cNvCxnSpPr>
            <p:nvPr/>
          </p:nvCxnSpPr>
          <p:spPr>
            <a:xfrm flipH="1">
              <a:off x="683172" y="2707727"/>
              <a:ext cx="1093076" cy="0"/>
            </a:xfrm>
            <a:prstGeom prst="line">
              <a:avLst/>
            </a:prstGeom>
            <a:ln w="381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7BFE602D-F5E7-4CC7-ACDF-78F86E04169D}"/>
              </a:ext>
            </a:extLst>
          </p:cNvPr>
          <p:cNvSpPr/>
          <p:nvPr/>
        </p:nvSpPr>
        <p:spPr>
          <a:xfrm>
            <a:off x="774787" y="1185076"/>
            <a:ext cx="10313626" cy="26207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869C7A6-C33E-4A8C-98BF-469131FF7A49}"/>
              </a:ext>
            </a:extLst>
          </p:cNvPr>
          <p:cNvSpPr/>
          <p:nvPr/>
        </p:nvSpPr>
        <p:spPr>
          <a:xfrm>
            <a:off x="1103587" y="1759097"/>
            <a:ext cx="2270231" cy="1450428"/>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Light"/>
              </a:rPr>
              <a:t>Sự cố về nguồn điện</a:t>
            </a:r>
            <a:endParaRPr lang="en-US" sz="2800" b="1" dirty="0">
              <a:solidFill>
                <a:schemeClr val="bg1"/>
              </a:solidFill>
              <a:latin typeface="Light"/>
            </a:endParaRPr>
          </a:p>
        </p:txBody>
      </p:sp>
      <p:sp>
        <p:nvSpPr>
          <p:cNvPr id="13" name="TextBox 12">
            <a:extLst>
              <a:ext uri="{FF2B5EF4-FFF2-40B4-BE49-F238E27FC236}">
                <a16:creationId xmlns:a16="http://schemas.microsoft.com/office/drawing/2014/main" id="{FD4CC691-275E-428B-A7FA-612B7081698A}"/>
              </a:ext>
            </a:extLst>
          </p:cNvPr>
          <p:cNvSpPr txBox="1"/>
          <p:nvPr/>
        </p:nvSpPr>
        <p:spPr>
          <a:xfrm>
            <a:off x="3809999" y="1145483"/>
            <a:ext cx="7147033" cy="2677656"/>
          </a:xfrm>
          <a:prstGeom prst="rect">
            <a:avLst/>
          </a:prstGeom>
          <a:noFill/>
        </p:spPr>
        <p:txBody>
          <a:bodyPr wrap="square">
            <a:spAutoFit/>
          </a:bodyPr>
          <a:lstStyle/>
          <a:p>
            <a:pPr marL="285750" lvl="0" indent="-285750" algn="just">
              <a:buFont typeface="Arial" panose="020B0604020202020204" pitchFamily="34" charset="0"/>
              <a:buChar char="•"/>
              <a:defRPr/>
            </a:pPr>
            <a:r>
              <a:rPr lang="en-US" sz="2400">
                <a:latin typeface="Light"/>
              </a:rPr>
              <a:t>Hệ thống cấp điện không đủ công suất. Giải pháp: </a:t>
            </a:r>
            <a:r>
              <a:rPr lang="en-US" sz="2400">
                <a:solidFill>
                  <a:srgbClr val="FF0000"/>
                </a:solidFill>
                <a:latin typeface="Light"/>
              </a:rPr>
              <a:t>xây dựng hệ thống đủ công suất</a:t>
            </a:r>
            <a:endParaRPr kumimoji="0" lang="en-US" sz="2400" b="0" i="0" u="none" strike="noStrike" kern="1200" cap="none" spc="0" normalizeH="0" baseline="0" noProof="0" dirty="0">
              <a:ln>
                <a:noFill/>
              </a:ln>
              <a:solidFill>
                <a:srgbClr val="FF0000"/>
              </a:solidFill>
              <a:effectLst/>
              <a:uLnTx/>
              <a:uFillTx/>
              <a:latin typeface="Light"/>
            </a:endParaRPr>
          </a:p>
          <a:p>
            <a:pPr marL="285750" indent="-285750" algn="just">
              <a:buFont typeface="Arial" panose="020B0604020202020204" pitchFamily="34" charset="0"/>
              <a:buChar char="•"/>
              <a:defRPr/>
            </a:pPr>
            <a:r>
              <a:rPr lang="en-US" sz="2400">
                <a:latin typeface="Light"/>
              </a:rPr>
              <a:t>Hệ thống cấp điện bị quá tải do nhu cầu sử dụng điện tăng đột biến. Giải pháp: </a:t>
            </a:r>
            <a:r>
              <a:rPr lang="en-US" sz="2400">
                <a:solidFill>
                  <a:srgbClr val="FF0000"/>
                </a:solidFill>
                <a:latin typeface="Light"/>
              </a:rPr>
              <a:t>th</a:t>
            </a:r>
            <a:r>
              <a:rPr lang="vi-VN" sz="2400">
                <a:solidFill>
                  <a:srgbClr val="FF0000"/>
                </a:solidFill>
                <a:latin typeface="Light"/>
              </a:rPr>
              <a:t>ư</a:t>
            </a:r>
            <a:r>
              <a:rPr lang="en-US" sz="2400">
                <a:solidFill>
                  <a:srgbClr val="FF0000"/>
                </a:solidFill>
                <a:latin typeface="Light"/>
              </a:rPr>
              <a:t>ờng xuyên kiểm tra hệ thống cấp điện</a:t>
            </a:r>
          </a:p>
          <a:p>
            <a:pPr marL="285750" indent="-285750" algn="just">
              <a:buFont typeface="Arial" panose="020B0604020202020204" pitchFamily="34" charset="0"/>
              <a:buChar char="•"/>
              <a:defRPr/>
            </a:pPr>
            <a:r>
              <a:rPr lang="en-US" sz="2400">
                <a:latin typeface="Light"/>
              </a:rPr>
              <a:t>Hệ thống cấp điện ngừng đột ngột vì những lí do khác. Giải pháp: </a:t>
            </a:r>
            <a:r>
              <a:rPr lang="en-US" sz="2400">
                <a:solidFill>
                  <a:srgbClr val="FF0000"/>
                </a:solidFill>
                <a:latin typeface="Light"/>
              </a:rPr>
              <a:t>dùng bộ l</a:t>
            </a:r>
            <a:r>
              <a:rPr lang="vi-VN" sz="2400">
                <a:solidFill>
                  <a:srgbClr val="FF0000"/>
                </a:solidFill>
                <a:latin typeface="Light"/>
              </a:rPr>
              <a:t>ư</a:t>
            </a:r>
            <a:r>
              <a:rPr lang="en-US" sz="2400">
                <a:solidFill>
                  <a:srgbClr val="FF0000"/>
                </a:solidFill>
                <a:latin typeface="Light"/>
              </a:rPr>
              <a:t>u điện</a:t>
            </a:r>
            <a:endParaRPr kumimoji="0" lang="en-US" sz="2400" b="0" i="0" u="none" strike="noStrike" kern="1200" cap="none" spc="0" normalizeH="0" baseline="0" noProof="0" dirty="0">
              <a:ln>
                <a:noFill/>
              </a:ln>
              <a:solidFill>
                <a:srgbClr val="FF0000"/>
              </a:solidFill>
              <a:effectLst/>
              <a:uLnTx/>
              <a:uFillTx/>
              <a:latin typeface="Light"/>
            </a:endParaRPr>
          </a:p>
        </p:txBody>
      </p:sp>
      <p:sp>
        <p:nvSpPr>
          <p:cNvPr id="14" name="Rectangle 13">
            <a:extLst>
              <a:ext uri="{FF2B5EF4-FFF2-40B4-BE49-F238E27FC236}">
                <a16:creationId xmlns:a16="http://schemas.microsoft.com/office/drawing/2014/main" id="{5795C2EE-1FE7-434B-A6A4-E8626C98BEBA}"/>
              </a:ext>
            </a:extLst>
          </p:cNvPr>
          <p:cNvSpPr/>
          <p:nvPr/>
        </p:nvSpPr>
        <p:spPr>
          <a:xfrm>
            <a:off x="764275" y="4203225"/>
            <a:ext cx="10324140" cy="240761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0ADD47CE-2066-49B9-A0E5-B6D1AFB6ED8F}"/>
              </a:ext>
            </a:extLst>
          </p:cNvPr>
          <p:cNvGrpSpPr/>
          <p:nvPr/>
        </p:nvGrpSpPr>
        <p:grpSpPr>
          <a:xfrm flipH="1">
            <a:off x="11088414" y="4203225"/>
            <a:ext cx="719538" cy="2410247"/>
            <a:chOff x="683172" y="1654066"/>
            <a:chExt cx="1093076" cy="2112579"/>
          </a:xfrm>
        </p:grpSpPr>
        <p:cxnSp>
          <p:nvCxnSpPr>
            <p:cNvPr id="16" name="Straight Connector 15">
              <a:extLst>
                <a:ext uri="{FF2B5EF4-FFF2-40B4-BE49-F238E27FC236}">
                  <a16:creationId xmlns:a16="http://schemas.microsoft.com/office/drawing/2014/main" id="{F3E725FE-E3C8-4EC1-8AA9-99847DC60F12}"/>
                </a:ext>
              </a:extLst>
            </p:cNvPr>
            <p:cNvCxnSpPr>
              <a:cxnSpLocks/>
            </p:cNvCxnSpPr>
            <p:nvPr/>
          </p:nvCxnSpPr>
          <p:spPr>
            <a:xfrm>
              <a:off x="1776248" y="1654066"/>
              <a:ext cx="0" cy="2112579"/>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3D0278D-964B-48BF-A57F-06A071ADC3FF}"/>
                </a:ext>
              </a:extLst>
            </p:cNvPr>
            <p:cNvCxnSpPr>
              <a:cxnSpLocks/>
            </p:cNvCxnSpPr>
            <p:nvPr/>
          </p:nvCxnSpPr>
          <p:spPr>
            <a:xfrm flipH="1">
              <a:off x="683172" y="2707727"/>
              <a:ext cx="1093076" cy="0"/>
            </a:xfrm>
            <a:prstGeom prst="line">
              <a:avLst/>
            </a:prstGeom>
            <a:ln w="3810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8" name="Rectangle 17">
            <a:extLst>
              <a:ext uri="{FF2B5EF4-FFF2-40B4-BE49-F238E27FC236}">
                <a16:creationId xmlns:a16="http://schemas.microsoft.com/office/drawing/2014/main" id="{460072FB-6577-458E-9EF8-D4695E6ED803}"/>
              </a:ext>
            </a:extLst>
          </p:cNvPr>
          <p:cNvSpPr/>
          <p:nvPr/>
        </p:nvSpPr>
        <p:spPr>
          <a:xfrm>
            <a:off x="8534404" y="4680136"/>
            <a:ext cx="2270231" cy="1450428"/>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a:latin typeface="Light"/>
              </a:rPr>
              <a:t>Sự cố hư hỏng thiết bị lưu trữ</a:t>
            </a:r>
            <a:endParaRPr lang="en-US" sz="2800" b="1" dirty="0">
              <a:latin typeface="Light"/>
            </a:endParaRPr>
          </a:p>
        </p:txBody>
      </p:sp>
      <p:sp>
        <p:nvSpPr>
          <p:cNvPr id="19" name="TextBox 18">
            <a:extLst>
              <a:ext uri="{FF2B5EF4-FFF2-40B4-BE49-F238E27FC236}">
                <a16:creationId xmlns:a16="http://schemas.microsoft.com/office/drawing/2014/main" id="{1B6D6779-7AF3-4409-8CF4-77B609A9DC79}"/>
              </a:ext>
            </a:extLst>
          </p:cNvPr>
          <p:cNvSpPr txBox="1"/>
          <p:nvPr/>
        </p:nvSpPr>
        <p:spPr>
          <a:xfrm>
            <a:off x="1387365" y="4485035"/>
            <a:ext cx="6839604" cy="1938992"/>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Light"/>
              </a:rPr>
              <a:t>Thiết bị l</a:t>
            </a:r>
            <a:r>
              <a:rPr kumimoji="0" lang="vi-VN" sz="2400" b="0" i="0" u="none" strike="noStrike" kern="1200" cap="none" spc="0" normalizeH="0" baseline="0" noProof="0">
                <a:ln>
                  <a:noFill/>
                </a:ln>
                <a:solidFill>
                  <a:prstClr val="black"/>
                </a:solidFill>
                <a:effectLst/>
                <a:uLnTx/>
                <a:uFillTx/>
                <a:latin typeface="Light"/>
              </a:rPr>
              <a:t>ư</a:t>
            </a:r>
            <a:r>
              <a:rPr kumimoji="0" lang="en-US" sz="2400" b="0" i="0" u="none" strike="noStrike" kern="1200" cap="none" spc="0" normalizeH="0" baseline="0" noProof="0">
                <a:ln>
                  <a:noFill/>
                </a:ln>
                <a:solidFill>
                  <a:prstClr val="black"/>
                </a:solidFill>
                <a:effectLst/>
                <a:uLnTx/>
                <a:uFillTx/>
                <a:latin typeface="Light"/>
              </a:rPr>
              <a:t>u trữ bị h</a:t>
            </a:r>
            <a:r>
              <a:rPr kumimoji="0" lang="vi-VN" sz="2400" b="0" i="0" u="none" strike="noStrike" kern="1200" cap="none" spc="0" normalizeH="0" baseline="0" noProof="0">
                <a:ln>
                  <a:noFill/>
                </a:ln>
                <a:solidFill>
                  <a:prstClr val="black"/>
                </a:solidFill>
                <a:effectLst/>
                <a:uLnTx/>
                <a:uFillTx/>
                <a:latin typeface="Light"/>
              </a:rPr>
              <a:t>ư</a:t>
            </a:r>
            <a:r>
              <a:rPr kumimoji="0" lang="en-US" sz="2400" b="0" i="0" u="none" strike="noStrike" kern="1200" cap="none" spc="0" normalizeH="0" baseline="0" noProof="0">
                <a:ln>
                  <a:noFill/>
                </a:ln>
                <a:solidFill>
                  <a:prstClr val="black"/>
                </a:solidFill>
                <a:effectLst/>
                <a:uLnTx/>
                <a:uFillTx/>
                <a:latin typeface="Light"/>
              </a:rPr>
              <a:t> hỏng vì quá tuổi thọ. Giải pháp: </a:t>
            </a:r>
            <a:r>
              <a:rPr kumimoji="0" lang="en-US" sz="2400" b="0" i="0" u="none" strike="noStrike" kern="1200" cap="none" spc="0" normalizeH="0" baseline="0" noProof="0">
                <a:ln>
                  <a:noFill/>
                </a:ln>
                <a:solidFill>
                  <a:srgbClr val="FF0000"/>
                </a:solidFill>
                <a:effectLst/>
                <a:uLnTx/>
                <a:uFillTx/>
                <a:latin typeface="Light"/>
              </a:rPr>
              <a:t>quản lí th</a:t>
            </a:r>
            <a:r>
              <a:rPr lang="en-US" sz="2400">
                <a:solidFill>
                  <a:srgbClr val="FF0000"/>
                </a:solidFill>
                <a:latin typeface="Light"/>
              </a:rPr>
              <a:t>ời gian sử dụng của thiết bị l</a:t>
            </a:r>
            <a:r>
              <a:rPr lang="vi-VN" sz="2400">
                <a:solidFill>
                  <a:srgbClr val="FF0000"/>
                </a:solidFill>
                <a:latin typeface="Light"/>
              </a:rPr>
              <a:t>ư</a:t>
            </a:r>
            <a:r>
              <a:rPr lang="en-US" sz="2400">
                <a:solidFill>
                  <a:srgbClr val="FF0000"/>
                </a:solidFill>
                <a:latin typeface="Light"/>
              </a:rPr>
              <a:t>u trữ, thay thế tr</a:t>
            </a:r>
            <a:r>
              <a:rPr lang="vi-VN" sz="2400">
                <a:solidFill>
                  <a:srgbClr val="FF0000"/>
                </a:solidFill>
                <a:latin typeface="Light"/>
              </a:rPr>
              <a:t>ư</a:t>
            </a:r>
            <a:r>
              <a:rPr lang="en-US" sz="2400">
                <a:solidFill>
                  <a:srgbClr val="FF0000"/>
                </a:solidFill>
                <a:latin typeface="Light"/>
              </a:rPr>
              <a:t>ớc khi thiết bị h</a:t>
            </a:r>
            <a:r>
              <a:rPr lang="vi-VN" sz="2400">
                <a:solidFill>
                  <a:srgbClr val="FF0000"/>
                </a:solidFill>
                <a:latin typeface="Light"/>
              </a:rPr>
              <a:t>ư</a:t>
            </a:r>
            <a:r>
              <a:rPr lang="en-US" sz="2400">
                <a:solidFill>
                  <a:srgbClr val="FF0000"/>
                </a:solidFill>
                <a:latin typeface="Light"/>
              </a:rPr>
              <a:t> hỏng</a:t>
            </a:r>
            <a:endParaRPr kumimoji="0" lang="en-US" sz="2400" b="0" i="0" u="none" strike="noStrike" kern="1200" cap="none" spc="0" normalizeH="0" baseline="0" noProof="0" dirty="0">
              <a:ln>
                <a:noFill/>
              </a:ln>
              <a:solidFill>
                <a:srgbClr val="FF0000"/>
              </a:solidFill>
              <a:effectLst/>
              <a:uLnTx/>
              <a:uFillTx/>
              <a:latin typeface="Light"/>
            </a:endParaRPr>
          </a:p>
          <a:p>
            <a:pPr marL="285750" indent="-285750">
              <a:buFont typeface="Arial" panose="020B0604020202020204" pitchFamily="34" charset="0"/>
              <a:buChar char="•"/>
              <a:defRPr/>
            </a:pPr>
            <a:r>
              <a:rPr kumimoji="0" lang="en-US" sz="2400" b="0" i="0" u="none" strike="noStrike" kern="1200" cap="none" spc="0" normalizeH="0" baseline="0" noProof="0">
                <a:ln>
                  <a:noFill/>
                </a:ln>
                <a:solidFill>
                  <a:prstClr val="black"/>
                </a:solidFill>
                <a:effectLst/>
                <a:uLnTx/>
                <a:uFillTx/>
                <a:latin typeface="Light"/>
              </a:rPr>
              <a:t>Thiết bị l</a:t>
            </a:r>
            <a:r>
              <a:rPr kumimoji="0" lang="vi-VN" sz="2400" b="0" i="0" u="none" strike="noStrike" kern="1200" cap="none" spc="0" normalizeH="0" baseline="0" noProof="0">
                <a:ln>
                  <a:noFill/>
                </a:ln>
                <a:solidFill>
                  <a:prstClr val="black"/>
                </a:solidFill>
                <a:effectLst/>
                <a:uLnTx/>
                <a:uFillTx/>
                <a:latin typeface="Light"/>
              </a:rPr>
              <a:t>ư</a:t>
            </a:r>
            <a:r>
              <a:rPr kumimoji="0" lang="en-US" sz="2400" b="0" i="0" u="none" strike="noStrike" kern="1200" cap="none" spc="0" normalizeH="0" baseline="0" noProof="0">
                <a:ln>
                  <a:noFill/>
                </a:ln>
                <a:solidFill>
                  <a:prstClr val="black"/>
                </a:solidFill>
                <a:effectLst/>
                <a:uLnTx/>
                <a:uFillTx/>
                <a:latin typeface="Light"/>
              </a:rPr>
              <a:t>u tr</a:t>
            </a:r>
            <a:r>
              <a:rPr lang="en-US" sz="2400">
                <a:solidFill>
                  <a:prstClr val="black"/>
                </a:solidFill>
                <a:latin typeface="Light"/>
              </a:rPr>
              <a:t>ữ hư hỏng vì các lí do khác. Giải pháp: </a:t>
            </a:r>
            <a:r>
              <a:rPr lang="en-US" sz="2400">
                <a:solidFill>
                  <a:srgbClr val="FF0000"/>
                </a:solidFill>
                <a:latin typeface="Light"/>
              </a:rPr>
              <a:t>sao l</a:t>
            </a:r>
            <a:r>
              <a:rPr lang="vi-VN" sz="2400">
                <a:solidFill>
                  <a:srgbClr val="FF0000"/>
                </a:solidFill>
                <a:latin typeface="Light"/>
              </a:rPr>
              <a:t>ư</a:t>
            </a:r>
            <a:r>
              <a:rPr lang="en-US" sz="2400">
                <a:solidFill>
                  <a:srgbClr val="FF0000"/>
                </a:solidFill>
                <a:latin typeface="Light"/>
              </a:rPr>
              <a:t>u dữ liệu định kì</a:t>
            </a:r>
            <a:endParaRPr kumimoji="0" lang="en-US" sz="2400" b="0" i="0" u="none" strike="noStrike" kern="1200" cap="none" spc="0" normalizeH="0" baseline="0" noProof="0" dirty="0">
              <a:ln>
                <a:noFill/>
              </a:ln>
              <a:solidFill>
                <a:srgbClr val="FF0000"/>
              </a:solidFill>
              <a:effectLst/>
              <a:uLnTx/>
              <a:uFillTx/>
              <a:latin typeface="Light"/>
            </a:endParaRPr>
          </a:p>
        </p:txBody>
      </p:sp>
    </p:spTree>
    <p:extLst>
      <p:ext uri="{BB962C8B-B14F-4D97-AF65-F5344CB8AC3E}">
        <p14:creationId xmlns:p14="http://schemas.microsoft.com/office/powerpoint/2010/main" val="1696690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barn(inVertical)">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barn(inVertical)">
                                      <p:cBhvr>
                                        <p:cTn id="15" dur="500"/>
                                        <p:tgtEl>
                                          <p:spTgt spid="1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3">
                                            <p:txEl>
                                              <p:pRg st="1" end="1"/>
                                            </p:txEl>
                                          </p:spTgt>
                                        </p:tgtEl>
                                        <p:attrNameLst>
                                          <p:attrName>style.visibility</p:attrName>
                                        </p:attrNameLst>
                                      </p:cBhvr>
                                      <p:to>
                                        <p:strVal val="visible"/>
                                      </p:to>
                                    </p:set>
                                    <p:animEffect transition="in" filter="barn(inVertical)">
                                      <p:cBhvr>
                                        <p:cTn id="20" dur="500"/>
                                        <p:tgtEl>
                                          <p:spTgt spid="1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3">
                                            <p:txEl>
                                              <p:pRg st="2" end="2"/>
                                            </p:txEl>
                                          </p:spTgt>
                                        </p:tgtEl>
                                        <p:attrNameLst>
                                          <p:attrName>style.visibility</p:attrName>
                                        </p:attrNameLst>
                                      </p:cBhvr>
                                      <p:to>
                                        <p:strVal val="visible"/>
                                      </p:to>
                                    </p:set>
                                    <p:animEffect transition="in" filter="barn(inVertical)">
                                      <p:cBhvr>
                                        <p:cTn id="25" dur="500"/>
                                        <p:tgtEl>
                                          <p:spTgt spid="1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9">
                                            <p:txEl>
                                              <p:pRg st="0" end="0"/>
                                            </p:txEl>
                                          </p:spTgt>
                                        </p:tgtEl>
                                        <p:attrNameLst>
                                          <p:attrName>style.visibility</p:attrName>
                                        </p:attrNameLst>
                                      </p:cBhvr>
                                      <p:to>
                                        <p:strVal val="visible"/>
                                      </p:to>
                                    </p:set>
                                    <p:animEffect transition="in" filter="barn(inVertical)">
                                      <p:cBhvr>
                                        <p:cTn id="30" dur="500"/>
                                        <p:tgtEl>
                                          <p:spTgt spid="1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9">
                                            <p:txEl>
                                              <p:pRg st="1" end="1"/>
                                            </p:txEl>
                                          </p:spTgt>
                                        </p:tgtEl>
                                        <p:attrNameLst>
                                          <p:attrName>style.visibility</p:attrName>
                                        </p:attrNameLst>
                                      </p:cBhvr>
                                      <p:to>
                                        <p:strVal val="visible"/>
                                      </p:to>
                                    </p:set>
                                    <p:animEffect transition="in" filter="barn(inVertical)">
                                      <p:cBhvr>
                                        <p:cTn id="35" dur="500"/>
                                        <p:tgtEl>
                                          <p:spTgt spid="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build="p"/>
      <p:bldP spid="18" grpId="0" animBg="1"/>
      <p:bldP spid="1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1EE2DF-CD9D-4275-A390-B9B6E7309697}"/>
              </a:ext>
            </a:extLst>
          </p:cNvPr>
          <p:cNvSpPr txBox="1"/>
          <p:nvPr/>
        </p:nvSpPr>
        <p:spPr>
          <a:xfrm>
            <a:off x="188686" y="237624"/>
            <a:ext cx="8939201" cy="523220"/>
          </a:xfrm>
          <a:prstGeom prst="rect">
            <a:avLst/>
          </a:prstGeom>
          <a:noFill/>
        </p:spPr>
        <p:txBody>
          <a:bodyPr wrap="square" rtlCol="0">
            <a:spAutoFit/>
          </a:bodyPr>
          <a:lstStyle/>
          <a:p>
            <a:r>
              <a:rPr lang="en-US" sz="2800" b="1">
                <a:solidFill>
                  <a:srgbClr val="002060"/>
                </a:solidFill>
                <a:latin typeface="Tahoma" panose="020B0604030504040204" pitchFamily="34" charset="0"/>
                <a:ea typeface="Tahoma" panose="020B0604030504040204" pitchFamily="34" charset="0"/>
                <a:cs typeface="Tahoma" panose="020B0604030504040204" pitchFamily="34" charset="0"/>
              </a:rPr>
              <a:t>2. BẢO ĐẢM AN TOÀN DỮ LIỆU</a:t>
            </a:r>
          </a:p>
        </p:txBody>
      </p:sp>
      <p:sp>
        <p:nvSpPr>
          <p:cNvPr id="7" name="Title 1">
            <a:extLst>
              <a:ext uri="{FF2B5EF4-FFF2-40B4-BE49-F238E27FC236}">
                <a16:creationId xmlns:a16="http://schemas.microsoft.com/office/drawing/2014/main" id="{77669440-4E5A-4890-BFDC-2ABF79AD47E6}"/>
              </a:ext>
            </a:extLst>
          </p:cNvPr>
          <p:cNvSpPr txBox="1">
            <a:spLocks/>
          </p:cNvSpPr>
          <p:nvPr/>
        </p:nvSpPr>
        <p:spPr>
          <a:xfrm>
            <a:off x="1861491" y="1297274"/>
            <a:ext cx="2608976" cy="652054"/>
          </a:xfrm>
          <a:custGeom>
            <a:avLst/>
            <a:gdLst>
              <a:gd name="connsiteX0" fmla="*/ 0 w 2608976"/>
              <a:gd name="connsiteY0" fmla="*/ 0 h 652054"/>
              <a:gd name="connsiteX1" fmla="*/ 2608976 w 2608976"/>
              <a:gd name="connsiteY1" fmla="*/ 0 h 652054"/>
              <a:gd name="connsiteX2" fmla="*/ 2608976 w 2608976"/>
              <a:gd name="connsiteY2" fmla="*/ 652054 h 652054"/>
              <a:gd name="connsiteX3" fmla="*/ 0 w 2608976"/>
              <a:gd name="connsiteY3" fmla="*/ 652054 h 652054"/>
              <a:gd name="connsiteX4" fmla="*/ 0 w 2608976"/>
              <a:gd name="connsiteY4" fmla="*/ 0 h 65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8976" h="652054" fill="none" extrusionOk="0">
                <a:moveTo>
                  <a:pt x="0" y="0"/>
                </a:moveTo>
                <a:cubicBezTo>
                  <a:pt x="442106" y="-152178"/>
                  <a:pt x="2203103" y="39646"/>
                  <a:pt x="2608976" y="0"/>
                </a:cubicBezTo>
                <a:cubicBezTo>
                  <a:pt x="2609824" y="293926"/>
                  <a:pt x="2646314" y="493342"/>
                  <a:pt x="2608976" y="652054"/>
                </a:cubicBezTo>
                <a:cubicBezTo>
                  <a:pt x="1614371" y="809078"/>
                  <a:pt x="953366" y="813278"/>
                  <a:pt x="0" y="652054"/>
                </a:cubicBezTo>
                <a:cubicBezTo>
                  <a:pt x="26015" y="435698"/>
                  <a:pt x="56822" y="247313"/>
                  <a:pt x="0" y="0"/>
                </a:cubicBezTo>
                <a:close/>
              </a:path>
              <a:path w="2608976" h="652054" stroke="0" extrusionOk="0">
                <a:moveTo>
                  <a:pt x="0" y="0"/>
                </a:moveTo>
                <a:cubicBezTo>
                  <a:pt x="790165" y="-168515"/>
                  <a:pt x="2043041" y="-97991"/>
                  <a:pt x="2608976" y="0"/>
                </a:cubicBezTo>
                <a:cubicBezTo>
                  <a:pt x="2664282" y="286747"/>
                  <a:pt x="2618136" y="474707"/>
                  <a:pt x="2608976" y="652054"/>
                </a:cubicBezTo>
                <a:cubicBezTo>
                  <a:pt x="2247815" y="743588"/>
                  <a:pt x="1146198" y="596812"/>
                  <a:pt x="0" y="652054"/>
                </a:cubicBezTo>
                <a:cubicBezTo>
                  <a:pt x="-37669" y="562077"/>
                  <a:pt x="-51292" y="141307"/>
                  <a:pt x="0" y="0"/>
                </a:cubicBezTo>
                <a:close/>
              </a:path>
            </a:pathLst>
          </a:cu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path path="circle">
              <a:fillToRect l="50000" t="50000" r="50000" b="50000"/>
            </a:path>
            <a:tileRect/>
          </a:gradFill>
          <a:ln>
            <a:solidFill>
              <a:schemeClr val="tx1"/>
            </a:solidFill>
            <a:extLst>
              <a:ext uri="{C807C97D-BFC1-408E-A445-0C87EB9F89A2}">
                <ask:lineSketchStyleProps xmlns="" xmlns:ask="http://schemas.microsoft.com/office/drawing/2018/sketchyshapes" sd="2951395777">
                  <ask:type>
                    <ask:lineSketchCurved/>
                  </ask:type>
                </ask:lineSketchStyleProps>
              </a:ext>
            </a:extLst>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a:latin typeface="Light"/>
              </a:rPr>
              <a:t>Ghi nhớ</a:t>
            </a:r>
            <a:endParaRPr lang="en-US" sz="4000" b="1" dirty="0">
              <a:latin typeface="Light"/>
            </a:endParaRPr>
          </a:p>
        </p:txBody>
      </p:sp>
      <p:pic>
        <p:nvPicPr>
          <p:cNvPr id="8" name="Graphic 7" descr="Bullseye">
            <a:extLst>
              <a:ext uri="{FF2B5EF4-FFF2-40B4-BE49-F238E27FC236}">
                <a16:creationId xmlns:a16="http://schemas.microsoft.com/office/drawing/2014/main" id="{D6734EE7-7D51-401E-9D07-87C3EE7523A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39482" y="1262297"/>
            <a:ext cx="722009" cy="722009"/>
          </a:xfrm>
          <a:prstGeom prst="rect">
            <a:avLst/>
          </a:prstGeom>
        </p:spPr>
      </p:pic>
      <p:sp>
        <p:nvSpPr>
          <p:cNvPr id="9" name="Rounded Rectangle 11">
            <a:extLst>
              <a:ext uri="{FF2B5EF4-FFF2-40B4-BE49-F238E27FC236}">
                <a16:creationId xmlns:a16="http://schemas.microsoft.com/office/drawing/2014/main" id="{E97C42B0-BCFC-48F1-8A16-2D9D92C416AB}"/>
              </a:ext>
            </a:extLst>
          </p:cNvPr>
          <p:cNvSpPr/>
          <p:nvPr/>
        </p:nvSpPr>
        <p:spPr>
          <a:xfrm>
            <a:off x="907214" y="2359916"/>
            <a:ext cx="10530840" cy="4046427"/>
          </a:xfrm>
          <a:prstGeom prst="roundRect">
            <a:avLst/>
          </a:prstGeom>
          <a:solidFill>
            <a:schemeClr val="accent4">
              <a:lumMod val="20000"/>
              <a:lumOff val="80000"/>
            </a:schemeClr>
          </a:solidFill>
          <a:ln w="38100">
            <a:prstDash val="dash"/>
          </a:ln>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spcBef>
                <a:spcPts val="1200"/>
              </a:spcBef>
              <a:spcAft>
                <a:spcPts val="1200"/>
              </a:spcAft>
            </a:pPr>
            <a:r>
              <a:rPr lang="vi-VN" sz="2400">
                <a:solidFill>
                  <a:schemeClr val="accent5">
                    <a:lumMod val="75000"/>
                  </a:schemeClr>
                </a:solidFill>
                <a:latin typeface="Roboto" panose="020B0604020202020204" charset="0"/>
                <a:ea typeface="Roboto" panose="020B0604020202020204" charset="0"/>
                <a:cs typeface="Roboto" panose="020B0604020202020204" charset="0"/>
              </a:rPr>
              <a:t>- Để đảm bảo an toàn dữ liệu cần xây dựng chính sách an toàn dữ liệu cùng kế hoạch xử lí các sự cố có thể xảy ra và giải pháp hạn chế khắc phục.</a:t>
            </a:r>
            <a:r>
              <a:rPr lang="en-US" sz="2400">
                <a:solidFill>
                  <a:schemeClr val="accent5">
                    <a:lumMod val="75000"/>
                  </a:schemeClr>
                </a:solidFill>
                <a:latin typeface="Roboto" panose="020B0604020202020204" charset="0"/>
                <a:ea typeface="Roboto" panose="020B0604020202020204" charset="0"/>
                <a:cs typeface="Roboto" panose="020B0604020202020204" charset="0"/>
              </a:rPr>
              <a:t> </a:t>
            </a:r>
            <a:r>
              <a:rPr lang="vi-VN" sz="2400">
                <a:solidFill>
                  <a:schemeClr val="accent5">
                    <a:lumMod val="75000"/>
                  </a:schemeClr>
                </a:solidFill>
                <a:latin typeface="Roboto" panose="020B0604020202020204" charset="0"/>
                <a:ea typeface="Roboto" panose="020B0604020202020204" charset="0"/>
                <a:cs typeface="Roboto" panose="020B0604020202020204" charset="0"/>
              </a:rPr>
              <a:t>Chính sách an toàn dữ liệu cũng phải bao gồm những quy định về ý thức, trách nhiệm đối với người dùng và người vận hành hệ thống.</a:t>
            </a:r>
          </a:p>
          <a:p>
            <a:pPr algn="just">
              <a:lnSpc>
                <a:spcPct val="150000"/>
              </a:lnSpc>
              <a:spcBef>
                <a:spcPts val="1200"/>
              </a:spcBef>
              <a:spcAft>
                <a:spcPts val="1200"/>
              </a:spcAft>
            </a:pPr>
            <a:r>
              <a:rPr lang="vi-VN" sz="2400">
                <a:solidFill>
                  <a:schemeClr val="accent5">
                    <a:lumMod val="75000"/>
                  </a:schemeClr>
                </a:solidFill>
                <a:latin typeface="Roboto" panose="020B0604020202020204" charset="0"/>
                <a:ea typeface="Roboto" panose="020B0604020202020204" charset="0"/>
                <a:cs typeface="Roboto" panose="020B0604020202020204" charset="0"/>
              </a:rPr>
              <a:t>- Các hệ QTCSDL đều hỗ trợ chức năng sao lưu định kì và phục hồi dữ liệu từ bản sao lưu gần nhất</a:t>
            </a:r>
          </a:p>
        </p:txBody>
      </p:sp>
    </p:spTree>
    <p:extLst>
      <p:ext uri="{BB962C8B-B14F-4D97-AF65-F5344CB8AC3E}">
        <p14:creationId xmlns:p14="http://schemas.microsoft.com/office/powerpoint/2010/main" val="3390049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1115</TotalTime>
  <Words>1419</Words>
  <Application>Microsoft Office PowerPoint</Application>
  <PresentationFormat>Widescreen</PresentationFormat>
  <Paragraphs>120</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Book Antiqua</vt:lpstr>
      <vt:lpstr>Calibri</vt:lpstr>
      <vt:lpstr>Calibri Light</vt:lpstr>
      <vt:lpstr>Light</vt:lpstr>
      <vt:lpstr>Roboto</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 TÁCH ẢNH VÀ THIẾT KẾ ĐỒ HỌA VỚI KÊNH ALPHA</dc:title>
  <dc:creator>HoangThanh Tam</dc:creator>
  <cp:lastModifiedBy>Administrator</cp:lastModifiedBy>
  <cp:revision>102</cp:revision>
  <dcterms:created xsi:type="dcterms:W3CDTF">2022-02-17T15:32:27Z</dcterms:created>
  <dcterms:modified xsi:type="dcterms:W3CDTF">2025-01-09T02:17:33Z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