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72" r:id="rId5"/>
    <p:sldId id="273" r:id="rId6"/>
    <p:sldId id="259" r:id="rId7"/>
    <p:sldId id="291" r:id="rId8"/>
    <p:sldId id="261" r:id="rId9"/>
    <p:sldId id="262" r:id="rId10"/>
    <p:sldId id="292" r:id="rId11"/>
    <p:sldId id="289" r:id="rId12"/>
    <p:sldId id="263" r:id="rId13"/>
    <p:sldId id="290" r:id="rId14"/>
    <p:sldId id="279" r:id="rId15"/>
    <p:sldId id="266" r:id="rId16"/>
    <p:sldId id="295" r:id="rId17"/>
    <p:sldId id="294" r:id="rId18"/>
    <p:sldId id="267" r:id="rId19"/>
    <p:sldId id="293" r:id="rId20"/>
    <p:sldId id="281" r:id="rId21"/>
    <p:sldId id="296" r:id="rId22"/>
    <p:sldId id="280" r:id="rId23"/>
    <p:sldId id="300" r:id="rId24"/>
    <p:sldId id="304" r:id="rId25"/>
    <p:sldId id="299" r:id="rId26"/>
    <p:sldId id="305" r:id="rId27"/>
    <p:sldId id="297" r:id="rId28"/>
    <p:sldId id="306" r:id="rId29"/>
    <p:sldId id="282" r:id="rId30"/>
    <p:sldId id="298" r:id="rId31"/>
    <p:sldId id="285" r:id="rId32"/>
    <p:sldId id="301" r:id="rId33"/>
    <p:sldId id="302" r:id="rId34"/>
    <p:sldId id="303"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D58"/>
    <a:srgbClr val="079522"/>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830"/>
  </p:normalViewPr>
  <p:slideViewPr>
    <p:cSldViewPr snapToGrid="0">
      <p:cViewPr varScale="1">
        <p:scale>
          <a:sx n="69" d="100"/>
          <a:sy n="69" d="100"/>
        </p:scale>
        <p:origin x="696" y="66"/>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16A9C-8CA8-48B1-AC46-93D46AE30B34}" type="doc">
      <dgm:prSet loTypeId="urn:microsoft.com/office/officeart/2005/8/layout/radial2" loCatId="relationship" qsTypeId="urn:microsoft.com/office/officeart/2005/8/quickstyle/3d3" qsCatId="3D" csTypeId="urn:microsoft.com/office/officeart/2005/8/colors/accent5_2" csCatId="accent5" phldr="1"/>
      <dgm:spPr/>
      <dgm:t>
        <a:bodyPr/>
        <a:lstStyle/>
        <a:p>
          <a:endParaRPr lang="en-US"/>
        </a:p>
      </dgm:t>
    </dgm:pt>
    <dgm:pt modelId="{EBD7F16D-6A22-4638-9E7A-A70DB4847652}">
      <dgm:prSet phldrT="[Text]" custT="1"/>
      <dgm:spPr>
        <a:solidFill>
          <a:srgbClr val="92D050"/>
        </a:solidFill>
      </dgm:spPr>
      <dgm:t>
        <a:bodyPr/>
        <a:lstStyle/>
        <a:p>
          <a:r>
            <a:rPr lang="en-US" sz="2800" dirty="0">
              <a:solidFill>
                <a:schemeClr val="tx1"/>
              </a:solidFill>
              <a:latin typeface="Roboto" panose="02000000000000000000" pitchFamily="2" charset="0"/>
              <a:ea typeface="Roboto" panose="02000000000000000000" pitchFamily="2" charset="0"/>
              <a:cs typeface="Roboto" panose="02000000000000000000" pitchFamily="2" charset="0"/>
            </a:rPr>
            <a:t>CSDL</a:t>
          </a: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72D3334-192C-4217-83C9-83ED52155C78}" type="parTrans" cxnId="{25BB4E41-168D-453C-B78C-69BB8FA9F8F1}">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7CFC0CB4-0CC3-4DD5-B0D4-813293B4F2FE}" type="sibTrans" cxnId="{25BB4E41-168D-453C-B78C-69BB8FA9F8F1}">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F473AAF-4EF8-4EE6-AAC4-DB8E7491B087}">
      <dgm:prSet phldrT="[Text]" custT="1"/>
      <dgm:spPr>
        <a:solidFill>
          <a:srgbClr val="92D050"/>
        </a:solidFill>
      </dgm:spPr>
      <dgm:t>
        <a:bodyPr/>
        <a:lstStyle/>
        <a:p>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HệQTCSDL</a:t>
          </a:r>
          <a:endParaRPr lang="en-US" sz="18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78DC7BEA-D322-4A61-B6EF-115409C90120}" type="parTrans" cxnId="{AF277459-8B5B-4810-840E-B11C16A4BB33}">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7A4F702-38F3-4E71-B2DA-02DA912A3606}" type="sibTrans" cxnId="{AF277459-8B5B-4810-840E-B11C16A4BB33}">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27FBE134-8AC0-465A-A40E-3D6BE44E8320}">
      <dgm:prSet phldrT="[Text]" custT="1"/>
      <dgm:spPr>
        <a:solidFill>
          <a:srgbClr val="92D050"/>
        </a:solidFill>
      </dgm:spPr>
      <dgm:t>
        <a:bodyPr/>
        <a:lstStyle/>
        <a:p>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rPr>
            <a:t>Phần</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rPr>
            <a:t>mềm</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rPr>
            <a:t>ứng</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latin typeface="Roboto" panose="02000000000000000000" pitchFamily="2" charset="0"/>
              <a:ea typeface="Roboto" panose="02000000000000000000" pitchFamily="2" charset="0"/>
              <a:cs typeface="Roboto" panose="02000000000000000000" pitchFamily="2" charset="0"/>
            </a:rPr>
            <a:t>dụng</a:t>
          </a:r>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 CSDL</a:t>
          </a:r>
        </a:p>
      </dgm:t>
    </dgm:pt>
    <dgm:pt modelId="{3FF051C4-0BE1-40D8-AE00-17FED86FAD81}" type="parTrans" cxnId="{8D0A6D0C-80BB-4216-B3D0-2F0830477042}">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77D3F75-B189-443D-9603-8B30B36E822C}" type="sibTrans" cxnId="{8D0A6D0C-80BB-4216-B3D0-2F0830477042}">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2182AA54-6425-4EDD-988A-B761DDD82E3B}" type="pres">
      <dgm:prSet presAssocID="{10A16A9C-8CA8-48B1-AC46-93D46AE30B34}" presName="composite" presStyleCnt="0">
        <dgm:presLayoutVars>
          <dgm:chMax val="5"/>
          <dgm:dir/>
          <dgm:animLvl val="ctr"/>
          <dgm:resizeHandles val="exact"/>
        </dgm:presLayoutVars>
      </dgm:prSet>
      <dgm:spPr/>
    </dgm:pt>
    <dgm:pt modelId="{11B931D7-A860-4D47-BF7B-A77C90D2E6A0}" type="pres">
      <dgm:prSet presAssocID="{10A16A9C-8CA8-48B1-AC46-93D46AE30B34}" presName="cycle" presStyleCnt="0"/>
      <dgm:spPr/>
    </dgm:pt>
    <dgm:pt modelId="{2AD3C9A6-EFD9-4EAE-8CF8-943E7A8EE734}" type="pres">
      <dgm:prSet presAssocID="{10A16A9C-8CA8-48B1-AC46-93D46AE30B34}" presName="centerShape" presStyleCnt="0"/>
      <dgm:spPr/>
    </dgm:pt>
    <dgm:pt modelId="{7BB23526-0B97-4363-A1E2-6A9EDC9E3619}" type="pres">
      <dgm:prSet presAssocID="{10A16A9C-8CA8-48B1-AC46-93D46AE30B34}" presName="connSite" presStyleLbl="node1" presStyleIdx="0" presStyleCnt="4"/>
      <dgm:spPr/>
    </dgm:pt>
    <dgm:pt modelId="{391EC346-4507-47C1-84C8-794745B1F2D9}" type="pres">
      <dgm:prSet presAssocID="{10A16A9C-8CA8-48B1-AC46-93D46AE30B34}" presName="visible" presStyleLbl="node1" presStyleIdx="0" presStyleCnt="4"/>
      <dgm:spPr>
        <a:solidFill>
          <a:srgbClr val="92D050"/>
        </a:solidFill>
      </dgm:spPr>
    </dgm:pt>
    <dgm:pt modelId="{E52134DA-D63E-4538-B8C9-3AE23E4877A3}" type="pres">
      <dgm:prSet presAssocID="{A72D3334-192C-4217-83C9-83ED52155C78}" presName="Name25" presStyleLbl="parChTrans1D1" presStyleIdx="0" presStyleCnt="3"/>
      <dgm:spPr/>
    </dgm:pt>
    <dgm:pt modelId="{A56FF993-1202-4BF3-8AAD-09720C1945DA}" type="pres">
      <dgm:prSet presAssocID="{EBD7F16D-6A22-4638-9E7A-A70DB4847652}" presName="node" presStyleCnt="0"/>
      <dgm:spPr/>
    </dgm:pt>
    <dgm:pt modelId="{F46AB2FE-87FF-472B-A3F0-0556F11D5400}" type="pres">
      <dgm:prSet presAssocID="{EBD7F16D-6A22-4638-9E7A-A70DB4847652}" presName="parentNode" presStyleLbl="node1" presStyleIdx="1" presStyleCnt="4" custLinFactNeighborX="-981">
        <dgm:presLayoutVars>
          <dgm:chMax val="1"/>
          <dgm:bulletEnabled val="1"/>
        </dgm:presLayoutVars>
      </dgm:prSet>
      <dgm:spPr/>
    </dgm:pt>
    <dgm:pt modelId="{2C1BE554-4B19-42B8-AFBB-300DDF6ACE7D}" type="pres">
      <dgm:prSet presAssocID="{EBD7F16D-6A22-4638-9E7A-A70DB4847652}" presName="childNode" presStyleLbl="revTx" presStyleIdx="0" presStyleCnt="0">
        <dgm:presLayoutVars>
          <dgm:bulletEnabled val="1"/>
        </dgm:presLayoutVars>
      </dgm:prSet>
      <dgm:spPr/>
    </dgm:pt>
    <dgm:pt modelId="{2A47799D-83A1-451F-8B97-26B95F4C2C7C}" type="pres">
      <dgm:prSet presAssocID="{78DC7BEA-D322-4A61-B6EF-115409C90120}" presName="Name25" presStyleLbl="parChTrans1D1" presStyleIdx="1" presStyleCnt="3"/>
      <dgm:spPr/>
    </dgm:pt>
    <dgm:pt modelId="{416F196B-2539-47A3-915F-48A349895FE3}" type="pres">
      <dgm:prSet presAssocID="{BF473AAF-4EF8-4EE6-AAC4-DB8E7491B087}" presName="node" presStyleCnt="0"/>
      <dgm:spPr/>
    </dgm:pt>
    <dgm:pt modelId="{CA589967-0E5B-480F-8525-570AA7192D8D}" type="pres">
      <dgm:prSet presAssocID="{BF473AAF-4EF8-4EE6-AAC4-DB8E7491B087}" presName="parentNode" presStyleLbl="node1" presStyleIdx="2" presStyleCnt="4">
        <dgm:presLayoutVars>
          <dgm:chMax val="1"/>
          <dgm:bulletEnabled val="1"/>
        </dgm:presLayoutVars>
      </dgm:prSet>
      <dgm:spPr/>
    </dgm:pt>
    <dgm:pt modelId="{D519959F-C421-472F-8B8F-E92C15B298AB}" type="pres">
      <dgm:prSet presAssocID="{BF473AAF-4EF8-4EE6-AAC4-DB8E7491B087}" presName="childNode" presStyleLbl="revTx" presStyleIdx="0" presStyleCnt="0">
        <dgm:presLayoutVars>
          <dgm:bulletEnabled val="1"/>
        </dgm:presLayoutVars>
      </dgm:prSet>
      <dgm:spPr/>
    </dgm:pt>
    <dgm:pt modelId="{BC1FE8C1-CC96-4906-BBF7-0D0A2891E467}" type="pres">
      <dgm:prSet presAssocID="{3FF051C4-0BE1-40D8-AE00-17FED86FAD81}" presName="Name25" presStyleLbl="parChTrans1D1" presStyleIdx="2" presStyleCnt="3"/>
      <dgm:spPr/>
    </dgm:pt>
    <dgm:pt modelId="{E0A056FA-AF4A-4445-98F4-B1AC344F7ED0}" type="pres">
      <dgm:prSet presAssocID="{27FBE134-8AC0-465A-A40E-3D6BE44E8320}" presName="node" presStyleCnt="0"/>
      <dgm:spPr/>
    </dgm:pt>
    <dgm:pt modelId="{A6C85726-00A6-45CA-AD43-A65F5DB0E9A8}" type="pres">
      <dgm:prSet presAssocID="{27FBE134-8AC0-465A-A40E-3D6BE44E8320}" presName="parentNode" presStyleLbl="node1" presStyleIdx="3" presStyleCnt="4">
        <dgm:presLayoutVars>
          <dgm:chMax val="1"/>
          <dgm:bulletEnabled val="1"/>
        </dgm:presLayoutVars>
      </dgm:prSet>
      <dgm:spPr/>
    </dgm:pt>
    <dgm:pt modelId="{73B472F9-6DFB-4417-BD4E-9C2AE7B22E91}" type="pres">
      <dgm:prSet presAssocID="{27FBE134-8AC0-465A-A40E-3D6BE44E8320}" presName="childNode" presStyleLbl="revTx" presStyleIdx="0" presStyleCnt="0">
        <dgm:presLayoutVars>
          <dgm:bulletEnabled val="1"/>
        </dgm:presLayoutVars>
      </dgm:prSet>
      <dgm:spPr/>
    </dgm:pt>
  </dgm:ptLst>
  <dgm:cxnLst>
    <dgm:cxn modelId="{4D806908-7EF6-4369-90FB-DE485EDB6947}" type="presOf" srcId="{EBD7F16D-6A22-4638-9E7A-A70DB4847652}" destId="{F46AB2FE-87FF-472B-A3F0-0556F11D5400}" srcOrd="0" destOrd="0" presId="urn:microsoft.com/office/officeart/2005/8/layout/radial2"/>
    <dgm:cxn modelId="{8D0A6D0C-80BB-4216-B3D0-2F0830477042}" srcId="{10A16A9C-8CA8-48B1-AC46-93D46AE30B34}" destId="{27FBE134-8AC0-465A-A40E-3D6BE44E8320}" srcOrd="2" destOrd="0" parTransId="{3FF051C4-0BE1-40D8-AE00-17FED86FAD81}" sibTransId="{A77D3F75-B189-443D-9603-8B30B36E822C}"/>
    <dgm:cxn modelId="{833BEF17-4568-48AB-895B-D5CC30AA3E4E}" type="presOf" srcId="{BF473AAF-4EF8-4EE6-AAC4-DB8E7491B087}" destId="{CA589967-0E5B-480F-8525-570AA7192D8D}" srcOrd="0" destOrd="0" presId="urn:microsoft.com/office/officeart/2005/8/layout/radial2"/>
    <dgm:cxn modelId="{0C492B3B-1549-4299-8648-B4B611A3C4DF}" type="presOf" srcId="{A72D3334-192C-4217-83C9-83ED52155C78}" destId="{E52134DA-D63E-4538-B8C9-3AE23E4877A3}" srcOrd="0" destOrd="0" presId="urn:microsoft.com/office/officeart/2005/8/layout/radial2"/>
    <dgm:cxn modelId="{25BB4E41-168D-453C-B78C-69BB8FA9F8F1}" srcId="{10A16A9C-8CA8-48B1-AC46-93D46AE30B34}" destId="{EBD7F16D-6A22-4638-9E7A-A70DB4847652}" srcOrd="0" destOrd="0" parTransId="{A72D3334-192C-4217-83C9-83ED52155C78}" sibTransId="{7CFC0CB4-0CC3-4DD5-B0D4-813293B4F2FE}"/>
    <dgm:cxn modelId="{48FA9F46-ACD3-4611-89D7-A9CCDB3683DE}" type="presOf" srcId="{10A16A9C-8CA8-48B1-AC46-93D46AE30B34}" destId="{2182AA54-6425-4EDD-988A-B761DDD82E3B}" srcOrd="0" destOrd="0" presId="urn:microsoft.com/office/officeart/2005/8/layout/radial2"/>
    <dgm:cxn modelId="{23DE4C74-93D7-47E8-B831-B089BFF37FDD}" type="presOf" srcId="{78DC7BEA-D322-4A61-B6EF-115409C90120}" destId="{2A47799D-83A1-451F-8B97-26B95F4C2C7C}" srcOrd="0" destOrd="0" presId="urn:microsoft.com/office/officeart/2005/8/layout/radial2"/>
    <dgm:cxn modelId="{AF277459-8B5B-4810-840E-B11C16A4BB33}" srcId="{10A16A9C-8CA8-48B1-AC46-93D46AE30B34}" destId="{BF473AAF-4EF8-4EE6-AAC4-DB8E7491B087}" srcOrd="1" destOrd="0" parTransId="{78DC7BEA-D322-4A61-B6EF-115409C90120}" sibTransId="{C7A4F702-38F3-4E71-B2DA-02DA912A3606}"/>
    <dgm:cxn modelId="{EFC14E96-26FE-45B1-A93B-37B9B1B7AEF5}" type="presOf" srcId="{27FBE134-8AC0-465A-A40E-3D6BE44E8320}" destId="{A6C85726-00A6-45CA-AD43-A65F5DB0E9A8}" srcOrd="0" destOrd="0" presId="urn:microsoft.com/office/officeart/2005/8/layout/radial2"/>
    <dgm:cxn modelId="{3AD0CCC2-ABCC-4E69-A1EF-23593A20F0F2}" type="presOf" srcId="{3FF051C4-0BE1-40D8-AE00-17FED86FAD81}" destId="{BC1FE8C1-CC96-4906-BBF7-0D0A2891E467}" srcOrd="0" destOrd="0" presId="urn:microsoft.com/office/officeart/2005/8/layout/radial2"/>
    <dgm:cxn modelId="{87039E19-11C1-4D27-B223-B9D1355E5248}" type="presParOf" srcId="{2182AA54-6425-4EDD-988A-B761DDD82E3B}" destId="{11B931D7-A860-4D47-BF7B-A77C90D2E6A0}" srcOrd="0" destOrd="0" presId="urn:microsoft.com/office/officeart/2005/8/layout/radial2"/>
    <dgm:cxn modelId="{28E68415-3998-4734-9623-C753245258FA}" type="presParOf" srcId="{11B931D7-A860-4D47-BF7B-A77C90D2E6A0}" destId="{2AD3C9A6-EFD9-4EAE-8CF8-943E7A8EE734}" srcOrd="0" destOrd="0" presId="urn:microsoft.com/office/officeart/2005/8/layout/radial2"/>
    <dgm:cxn modelId="{EDDFE544-5F35-418E-821D-64ECE2ECA73B}" type="presParOf" srcId="{2AD3C9A6-EFD9-4EAE-8CF8-943E7A8EE734}" destId="{7BB23526-0B97-4363-A1E2-6A9EDC9E3619}" srcOrd="0" destOrd="0" presId="urn:microsoft.com/office/officeart/2005/8/layout/radial2"/>
    <dgm:cxn modelId="{2F23772F-5AF4-4159-8D12-6BE3EB05FC92}" type="presParOf" srcId="{2AD3C9A6-EFD9-4EAE-8CF8-943E7A8EE734}" destId="{391EC346-4507-47C1-84C8-794745B1F2D9}" srcOrd="1" destOrd="0" presId="urn:microsoft.com/office/officeart/2005/8/layout/radial2"/>
    <dgm:cxn modelId="{653ABD84-C40C-499B-972A-5CE93C3CE1E1}" type="presParOf" srcId="{11B931D7-A860-4D47-BF7B-A77C90D2E6A0}" destId="{E52134DA-D63E-4538-B8C9-3AE23E4877A3}" srcOrd="1" destOrd="0" presId="urn:microsoft.com/office/officeart/2005/8/layout/radial2"/>
    <dgm:cxn modelId="{9A65889C-7D5E-432C-A760-BFE05D6514A2}" type="presParOf" srcId="{11B931D7-A860-4D47-BF7B-A77C90D2E6A0}" destId="{A56FF993-1202-4BF3-8AAD-09720C1945DA}" srcOrd="2" destOrd="0" presId="urn:microsoft.com/office/officeart/2005/8/layout/radial2"/>
    <dgm:cxn modelId="{1BA07F35-5D72-4856-8C19-A02B1809A7D4}" type="presParOf" srcId="{A56FF993-1202-4BF3-8AAD-09720C1945DA}" destId="{F46AB2FE-87FF-472B-A3F0-0556F11D5400}" srcOrd="0" destOrd="0" presId="urn:microsoft.com/office/officeart/2005/8/layout/radial2"/>
    <dgm:cxn modelId="{61A05756-D673-4150-AFAE-E1DE6B50226F}" type="presParOf" srcId="{A56FF993-1202-4BF3-8AAD-09720C1945DA}" destId="{2C1BE554-4B19-42B8-AFBB-300DDF6ACE7D}" srcOrd="1" destOrd="0" presId="urn:microsoft.com/office/officeart/2005/8/layout/radial2"/>
    <dgm:cxn modelId="{68648153-3C0A-46C6-AFFD-61431EA5B39D}" type="presParOf" srcId="{11B931D7-A860-4D47-BF7B-A77C90D2E6A0}" destId="{2A47799D-83A1-451F-8B97-26B95F4C2C7C}" srcOrd="3" destOrd="0" presId="urn:microsoft.com/office/officeart/2005/8/layout/radial2"/>
    <dgm:cxn modelId="{749C89B0-A05C-4DE2-A36A-78DB1805C3F1}" type="presParOf" srcId="{11B931D7-A860-4D47-BF7B-A77C90D2E6A0}" destId="{416F196B-2539-47A3-915F-48A349895FE3}" srcOrd="4" destOrd="0" presId="urn:microsoft.com/office/officeart/2005/8/layout/radial2"/>
    <dgm:cxn modelId="{277EC8BB-D995-4624-BE8F-5E263876BC6B}" type="presParOf" srcId="{416F196B-2539-47A3-915F-48A349895FE3}" destId="{CA589967-0E5B-480F-8525-570AA7192D8D}" srcOrd="0" destOrd="0" presId="urn:microsoft.com/office/officeart/2005/8/layout/radial2"/>
    <dgm:cxn modelId="{6B6C9449-FFF6-4605-AF9F-A0A796E23DA6}" type="presParOf" srcId="{416F196B-2539-47A3-915F-48A349895FE3}" destId="{D519959F-C421-472F-8B8F-E92C15B298AB}" srcOrd="1" destOrd="0" presId="urn:microsoft.com/office/officeart/2005/8/layout/radial2"/>
    <dgm:cxn modelId="{6FE1FE4D-9EFD-4A70-A339-9E1C0C12FEB7}" type="presParOf" srcId="{11B931D7-A860-4D47-BF7B-A77C90D2E6A0}" destId="{BC1FE8C1-CC96-4906-BBF7-0D0A2891E467}" srcOrd="5" destOrd="0" presId="urn:microsoft.com/office/officeart/2005/8/layout/radial2"/>
    <dgm:cxn modelId="{4EAF4F19-A911-4704-96A7-08817A6D1EAB}" type="presParOf" srcId="{11B931D7-A860-4D47-BF7B-A77C90D2E6A0}" destId="{E0A056FA-AF4A-4445-98F4-B1AC344F7ED0}" srcOrd="6" destOrd="0" presId="urn:microsoft.com/office/officeart/2005/8/layout/radial2"/>
    <dgm:cxn modelId="{175F93C5-AFB1-41F1-9FC4-580D5E339327}" type="presParOf" srcId="{E0A056FA-AF4A-4445-98F4-B1AC344F7ED0}" destId="{A6C85726-00A6-45CA-AD43-A65F5DB0E9A8}" srcOrd="0" destOrd="0" presId="urn:microsoft.com/office/officeart/2005/8/layout/radial2"/>
    <dgm:cxn modelId="{39ECC609-ABA8-4160-A6D0-6198738A6CF9}" type="presParOf" srcId="{E0A056FA-AF4A-4445-98F4-B1AC344F7ED0}" destId="{73B472F9-6DFB-4417-BD4E-9C2AE7B22E9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16A9C-8CA8-48B1-AC46-93D46AE30B34}" type="doc">
      <dgm:prSet loTypeId="urn:microsoft.com/office/officeart/2005/8/layout/radial2" loCatId="relationship" qsTypeId="urn:microsoft.com/office/officeart/2005/8/quickstyle/3d3" qsCatId="3D" csTypeId="urn:microsoft.com/office/officeart/2005/8/colors/accent2_2" csCatId="accent2" phldr="1"/>
      <dgm:spPr/>
      <dgm:t>
        <a:bodyPr/>
        <a:lstStyle/>
        <a:p>
          <a:endParaRPr lang="en-US"/>
        </a:p>
      </dgm:t>
    </dgm:pt>
    <dgm:pt modelId="{EBD7F16D-6A22-4638-9E7A-A70DB4847652}">
      <dgm:prSet phldrT="[Text]" custT="1"/>
      <dgm:spPr>
        <a:solidFill>
          <a:srgbClr val="92D050"/>
        </a:solidFill>
      </dgm:spPr>
      <dgm:t>
        <a:bodyPr/>
        <a:lstStyle/>
        <a:p>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CSDL</a:t>
          </a:r>
        </a:p>
      </dgm:t>
    </dgm:pt>
    <dgm:pt modelId="{A72D3334-192C-4217-83C9-83ED52155C78}" type="parTrans" cxnId="{25BB4E41-168D-453C-B78C-69BB8FA9F8F1}">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7CFC0CB4-0CC3-4DD5-B0D4-813293B4F2FE}" type="sibTrans" cxnId="{25BB4E41-168D-453C-B78C-69BB8FA9F8F1}">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F473AAF-4EF8-4EE6-AAC4-DB8E7491B087}">
      <dgm:prSet phldrT="[Text]" custT="1"/>
      <dgm:spPr>
        <a:solidFill>
          <a:srgbClr val="92D050"/>
        </a:solidFill>
      </dgm:spPr>
      <dgm:t>
        <a:bodyPr/>
        <a:lstStyle/>
        <a:p>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Hệ</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QTCSDL</a:t>
          </a:r>
        </a:p>
      </dgm:t>
    </dgm:pt>
    <dgm:pt modelId="{78DC7BEA-D322-4A61-B6EF-115409C90120}" type="parTrans" cxnId="{AF277459-8B5B-4810-840E-B11C16A4BB33}">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7A4F702-38F3-4E71-B2DA-02DA912A3606}" type="sibTrans" cxnId="{AF277459-8B5B-4810-840E-B11C16A4BB33}">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27FBE134-8AC0-465A-A40E-3D6BE44E8320}">
      <dgm:prSet phldrT="[Text]" custT="1"/>
      <dgm:spPr>
        <a:solidFill>
          <a:srgbClr val="92D050"/>
        </a:solidFill>
      </dgm:spPr>
      <dgm:t>
        <a:bodyPr/>
        <a:lstStyle/>
        <a:p>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Phần</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mềm</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ứng</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dụng</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CSDL</a:t>
          </a:r>
        </a:p>
      </dgm:t>
    </dgm:pt>
    <dgm:pt modelId="{3FF051C4-0BE1-40D8-AE00-17FED86FAD81}" type="parTrans" cxnId="{8D0A6D0C-80BB-4216-B3D0-2F0830477042}">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77D3F75-B189-443D-9603-8B30B36E822C}" type="sibTrans" cxnId="{8D0A6D0C-80BB-4216-B3D0-2F0830477042}">
      <dgm:prSet/>
      <dgm:spPr/>
      <dgm:t>
        <a:bodyPr/>
        <a:lstStyle/>
        <a:p>
          <a:endParaRPr lang="en-US" sz="140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2182AA54-6425-4EDD-988A-B761DDD82E3B}" type="pres">
      <dgm:prSet presAssocID="{10A16A9C-8CA8-48B1-AC46-93D46AE30B34}" presName="composite" presStyleCnt="0">
        <dgm:presLayoutVars>
          <dgm:chMax val="5"/>
          <dgm:dir/>
          <dgm:animLvl val="ctr"/>
          <dgm:resizeHandles val="exact"/>
        </dgm:presLayoutVars>
      </dgm:prSet>
      <dgm:spPr/>
    </dgm:pt>
    <dgm:pt modelId="{11B931D7-A860-4D47-BF7B-A77C90D2E6A0}" type="pres">
      <dgm:prSet presAssocID="{10A16A9C-8CA8-48B1-AC46-93D46AE30B34}" presName="cycle" presStyleCnt="0"/>
      <dgm:spPr/>
    </dgm:pt>
    <dgm:pt modelId="{2AD3C9A6-EFD9-4EAE-8CF8-943E7A8EE734}" type="pres">
      <dgm:prSet presAssocID="{10A16A9C-8CA8-48B1-AC46-93D46AE30B34}" presName="centerShape" presStyleCnt="0"/>
      <dgm:spPr/>
    </dgm:pt>
    <dgm:pt modelId="{7BB23526-0B97-4363-A1E2-6A9EDC9E3619}" type="pres">
      <dgm:prSet presAssocID="{10A16A9C-8CA8-48B1-AC46-93D46AE30B34}" presName="connSite" presStyleLbl="node1" presStyleIdx="0" presStyleCnt="4"/>
      <dgm:spPr/>
    </dgm:pt>
    <dgm:pt modelId="{391EC346-4507-47C1-84C8-794745B1F2D9}" type="pres">
      <dgm:prSet presAssocID="{10A16A9C-8CA8-48B1-AC46-93D46AE30B34}" presName="visible" presStyleLbl="node1" presStyleIdx="0" presStyleCnt="4" custLinFactNeighborX="-16" custLinFactNeighborY="-7835"/>
      <dgm:spPr>
        <a:solidFill>
          <a:srgbClr val="92D050"/>
        </a:solidFill>
      </dgm:spPr>
    </dgm:pt>
    <dgm:pt modelId="{E52134DA-D63E-4538-B8C9-3AE23E4877A3}" type="pres">
      <dgm:prSet presAssocID="{A72D3334-192C-4217-83C9-83ED52155C78}" presName="Name25" presStyleLbl="parChTrans1D1" presStyleIdx="0" presStyleCnt="3"/>
      <dgm:spPr/>
    </dgm:pt>
    <dgm:pt modelId="{A56FF993-1202-4BF3-8AAD-09720C1945DA}" type="pres">
      <dgm:prSet presAssocID="{EBD7F16D-6A22-4638-9E7A-A70DB4847652}" presName="node" presStyleCnt="0"/>
      <dgm:spPr/>
    </dgm:pt>
    <dgm:pt modelId="{F46AB2FE-87FF-472B-A3F0-0556F11D5400}" type="pres">
      <dgm:prSet presAssocID="{EBD7F16D-6A22-4638-9E7A-A70DB4847652}" presName="parentNode" presStyleLbl="node1" presStyleIdx="1" presStyleCnt="4">
        <dgm:presLayoutVars>
          <dgm:chMax val="1"/>
          <dgm:bulletEnabled val="1"/>
        </dgm:presLayoutVars>
      </dgm:prSet>
      <dgm:spPr/>
    </dgm:pt>
    <dgm:pt modelId="{2C1BE554-4B19-42B8-AFBB-300DDF6ACE7D}" type="pres">
      <dgm:prSet presAssocID="{EBD7F16D-6A22-4638-9E7A-A70DB4847652}" presName="childNode" presStyleLbl="revTx" presStyleIdx="0" presStyleCnt="0">
        <dgm:presLayoutVars>
          <dgm:bulletEnabled val="1"/>
        </dgm:presLayoutVars>
      </dgm:prSet>
      <dgm:spPr/>
    </dgm:pt>
    <dgm:pt modelId="{2A47799D-83A1-451F-8B97-26B95F4C2C7C}" type="pres">
      <dgm:prSet presAssocID="{78DC7BEA-D322-4A61-B6EF-115409C90120}" presName="Name25" presStyleLbl="parChTrans1D1" presStyleIdx="1" presStyleCnt="3"/>
      <dgm:spPr/>
    </dgm:pt>
    <dgm:pt modelId="{416F196B-2539-47A3-915F-48A349895FE3}" type="pres">
      <dgm:prSet presAssocID="{BF473AAF-4EF8-4EE6-AAC4-DB8E7491B087}" presName="node" presStyleCnt="0"/>
      <dgm:spPr/>
    </dgm:pt>
    <dgm:pt modelId="{CA589967-0E5B-480F-8525-570AA7192D8D}" type="pres">
      <dgm:prSet presAssocID="{BF473AAF-4EF8-4EE6-AAC4-DB8E7491B087}" presName="parentNode" presStyleLbl="node1" presStyleIdx="2" presStyleCnt="4">
        <dgm:presLayoutVars>
          <dgm:chMax val="1"/>
          <dgm:bulletEnabled val="1"/>
        </dgm:presLayoutVars>
      </dgm:prSet>
      <dgm:spPr/>
    </dgm:pt>
    <dgm:pt modelId="{D519959F-C421-472F-8B8F-E92C15B298AB}" type="pres">
      <dgm:prSet presAssocID="{BF473AAF-4EF8-4EE6-AAC4-DB8E7491B087}" presName="childNode" presStyleLbl="revTx" presStyleIdx="0" presStyleCnt="0">
        <dgm:presLayoutVars>
          <dgm:bulletEnabled val="1"/>
        </dgm:presLayoutVars>
      </dgm:prSet>
      <dgm:spPr/>
    </dgm:pt>
    <dgm:pt modelId="{BC1FE8C1-CC96-4906-BBF7-0D0A2891E467}" type="pres">
      <dgm:prSet presAssocID="{3FF051C4-0BE1-40D8-AE00-17FED86FAD81}" presName="Name25" presStyleLbl="parChTrans1D1" presStyleIdx="2" presStyleCnt="3"/>
      <dgm:spPr/>
    </dgm:pt>
    <dgm:pt modelId="{E0A056FA-AF4A-4445-98F4-B1AC344F7ED0}" type="pres">
      <dgm:prSet presAssocID="{27FBE134-8AC0-465A-A40E-3D6BE44E8320}" presName="node" presStyleCnt="0"/>
      <dgm:spPr/>
    </dgm:pt>
    <dgm:pt modelId="{A6C85726-00A6-45CA-AD43-A65F5DB0E9A8}" type="pres">
      <dgm:prSet presAssocID="{27FBE134-8AC0-465A-A40E-3D6BE44E8320}" presName="parentNode" presStyleLbl="node1" presStyleIdx="3" presStyleCnt="4">
        <dgm:presLayoutVars>
          <dgm:chMax val="1"/>
          <dgm:bulletEnabled val="1"/>
        </dgm:presLayoutVars>
      </dgm:prSet>
      <dgm:spPr/>
    </dgm:pt>
    <dgm:pt modelId="{73B472F9-6DFB-4417-BD4E-9C2AE7B22E91}" type="pres">
      <dgm:prSet presAssocID="{27FBE134-8AC0-465A-A40E-3D6BE44E8320}" presName="childNode" presStyleLbl="revTx" presStyleIdx="0" presStyleCnt="0">
        <dgm:presLayoutVars>
          <dgm:bulletEnabled val="1"/>
        </dgm:presLayoutVars>
      </dgm:prSet>
      <dgm:spPr/>
    </dgm:pt>
  </dgm:ptLst>
  <dgm:cxnLst>
    <dgm:cxn modelId="{4D806908-7EF6-4369-90FB-DE485EDB6947}" type="presOf" srcId="{EBD7F16D-6A22-4638-9E7A-A70DB4847652}" destId="{F46AB2FE-87FF-472B-A3F0-0556F11D5400}" srcOrd="0" destOrd="0" presId="urn:microsoft.com/office/officeart/2005/8/layout/radial2"/>
    <dgm:cxn modelId="{8D0A6D0C-80BB-4216-B3D0-2F0830477042}" srcId="{10A16A9C-8CA8-48B1-AC46-93D46AE30B34}" destId="{27FBE134-8AC0-465A-A40E-3D6BE44E8320}" srcOrd="2" destOrd="0" parTransId="{3FF051C4-0BE1-40D8-AE00-17FED86FAD81}" sibTransId="{A77D3F75-B189-443D-9603-8B30B36E822C}"/>
    <dgm:cxn modelId="{833BEF17-4568-48AB-895B-D5CC30AA3E4E}" type="presOf" srcId="{BF473AAF-4EF8-4EE6-AAC4-DB8E7491B087}" destId="{CA589967-0E5B-480F-8525-570AA7192D8D}" srcOrd="0" destOrd="0" presId="urn:microsoft.com/office/officeart/2005/8/layout/radial2"/>
    <dgm:cxn modelId="{0C492B3B-1549-4299-8648-B4B611A3C4DF}" type="presOf" srcId="{A72D3334-192C-4217-83C9-83ED52155C78}" destId="{E52134DA-D63E-4538-B8C9-3AE23E4877A3}" srcOrd="0" destOrd="0" presId="urn:microsoft.com/office/officeart/2005/8/layout/radial2"/>
    <dgm:cxn modelId="{25BB4E41-168D-453C-B78C-69BB8FA9F8F1}" srcId="{10A16A9C-8CA8-48B1-AC46-93D46AE30B34}" destId="{EBD7F16D-6A22-4638-9E7A-A70DB4847652}" srcOrd="0" destOrd="0" parTransId="{A72D3334-192C-4217-83C9-83ED52155C78}" sibTransId="{7CFC0CB4-0CC3-4DD5-B0D4-813293B4F2FE}"/>
    <dgm:cxn modelId="{48FA9F46-ACD3-4611-89D7-A9CCDB3683DE}" type="presOf" srcId="{10A16A9C-8CA8-48B1-AC46-93D46AE30B34}" destId="{2182AA54-6425-4EDD-988A-B761DDD82E3B}" srcOrd="0" destOrd="0" presId="urn:microsoft.com/office/officeart/2005/8/layout/radial2"/>
    <dgm:cxn modelId="{23DE4C74-93D7-47E8-B831-B089BFF37FDD}" type="presOf" srcId="{78DC7BEA-D322-4A61-B6EF-115409C90120}" destId="{2A47799D-83A1-451F-8B97-26B95F4C2C7C}" srcOrd="0" destOrd="0" presId="urn:microsoft.com/office/officeart/2005/8/layout/radial2"/>
    <dgm:cxn modelId="{AF277459-8B5B-4810-840E-B11C16A4BB33}" srcId="{10A16A9C-8CA8-48B1-AC46-93D46AE30B34}" destId="{BF473AAF-4EF8-4EE6-AAC4-DB8E7491B087}" srcOrd="1" destOrd="0" parTransId="{78DC7BEA-D322-4A61-B6EF-115409C90120}" sibTransId="{C7A4F702-38F3-4E71-B2DA-02DA912A3606}"/>
    <dgm:cxn modelId="{EFC14E96-26FE-45B1-A93B-37B9B1B7AEF5}" type="presOf" srcId="{27FBE134-8AC0-465A-A40E-3D6BE44E8320}" destId="{A6C85726-00A6-45CA-AD43-A65F5DB0E9A8}" srcOrd="0" destOrd="0" presId="urn:microsoft.com/office/officeart/2005/8/layout/radial2"/>
    <dgm:cxn modelId="{3AD0CCC2-ABCC-4E69-A1EF-23593A20F0F2}" type="presOf" srcId="{3FF051C4-0BE1-40D8-AE00-17FED86FAD81}" destId="{BC1FE8C1-CC96-4906-BBF7-0D0A2891E467}" srcOrd="0" destOrd="0" presId="urn:microsoft.com/office/officeart/2005/8/layout/radial2"/>
    <dgm:cxn modelId="{87039E19-11C1-4D27-B223-B9D1355E5248}" type="presParOf" srcId="{2182AA54-6425-4EDD-988A-B761DDD82E3B}" destId="{11B931D7-A860-4D47-BF7B-A77C90D2E6A0}" srcOrd="0" destOrd="0" presId="urn:microsoft.com/office/officeart/2005/8/layout/radial2"/>
    <dgm:cxn modelId="{28E68415-3998-4734-9623-C753245258FA}" type="presParOf" srcId="{11B931D7-A860-4D47-BF7B-A77C90D2E6A0}" destId="{2AD3C9A6-EFD9-4EAE-8CF8-943E7A8EE734}" srcOrd="0" destOrd="0" presId="urn:microsoft.com/office/officeart/2005/8/layout/radial2"/>
    <dgm:cxn modelId="{EDDFE544-5F35-418E-821D-64ECE2ECA73B}" type="presParOf" srcId="{2AD3C9A6-EFD9-4EAE-8CF8-943E7A8EE734}" destId="{7BB23526-0B97-4363-A1E2-6A9EDC9E3619}" srcOrd="0" destOrd="0" presId="urn:microsoft.com/office/officeart/2005/8/layout/radial2"/>
    <dgm:cxn modelId="{2F23772F-5AF4-4159-8D12-6BE3EB05FC92}" type="presParOf" srcId="{2AD3C9A6-EFD9-4EAE-8CF8-943E7A8EE734}" destId="{391EC346-4507-47C1-84C8-794745B1F2D9}" srcOrd="1" destOrd="0" presId="urn:microsoft.com/office/officeart/2005/8/layout/radial2"/>
    <dgm:cxn modelId="{653ABD84-C40C-499B-972A-5CE93C3CE1E1}" type="presParOf" srcId="{11B931D7-A860-4D47-BF7B-A77C90D2E6A0}" destId="{E52134DA-D63E-4538-B8C9-3AE23E4877A3}" srcOrd="1" destOrd="0" presId="urn:microsoft.com/office/officeart/2005/8/layout/radial2"/>
    <dgm:cxn modelId="{9A65889C-7D5E-432C-A760-BFE05D6514A2}" type="presParOf" srcId="{11B931D7-A860-4D47-BF7B-A77C90D2E6A0}" destId="{A56FF993-1202-4BF3-8AAD-09720C1945DA}" srcOrd="2" destOrd="0" presId="urn:microsoft.com/office/officeart/2005/8/layout/radial2"/>
    <dgm:cxn modelId="{1BA07F35-5D72-4856-8C19-A02B1809A7D4}" type="presParOf" srcId="{A56FF993-1202-4BF3-8AAD-09720C1945DA}" destId="{F46AB2FE-87FF-472B-A3F0-0556F11D5400}" srcOrd="0" destOrd="0" presId="urn:microsoft.com/office/officeart/2005/8/layout/radial2"/>
    <dgm:cxn modelId="{61A05756-D673-4150-AFAE-E1DE6B50226F}" type="presParOf" srcId="{A56FF993-1202-4BF3-8AAD-09720C1945DA}" destId="{2C1BE554-4B19-42B8-AFBB-300DDF6ACE7D}" srcOrd="1" destOrd="0" presId="urn:microsoft.com/office/officeart/2005/8/layout/radial2"/>
    <dgm:cxn modelId="{68648153-3C0A-46C6-AFFD-61431EA5B39D}" type="presParOf" srcId="{11B931D7-A860-4D47-BF7B-A77C90D2E6A0}" destId="{2A47799D-83A1-451F-8B97-26B95F4C2C7C}" srcOrd="3" destOrd="0" presId="urn:microsoft.com/office/officeart/2005/8/layout/radial2"/>
    <dgm:cxn modelId="{749C89B0-A05C-4DE2-A36A-78DB1805C3F1}" type="presParOf" srcId="{11B931D7-A860-4D47-BF7B-A77C90D2E6A0}" destId="{416F196B-2539-47A3-915F-48A349895FE3}" srcOrd="4" destOrd="0" presId="urn:microsoft.com/office/officeart/2005/8/layout/radial2"/>
    <dgm:cxn modelId="{277EC8BB-D995-4624-BE8F-5E263876BC6B}" type="presParOf" srcId="{416F196B-2539-47A3-915F-48A349895FE3}" destId="{CA589967-0E5B-480F-8525-570AA7192D8D}" srcOrd="0" destOrd="0" presId="urn:microsoft.com/office/officeart/2005/8/layout/radial2"/>
    <dgm:cxn modelId="{6B6C9449-FFF6-4605-AF9F-A0A796E23DA6}" type="presParOf" srcId="{416F196B-2539-47A3-915F-48A349895FE3}" destId="{D519959F-C421-472F-8B8F-E92C15B298AB}" srcOrd="1" destOrd="0" presId="urn:microsoft.com/office/officeart/2005/8/layout/radial2"/>
    <dgm:cxn modelId="{6FE1FE4D-9EFD-4A70-A339-9E1C0C12FEB7}" type="presParOf" srcId="{11B931D7-A860-4D47-BF7B-A77C90D2E6A0}" destId="{BC1FE8C1-CC96-4906-BBF7-0D0A2891E467}" srcOrd="5" destOrd="0" presId="urn:microsoft.com/office/officeart/2005/8/layout/radial2"/>
    <dgm:cxn modelId="{4EAF4F19-A911-4704-96A7-08817A6D1EAB}" type="presParOf" srcId="{11B931D7-A860-4D47-BF7B-A77C90D2E6A0}" destId="{E0A056FA-AF4A-4445-98F4-B1AC344F7ED0}" srcOrd="6" destOrd="0" presId="urn:microsoft.com/office/officeart/2005/8/layout/radial2"/>
    <dgm:cxn modelId="{175F93C5-AFB1-41F1-9FC4-580D5E339327}" type="presParOf" srcId="{E0A056FA-AF4A-4445-98F4-B1AC344F7ED0}" destId="{A6C85726-00A6-45CA-AD43-A65F5DB0E9A8}" srcOrd="0" destOrd="0" presId="urn:microsoft.com/office/officeart/2005/8/layout/radial2"/>
    <dgm:cxn modelId="{39ECC609-ABA8-4160-A6D0-6198738A6CF9}" type="presParOf" srcId="{E0A056FA-AF4A-4445-98F4-B1AC344F7ED0}" destId="{73B472F9-6DFB-4417-BD4E-9C2AE7B22E91}"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FE8C1-CC96-4906-BBF7-0D0A2891E467}">
      <dsp:nvSpPr>
        <dsp:cNvPr id="0" name=""/>
        <dsp:cNvSpPr/>
      </dsp:nvSpPr>
      <dsp:spPr>
        <a:xfrm rot="2562728">
          <a:off x="1902776" y="3427232"/>
          <a:ext cx="739650" cy="65214"/>
        </a:xfrm>
        <a:custGeom>
          <a:avLst/>
          <a:gdLst/>
          <a:ahLst/>
          <a:cxnLst/>
          <a:rect l="0" t="0" r="0" b="0"/>
          <a:pathLst>
            <a:path>
              <a:moveTo>
                <a:pt x="0" y="32607"/>
              </a:moveTo>
              <a:lnTo>
                <a:pt x="739650" y="32607"/>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47799D-83A1-451F-8B97-26B95F4C2C7C}">
      <dsp:nvSpPr>
        <dsp:cNvPr id="0" name=""/>
        <dsp:cNvSpPr/>
      </dsp:nvSpPr>
      <dsp:spPr>
        <a:xfrm>
          <a:off x="2000864" y="2416016"/>
          <a:ext cx="822713" cy="65214"/>
        </a:xfrm>
        <a:custGeom>
          <a:avLst/>
          <a:gdLst/>
          <a:ahLst/>
          <a:cxnLst/>
          <a:rect l="0" t="0" r="0" b="0"/>
          <a:pathLst>
            <a:path>
              <a:moveTo>
                <a:pt x="0" y="32607"/>
              </a:moveTo>
              <a:lnTo>
                <a:pt x="822713" y="32607"/>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2134DA-D63E-4538-B8C9-3AE23E4877A3}">
      <dsp:nvSpPr>
        <dsp:cNvPr id="0" name=""/>
        <dsp:cNvSpPr/>
      </dsp:nvSpPr>
      <dsp:spPr>
        <a:xfrm rot="19024637">
          <a:off x="1903724" y="1402939"/>
          <a:ext cx="725666" cy="65214"/>
        </a:xfrm>
        <a:custGeom>
          <a:avLst/>
          <a:gdLst/>
          <a:ahLst/>
          <a:cxnLst/>
          <a:rect l="0" t="0" r="0" b="0"/>
          <a:pathLst>
            <a:path>
              <a:moveTo>
                <a:pt x="0" y="32607"/>
              </a:moveTo>
              <a:lnTo>
                <a:pt x="725666" y="32607"/>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1EC346-4507-47C1-84C8-794745B1F2D9}">
      <dsp:nvSpPr>
        <dsp:cNvPr id="0" name=""/>
        <dsp:cNvSpPr/>
      </dsp:nvSpPr>
      <dsp:spPr>
        <a:xfrm>
          <a:off x="591" y="1271992"/>
          <a:ext cx="2353263" cy="2353263"/>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6AB2FE-87FF-472B-A3F0-0556F11D5400}">
      <dsp:nvSpPr>
        <dsp:cNvPr id="0" name=""/>
        <dsp:cNvSpPr/>
      </dsp:nvSpPr>
      <dsp:spPr>
        <a:xfrm>
          <a:off x="2343240" y="1694"/>
          <a:ext cx="1411957" cy="1411957"/>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Roboto" panose="02000000000000000000" pitchFamily="2" charset="0"/>
              <a:ea typeface="Roboto" panose="02000000000000000000" pitchFamily="2" charset="0"/>
              <a:cs typeface="Roboto" panose="02000000000000000000" pitchFamily="2" charset="0"/>
            </a:rPr>
            <a:t>CSDL</a:t>
          </a:r>
          <a:endPar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2550016" y="208470"/>
        <a:ext cx="998405" cy="998405"/>
      </dsp:txXfrm>
    </dsp:sp>
    <dsp:sp modelId="{CA589967-0E5B-480F-8525-570AA7192D8D}">
      <dsp:nvSpPr>
        <dsp:cNvPr id="0" name=""/>
        <dsp:cNvSpPr/>
      </dsp:nvSpPr>
      <dsp:spPr>
        <a:xfrm>
          <a:off x="2823578" y="1742645"/>
          <a:ext cx="1411957" cy="1411957"/>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Roboto" panose="02000000000000000000" pitchFamily="2" charset="0"/>
              <a:ea typeface="Roboto" panose="02000000000000000000" pitchFamily="2" charset="0"/>
              <a:cs typeface="Roboto" panose="02000000000000000000" pitchFamily="2" charset="0"/>
            </a:rPr>
            <a:t>HệQTCSDL</a:t>
          </a:r>
          <a:endPar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030354" y="1949421"/>
        <a:ext cx="998405" cy="998405"/>
      </dsp:txXfrm>
    </dsp:sp>
    <dsp:sp modelId="{A6C85726-00A6-45CA-AD43-A65F5DB0E9A8}">
      <dsp:nvSpPr>
        <dsp:cNvPr id="0" name=""/>
        <dsp:cNvSpPr/>
      </dsp:nvSpPr>
      <dsp:spPr>
        <a:xfrm>
          <a:off x="2357092" y="3483595"/>
          <a:ext cx="1411957" cy="1411957"/>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latin typeface="Roboto" panose="02000000000000000000" pitchFamily="2" charset="0"/>
              <a:ea typeface="Roboto" panose="02000000000000000000" pitchFamily="2" charset="0"/>
              <a:cs typeface="Roboto" panose="02000000000000000000" pitchFamily="2" charset="0"/>
            </a:rPr>
            <a:t>Phần</a:t>
          </a:r>
          <a:r>
            <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kern="1200" dirty="0" err="1">
              <a:solidFill>
                <a:schemeClr val="tx1"/>
              </a:solidFill>
              <a:latin typeface="Roboto" panose="02000000000000000000" pitchFamily="2" charset="0"/>
              <a:ea typeface="Roboto" panose="02000000000000000000" pitchFamily="2" charset="0"/>
              <a:cs typeface="Roboto" panose="02000000000000000000" pitchFamily="2" charset="0"/>
            </a:rPr>
            <a:t>mềm</a:t>
          </a:r>
          <a:r>
            <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kern="1200" dirty="0" err="1">
              <a:solidFill>
                <a:schemeClr val="tx1"/>
              </a:solidFill>
              <a:latin typeface="Roboto" panose="02000000000000000000" pitchFamily="2" charset="0"/>
              <a:ea typeface="Roboto" panose="02000000000000000000" pitchFamily="2" charset="0"/>
              <a:cs typeface="Roboto" panose="02000000000000000000" pitchFamily="2" charset="0"/>
            </a:rPr>
            <a:t>ứng</a:t>
          </a:r>
          <a:r>
            <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kern="1200" dirty="0" err="1">
              <a:solidFill>
                <a:schemeClr val="tx1"/>
              </a:solidFill>
              <a:latin typeface="Roboto" panose="02000000000000000000" pitchFamily="2" charset="0"/>
              <a:ea typeface="Roboto" panose="02000000000000000000" pitchFamily="2" charset="0"/>
              <a:cs typeface="Roboto" panose="02000000000000000000" pitchFamily="2" charset="0"/>
            </a:rPr>
            <a:t>dụng</a:t>
          </a:r>
          <a:r>
            <a:rPr lang="en-US" sz="1800" kern="1200" dirty="0">
              <a:solidFill>
                <a:schemeClr val="tx1"/>
              </a:solidFill>
              <a:latin typeface="Roboto" panose="02000000000000000000" pitchFamily="2" charset="0"/>
              <a:ea typeface="Roboto" panose="02000000000000000000" pitchFamily="2" charset="0"/>
              <a:cs typeface="Roboto" panose="02000000000000000000" pitchFamily="2" charset="0"/>
            </a:rPr>
            <a:t> CSDL</a:t>
          </a:r>
        </a:p>
      </dsp:txBody>
      <dsp:txXfrm>
        <a:off x="2563868" y="3690371"/>
        <a:ext cx="998405" cy="998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FE8C1-CC96-4906-BBF7-0D0A2891E467}">
      <dsp:nvSpPr>
        <dsp:cNvPr id="0" name=""/>
        <dsp:cNvSpPr/>
      </dsp:nvSpPr>
      <dsp:spPr>
        <a:xfrm rot="2562603">
          <a:off x="1725309" y="3546450"/>
          <a:ext cx="671168" cy="65214"/>
        </a:xfrm>
        <a:custGeom>
          <a:avLst/>
          <a:gdLst/>
          <a:ahLst/>
          <a:cxnLst/>
          <a:rect l="0" t="0" r="0" b="0"/>
          <a:pathLst>
            <a:path>
              <a:moveTo>
                <a:pt x="0" y="32607"/>
              </a:moveTo>
              <a:lnTo>
                <a:pt x="671168" y="32607"/>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47799D-83A1-451F-8B97-26B95F4C2C7C}">
      <dsp:nvSpPr>
        <dsp:cNvPr id="0" name=""/>
        <dsp:cNvSpPr/>
      </dsp:nvSpPr>
      <dsp:spPr>
        <a:xfrm>
          <a:off x="1814307" y="2629341"/>
          <a:ext cx="746470" cy="65214"/>
        </a:xfrm>
        <a:custGeom>
          <a:avLst/>
          <a:gdLst/>
          <a:ahLst/>
          <a:cxnLst/>
          <a:rect l="0" t="0" r="0" b="0"/>
          <a:pathLst>
            <a:path>
              <a:moveTo>
                <a:pt x="0" y="32607"/>
              </a:moveTo>
              <a:lnTo>
                <a:pt x="746470" y="32607"/>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2134DA-D63E-4538-B8C9-3AE23E4877A3}">
      <dsp:nvSpPr>
        <dsp:cNvPr id="0" name=""/>
        <dsp:cNvSpPr/>
      </dsp:nvSpPr>
      <dsp:spPr>
        <a:xfrm rot="19037397">
          <a:off x="1725309" y="1712231"/>
          <a:ext cx="671168" cy="65214"/>
        </a:xfrm>
        <a:custGeom>
          <a:avLst/>
          <a:gdLst/>
          <a:ahLst/>
          <a:cxnLst/>
          <a:rect l="0" t="0" r="0" b="0"/>
          <a:pathLst>
            <a:path>
              <a:moveTo>
                <a:pt x="0" y="32607"/>
              </a:moveTo>
              <a:lnTo>
                <a:pt x="671168" y="32607"/>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1EC346-4507-47C1-84C8-794745B1F2D9}">
      <dsp:nvSpPr>
        <dsp:cNvPr id="0" name=""/>
        <dsp:cNvSpPr/>
      </dsp:nvSpPr>
      <dsp:spPr>
        <a:xfrm>
          <a:off x="1" y="1427705"/>
          <a:ext cx="2134076" cy="2134076"/>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6AB2FE-87FF-472B-A3F0-0556F11D5400}">
      <dsp:nvSpPr>
        <dsp:cNvPr id="0" name=""/>
        <dsp:cNvSpPr/>
      </dsp:nvSpPr>
      <dsp:spPr>
        <a:xfrm>
          <a:off x="2137689" y="442737"/>
          <a:ext cx="1280445" cy="1280445"/>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CSDL</a:t>
          </a:r>
        </a:p>
      </dsp:txBody>
      <dsp:txXfrm>
        <a:off x="2325206" y="630254"/>
        <a:ext cx="905411" cy="905411"/>
      </dsp:txXfrm>
    </dsp:sp>
    <dsp:sp modelId="{CA589967-0E5B-480F-8525-570AA7192D8D}">
      <dsp:nvSpPr>
        <dsp:cNvPr id="0" name=""/>
        <dsp:cNvSpPr/>
      </dsp:nvSpPr>
      <dsp:spPr>
        <a:xfrm>
          <a:off x="2560778" y="2021725"/>
          <a:ext cx="1280445" cy="1280445"/>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Roboto" panose="02000000000000000000" pitchFamily="2" charset="0"/>
              <a:ea typeface="Roboto" panose="02000000000000000000" pitchFamily="2" charset="0"/>
              <a:cs typeface="Roboto" panose="02000000000000000000" pitchFamily="2" charset="0"/>
            </a:rPr>
            <a:t>Hệ</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QTCSDL</a:t>
          </a:r>
        </a:p>
      </dsp:txBody>
      <dsp:txXfrm>
        <a:off x="2748295" y="2209242"/>
        <a:ext cx="905411" cy="905411"/>
      </dsp:txXfrm>
    </dsp:sp>
    <dsp:sp modelId="{A6C85726-00A6-45CA-AD43-A65F5DB0E9A8}">
      <dsp:nvSpPr>
        <dsp:cNvPr id="0" name=""/>
        <dsp:cNvSpPr/>
      </dsp:nvSpPr>
      <dsp:spPr>
        <a:xfrm>
          <a:off x="2137689" y="3600713"/>
          <a:ext cx="1280445" cy="1280445"/>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Roboto" panose="02000000000000000000" pitchFamily="2" charset="0"/>
              <a:ea typeface="Roboto" panose="02000000000000000000" pitchFamily="2" charset="0"/>
              <a:cs typeface="Roboto" panose="02000000000000000000" pitchFamily="2" charset="0"/>
            </a:rPr>
            <a:t>Phần</a:t>
          </a:r>
          <a:r>
            <a:rPr lang="en-US" sz="17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kern="1200" dirty="0" err="1">
              <a:solidFill>
                <a:schemeClr val="tx1"/>
              </a:solidFill>
              <a:latin typeface="Roboto" panose="02000000000000000000" pitchFamily="2" charset="0"/>
              <a:ea typeface="Roboto" panose="02000000000000000000" pitchFamily="2" charset="0"/>
              <a:cs typeface="Roboto" panose="02000000000000000000" pitchFamily="2" charset="0"/>
            </a:rPr>
            <a:t>mềm</a:t>
          </a:r>
          <a:r>
            <a:rPr lang="en-US" sz="17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kern="1200" dirty="0" err="1">
              <a:solidFill>
                <a:schemeClr val="tx1"/>
              </a:solidFill>
              <a:latin typeface="Roboto" panose="02000000000000000000" pitchFamily="2" charset="0"/>
              <a:ea typeface="Roboto" panose="02000000000000000000" pitchFamily="2" charset="0"/>
              <a:cs typeface="Roboto" panose="02000000000000000000" pitchFamily="2" charset="0"/>
            </a:rPr>
            <a:t>ứng</a:t>
          </a:r>
          <a:r>
            <a:rPr lang="en-US" sz="17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kern="1200" dirty="0" err="1">
              <a:solidFill>
                <a:schemeClr val="tx1"/>
              </a:solidFill>
              <a:latin typeface="Roboto" panose="02000000000000000000" pitchFamily="2" charset="0"/>
              <a:ea typeface="Roboto" panose="02000000000000000000" pitchFamily="2" charset="0"/>
              <a:cs typeface="Roboto" panose="02000000000000000000" pitchFamily="2" charset="0"/>
            </a:rPr>
            <a:t>dụng</a:t>
          </a:r>
          <a:r>
            <a:rPr lang="en-US" sz="1700" kern="1200" dirty="0">
              <a:solidFill>
                <a:schemeClr val="tx1"/>
              </a:solidFill>
              <a:latin typeface="Roboto" panose="02000000000000000000" pitchFamily="2" charset="0"/>
              <a:ea typeface="Roboto" panose="02000000000000000000" pitchFamily="2" charset="0"/>
              <a:cs typeface="Roboto" panose="02000000000000000000" pitchFamily="2" charset="0"/>
            </a:rPr>
            <a:t> CSDL</a:t>
          </a:r>
        </a:p>
      </dsp:txBody>
      <dsp:txXfrm>
        <a:off x="2325206" y="3788230"/>
        <a:ext cx="905411" cy="905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12/5/2024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12/5/2024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12</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13</a:t>
            </a:fld>
            <a:endParaRPr lang="en-US" dirty="0"/>
          </a:p>
        </p:txBody>
      </p:sp>
    </p:spTree>
    <p:extLst>
      <p:ext uri="{BB962C8B-B14F-4D97-AF65-F5344CB8AC3E}">
        <p14:creationId xmlns:p14="http://schemas.microsoft.com/office/powerpoint/2010/main" val="36110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14</a:t>
            </a:fld>
            <a:endParaRPr lang="en-US" dirty="0"/>
          </a:p>
        </p:txBody>
      </p:sp>
    </p:spTree>
    <p:extLst>
      <p:ext uri="{BB962C8B-B14F-4D97-AF65-F5344CB8AC3E}">
        <p14:creationId xmlns:p14="http://schemas.microsoft.com/office/powerpoint/2010/main" val="194521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15</a:t>
            </a:fld>
            <a:endParaRPr lang="en-US" dirty="0"/>
          </a:p>
        </p:txBody>
      </p:sp>
    </p:spTree>
    <p:extLst>
      <p:ext uri="{BB962C8B-B14F-4D97-AF65-F5344CB8AC3E}">
        <p14:creationId xmlns:p14="http://schemas.microsoft.com/office/powerpoint/2010/main" val="327722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16</a:t>
            </a:fld>
            <a:endParaRPr lang="en-US" dirty="0"/>
          </a:p>
        </p:txBody>
      </p:sp>
    </p:spTree>
    <p:extLst>
      <p:ext uri="{BB962C8B-B14F-4D97-AF65-F5344CB8AC3E}">
        <p14:creationId xmlns:p14="http://schemas.microsoft.com/office/powerpoint/2010/main" val="77741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1351128" cy="6892156"/>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9635319" y="2"/>
            <a:ext cx="2556682" cy="5390865"/>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10440536" y="1"/>
            <a:ext cx="1751463" cy="5390866"/>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2" y="5936776"/>
            <a:ext cx="1064524" cy="921224"/>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10904560" y="0"/>
            <a:ext cx="1287437" cy="6318913"/>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11027664" y="0"/>
            <a:ext cx="1164337" cy="4162567"/>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1" y="0"/>
            <a:ext cx="1705970" cy="5779008"/>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2" y="1"/>
            <a:ext cx="2702256" cy="3522488"/>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image" Target="../media/image27.png"/><Relationship Id="rId5" Type="http://schemas.openxmlformats.org/officeDocument/2006/relationships/diagramQuickStyle" Target="../diagrams/quickStyle1.xml"/><Relationship Id="rId10" Type="http://schemas.openxmlformats.org/officeDocument/2006/relationships/image" Target="../media/image26.jpeg"/><Relationship Id="rId4" Type="http://schemas.openxmlformats.org/officeDocument/2006/relationships/diagramLayout" Target="../diagrams/layout1.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3.jpe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887104" y="1648346"/>
            <a:ext cx="10417791" cy="2387600"/>
          </a:xfrm>
        </p:spPr>
        <p:txBody>
          <a:bodyPr/>
          <a:lstStyle/>
          <a:p>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12</a:t>
            </a:r>
            <a:br>
              <a:rPr lang="en-US"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HỆ QUẢN TRỊ C</a:t>
            </a:r>
            <a:r>
              <a:rPr lang="vi-VN" sz="5400" b="1" dirty="0">
                <a:latin typeface="Times New Roman" panose="02020603050405020304" pitchFamily="18" charset="0"/>
                <a:cs typeface="Times New Roman" panose="02020603050405020304" pitchFamily="18" charset="0"/>
              </a:rPr>
              <a:t>Ơ</a:t>
            </a:r>
            <a:r>
              <a:rPr lang="en-US" sz="5400" b="1" dirty="0">
                <a:latin typeface="Times New Roman" panose="02020603050405020304" pitchFamily="18" charset="0"/>
                <a:cs typeface="Times New Roman" panose="02020603050405020304" pitchFamily="18" charset="0"/>
              </a:rPr>
              <a:t> SỞ DỮ LIỆU VÀ HỆ C</a:t>
            </a:r>
            <a:r>
              <a:rPr lang="vi-VN" sz="5400" b="1" dirty="0">
                <a:latin typeface="Times New Roman" panose="02020603050405020304" pitchFamily="18" charset="0"/>
                <a:cs typeface="Times New Roman" panose="02020603050405020304" pitchFamily="18" charset="0"/>
              </a:rPr>
              <a:t>Ơ</a:t>
            </a:r>
            <a:r>
              <a:rPr lang="en-US" sz="5400" b="1" dirty="0">
                <a:latin typeface="Times New Roman" panose="02020603050405020304" pitchFamily="18" charset="0"/>
                <a:cs typeface="Times New Roman" panose="02020603050405020304" pitchFamily="18" charset="0"/>
              </a:rPr>
              <a:t> SỞ DỮ LIỆU</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36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0B43-2FC6-DBFA-2920-C8265C1C6A48}"/>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pic>
        <p:nvPicPr>
          <p:cNvPr id="15" name="Graphic 14" descr="Browser window">
            <a:extLst>
              <a:ext uri="{FF2B5EF4-FFF2-40B4-BE49-F238E27FC236}">
                <a16:creationId xmlns:a16="http://schemas.microsoft.com/office/drawing/2014/main" id="{1F6B2494-E1FD-490A-99E2-EDB4B63DE9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042" y="3450106"/>
            <a:ext cx="742511" cy="742511"/>
          </a:xfrm>
          <a:prstGeom prst="rect">
            <a:avLst/>
          </a:prstGeom>
        </p:spPr>
      </p:pic>
      <p:sp>
        <p:nvSpPr>
          <p:cNvPr id="17" name="TextBox 16">
            <a:extLst>
              <a:ext uri="{FF2B5EF4-FFF2-40B4-BE49-F238E27FC236}">
                <a16:creationId xmlns:a16="http://schemas.microsoft.com/office/drawing/2014/main" id="{3B1C596E-4ACC-48AF-8BA9-62D230205476}"/>
              </a:ext>
            </a:extLst>
          </p:cNvPr>
          <p:cNvSpPr txBox="1"/>
          <p:nvPr/>
        </p:nvSpPr>
        <p:spPr>
          <a:xfrm>
            <a:off x="1460573" y="3528603"/>
            <a:ext cx="583633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vi-VN"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BD27A62-3F07-4029-8122-6BC78D8B02D2}"/>
              </a:ext>
            </a:extLst>
          </p:cNvPr>
          <p:cNvSpPr txBox="1"/>
          <p:nvPr/>
        </p:nvSpPr>
        <p:spPr>
          <a:xfrm>
            <a:off x="1316036" y="4392338"/>
            <a:ext cx="11066030" cy="492443"/>
          </a:xfrm>
          <a:prstGeom prst="rect">
            <a:avLst/>
          </a:prstGeom>
          <a:noFill/>
        </p:spPr>
        <p:txBody>
          <a:bodyPr wrap="square" rtlCol="0">
            <a:spAutoFit/>
          </a:bodyPr>
          <a:lstStyle/>
          <a:p>
            <a:pPr marL="342900" indent="-342900">
              <a:buFont typeface="Wingdings" panose="05000000000000000000" pitchFamily="2" charset="2"/>
              <a:buChar char="§"/>
            </a:pP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CSDL</a:t>
            </a:r>
          </a:p>
        </p:txBody>
      </p:sp>
      <p:pic>
        <p:nvPicPr>
          <p:cNvPr id="14" name="Graphic 13" descr="Repeat">
            <a:extLst>
              <a:ext uri="{FF2B5EF4-FFF2-40B4-BE49-F238E27FC236}">
                <a16:creationId xmlns:a16="http://schemas.microsoft.com/office/drawing/2014/main" id="{C429F471-EB5E-49F2-AB59-285EEEDB42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055" y="1675941"/>
            <a:ext cx="787498" cy="787498"/>
          </a:xfrm>
          <a:prstGeom prst="rect">
            <a:avLst/>
          </a:prstGeom>
        </p:spPr>
      </p:pic>
      <p:sp>
        <p:nvSpPr>
          <p:cNvPr id="16" name="TextBox 15">
            <a:extLst>
              <a:ext uri="{FF2B5EF4-FFF2-40B4-BE49-F238E27FC236}">
                <a16:creationId xmlns:a16="http://schemas.microsoft.com/office/drawing/2014/main" id="{F73E4765-69DF-4B18-B74F-393180823CB2}"/>
              </a:ext>
            </a:extLst>
          </p:cNvPr>
          <p:cNvSpPr txBox="1"/>
          <p:nvPr/>
        </p:nvSpPr>
        <p:spPr>
          <a:xfrm>
            <a:off x="1460573" y="1718239"/>
            <a:ext cx="550175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pic>
        <p:nvPicPr>
          <p:cNvPr id="19" name="Graphic 18" descr="Table">
            <a:extLst>
              <a:ext uri="{FF2B5EF4-FFF2-40B4-BE49-F238E27FC236}">
                <a16:creationId xmlns:a16="http://schemas.microsoft.com/office/drawing/2014/main" id="{91CC6C6B-3552-4C8F-AD89-1FE7B96FBB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055" y="700215"/>
            <a:ext cx="942255" cy="942255"/>
          </a:xfrm>
          <a:prstGeom prst="rect">
            <a:avLst/>
          </a:prstGeom>
        </p:spPr>
      </p:pic>
      <p:sp>
        <p:nvSpPr>
          <p:cNvPr id="20" name="TextBox 19">
            <a:extLst>
              <a:ext uri="{FF2B5EF4-FFF2-40B4-BE49-F238E27FC236}">
                <a16:creationId xmlns:a16="http://schemas.microsoft.com/office/drawing/2014/main" id="{25B078CE-612B-4E92-BC84-C2277F022720}"/>
              </a:ext>
            </a:extLst>
          </p:cNvPr>
          <p:cNvSpPr txBox="1"/>
          <p:nvPr/>
        </p:nvSpPr>
        <p:spPr>
          <a:xfrm>
            <a:off x="1460573" y="878954"/>
            <a:ext cx="403973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sp>
        <p:nvSpPr>
          <p:cNvPr id="21" name="Title 25">
            <a:extLst>
              <a:ext uri="{FF2B5EF4-FFF2-40B4-BE49-F238E27FC236}">
                <a16:creationId xmlns:a16="http://schemas.microsoft.com/office/drawing/2014/main" id="{46A1B6A6-0AD1-443A-874B-C40D18CF4AA2}"/>
              </a:ext>
            </a:extLst>
          </p:cNvPr>
          <p:cNvSpPr txBox="1">
            <a:spLocks/>
          </p:cNvSpPr>
          <p:nvPr/>
        </p:nvSpPr>
        <p:spPr>
          <a:xfrm>
            <a:off x="0" y="82296"/>
            <a:ext cx="10515600" cy="6766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1"/>
                </a:solidFill>
                <a:latin typeface="+mj-lt"/>
                <a:ea typeface="+mj-ea"/>
                <a:cs typeface="+mj-cs"/>
              </a:defRPr>
            </a:lvl1pPr>
          </a:lstStyle>
          <a:p>
            <a:r>
              <a:rPr lang="en-US" sz="3600" b="1" dirty="0">
                <a:solidFill>
                  <a:schemeClr val="tx1"/>
                </a:solidFill>
                <a:latin typeface="Times New Roman" panose="02020603050405020304" pitchFamily="18" charset="0"/>
                <a:cs typeface="Times New Roman" panose="02020603050405020304" pitchFamily="18" charset="0"/>
              </a:rPr>
              <a:t>1. </a:t>
            </a:r>
            <a:r>
              <a:rPr lang="en-US" sz="3600" b="1" dirty="0" err="1">
                <a:solidFill>
                  <a:schemeClr val="tx1"/>
                </a:solidFill>
                <a:latin typeface="Times New Roman" panose="02020603050405020304" pitchFamily="18" charset="0"/>
                <a:cs typeface="Times New Roman" panose="02020603050405020304" pitchFamily="18" charset="0"/>
              </a:rPr>
              <a:t>Khái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niệm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hệ</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trị</a:t>
            </a:r>
            <a:r>
              <a:rPr lang="en-US" sz="3600" b="1" dirty="0">
                <a:solidFill>
                  <a:schemeClr val="tx1"/>
                </a:solidFill>
                <a:latin typeface="Times New Roman" panose="02020603050405020304" pitchFamily="18" charset="0"/>
                <a:cs typeface="Times New Roman" panose="02020603050405020304" pitchFamily="18" charset="0"/>
              </a:rPr>
              <a:t> c</a:t>
            </a:r>
            <a:r>
              <a:rPr lang="vi-VN" sz="3600" b="1" dirty="0">
                <a:solidFill>
                  <a:schemeClr val="tx1"/>
                </a:solidFill>
                <a:latin typeface="Times New Roman" panose="02020603050405020304" pitchFamily="18" charset="0"/>
                <a:cs typeface="Times New Roman" panose="02020603050405020304" pitchFamily="18" charset="0"/>
              </a:rPr>
              <a:t>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dữ</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liệu</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22" name="Graphic 21" descr="Lock">
            <a:extLst>
              <a:ext uri="{FF2B5EF4-FFF2-40B4-BE49-F238E27FC236}">
                <a16:creationId xmlns:a16="http://schemas.microsoft.com/office/drawing/2014/main" id="{6F9B2F38-2CED-45D4-B06F-2743B5CDE2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2285" y="2516788"/>
            <a:ext cx="917038" cy="742511"/>
          </a:xfrm>
          <a:prstGeom prst="rect">
            <a:avLst/>
          </a:prstGeom>
        </p:spPr>
      </p:pic>
      <p:sp>
        <p:nvSpPr>
          <p:cNvPr id="23" name="TextBox 22">
            <a:extLst>
              <a:ext uri="{FF2B5EF4-FFF2-40B4-BE49-F238E27FC236}">
                <a16:creationId xmlns:a16="http://schemas.microsoft.com/office/drawing/2014/main" id="{F0D0A7DF-8963-4282-962A-852E17C953B8}"/>
              </a:ext>
            </a:extLst>
          </p:cNvPr>
          <p:cNvSpPr txBox="1"/>
          <p:nvPr/>
        </p:nvSpPr>
        <p:spPr>
          <a:xfrm>
            <a:off x="1399310" y="2463439"/>
            <a:ext cx="6945907" cy="742511"/>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CSDL</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211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989B2-B5FE-4A6F-ABC0-F3337C0C2BE4}"/>
              </a:ext>
            </a:extLst>
          </p:cNvPr>
          <p:cNvSpPr/>
          <p:nvPr/>
        </p:nvSpPr>
        <p:spPr>
          <a:xfrm>
            <a:off x="148015" y="1505397"/>
            <a:ext cx="6382272" cy="1307537"/>
          </a:xfrm>
          <a:prstGeom prst="rect">
            <a:avLst/>
          </a:prstGeom>
        </p:spPr>
        <p:txBody>
          <a:bodyPr wrap="square">
            <a:spAutoFit/>
          </a:bodyPr>
          <a:lstStyle/>
          <a:p>
            <a:pPr>
              <a:lnSpc>
                <a:spcPct val="150000"/>
              </a:lnSpc>
            </a:pPr>
            <a:r>
              <a:rPr lang="vi-VN" sz="2800">
                <a:solidFill>
                  <a:srgbClr val="7030A0"/>
                </a:solidFill>
                <a:latin typeface="Times New Roman" panose="02020603050405020304" pitchFamily="18" charset="0"/>
                <a:cs typeface="Times New Roman" panose="02020603050405020304" pitchFamily="18" charset="0"/>
              </a:rPr>
              <a:t>Nêu những khó khăn trong việc khai thác CSDL n</a:t>
            </a:r>
            <a:r>
              <a:rPr lang="en-US" sz="2800">
                <a:solidFill>
                  <a:srgbClr val="7030A0"/>
                </a:solidFill>
                <a:latin typeface="Times New Roman" panose="02020603050405020304" pitchFamily="18" charset="0"/>
                <a:cs typeface="Times New Roman" panose="02020603050405020304" pitchFamily="18" charset="0"/>
              </a:rPr>
              <a:t>ế</a:t>
            </a:r>
            <a:r>
              <a:rPr lang="vi-VN" sz="2800">
                <a:solidFill>
                  <a:srgbClr val="7030A0"/>
                </a:solidFill>
                <a:latin typeface="Times New Roman" panose="02020603050405020304" pitchFamily="18" charset="0"/>
                <a:cs typeface="Times New Roman" panose="02020603050405020304" pitchFamily="18" charset="0"/>
              </a:rPr>
              <a:t>u không có hệ QTCSDL.</a:t>
            </a:r>
          </a:p>
        </p:txBody>
      </p:sp>
      <p:pic>
        <p:nvPicPr>
          <p:cNvPr id="88" name="Graphic 87" descr="Lightbulb and gear">
            <a:extLst>
              <a:ext uri="{FF2B5EF4-FFF2-40B4-BE49-F238E27FC236}">
                <a16:creationId xmlns:a16="http://schemas.microsoft.com/office/drawing/2014/main" id="{03D99C77-3C5D-4C05-BC97-4BB9F0C70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5528" y="178152"/>
            <a:ext cx="1327245" cy="1327245"/>
          </a:xfrm>
          <a:prstGeom prst="rect">
            <a:avLst/>
          </a:prstGeom>
        </p:spPr>
      </p:pic>
      <p:sp>
        <p:nvSpPr>
          <p:cNvPr id="89" name="Rectangle: Top Corners One Rounded and One Snipped 88">
            <a:extLst>
              <a:ext uri="{FF2B5EF4-FFF2-40B4-BE49-F238E27FC236}">
                <a16:creationId xmlns:a16="http://schemas.microsoft.com/office/drawing/2014/main" id="{E58FF906-0C10-400A-BD08-923455951003}"/>
              </a:ext>
            </a:extLst>
          </p:cNvPr>
          <p:cNvSpPr/>
          <p:nvPr/>
        </p:nvSpPr>
        <p:spPr>
          <a:xfrm>
            <a:off x="6342026" y="178152"/>
            <a:ext cx="5431547" cy="5971114"/>
          </a:xfrm>
          <a:prstGeom prst="snipRoundRect">
            <a:avLst/>
          </a:prstGeom>
          <a:ln>
            <a:solidFill>
              <a:schemeClr val="tx1"/>
            </a:solidFill>
          </a:ln>
        </p:spPr>
        <p:txBody>
          <a:bodyPr wrap="square" lIns="0" tIns="0" rIns="0" bIns="0">
            <a:noAutofit/>
          </a:bodyPr>
          <a:lstStyle/>
          <a:p>
            <a:pPr algn="just"/>
            <a:r>
              <a:rPr lang="en-US" sz="2800" dirty="0">
                <a:latin typeface="Times New Roman" panose="02020603050405020304" pitchFamily="18" charset="0"/>
                <a:cs typeface="Times New Roman" panose="02020603050405020304" pitchFamily="18" charset="0"/>
              </a:rPr>
              <a:t>      </a:t>
            </a:r>
            <a:r>
              <a:rPr lang="vi-VN" sz="2800" dirty="0">
                <a:solidFill>
                  <a:schemeClr val="accent1">
                    <a:lumMod val="50000"/>
                  </a:schemeClr>
                </a:solidFill>
                <a:latin typeface="Times New Roman" panose="02020603050405020304" pitchFamily="18" charset="0"/>
                <a:cs typeface="Times New Roman" panose="02020603050405020304" pitchFamily="18" charset="0"/>
              </a:rPr>
              <a:t>Khó khăn trong việc lưu trữ dữ liệu</a:t>
            </a:r>
            <a:r>
              <a:rPr lang="vi-VN" sz="2800" dirty="0">
                <a:latin typeface="Times New Roman" panose="02020603050405020304" pitchFamily="18" charset="0"/>
                <a:cs typeface="Times New Roman" panose="02020603050405020304" pitchFamily="18" charset="0"/>
              </a:rPr>
              <a:t>: lưu trữ dữ liệu một cách thủ 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hiệu quả</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vi-VN" sz="2800" dirty="0">
                <a:solidFill>
                  <a:schemeClr val="accent1">
                    <a:lumMod val="50000"/>
                  </a:schemeClr>
                </a:solidFill>
                <a:latin typeface="Times New Roman" panose="02020603050405020304" pitchFamily="18" charset="0"/>
                <a:cs typeface="Times New Roman" panose="02020603050405020304" pitchFamily="18" charset="0"/>
              </a:rPr>
              <a:t>Không có tính năng bảo mật: </a:t>
            </a:r>
            <a:r>
              <a:rPr lang="vi-VN" sz="2800" dirty="0">
                <a:latin typeface="Times New Roman" panose="02020603050405020304" pitchFamily="18" charset="0"/>
                <a:cs typeface="Times New Roman" panose="02020603050405020304" pitchFamily="18" charset="0"/>
              </a:rPr>
              <a:t>dữ liệu không được bảo vệ và có thể bị đánh cắp hoặc thay đổi bởi các kẻ tấn công.</a:t>
            </a:r>
          </a:p>
          <a:p>
            <a:pPr algn="just"/>
            <a:r>
              <a:rPr lang="en-US" sz="2800" dirty="0">
                <a:latin typeface="Times New Roman" panose="02020603050405020304" pitchFamily="18" charset="0"/>
                <a:cs typeface="Times New Roman" panose="02020603050405020304" pitchFamily="18" charset="0"/>
              </a:rPr>
              <a:t>      </a:t>
            </a:r>
            <a:r>
              <a:rPr lang="vi-VN" sz="2800" dirty="0">
                <a:solidFill>
                  <a:schemeClr val="accent1">
                    <a:lumMod val="50000"/>
                  </a:schemeClr>
                </a:solidFill>
                <a:latin typeface="Times New Roman" panose="02020603050405020304" pitchFamily="18" charset="0"/>
                <a:cs typeface="Times New Roman" panose="02020603050405020304" pitchFamily="18" charset="0"/>
              </a:rPr>
              <a:t>Khó khăn trong việc truy xuất dữ liệu: </a:t>
            </a:r>
            <a:r>
              <a:rPr lang="vi-VN" sz="2800" dirty="0">
                <a:latin typeface="Times New Roman" panose="02020603050405020304" pitchFamily="18" charset="0"/>
                <a:cs typeface="Times New Roman" panose="02020603050405020304" pitchFamily="18" charset="0"/>
              </a:rPr>
              <a:t>truy xuất dữ liệu phức tạp </a:t>
            </a:r>
            <a:r>
              <a:rPr lang="en-US" sz="2800" dirty="0" err="1">
                <a:latin typeface="Times New Roman" panose="02020603050405020304" pitchFamily="18" charset="0"/>
                <a:cs typeface="Times New Roman" panose="02020603050405020304" pitchFamily="18" charset="0"/>
              </a:rPr>
              <a:t>vì</a:t>
            </a:r>
            <a:r>
              <a:rPr lang="vi-VN" sz="2800" dirty="0">
                <a:latin typeface="Times New Roman" panose="02020603050405020304" pitchFamily="18" charset="0"/>
                <a:cs typeface="Times New Roman" panose="02020603050405020304" pitchFamily="18" charset="0"/>
              </a:rPr>
              <a:t> phải thực hiện các hoạt động lọc, sắp xếp và phân tích dữ liệu một cách thủ công.</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vi-VN" sz="2800" dirty="0">
              <a:latin typeface="Times New Roman" panose="02020603050405020304" pitchFamily="18" charset="0"/>
              <a:cs typeface="Times New Roman" panose="02020603050405020304" pitchFamily="18" charset="0"/>
            </a:endParaRPr>
          </a:p>
        </p:txBody>
      </p:sp>
      <p:pic>
        <p:nvPicPr>
          <p:cNvPr id="73" name="Picture 72" descr="A person sitting at a desk with many hands on his head&#10;&#10;Description automatically generated">
            <a:extLst>
              <a:ext uri="{FF2B5EF4-FFF2-40B4-BE49-F238E27FC236}">
                <a16:creationId xmlns:a16="http://schemas.microsoft.com/office/drawing/2014/main" id="{B352F0C1-875B-4CD5-B308-C49C8EE98661}"/>
              </a:ext>
            </a:extLst>
          </p:cNvPr>
          <p:cNvPicPr>
            <a:picLocks noChangeAspect="1"/>
          </p:cNvPicPr>
          <p:nvPr/>
        </p:nvPicPr>
        <p:blipFill>
          <a:blip r:embed="rId4"/>
          <a:stretch>
            <a:fillRect/>
          </a:stretch>
        </p:blipFill>
        <p:spPr>
          <a:xfrm>
            <a:off x="160880" y="2899853"/>
            <a:ext cx="5630320" cy="3249413"/>
          </a:xfrm>
          <a:prstGeom prst="rect">
            <a:avLst/>
          </a:prstGeom>
        </p:spPr>
      </p:pic>
    </p:spTree>
    <p:extLst>
      <p:ext uri="{BB962C8B-B14F-4D97-AF65-F5344CB8AC3E}">
        <p14:creationId xmlns:p14="http://schemas.microsoft.com/office/powerpoint/2010/main" val="1445010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859536" y="82296"/>
            <a:ext cx="5605743" cy="676656"/>
          </a:xfrm>
        </p:spPr>
        <p:txBody>
          <a:bodyPr/>
          <a:lstStyle/>
          <a:p>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Hệ</a:t>
            </a:r>
            <a:r>
              <a:rPr lang="en-US" sz="4400" b="1" dirty="0">
                <a:latin typeface="Times New Roman" panose="02020603050405020304" pitchFamily="18" charset="0"/>
                <a:cs typeface="Times New Roman" panose="02020603050405020304" pitchFamily="18" charset="0"/>
              </a:rPr>
              <a:t> c</a:t>
            </a:r>
            <a:r>
              <a:rPr lang="vi-VN" sz="4400" b="1" dirty="0">
                <a:latin typeface="Times New Roman" panose="02020603050405020304" pitchFamily="18" charset="0"/>
                <a:cs typeface="Times New Roman" panose="02020603050405020304" pitchFamily="18" charset="0"/>
              </a:rPr>
              <a:t>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latin typeface="Times New Roman" panose="02020603050405020304" pitchFamily="18" charset="0"/>
                <a:cs typeface="Times New Roman" panose="02020603050405020304" pitchFamily="18" charset="0"/>
              </a:rPr>
              <a:t>12</a:t>
            </a:fld>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C7C6C4E-7C17-4682-AEF0-EBD2A8591E0D}"/>
              </a:ext>
            </a:extLst>
          </p:cNvPr>
          <p:cNvPicPr>
            <a:picLocks noChangeAspect="1"/>
          </p:cNvPicPr>
          <p:nvPr/>
        </p:nvPicPr>
        <p:blipFill>
          <a:blip r:embed="rId3"/>
          <a:stretch>
            <a:fillRect/>
          </a:stretch>
        </p:blipFill>
        <p:spPr>
          <a:xfrm>
            <a:off x="1760081" y="918812"/>
            <a:ext cx="7363853" cy="5020376"/>
          </a:xfrm>
          <a:prstGeom prst="rect">
            <a:avLst/>
          </a:prstGeom>
        </p:spPr>
      </p:pic>
      <p:pic>
        <p:nvPicPr>
          <p:cNvPr id="2050" name="Picture 2" descr="Phần Mềm Quản Lý Nhân Sự ERP Và Những Điều Bạn Chưa Biết">
            <a:extLst>
              <a:ext uri="{FF2B5EF4-FFF2-40B4-BE49-F238E27FC236}">
                <a16:creationId xmlns:a16="http://schemas.microsoft.com/office/drawing/2014/main" id="{7EB88058-6759-4E9F-8D71-D82A75C2B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081" y="869112"/>
            <a:ext cx="7677294" cy="5119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ần mềm quản lý nhân sự">
            <a:extLst>
              <a:ext uri="{FF2B5EF4-FFF2-40B4-BE49-F238E27FC236}">
                <a16:creationId xmlns:a16="http://schemas.microsoft.com/office/drawing/2014/main" id="{78F815EF-4494-4CD9-B6B3-E236A2488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081" y="869112"/>
            <a:ext cx="8191642" cy="511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33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859536" y="82296"/>
            <a:ext cx="5605743" cy="676656"/>
          </a:xfrm>
        </p:spPr>
        <p:txBody>
          <a:bodyPr/>
          <a:lstStyle/>
          <a:p>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Hệ</a:t>
            </a:r>
            <a:r>
              <a:rPr lang="en-US" sz="4400" b="1" dirty="0">
                <a:latin typeface="Times New Roman" panose="02020603050405020304" pitchFamily="18" charset="0"/>
                <a:cs typeface="Times New Roman" panose="02020603050405020304" pitchFamily="18" charset="0"/>
              </a:rPr>
              <a:t> c</a:t>
            </a:r>
            <a:r>
              <a:rPr lang="vi-VN" sz="4400" b="1" dirty="0">
                <a:latin typeface="Times New Roman" panose="02020603050405020304" pitchFamily="18" charset="0"/>
                <a:cs typeface="Times New Roman" panose="02020603050405020304" pitchFamily="18" charset="0"/>
              </a:rPr>
              <a:t>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latin typeface="Times New Roman" panose="02020603050405020304" pitchFamily="18" charset="0"/>
                <a:cs typeface="Times New Roman" panose="02020603050405020304" pitchFamily="18" charset="0"/>
              </a:rPr>
              <a:t>13</a:t>
            </a:fld>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6FED865-E959-408D-88D6-EC3A2B889946}"/>
              </a:ext>
            </a:extLst>
          </p:cNvPr>
          <p:cNvSpPr/>
          <p:nvPr/>
        </p:nvSpPr>
        <p:spPr>
          <a:xfrm>
            <a:off x="983673" y="1083111"/>
            <a:ext cx="10681854" cy="1685846"/>
          </a:xfrm>
          <a:prstGeom prst="rect">
            <a:avLst/>
          </a:prstGeom>
        </p:spPr>
        <p:txBody>
          <a:bodyPr wrap="square">
            <a:spAutoFit/>
          </a:bodyPr>
          <a:lstStyle/>
          <a:p>
            <a:pPr marL="0" lvl="1" algn="just" defTabSz="622300">
              <a:lnSpc>
                <a:spcPct val="150000"/>
              </a:lnSpc>
              <a:spcBef>
                <a:spcPct val="0"/>
              </a:spcBef>
              <a:spcAft>
                <a:spcPct val="15000"/>
              </a:spcAft>
            </a:pPr>
            <a:r>
              <a:rPr lang="en-US" sz="2400" dirty="0" err="1">
                <a:latin typeface="Roboto" panose="02000000000000000000" pitchFamily="2" charset="0"/>
                <a:ea typeface="Roboto" panose="02000000000000000000" pitchFamily="2" charset="0"/>
                <a:cs typeface="Roboto" panose="02000000000000000000" pitchFamily="2" charset="0"/>
              </a:rPr>
              <a:t>Phần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mềm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ứng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dụng</a:t>
            </a:r>
            <a:r>
              <a:rPr lang="en-US" sz="2400" dirty="0">
                <a:latin typeface="Roboto" panose="02000000000000000000" pitchFamily="2" charset="0"/>
                <a:ea typeface="Roboto" panose="02000000000000000000" pitchFamily="2" charset="0"/>
                <a:cs typeface="Roboto" panose="02000000000000000000" pitchFamily="2" charset="0"/>
              </a:rPr>
              <a:t> CSDL: </a:t>
            </a:r>
            <a:r>
              <a:rPr lang="en-US" sz="2400" dirty="0" err="1">
                <a:latin typeface="Roboto" panose="02000000000000000000" pitchFamily="2" charset="0"/>
                <a:ea typeface="Roboto" panose="02000000000000000000" pitchFamily="2" charset="0"/>
                <a:cs typeface="Roboto" panose="02000000000000000000" pitchFamily="2" charset="0"/>
              </a:rPr>
              <a:t>là</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phần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mềm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được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xây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dựng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tương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tác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với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hệ</a:t>
            </a:r>
            <a:r>
              <a:rPr lang="en-US" sz="2400" dirty="0">
                <a:latin typeface="Roboto" panose="02000000000000000000" pitchFamily="2" charset="0"/>
                <a:ea typeface="Roboto" panose="02000000000000000000" pitchFamily="2" charset="0"/>
                <a:cs typeface="Roboto" panose="02000000000000000000" pitchFamily="2" charset="0"/>
              </a:rPr>
              <a:t> QTCSDL </a:t>
            </a:r>
            <a:r>
              <a:rPr lang="en-US" sz="2400" dirty="0" err="1">
                <a:latin typeface="Roboto" panose="02000000000000000000" pitchFamily="2" charset="0"/>
                <a:ea typeface="Roboto" panose="02000000000000000000" pitchFamily="2" charset="0"/>
                <a:cs typeface="Roboto" panose="02000000000000000000" pitchFamily="2" charset="0"/>
              </a:rPr>
              <a:t>nhằm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mục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đích</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hỗ</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trợ</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người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dùng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khai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thác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thông</a:t>
            </a:r>
            <a:r>
              <a:rPr lang="en-US" sz="2400" dirty="0">
                <a:latin typeface="Roboto" panose="02000000000000000000" pitchFamily="2" charset="0"/>
                <a:ea typeface="Roboto" panose="02000000000000000000" pitchFamily="2" charset="0"/>
                <a:cs typeface="Roboto" panose="02000000000000000000" pitchFamily="2" charset="0"/>
              </a:rPr>
              <a:t> tin </a:t>
            </a:r>
            <a:r>
              <a:rPr lang="en-US" sz="2400" dirty="0" err="1">
                <a:latin typeface="Roboto" panose="02000000000000000000" pitchFamily="2" charset="0"/>
                <a:ea typeface="Roboto" panose="02000000000000000000" pitchFamily="2" charset="0"/>
                <a:cs typeface="Roboto" panose="02000000000000000000" pitchFamily="2" charset="0"/>
              </a:rPr>
              <a:t>từ</a:t>
            </a:r>
            <a:r>
              <a:rPr lang="en-US" sz="2400" dirty="0">
                <a:latin typeface="Roboto" panose="02000000000000000000" pitchFamily="2" charset="0"/>
                <a:ea typeface="Roboto" panose="02000000000000000000" pitchFamily="2" charset="0"/>
                <a:cs typeface="Roboto" panose="02000000000000000000" pitchFamily="2" charset="0"/>
              </a:rPr>
              <a:t> CSDL </a:t>
            </a:r>
            <a:r>
              <a:rPr lang="en-US" sz="2400" dirty="0" err="1">
                <a:latin typeface="Roboto" panose="02000000000000000000" pitchFamily="2" charset="0"/>
                <a:ea typeface="Roboto" panose="02000000000000000000" pitchFamily="2" charset="0"/>
                <a:cs typeface="Roboto" panose="02000000000000000000" pitchFamily="2" charset="0"/>
              </a:rPr>
              <a:t>một</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cách</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thuận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tiện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theo</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các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yêu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cầu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xác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định</a:t>
            </a:r>
            <a:r>
              <a:rPr lang="en-US" sz="2400" dirty="0">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3069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D5E104-0AA2-47B4-AB57-05746B9687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44079" y="0"/>
            <a:ext cx="9983585" cy="6243805"/>
          </a:xfrm>
          <a:prstGeom prst="rect">
            <a:avLst/>
          </a:prstGeom>
        </p:spPr>
      </p:pic>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latin typeface="Times New Roman" panose="02020603050405020304" pitchFamily="18" charset="0"/>
                <a:cs typeface="Times New Roman" panose="02020603050405020304" pitchFamily="18" charset="0"/>
              </a:rPr>
              <a:t>14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28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a:extLst>
              <a:ext uri="{FF2B5EF4-FFF2-40B4-BE49-F238E27FC236}">
                <a16:creationId xmlns:a16="http://schemas.microsoft.com/office/drawing/2014/main" id="{5C61BC89-BD5E-492F-B809-588C0E1DA3D9}"/>
              </a:ext>
            </a:extLst>
          </p:cNvPr>
          <p:cNvSpPr>
            <a:spLocks noGrp="1"/>
          </p:cNvSpPr>
          <p:nvPr>
            <p:ph type="title"/>
          </p:nvPr>
        </p:nvSpPr>
        <p:spPr>
          <a:xfrm>
            <a:off x="330411" y="436629"/>
            <a:ext cx="4296179" cy="676656"/>
          </a:xfrm>
        </p:spPr>
        <p:txBody>
          <a:bodyPr/>
          <a:lstStyle/>
          <a:p>
            <a:r>
              <a:rPr lang="en-US" sz="3600" b="1">
                <a:latin typeface="Times New Roman" panose="02020603050405020304" pitchFamily="18" charset="0"/>
                <a:cs typeface="Times New Roman" panose="02020603050405020304" pitchFamily="18" charset="0"/>
              </a:rPr>
              <a:t>2. Hệ c</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sở dữ liệu</a:t>
            </a:r>
            <a:endParaRPr lang="en-US" sz="3600" b="1" dirty="0">
              <a:latin typeface="Times New Roman" panose="02020603050405020304" pitchFamily="18" charset="0"/>
              <a:cs typeface="Times New Roman" panose="02020603050405020304" pitchFamily="18" charset="0"/>
            </a:endParaRPr>
          </a:p>
        </p:txBody>
      </p:sp>
      <p:graphicFrame>
        <p:nvGraphicFramePr>
          <p:cNvPr id="18" name="Diagram 17">
            <a:extLst>
              <a:ext uri="{FF2B5EF4-FFF2-40B4-BE49-F238E27FC236}">
                <a16:creationId xmlns:a16="http://schemas.microsoft.com/office/drawing/2014/main" id="{30A789B7-C626-DC86-D599-05C2A03CDA3A}"/>
              </a:ext>
            </a:extLst>
          </p:cNvPr>
          <p:cNvGraphicFramePr/>
          <p:nvPr>
            <p:extLst>
              <p:ext uri="{D42A27DB-BD31-4B8C-83A1-F6EECF244321}">
                <p14:modId xmlns:p14="http://schemas.microsoft.com/office/powerpoint/2010/main" val="536875941"/>
              </p:ext>
            </p:extLst>
          </p:nvPr>
        </p:nvGraphicFramePr>
        <p:xfrm>
          <a:off x="330411" y="1113285"/>
          <a:ext cx="6495260" cy="4897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descr="Bài 3. Kết nối cơ sở dữ liệu với PHP bằng mysqli – Blog của Tài Vũ">
            <a:extLst>
              <a:ext uri="{FF2B5EF4-FFF2-40B4-BE49-F238E27FC236}">
                <a16:creationId xmlns:a16="http://schemas.microsoft.com/office/drawing/2014/main" id="{3E7659CC-E18A-92F1-33D3-B7F7FB4DE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2591" y="2497612"/>
            <a:ext cx="2002806" cy="16053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Source code phần mềm quản lý học sinh trung học phổ thông full code và  tài liệu">
            <a:extLst>
              <a:ext uri="{FF2B5EF4-FFF2-40B4-BE49-F238E27FC236}">
                <a16:creationId xmlns:a16="http://schemas.microsoft.com/office/drawing/2014/main" id="{BCCB6B23-8FA4-D0D2-A338-5D39A92B84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2603" y="4591104"/>
            <a:ext cx="2316296" cy="14559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Phần mềm quản lý trường học - Smas Viettel - Viettel Đà Nẵng">
            <a:extLst>
              <a:ext uri="{FF2B5EF4-FFF2-40B4-BE49-F238E27FC236}">
                <a16:creationId xmlns:a16="http://schemas.microsoft.com/office/drawing/2014/main" id="{7B35FE5D-E238-51D9-47F3-4158B68C06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9927" y="4259218"/>
            <a:ext cx="2848634" cy="17878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CDAB4E1C-817C-7361-0AA7-860D292238B0}"/>
              </a:ext>
            </a:extLst>
          </p:cNvPr>
          <p:cNvPicPr>
            <a:picLocks noChangeAspect="1"/>
          </p:cNvPicPr>
          <p:nvPr/>
        </p:nvPicPr>
        <p:blipFill>
          <a:blip r:embed="rId11"/>
          <a:stretch>
            <a:fillRect/>
          </a:stretch>
        </p:blipFill>
        <p:spPr>
          <a:xfrm>
            <a:off x="9445756" y="4585103"/>
            <a:ext cx="2676969" cy="1461960"/>
          </a:xfrm>
          <a:prstGeom prst="rect">
            <a:avLst/>
          </a:prstGeom>
        </p:spPr>
      </p:pic>
      <p:cxnSp>
        <p:nvCxnSpPr>
          <p:cNvPr id="26" name="Straight Connector 25">
            <a:extLst>
              <a:ext uri="{FF2B5EF4-FFF2-40B4-BE49-F238E27FC236}">
                <a16:creationId xmlns:a16="http://schemas.microsoft.com/office/drawing/2014/main" id="{18F27037-C0DD-DFAB-6B2B-B9ED779D78AB}"/>
              </a:ext>
            </a:extLst>
          </p:cNvPr>
          <p:cNvCxnSpPr>
            <a:cxnSpLocks/>
          </p:cNvCxnSpPr>
          <p:nvPr/>
        </p:nvCxnSpPr>
        <p:spPr>
          <a:xfrm>
            <a:off x="7749130" y="3877757"/>
            <a:ext cx="0" cy="76292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AA0F11-98FB-EC92-1892-D459BB0076E8}"/>
              </a:ext>
            </a:extLst>
          </p:cNvPr>
          <p:cNvCxnSpPr>
            <a:cxnSpLocks/>
          </p:cNvCxnSpPr>
          <p:nvPr/>
        </p:nvCxnSpPr>
        <p:spPr>
          <a:xfrm>
            <a:off x="8084410" y="3877757"/>
            <a:ext cx="0" cy="76292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5DB88F-FF69-525E-49B3-F18BC3807B85}"/>
              </a:ext>
            </a:extLst>
          </p:cNvPr>
          <p:cNvCxnSpPr>
            <a:cxnSpLocks/>
          </p:cNvCxnSpPr>
          <p:nvPr/>
        </p:nvCxnSpPr>
        <p:spPr>
          <a:xfrm>
            <a:off x="7749130" y="1966818"/>
            <a:ext cx="0" cy="76292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A7D2B0-ADBA-02AE-D516-611F0B013296}"/>
              </a:ext>
            </a:extLst>
          </p:cNvPr>
          <p:cNvCxnSpPr>
            <a:cxnSpLocks/>
          </p:cNvCxnSpPr>
          <p:nvPr/>
        </p:nvCxnSpPr>
        <p:spPr>
          <a:xfrm>
            <a:off x="8034470" y="1937023"/>
            <a:ext cx="0" cy="76292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0" name="Picture 29" descr="Databases - Free technology icons">
            <a:extLst>
              <a:ext uri="{FF2B5EF4-FFF2-40B4-BE49-F238E27FC236}">
                <a16:creationId xmlns:a16="http://schemas.microsoft.com/office/drawing/2014/main" id="{6ACD5C8F-8DB3-AD32-A02D-968C6D5C92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6431" y="527616"/>
            <a:ext cx="1455959" cy="145595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02">
            <a:extLst>
              <a:ext uri="{FF2B5EF4-FFF2-40B4-BE49-F238E27FC236}">
                <a16:creationId xmlns:a16="http://schemas.microsoft.com/office/drawing/2014/main" id="{7F56BBB8-2856-949A-8216-41F6F908581D}"/>
              </a:ext>
            </a:extLst>
          </p:cNvPr>
          <p:cNvSpPr txBox="1"/>
          <p:nvPr/>
        </p:nvSpPr>
        <p:spPr>
          <a:xfrm>
            <a:off x="637311" y="3300299"/>
            <a:ext cx="2008908"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err="1">
                <a:latin typeface="Roboto" panose="02000000000000000000" pitchFamily="2" charset="0"/>
                <a:ea typeface="Roboto" panose="02000000000000000000" pitchFamily="2" charset="0"/>
                <a:cs typeface="Roboto" panose="02000000000000000000" pitchFamily="2" charset="0"/>
              </a:rPr>
              <a:t>Hệ</a:t>
            </a:r>
            <a:r>
              <a:rPr lang="en-US" sz="2800" dirty="0">
                <a:latin typeface="Roboto" panose="02000000000000000000" pitchFamily="2" charset="0"/>
                <a:ea typeface="Roboto" panose="02000000000000000000" pitchFamily="2" charset="0"/>
                <a:cs typeface="Roboto" panose="02000000000000000000" pitchFamily="2" charset="0"/>
              </a:rPr>
              <a:t> CSDL</a:t>
            </a:r>
          </a:p>
        </p:txBody>
      </p:sp>
      <p:sp>
        <p:nvSpPr>
          <p:cNvPr id="32" name="TextBox 103">
            <a:extLst>
              <a:ext uri="{FF2B5EF4-FFF2-40B4-BE49-F238E27FC236}">
                <a16:creationId xmlns:a16="http://schemas.microsoft.com/office/drawing/2014/main" id="{4A4E6BF6-D2CE-FAA3-04A1-BF1881F29266}"/>
              </a:ext>
            </a:extLst>
          </p:cNvPr>
          <p:cNvSpPr txBox="1"/>
          <p:nvPr/>
        </p:nvSpPr>
        <p:spPr>
          <a:xfrm>
            <a:off x="7300662" y="1057308"/>
            <a:ext cx="1455959"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CSDL</a:t>
            </a:r>
          </a:p>
          <a:p>
            <a:pPr algn="ct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Điểm</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học</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sinh</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7257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par>
                                <p:cTn id="42" presetID="22" presetClass="entr" presetSubtype="1"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a:extLst>
              <a:ext uri="{FF2B5EF4-FFF2-40B4-BE49-F238E27FC236}">
                <a16:creationId xmlns:a16="http://schemas.microsoft.com/office/drawing/2014/main" id="{5C61BC89-BD5E-492F-B809-588C0E1DA3D9}"/>
              </a:ext>
            </a:extLst>
          </p:cNvPr>
          <p:cNvSpPr>
            <a:spLocks noGrp="1"/>
          </p:cNvSpPr>
          <p:nvPr>
            <p:ph type="title"/>
          </p:nvPr>
        </p:nvSpPr>
        <p:spPr>
          <a:xfrm>
            <a:off x="330411" y="170811"/>
            <a:ext cx="4296179" cy="676656"/>
          </a:xfrm>
        </p:spPr>
        <p:txBody>
          <a:bodyPr/>
          <a:lstStyle/>
          <a:p>
            <a:r>
              <a:rPr lang="en-US" sz="3600" b="1">
                <a:latin typeface="Times New Roman" panose="02020603050405020304" pitchFamily="18" charset="0"/>
                <a:cs typeface="Times New Roman" panose="02020603050405020304" pitchFamily="18" charset="0"/>
              </a:rPr>
              <a:t>2. Hệ c</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sở dữ liệu</a:t>
            </a:r>
            <a:endParaRPr lang="en-US" sz="3600" b="1" dirty="0">
              <a:latin typeface="Times New Roman" panose="02020603050405020304" pitchFamily="18" charset="0"/>
              <a:cs typeface="Times New Roman" panose="02020603050405020304" pitchFamily="18" charset="0"/>
            </a:endParaRPr>
          </a:p>
        </p:txBody>
      </p:sp>
      <p:graphicFrame>
        <p:nvGraphicFramePr>
          <p:cNvPr id="15" name="Diagram 14">
            <a:extLst>
              <a:ext uri="{FF2B5EF4-FFF2-40B4-BE49-F238E27FC236}">
                <a16:creationId xmlns:a16="http://schemas.microsoft.com/office/drawing/2014/main" id="{30A789B7-C626-DC86-D599-05C2A03CDA3A}"/>
              </a:ext>
            </a:extLst>
          </p:cNvPr>
          <p:cNvGraphicFramePr/>
          <p:nvPr>
            <p:extLst>
              <p:ext uri="{D42A27DB-BD31-4B8C-83A1-F6EECF244321}">
                <p14:modId xmlns:p14="http://schemas.microsoft.com/office/powerpoint/2010/main" val="2301229324"/>
              </p:ext>
            </p:extLst>
          </p:nvPr>
        </p:nvGraphicFramePr>
        <p:xfrm>
          <a:off x="219575" y="605848"/>
          <a:ext cx="5890280" cy="532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02">
            <a:extLst>
              <a:ext uri="{FF2B5EF4-FFF2-40B4-BE49-F238E27FC236}">
                <a16:creationId xmlns:a16="http://schemas.microsoft.com/office/drawing/2014/main" id="{7F56BBB8-2856-949A-8216-41F6F908581D}"/>
              </a:ext>
            </a:extLst>
          </p:cNvPr>
          <p:cNvSpPr txBox="1"/>
          <p:nvPr/>
        </p:nvSpPr>
        <p:spPr>
          <a:xfrm>
            <a:off x="541950" y="2901306"/>
            <a:ext cx="175644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Roboto" panose="02000000000000000000" pitchFamily="2" charset="0"/>
                <a:ea typeface="Roboto" panose="02000000000000000000" pitchFamily="2" charset="0"/>
                <a:cs typeface="Roboto" panose="02000000000000000000" pitchFamily="2" charset="0"/>
              </a:rPr>
              <a:t>Hệ</a:t>
            </a:r>
            <a:r>
              <a:rPr lang="en-US" sz="2400" b="1" dirty="0">
                <a:latin typeface="Roboto" panose="02000000000000000000" pitchFamily="2" charset="0"/>
                <a:ea typeface="Roboto" panose="02000000000000000000" pitchFamily="2" charset="0"/>
                <a:cs typeface="Roboto" panose="02000000000000000000" pitchFamily="2" charset="0"/>
              </a:rPr>
              <a:t> CSDL</a:t>
            </a:r>
          </a:p>
        </p:txBody>
      </p:sp>
      <p:grpSp>
        <p:nvGrpSpPr>
          <p:cNvPr id="17" name="Group 16">
            <a:extLst>
              <a:ext uri="{FF2B5EF4-FFF2-40B4-BE49-F238E27FC236}">
                <a16:creationId xmlns:a16="http://schemas.microsoft.com/office/drawing/2014/main" id="{A1D9C446-016D-3975-AF47-325237EB3456}"/>
              </a:ext>
            </a:extLst>
          </p:cNvPr>
          <p:cNvGrpSpPr/>
          <p:nvPr/>
        </p:nvGrpSpPr>
        <p:grpSpPr>
          <a:xfrm>
            <a:off x="4529606" y="1253170"/>
            <a:ext cx="7234998" cy="818437"/>
            <a:chOff x="3608704" y="306"/>
            <a:chExt cx="1466569" cy="977713"/>
          </a:xfrm>
        </p:grpSpPr>
        <p:sp>
          <p:nvSpPr>
            <p:cNvPr id="37" name="Rectangle 36">
              <a:extLst>
                <a:ext uri="{FF2B5EF4-FFF2-40B4-BE49-F238E27FC236}">
                  <a16:creationId xmlns:a16="http://schemas.microsoft.com/office/drawing/2014/main" id="{86001430-BAB7-70A0-8790-A27C87445FDC}"/>
                </a:ext>
              </a:extLst>
            </p:cNvPr>
            <p:cNvSpPr/>
            <p:nvPr/>
          </p:nvSpPr>
          <p:spPr>
            <a:xfrm>
              <a:off x="3608704" y="306"/>
              <a:ext cx="1466569" cy="97771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nSpc>
                  <a:spcPct val="150000"/>
                </a:lnSpc>
              </a:pPr>
              <a:endParaRPr lang="en-US" sz="2800"/>
            </a:p>
          </p:txBody>
        </p:sp>
        <p:sp>
          <p:nvSpPr>
            <p:cNvPr id="38" name="TextBox 4">
              <a:extLst>
                <a:ext uri="{FF2B5EF4-FFF2-40B4-BE49-F238E27FC236}">
                  <a16:creationId xmlns:a16="http://schemas.microsoft.com/office/drawing/2014/main" id="{D004CCBE-A803-C1D7-632B-7EF34C699D55}"/>
                </a:ext>
              </a:extLst>
            </p:cNvPr>
            <p:cNvSpPr txBox="1"/>
            <p:nvPr/>
          </p:nvSpPr>
          <p:spPr>
            <a:xfrm>
              <a:off x="3608704" y="306"/>
              <a:ext cx="1466569" cy="977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9pPr>
            </a:lstStyle>
            <a:p>
              <a:pPr marL="114300" lvl="1" indent="-114300" algn="just" defTabSz="622300">
                <a:lnSpc>
                  <a:spcPct val="150000"/>
                </a:lnSpc>
                <a:spcBef>
                  <a:spcPct val="0"/>
                </a:spcBef>
                <a:spcAft>
                  <a:spcPct val="15000"/>
                </a:spcAft>
                <a:buChar char="•"/>
              </a:pPr>
              <a:r>
                <a:rPr lang="en-US" sz="2400" b="0" i="0" kern="1200" dirty="0">
                  <a:effectLst/>
                  <a:latin typeface="Roboto" panose="02000000000000000000" pitchFamily="2" charset="0"/>
                  <a:ea typeface="Roboto" panose="02000000000000000000" pitchFamily="2" charset="0"/>
                  <a:cs typeface="Roboto" panose="02000000000000000000" pitchFamily="2" charset="0"/>
                </a:rPr>
                <a:t>T</a:t>
              </a:r>
              <a:r>
                <a:rPr lang="vi-VN" sz="2400" b="0" i="0" kern="1200" dirty="0">
                  <a:effectLst/>
                  <a:latin typeface="Roboto" panose="02000000000000000000" pitchFamily="2" charset="0"/>
                  <a:ea typeface="Roboto" panose="02000000000000000000" pitchFamily="2" charset="0"/>
                  <a:cs typeface="Roboto" panose="02000000000000000000" pitchFamily="2" charset="0"/>
                </a:rPr>
                <a:t>ập hợp các dữ liệu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có</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liên</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quan</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với</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nhau</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được</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lưu</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trữ</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một</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cách</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có</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tổ</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chức</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trong</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hệ</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thống</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máy</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tính</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grpSp>
      <p:grpSp>
        <p:nvGrpSpPr>
          <p:cNvPr id="19" name="Group 18">
            <a:extLst>
              <a:ext uri="{FF2B5EF4-FFF2-40B4-BE49-F238E27FC236}">
                <a16:creationId xmlns:a16="http://schemas.microsoft.com/office/drawing/2014/main" id="{5E6DCB39-2782-C517-ECB7-E41E73DE4169}"/>
              </a:ext>
            </a:extLst>
          </p:cNvPr>
          <p:cNvGrpSpPr/>
          <p:nvPr/>
        </p:nvGrpSpPr>
        <p:grpSpPr>
          <a:xfrm>
            <a:off x="4585026" y="2805783"/>
            <a:ext cx="7234998" cy="652713"/>
            <a:chOff x="3932278" y="1207900"/>
            <a:chExt cx="1466569" cy="977713"/>
          </a:xfrm>
        </p:grpSpPr>
        <p:sp>
          <p:nvSpPr>
            <p:cNvPr id="35" name="Rectangle 34">
              <a:extLst>
                <a:ext uri="{FF2B5EF4-FFF2-40B4-BE49-F238E27FC236}">
                  <a16:creationId xmlns:a16="http://schemas.microsoft.com/office/drawing/2014/main" id="{E6D39F97-0BDB-0883-2161-5D022B143E49}"/>
                </a:ext>
              </a:extLst>
            </p:cNvPr>
            <p:cNvSpPr/>
            <p:nvPr/>
          </p:nvSpPr>
          <p:spPr>
            <a:xfrm>
              <a:off x="3932278" y="1207900"/>
              <a:ext cx="1466569" cy="97771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nSpc>
                  <a:spcPct val="150000"/>
                </a:lnSpc>
              </a:pPr>
              <a:endParaRPr lang="en-US" sz="2800"/>
            </a:p>
          </p:txBody>
        </p:sp>
        <p:sp>
          <p:nvSpPr>
            <p:cNvPr id="36" name="TextBox 7">
              <a:extLst>
                <a:ext uri="{FF2B5EF4-FFF2-40B4-BE49-F238E27FC236}">
                  <a16:creationId xmlns:a16="http://schemas.microsoft.com/office/drawing/2014/main" id="{37EE8B3C-F874-6B6C-9DE9-3A9717960DE9}"/>
                </a:ext>
              </a:extLst>
            </p:cNvPr>
            <p:cNvSpPr txBox="1"/>
            <p:nvPr/>
          </p:nvSpPr>
          <p:spPr>
            <a:xfrm>
              <a:off x="3932278" y="1207900"/>
              <a:ext cx="1466569" cy="977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9pPr>
            </a:lstStyle>
            <a:p>
              <a:pPr marL="114300" lvl="1" indent="-114300" algn="just" defTabSz="622300">
                <a:lnSpc>
                  <a:spcPct val="150000"/>
                </a:lnSpc>
                <a:spcBef>
                  <a:spcPct val="0"/>
                </a:spcBef>
                <a:spcAft>
                  <a:spcPct val="15000"/>
                </a:spcAft>
                <a:buChar char="•"/>
              </a:pPr>
              <a:r>
                <a:rPr lang="en-US" sz="2400" b="0" i="0" kern="1200" dirty="0">
                  <a:effectLst/>
                  <a:latin typeface="Roboto" panose="02000000000000000000" pitchFamily="2" charset="0"/>
                  <a:ea typeface="Roboto" panose="02000000000000000000" pitchFamily="2" charset="0"/>
                  <a:cs typeface="Roboto" panose="02000000000000000000" pitchFamily="2" charset="0"/>
                </a:rPr>
                <a:t>P</a:t>
              </a:r>
              <a:r>
                <a:rPr lang="vi-VN" sz="2400" b="0" i="0" kern="1200" dirty="0">
                  <a:effectLst/>
                  <a:latin typeface="Roboto" panose="02000000000000000000" pitchFamily="2" charset="0"/>
                  <a:ea typeface="Roboto" panose="02000000000000000000" pitchFamily="2" charset="0"/>
                  <a:cs typeface="Roboto" panose="02000000000000000000" pitchFamily="2" charset="0"/>
                </a:rPr>
                <a:t>hần mềm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cung</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cấp</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phương</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thức</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để</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lưu</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trữ</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cập</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nhật</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và</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truy</a:t>
              </a:r>
              <a:r>
                <a:rPr lang="en-US" sz="2400" b="0" i="0" kern="1200" dirty="0">
                  <a:effectLst/>
                  <a:latin typeface="Roboto" panose="02000000000000000000" pitchFamily="2" charset="0"/>
                  <a:ea typeface="Roboto" panose="02000000000000000000" pitchFamily="2" charset="0"/>
                  <a:cs typeface="Roboto" panose="02000000000000000000" pitchFamily="2" charset="0"/>
                </a:rPr>
                <a:t> </a:t>
              </a:r>
              <a:r>
                <a:rPr lang="en-US" sz="2400" b="0" i="0" kern="1200" dirty="0" err="1">
                  <a:effectLst/>
                  <a:latin typeface="Roboto" panose="02000000000000000000" pitchFamily="2" charset="0"/>
                  <a:ea typeface="Roboto" panose="02000000000000000000" pitchFamily="2" charset="0"/>
                  <a:cs typeface="Roboto" panose="02000000000000000000" pitchFamily="2" charset="0"/>
                </a:rPr>
                <a:t>xuất</a:t>
              </a:r>
              <a:r>
                <a:rPr lang="en-US" sz="2400" b="0" i="0" kern="1200" dirty="0">
                  <a:effectLst/>
                  <a:latin typeface="Roboto" panose="02000000000000000000" pitchFamily="2" charset="0"/>
                  <a:ea typeface="Roboto" panose="02000000000000000000" pitchFamily="2" charset="0"/>
                  <a:cs typeface="Roboto" panose="02000000000000000000" pitchFamily="2" charset="0"/>
                </a:rPr>
                <a:t> CSDL</a:t>
              </a:r>
              <a:endParaRPr lang="en-US" sz="2400" kern="1200" dirty="0">
                <a:latin typeface="Roboto" panose="02000000000000000000" pitchFamily="2" charset="0"/>
                <a:ea typeface="Roboto" panose="02000000000000000000" pitchFamily="2" charset="0"/>
                <a:cs typeface="Roboto" panose="02000000000000000000" pitchFamily="2" charset="0"/>
              </a:endParaRPr>
            </a:p>
          </p:txBody>
        </p:sp>
      </p:grpSp>
      <p:grpSp>
        <p:nvGrpSpPr>
          <p:cNvPr id="21" name="Group 20">
            <a:extLst>
              <a:ext uri="{FF2B5EF4-FFF2-40B4-BE49-F238E27FC236}">
                <a16:creationId xmlns:a16="http://schemas.microsoft.com/office/drawing/2014/main" id="{E7661C81-DBAD-5879-8EA5-387408F3F494}"/>
              </a:ext>
            </a:extLst>
          </p:cNvPr>
          <p:cNvGrpSpPr/>
          <p:nvPr/>
        </p:nvGrpSpPr>
        <p:grpSpPr>
          <a:xfrm>
            <a:off x="4529605" y="4459799"/>
            <a:ext cx="7509989" cy="977713"/>
            <a:chOff x="3608704" y="2415495"/>
            <a:chExt cx="1466569" cy="977713"/>
          </a:xfrm>
        </p:grpSpPr>
        <p:sp>
          <p:nvSpPr>
            <p:cNvPr id="33" name="Rectangle 32">
              <a:extLst>
                <a:ext uri="{FF2B5EF4-FFF2-40B4-BE49-F238E27FC236}">
                  <a16:creationId xmlns:a16="http://schemas.microsoft.com/office/drawing/2014/main" id="{47BFF85C-FDE6-2061-101A-EB4BC5953DAE}"/>
                </a:ext>
              </a:extLst>
            </p:cNvPr>
            <p:cNvSpPr/>
            <p:nvPr/>
          </p:nvSpPr>
          <p:spPr>
            <a:xfrm>
              <a:off x="3608704" y="2415495"/>
              <a:ext cx="1466569" cy="97771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nSpc>
                  <a:spcPct val="150000"/>
                </a:lnSpc>
              </a:pPr>
              <a:endParaRPr lang="en-US" sz="2800"/>
            </a:p>
          </p:txBody>
        </p:sp>
        <p:sp>
          <p:nvSpPr>
            <p:cNvPr id="34" name="TextBox 10">
              <a:extLst>
                <a:ext uri="{FF2B5EF4-FFF2-40B4-BE49-F238E27FC236}">
                  <a16:creationId xmlns:a16="http://schemas.microsoft.com/office/drawing/2014/main" id="{8CCCE5BB-D38C-4732-1581-D105B5678372}"/>
                </a:ext>
              </a:extLst>
            </p:cNvPr>
            <p:cNvSpPr txBox="1"/>
            <p:nvPr/>
          </p:nvSpPr>
          <p:spPr>
            <a:xfrm>
              <a:off x="3608704" y="2415495"/>
              <a:ext cx="1466569" cy="977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hueOff val="0"/>
                      <a:satOff val="0"/>
                      <a:lumOff val="0"/>
                      <a:alphaOff val="0"/>
                    </a:schemeClr>
                  </a:solidFill>
                  <a:latin typeface="+mn-lt"/>
                  <a:ea typeface="+mn-ea"/>
                  <a:cs typeface="+mn-cs"/>
                  <a:sym typeface="Arial"/>
                </a:defRPr>
              </a:lvl9pPr>
            </a:lstStyle>
            <a:p>
              <a:pPr marL="114300" lvl="1" indent="-114300" algn="just" defTabSz="622300">
                <a:lnSpc>
                  <a:spcPct val="150000"/>
                </a:lnSpc>
                <a:spcBef>
                  <a:spcPct val="0"/>
                </a:spcBef>
                <a:spcAft>
                  <a:spcPct val="15000"/>
                </a:spcAft>
                <a:buChar char="•"/>
              </a:pPr>
              <a:r>
                <a:rPr lang="en-US" sz="2400" kern="1200" dirty="0" err="1">
                  <a:latin typeface="Roboto" panose="02000000000000000000" pitchFamily="2" charset="0"/>
                  <a:ea typeface="Roboto" panose="02000000000000000000" pitchFamily="2" charset="0"/>
                  <a:cs typeface="Roboto" panose="02000000000000000000" pitchFamily="2" charset="0"/>
                </a:rPr>
                <a:t>Phần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mềm</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được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xây</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dựng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tương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tác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với</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hệ</a:t>
              </a:r>
              <a:r>
                <a:rPr lang="en-US" sz="2400" kern="1200" dirty="0">
                  <a:latin typeface="Roboto" panose="02000000000000000000" pitchFamily="2" charset="0"/>
                  <a:ea typeface="Roboto" panose="02000000000000000000" pitchFamily="2" charset="0"/>
                  <a:cs typeface="Roboto" panose="02000000000000000000" pitchFamily="2" charset="0"/>
                </a:rPr>
                <a:t> QTCSDL </a:t>
              </a:r>
              <a:r>
                <a:rPr lang="en-US" sz="2400" kern="1200" dirty="0" err="1">
                  <a:latin typeface="Roboto" panose="02000000000000000000" pitchFamily="2" charset="0"/>
                  <a:ea typeface="Roboto" panose="02000000000000000000" pitchFamily="2" charset="0"/>
                  <a:cs typeface="Roboto" panose="02000000000000000000" pitchFamily="2" charset="0"/>
                </a:rPr>
                <a:t>nhằm</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mục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đích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hỗ</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trợ</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người</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dùng</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khai</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thác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thông</a:t>
              </a:r>
              <a:r>
                <a:rPr lang="en-US" sz="2400" kern="1200" dirty="0">
                  <a:latin typeface="Roboto" panose="02000000000000000000" pitchFamily="2" charset="0"/>
                  <a:ea typeface="Roboto" panose="02000000000000000000" pitchFamily="2" charset="0"/>
                  <a:cs typeface="Roboto" panose="02000000000000000000" pitchFamily="2" charset="0"/>
                </a:rPr>
                <a:t> tin </a:t>
              </a:r>
              <a:r>
                <a:rPr lang="en-US" sz="2400" kern="1200" dirty="0" err="1">
                  <a:latin typeface="Roboto" panose="02000000000000000000" pitchFamily="2" charset="0"/>
                  <a:ea typeface="Roboto" panose="02000000000000000000" pitchFamily="2" charset="0"/>
                  <a:cs typeface="Roboto" panose="02000000000000000000" pitchFamily="2" charset="0"/>
                </a:rPr>
                <a:t>từ</a:t>
              </a:r>
              <a:r>
                <a:rPr lang="en-US" sz="2400" kern="1200" dirty="0">
                  <a:latin typeface="Roboto" panose="02000000000000000000" pitchFamily="2" charset="0"/>
                  <a:ea typeface="Roboto" panose="02000000000000000000" pitchFamily="2" charset="0"/>
                  <a:cs typeface="Roboto" panose="02000000000000000000" pitchFamily="2" charset="0"/>
                </a:rPr>
                <a:t> CSDL </a:t>
              </a:r>
              <a:r>
                <a:rPr lang="en-US" sz="2400" kern="1200" dirty="0" err="1">
                  <a:latin typeface="Roboto" panose="02000000000000000000" pitchFamily="2" charset="0"/>
                  <a:ea typeface="Roboto" panose="02000000000000000000" pitchFamily="2" charset="0"/>
                  <a:cs typeface="Roboto" panose="02000000000000000000" pitchFamily="2" charset="0"/>
                </a:rPr>
                <a:t>một</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cách</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thuận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tiện</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theo</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các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yêu</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cầu</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xác</a:t>
              </a:r>
              <a:r>
                <a:rPr lang="en-US" sz="2400" kern="1200" dirty="0">
                  <a:latin typeface="Roboto" panose="02000000000000000000" pitchFamily="2" charset="0"/>
                  <a:ea typeface="Roboto" panose="02000000000000000000" pitchFamily="2" charset="0"/>
                  <a:cs typeface="Roboto" panose="02000000000000000000" pitchFamily="2" charset="0"/>
                </a:rPr>
                <a:t> </a:t>
              </a:r>
              <a:r>
                <a:rPr lang="en-US" sz="2400" kern="1200" dirty="0" err="1">
                  <a:latin typeface="Roboto" panose="02000000000000000000" pitchFamily="2" charset="0"/>
                  <a:ea typeface="Roboto" panose="02000000000000000000" pitchFamily="2" charset="0"/>
                  <a:cs typeface="Roboto" panose="02000000000000000000" pitchFamily="2" charset="0"/>
                </a:rPr>
                <a:t>định</a:t>
              </a:r>
              <a:r>
                <a:rPr lang="en-US" sz="2400" kern="1200" dirty="0">
                  <a:latin typeface="Roboto" panose="02000000000000000000" pitchFamily="2" charset="0"/>
                  <a:ea typeface="Roboto" panose="02000000000000000000" pitchFamily="2" charset="0"/>
                  <a:cs typeface="Roboto" panose="02000000000000000000" pitchFamily="2" charset="0"/>
                </a:rPr>
                <a:t>.</a:t>
              </a:r>
            </a:p>
          </p:txBody>
        </p:sp>
      </p:grpSp>
    </p:spTree>
    <p:extLst>
      <p:ext uri="{BB962C8B-B14F-4D97-AF65-F5344CB8AC3E}">
        <p14:creationId xmlns:p14="http://schemas.microsoft.com/office/powerpoint/2010/main" val="2405523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F77FF-9A69-467C-BFFF-E65DA39CC624}"/>
              </a:ext>
            </a:extLst>
          </p:cNvPr>
          <p:cNvSpPr/>
          <p:nvPr/>
        </p:nvSpPr>
        <p:spPr>
          <a:xfrm>
            <a:off x="1635001" y="499512"/>
            <a:ext cx="8118599" cy="523220"/>
          </a:xfrm>
          <a:prstGeom prst="rect">
            <a:avLst/>
          </a:prstGeom>
        </p:spPr>
        <p:txBody>
          <a:bodyPr wrap="square">
            <a:spAutoFit/>
          </a:bodyPr>
          <a:lstStyle/>
          <a:p>
            <a:pPr>
              <a:spcAft>
                <a:spcPts val="1800"/>
              </a:spcAft>
            </a:pPr>
            <a:r>
              <a:rPr lang="en-US" sz="2800" dirty="0" err="1">
                <a:solidFill>
                  <a:srgbClr val="7030A0"/>
                </a:solidFill>
                <a:latin typeface="Times New Roman" panose="02020603050405020304" pitchFamily="18" charset="0"/>
                <a:cs typeface="Times New Roman" panose="02020603050405020304" pitchFamily="18" charset="0"/>
              </a:rPr>
              <a:t>Hệ</a:t>
            </a:r>
            <a:r>
              <a:rPr lang="en-US" sz="2800" dirty="0">
                <a:solidFill>
                  <a:srgbClr val="7030A0"/>
                </a:solidFill>
                <a:latin typeface="Times New Roman" panose="02020603050405020304" pitchFamily="18" charset="0"/>
                <a:cs typeface="Times New Roman" panose="02020603050405020304" pitchFamily="18" charset="0"/>
              </a:rPr>
              <a:t> QT</a:t>
            </a:r>
            <a:r>
              <a:rPr lang="vi-VN" sz="2800" dirty="0">
                <a:solidFill>
                  <a:srgbClr val="7030A0"/>
                </a:solidFill>
                <a:latin typeface="Times New Roman" panose="02020603050405020304" pitchFamily="18" charset="0"/>
                <a:cs typeface="Times New Roman" panose="02020603050405020304" pitchFamily="18" charset="0"/>
              </a:rPr>
              <a:t>CSDL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hệ</a:t>
            </a:r>
            <a:r>
              <a:rPr lang="en-US" sz="2800" dirty="0">
                <a:solidFill>
                  <a:srgbClr val="7030A0"/>
                </a:solidFill>
                <a:latin typeface="Times New Roman" panose="02020603050405020304" pitchFamily="18" charset="0"/>
                <a:cs typeface="Times New Roman" panose="02020603050405020304" pitchFamily="18" charset="0"/>
              </a:rPr>
              <a:t> CSDL </a:t>
            </a: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t>
            </a:r>
            <a:r>
              <a:rPr lang="vi-VN" sz="2800" dirty="0">
                <a:solidFill>
                  <a:srgbClr val="7030A0"/>
                </a:solidFill>
                <a:latin typeface="Times New Roman" panose="02020603050405020304" pitchFamily="18" charset="0"/>
                <a:cs typeface="Times New Roman" panose="02020603050405020304" pitchFamily="18" charset="0"/>
              </a:rPr>
              <a:t>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9" name="Graphic 8" descr="Lightbulb and gear">
            <a:extLst>
              <a:ext uri="{FF2B5EF4-FFF2-40B4-BE49-F238E27FC236}">
                <a16:creationId xmlns:a16="http://schemas.microsoft.com/office/drawing/2014/main" id="{20123C21-4F27-42E1-800C-B5B19F09E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913" y="441215"/>
            <a:ext cx="1327245" cy="1327245"/>
          </a:xfrm>
          <a:prstGeom prst="rect">
            <a:avLst/>
          </a:prstGeom>
        </p:spPr>
      </p:pic>
      <p:sp>
        <p:nvSpPr>
          <p:cNvPr id="10" name="TextBox 9">
            <a:extLst>
              <a:ext uri="{FF2B5EF4-FFF2-40B4-BE49-F238E27FC236}">
                <a16:creationId xmlns:a16="http://schemas.microsoft.com/office/drawing/2014/main" id="{F96DAB6E-802A-4F97-91DB-CF56ED0D52BA}"/>
              </a:ext>
            </a:extLst>
          </p:cNvPr>
          <p:cNvSpPr txBox="1"/>
          <p:nvPr/>
        </p:nvSpPr>
        <p:spPr>
          <a:xfrm>
            <a:off x="1635001" y="1768460"/>
            <a:ext cx="9171544"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QTCSDL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CSDL,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8959DB-5924-47FB-9A43-390B4A506AA8}"/>
              </a:ext>
            </a:extLst>
          </p:cNvPr>
          <p:cNvSpPr txBox="1"/>
          <p:nvPr/>
        </p:nvSpPr>
        <p:spPr>
          <a:xfrm>
            <a:off x="1635001" y="3345185"/>
            <a:ext cx="9171544" cy="830997"/>
          </a:xfrm>
          <a:prstGeom prst="rect">
            <a:avLst/>
          </a:prstGeom>
          <a:noFill/>
        </p:spPr>
        <p:txBody>
          <a:bodyPr wrap="square" rtlCol="0">
            <a:spAutoFit/>
          </a:bodyPr>
          <a:lstStyle/>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CSDL bao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QTCSDL,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CSDL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CSDL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936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nextCondLst>
                <p:cond evt="onClick" delay="0">
                  <p:tgtEl>
                    <p:spTgt spid="9"/>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32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Hệ</a:t>
            </a:r>
            <a:r>
              <a:rPr lang="en-US" sz="4000" b="1" dirty="0">
                <a:solidFill>
                  <a:schemeClr val="tx1"/>
                </a:solidFill>
                <a:latin typeface="Times New Roman" panose="02020603050405020304" pitchFamily="18" charset="0"/>
                <a:cs typeface="Times New Roman" panose="02020603050405020304" pitchFamily="18" charset="0"/>
              </a:rPr>
              <a:t> CSDL </a:t>
            </a:r>
            <a:r>
              <a:rPr lang="en-US" sz="4000" b="1" dirty="0" err="1">
                <a:solidFill>
                  <a:schemeClr val="tx1"/>
                </a:solidFill>
                <a:latin typeface="Times New Roman" panose="02020603050405020304" pitchFamily="18" charset="0"/>
                <a:cs typeface="Times New Roman" panose="02020603050405020304" pitchFamily="18" charset="0"/>
              </a:rPr>
              <a:t>tập</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trung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phân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tán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idx="1"/>
          </p:nvPr>
        </p:nvSpPr>
        <p:spPr>
          <a:xfrm>
            <a:off x="1867592" y="1520017"/>
            <a:ext cx="8852073" cy="3010419"/>
          </a:xfrm>
        </p:spPr>
        <p:txBody>
          <a:bodyPr>
            <a:normAutofit fontScale="77500" lnSpcReduction="20000"/>
          </a:bodyPr>
          <a:lstStyle/>
          <a:p>
            <a:pPr algn="just">
              <a:lnSpc>
                <a:spcPct val="150000"/>
              </a:lnSpc>
            </a:pPr>
            <a:r>
              <a:rPr lang="en-US" sz="4000" dirty="0" err="1">
                <a:solidFill>
                  <a:schemeClr val="tx1"/>
                </a:solidFill>
                <a:latin typeface="Times New Roman" panose="02020603050405020304" pitchFamily="18" charset="0"/>
                <a:cs typeface="Times New Roman" panose="02020603050405020304" pitchFamily="18" charset="0"/>
              </a:rPr>
              <a:t>Khái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niệm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trung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phân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tán</a:t>
            </a:r>
            <a:r>
              <a:rPr lang="en-US" sz="4000" dirty="0">
                <a:solidFill>
                  <a:schemeClr val="tx1"/>
                </a:solidFill>
                <a:latin typeface="Times New Roman" panose="02020603050405020304" pitchFamily="18" charset="0"/>
                <a:cs typeface="Times New Roman" panose="02020603050405020304" pitchFamily="18" charset="0"/>
              </a:rPr>
              <a:t>? </a:t>
            </a:r>
          </a:p>
          <a:p>
            <a:pPr algn="just">
              <a:lnSpc>
                <a:spcPct val="150000"/>
              </a:lnSpc>
            </a:pPr>
            <a:r>
              <a:rPr lang="en-US" sz="4000" dirty="0" err="1">
                <a:solidFill>
                  <a:schemeClr val="tx1"/>
                </a:solidFill>
                <a:latin typeface="Times New Roman" panose="02020603050405020304" pitchFamily="18" charset="0"/>
                <a:cs typeface="Times New Roman" panose="02020603050405020304" pitchFamily="18" charset="0"/>
              </a:rPr>
              <a:t>Ví</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dụ</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về</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trung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phân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tán</a:t>
            </a:r>
            <a:endParaRPr lang="en-US" sz="40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4000" dirty="0" err="1">
                <a:solidFill>
                  <a:schemeClr val="tx1"/>
                </a:solidFill>
                <a:latin typeface="Times New Roman" panose="02020603050405020304" pitchFamily="18" charset="0"/>
                <a:cs typeface="Times New Roman" panose="02020603050405020304" pitchFamily="18" charset="0"/>
              </a:rPr>
              <a:t>Ưu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điểm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a:t>
            </a:r>
            <a:r>
              <a:rPr lang="vi-VN" sz="4000" dirty="0">
                <a:solidFill>
                  <a:schemeClr val="tx1"/>
                </a:solidFill>
                <a:latin typeface="Times New Roman" panose="02020603050405020304" pitchFamily="18" charset="0"/>
                <a:cs typeface="Times New Roman" panose="02020603050405020304" pitchFamily="18" charset="0"/>
              </a:rPr>
              <a:t>ư</a:t>
            </a:r>
            <a:r>
              <a:rPr lang="en-US" sz="4000" dirty="0" err="1">
                <a:solidFill>
                  <a:schemeClr val="tx1"/>
                </a:solidFill>
                <a:latin typeface="Times New Roman" panose="02020603050405020304" pitchFamily="18" charset="0"/>
                <a:cs typeface="Times New Roman" panose="02020603050405020304" pitchFamily="18" charset="0"/>
              </a:rPr>
              <a:t>ợc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điểm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trung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hệ</a:t>
            </a:r>
            <a:r>
              <a:rPr lang="en-US" sz="4000" dirty="0">
                <a:solidFill>
                  <a:schemeClr val="tx1"/>
                </a:solidFill>
                <a:latin typeface="Times New Roman" panose="02020603050405020304" pitchFamily="18" charset="0"/>
                <a:cs typeface="Times New Roman" panose="02020603050405020304" pitchFamily="18" charset="0"/>
              </a:rPr>
              <a:t> CSDL </a:t>
            </a:r>
            <a:r>
              <a:rPr lang="en-US" sz="4000" dirty="0" err="1">
                <a:solidFill>
                  <a:schemeClr val="tx1"/>
                </a:solidFill>
                <a:latin typeface="Times New Roman" panose="02020603050405020304" pitchFamily="18" charset="0"/>
                <a:cs typeface="Times New Roman" panose="02020603050405020304" pitchFamily="18" charset="0"/>
              </a:rPr>
              <a:t>phân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tán</a:t>
            </a:r>
            <a:r>
              <a:rPr lang="en-US" sz="40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endParaRPr lang="en-US" sz="40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n-US" sz="40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19</a:t>
            </a:fld>
            <a:endParaRPr lang="en-US" dirty="0">
              <a:latin typeface="Times New Roman" panose="02020603050405020304" pitchFamily="18" charset="0"/>
              <a:cs typeface="Times New Roman" panose="02020603050405020304" pitchFamily="18" charset="0"/>
            </a:endParaRPr>
          </a:p>
        </p:txBody>
      </p:sp>
      <p:pic>
        <p:nvPicPr>
          <p:cNvPr id="10" name="Graphic 9" descr="Lightbulb and gear">
            <a:extLst>
              <a:ext uri="{FF2B5EF4-FFF2-40B4-BE49-F238E27FC236}">
                <a16:creationId xmlns:a16="http://schemas.microsoft.com/office/drawing/2014/main" id="{7A07B0C5-10C1-4D94-A56B-72D409DF4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155" y="1403649"/>
            <a:ext cx="1327245" cy="1327245"/>
          </a:xfrm>
          <a:prstGeom prst="rect">
            <a:avLst/>
          </a:prstGeom>
        </p:spPr>
      </p:pic>
    </p:spTree>
    <p:extLst>
      <p:ext uri="{BB962C8B-B14F-4D97-AF65-F5344CB8AC3E}">
        <p14:creationId xmlns:p14="http://schemas.microsoft.com/office/powerpoint/2010/main" val="341820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778E1AF-56DB-4857-A9DF-8CB6A5655574}"/>
              </a:ext>
            </a:extLst>
          </p:cNvPr>
          <p:cNvSpPr txBox="1"/>
          <p:nvPr/>
        </p:nvSpPr>
        <p:spPr>
          <a:xfrm>
            <a:off x="1787230" y="695720"/>
            <a:ext cx="9947569" cy="3621441"/>
          </a:xfrm>
          <a:prstGeom prst="rect">
            <a:avLst/>
          </a:prstGeom>
          <a:noFill/>
        </p:spPr>
        <p:txBody>
          <a:bodyPr wrap="square" rtlCol="0">
            <a:spAutoFit/>
          </a:bodyPr>
          <a:lstStyle/>
          <a:p>
            <a:pPr indent="858838" algn="just">
              <a:lnSpc>
                <a:spcPct val="150000"/>
              </a:lnSpc>
            </a:pPr>
            <a:r>
              <a:rPr lang="en-US" sz="2600" dirty="0" err="1">
                <a:latin typeface="Times New Roman" panose="02020603050405020304" pitchFamily="18" charset="0"/>
                <a:cs typeface="Times New Roman" panose="02020603050405020304" pitchFamily="18" charset="0"/>
              </a:rPr>
              <a:t>Hãng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Việt</a:t>
            </a:r>
            <a:r>
              <a:rPr lang="en-US" sz="2600" dirty="0">
                <a:latin typeface="Times New Roman" panose="02020603050405020304" pitchFamily="18" charset="0"/>
                <a:cs typeface="Times New Roman" panose="02020603050405020304" pitchFamily="18" charset="0"/>
              </a:rPr>
              <a:t> Nam </a:t>
            </a:r>
            <a:r>
              <a:rPr lang="en-US" sz="2600" dirty="0" err="1">
                <a:solidFill>
                  <a:srgbClr val="FF0000"/>
                </a:solidFill>
                <a:latin typeface="Times New Roman" panose="02020603050405020304" pitchFamily="18" charset="0"/>
                <a:cs typeface="Times New Roman" panose="02020603050405020304" pitchFamily="18" charset="0"/>
              </a:rPr>
              <a:t>tạo</a:t>
            </a:r>
            <a:r>
              <a:rPr lang="en-US" sz="2600" dirty="0">
                <a:solidFill>
                  <a:srgbClr val="FF0000"/>
                </a:solidFill>
                <a:latin typeface="Times New Roman" panose="02020603050405020304" pitchFamily="18" charset="0"/>
                <a:cs typeface="Times New Roman" panose="02020603050405020304" pitchFamily="18" charset="0"/>
              </a:rPr>
              <a:t> CSDL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chuyến</a:t>
            </a:r>
            <a:r>
              <a:rPr lang="en-US" sz="2600" dirty="0">
                <a:latin typeface="Times New Roman" panose="02020603050405020304" pitchFamily="18" charset="0"/>
                <a:cs typeface="Times New Roman" panose="02020603050405020304" pitchFamily="18" charset="0"/>
              </a:rPr>
              <a:t> bay.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khai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thác</a:t>
            </a:r>
            <a:r>
              <a:rPr lang="en-US" sz="2600" dirty="0">
                <a:solidFill>
                  <a:srgbClr val="FF0000"/>
                </a:solidFill>
                <a:latin typeface="Times New Roman" panose="02020603050405020304" pitchFamily="18" charset="0"/>
                <a:cs typeface="Times New Roman" panose="02020603050405020304" pitchFamily="18" charset="0"/>
              </a:rPr>
              <a:t> CSDL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chuyến</a:t>
            </a:r>
            <a:r>
              <a:rPr lang="en-US" sz="2600" dirty="0">
                <a:latin typeface="Times New Roman" panose="02020603050405020304" pitchFamily="18" charset="0"/>
                <a:cs typeface="Times New Roman" panose="02020603050405020304" pitchFamily="18" charset="0"/>
              </a:rPr>
              <a:t> bay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Sau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vé</a:t>
            </a:r>
            <a:r>
              <a:rPr lang="en-US" sz="2600" dirty="0">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thông</a:t>
            </a:r>
            <a:r>
              <a:rPr lang="en-US" sz="2600" dirty="0">
                <a:solidFill>
                  <a:srgbClr val="FF0000"/>
                </a:solidFill>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CSDL.</a:t>
            </a:r>
          </a:p>
        </p:txBody>
      </p:sp>
      <p:sp>
        <p:nvSpPr>
          <p:cNvPr id="9" name="Rectangle 8">
            <a:extLst>
              <a:ext uri="{FF2B5EF4-FFF2-40B4-BE49-F238E27FC236}">
                <a16:creationId xmlns:a16="http://schemas.microsoft.com/office/drawing/2014/main" id="{E58226BF-7EF5-4DA3-AC56-D684C97564FA}"/>
              </a:ext>
            </a:extLst>
          </p:cNvPr>
          <p:cNvSpPr/>
          <p:nvPr/>
        </p:nvSpPr>
        <p:spPr>
          <a:xfrm>
            <a:off x="1787230" y="4715744"/>
            <a:ext cx="9947569" cy="892552"/>
          </a:xfrm>
          <a:prstGeom prst="rect">
            <a:avLst/>
          </a:prstGeom>
        </p:spPr>
        <p:txBody>
          <a:bodyPr wrap="square">
            <a:spAutoFit/>
          </a:bodyPr>
          <a:lstStyle/>
          <a:p>
            <a:pPr lvl="0" algn="just"/>
            <a:r>
              <a:rPr lang="en-US" sz="2600" dirty="0">
                <a:solidFill>
                  <a:srgbClr val="7030A0"/>
                </a:solidFill>
                <a:latin typeface="Times New Roman" panose="02020603050405020304" pitchFamily="18" charset="0"/>
                <a:cs typeface="Times New Roman" panose="02020603050405020304" pitchFamily="18" charset="0"/>
              </a:rPr>
              <a:t>Theo </a:t>
            </a:r>
            <a:r>
              <a:rPr lang="en-US" sz="2600" dirty="0" err="1">
                <a:solidFill>
                  <a:srgbClr val="7030A0"/>
                </a:solidFill>
                <a:latin typeface="Times New Roman" panose="02020603050405020304" pitchFamily="18" charset="0"/>
                <a:cs typeface="Times New Roman" panose="02020603050405020304" pitchFamily="18" charset="0"/>
              </a:rPr>
              <a:t>em</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để</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tạo</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lập</a:t>
            </a:r>
            <a:r>
              <a:rPr lang="en-US" sz="2600" dirty="0">
                <a:solidFill>
                  <a:srgbClr val="7030A0"/>
                </a:solidFill>
                <a:latin typeface="Times New Roman" panose="02020603050405020304" pitchFamily="18" charset="0"/>
                <a:cs typeface="Times New Roman" panose="02020603050405020304" pitchFamily="18" charset="0"/>
              </a:rPr>
              <a:t> CSDL, </a:t>
            </a:r>
            <a:r>
              <a:rPr lang="en-US" sz="2600" dirty="0" err="1">
                <a:solidFill>
                  <a:srgbClr val="7030A0"/>
                </a:solidFill>
                <a:latin typeface="Times New Roman" panose="02020603050405020304" pitchFamily="18" charset="0"/>
                <a:cs typeface="Times New Roman" panose="02020603050405020304" pitchFamily="18" charset="0"/>
              </a:rPr>
              <a:t>cập</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nhật</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và</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khai</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thác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dữ</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liệu</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hãng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Hàng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không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Quốc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gia</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Việt</a:t>
            </a:r>
            <a:r>
              <a:rPr lang="en-US" sz="2600" dirty="0">
                <a:solidFill>
                  <a:srgbClr val="7030A0"/>
                </a:solidFill>
                <a:latin typeface="Times New Roman" panose="02020603050405020304" pitchFamily="18" charset="0"/>
                <a:cs typeface="Times New Roman" panose="02020603050405020304" pitchFamily="18" charset="0"/>
              </a:rPr>
              <a:t> Nam </a:t>
            </a:r>
            <a:r>
              <a:rPr lang="en-US" sz="2600" dirty="0" err="1">
                <a:solidFill>
                  <a:srgbClr val="7030A0"/>
                </a:solidFill>
                <a:latin typeface="Times New Roman" panose="02020603050405020304" pitchFamily="18" charset="0"/>
                <a:cs typeface="Times New Roman" panose="02020603050405020304" pitchFamily="18" charset="0"/>
              </a:rPr>
              <a:t>sử</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dụng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công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cụ</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gì</a:t>
            </a:r>
            <a:r>
              <a:rPr lang="en-US" sz="2600" dirty="0">
                <a:solidFill>
                  <a:srgbClr val="7030A0"/>
                </a:solidFill>
                <a:latin typeface="Times New Roman" panose="02020603050405020304" pitchFamily="18" charset="0"/>
                <a:cs typeface="Times New Roman" panose="02020603050405020304" pitchFamily="18" charset="0"/>
              </a:rPr>
              <a:t>?</a:t>
            </a:r>
            <a:endParaRPr lang="vi-VN" sz="2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13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Hệ</a:t>
            </a:r>
            <a:r>
              <a:rPr lang="en-US" sz="4000" b="1" dirty="0">
                <a:solidFill>
                  <a:schemeClr val="tx1"/>
                </a:solidFill>
                <a:latin typeface="Times New Roman" panose="02020603050405020304" pitchFamily="18" charset="0"/>
                <a:cs typeface="Times New Roman" panose="02020603050405020304" pitchFamily="18" charset="0"/>
              </a:rPr>
              <a:t> CSDL </a:t>
            </a:r>
            <a:r>
              <a:rPr lang="en-US" sz="4000" b="1" dirty="0" err="1">
                <a:solidFill>
                  <a:schemeClr val="tx1"/>
                </a:solidFill>
                <a:latin typeface="Times New Roman" panose="02020603050405020304" pitchFamily="18" charset="0"/>
                <a:cs typeface="Times New Roman" panose="02020603050405020304" pitchFamily="18" charset="0"/>
              </a:rPr>
              <a:t>tập</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trung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phân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tán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200B292-04AD-4A65-8F40-89FDA43F7A65}"/>
              </a:ext>
            </a:extLst>
          </p:cNvPr>
          <p:cNvPicPr>
            <a:picLocks noChangeAspect="1"/>
          </p:cNvPicPr>
          <p:nvPr/>
        </p:nvPicPr>
        <p:blipFill>
          <a:blip r:embed="rId2"/>
          <a:stretch>
            <a:fillRect/>
          </a:stretch>
        </p:blipFill>
        <p:spPr>
          <a:xfrm>
            <a:off x="493712" y="1009217"/>
            <a:ext cx="3362325" cy="4400550"/>
          </a:xfrm>
          <a:prstGeom prst="rect">
            <a:avLst/>
          </a:prstGeom>
        </p:spPr>
      </p:pic>
      <p:pic>
        <p:nvPicPr>
          <p:cNvPr id="11" name="Picture 10">
            <a:extLst>
              <a:ext uri="{FF2B5EF4-FFF2-40B4-BE49-F238E27FC236}">
                <a16:creationId xmlns:a16="http://schemas.microsoft.com/office/drawing/2014/main" id="{9A30AC4A-F88A-413B-B6CC-16F23D25B2BE}"/>
              </a:ext>
            </a:extLst>
          </p:cNvPr>
          <p:cNvPicPr>
            <a:picLocks noChangeAspect="1"/>
          </p:cNvPicPr>
          <p:nvPr/>
        </p:nvPicPr>
        <p:blipFill>
          <a:blip r:embed="rId3"/>
          <a:stretch>
            <a:fillRect/>
          </a:stretch>
        </p:blipFill>
        <p:spPr>
          <a:xfrm>
            <a:off x="4719098" y="1009217"/>
            <a:ext cx="6935849" cy="4839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004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CSDL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2" name="Rectangle: Diagonal Corners Rounded 1">
            <a:extLst>
              <a:ext uri="{FF2B5EF4-FFF2-40B4-BE49-F238E27FC236}">
                <a16:creationId xmlns:a16="http://schemas.microsoft.com/office/drawing/2014/main" id="{F26259EC-7E8E-4B13-A9D7-0295641D7321}"/>
              </a:ext>
            </a:extLst>
          </p:cNvPr>
          <p:cNvSpPr/>
          <p:nvPr/>
        </p:nvSpPr>
        <p:spPr>
          <a:xfrm>
            <a:off x="525004" y="1067386"/>
            <a:ext cx="10534881" cy="1446637"/>
          </a:xfrm>
          <a:prstGeom prst="round2DiagRect">
            <a:avLst/>
          </a:prstGeom>
          <a:ln>
            <a:solidFill>
              <a:schemeClr val="tx2">
                <a:lumMod val="50000"/>
              </a:schemeClr>
            </a:solidFill>
          </a:ln>
        </p:spPr>
        <p:txBody>
          <a:bodyPr wrap="square">
            <a:spAutoFit/>
          </a:bodyPr>
          <a:lstStyle/>
          <a:p>
            <a:pPr algn="just">
              <a:lnSpc>
                <a:spcPct val="150000"/>
              </a:lnSpc>
            </a:pPr>
            <a:r>
              <a:rPr lang="en-US" sz="2800" b="1" spc="-50" dirty="0" err="1">
                <a:latin typeface="Times New Roman" panose="02020603050405020304" pitchFamily="18" charset="0"/>
                <a:cs typeface="Times New Roman" panose="02020603050405020304" pitchFamily="18" charset="0"/>
              </a:rPr>
              <a:t>Hệ</a:t>
            </a:r>
            <a:r>
              <a:rPr lang="en-US" sz="2800" b="1" spc="-50" dirty="0">
                <a:latin typeface="Times New Roman" panose="02020603050405020304" pitchFamily="18" charset="0"/>
                <a:cs typeface="Times New Roman" panose="02020603050405020304" pitchFamily="18" charset="0"/>
              </a:rPr>
              <a:t> CSDL </a:t>
            </a:r>
            <a:r>
              <a:rPr lang="en-US" sz="2800" b="1" spc="-50" dirty="0" err="1">
                <a:latin typeface="Times New Roman" panose="02020603050405020304" pitchFamily="18" charset="0"/>
                <a:cs typeface="Times New Roman" panose="02020603050405020304" pitchFamily="18" charset="0"/>
              </a:rPr>
              <a:t>tập</a:t>
            </a:r>
            <a:r>
              <a:rPr lang="en-US" sz="2800" b="1" spc="-50" dirty="0">
                <a:latin typeface="Times New Roman" panose="02020603050405020304" pitchFamily="18" charset="0"/>
                <a:cs typeface="Times New Roman" panose="02020603050405020304" pitchFamily="18" charset="0"/>
              </a:rPr>
              <a:t> </a:t>
            </a:r>
            <a:r>
              <a:rPr lang="en-US" sz="2800" b="1" spc="-50" dirty="0" err="1">
                <a:latin typeface="Times New Roman" panose="02020603050405020304" pitchFamily="18" charset="0"/>
                <a:cs typeface="Times New Roman" panose="02020603050405020304" pitchFamily="18" charset="0"/>
              </a:rPr>
              <a:t>trung</a:t>
            </a:r>
            <a:r>
              <a:rPr lang="en-US" sz="2800" b="1" spc="-50" dirty="0">
                <a:latin typeface="Times New Roman" panose="02020603050405020304" pitchFamily="18" charset="0"/>
                <a:cs typeface="Times New Roman" panose="02020603050405020304" pitchFamily="18" charset="0"/>
              </a:rPr>
              <a:t> </a:t>
            </a:r>
            <a:r>
              <a:rPr lang="en-US" sz="2800" spc="-50" dirty="0" err="1">
                <a:latin typeface="Times New Roman" panose="02020603050405020304" pitchFamily="18" charset="0"/>
                <a:cs typeface="Times New Roman" panose="02020603050405020304" pitchFamily="18" charset="0"/>
              </a:rPr>
              <a:t>là</a:t>
            </a:r>
            <a:r>
              <a:rPr lang="en-US" sz="2800" spc="-50" dirty="0">
                <a:latin typeface="Times New Roman" panose="02020603050405020304" pitchFamily="18" charset="0"/>
                <a:cs typeface="Times New Roman" panose="02020603050405020304" pitchFamily="18" charset="0"/>
              </a:rPr>
              <a:t> </a:t>
            </a:r>
            <a:r>
              <a:rPr lang="en-US" sz="2800" spc="-50" dirty="0" err="1">
                <a:latin typeface="Times New Roman" panose="02020603050405020304" pitchFamily="18" charset="0"/>
                <a:cs typeface="Times New Roman" panose="02020603050405020304" pitchFamily="18" charset="0"/>
              </a:rPr>
              <a:t>hệ</a:t>
            </a:r>
            <a:r>
              <a:rPr lang="en-US" sz="2800" spc="-50" dirty="0">
                <a:latin typeface="Times New Roman" panose="02020603050405020304" pitchFamily="18" charset="0"/>
                <a:cs typeface="Times New Roman" panose="02020603050405020304" pitchFamily="18" charset="0"/>
              </a:rPr>
              <a:t> CSDL </a:t>
            </a:r>
            <a:r>
              <a:rPr lang="en-US" sz="2800" spc="-50" dirty="0" err="1">
                <a:latin typeface="Times New Roman" panose="02020603050405020304" pitchFamily="18" charset="0"/>
                <a:cs typeface="Times New Roman" panose="02020603050405020304" pitchFamily="18" charset="0"/>
              </a:rPr>
              <a:t>mà</a:t>
            </a:r>
            <a:r>
              <a:rPr lang="en-US" sz="2800" spc="-50" dirty="0">
                <a:latin typeface="Times New Roman" panose="02020603050405020304" pitchFamily="18" charset="0"/>
                <a:cs typeface="Times New Roman" panose="02020603050405020304" pitchFamily="18" charset="0"/>
              </a:rPr>
              <a:t> </a:t>
            </a:r>
            <a:r>
              <a:rPr lang="en-US" sz="2800" spc="-50" dirty="0">
                <a:solidFill>
                  <a:srgbClr val="FF0000"/>
                </a:solidFill>
                <a:latin typeface="Times New Roman" panose="02020603050405020304" pitchFamily="18" charset="0"/>
                <a:cs typeface="Times New Roman" panose="02020603050405020304" pitchFamily="18" charset="0"/>
              </a:rPr>
              <a:t>CSDL đ</a:t>
            </a:r>
            <a:r>
              <a:rPr lang="vi-VN" sz="2800" spc="-50" dirty="0">
                <a:solidFill>
                  <a:srgbClr val="FF0000"/>
                </a:solidFill>
                <a:latin typeface="Times New Roman" panose="02020603050405020304" pitchFamily="18" charset="0"/>
                <a:cs typeface="Times New Roman" panose="02020603050405020304" pitchFamily="18" charset="0"/>
              </a:rPr>
              <a:t>ư</a:t>
            </a:r>
            <a:r>
              <a:rPr lang="en-US" sz="2800" spc="-50" dirty="0" err="1">
                <a:solidFill>
                  <a:srgbClr val="FF0000"/>
                </a:solidFill>
                <a:latin typeface="Times New Roman" panose="02020603050405020304" pitchFamily="18" charset="0"/>
                <a:cs typeface="Times New Roman" panose="02020603050405020304" pitchFamily="18" charset="0"/>
              </a:rPr>
              <a:t>ợc</a:t>
            </a:r>
            <a:r>
              <a:rPr lang="en-US" sz="2800" spc="-50" dirty="0">
                <a:solidFill>
                  <a:srgbClr val="FF0000"/>
                </a:solidFill>
                <a:latin typeface="Times New Roman" panose="02020603050405020304" pitchFamily="18" charset="0"/>
                <a:cs typeface="Times New Roman" panose="02020603050405020304" pitchFamily="18" charset="0"/>
              </a:rPr>
              <a:t> l</a:t>
            </a:r>
            <a:r>
              <a:rPr lang="vi-VN" sz="2800" spc="-50" dirty="0">
                <a:solidFill>
                  <a:srgbClr val="FF0000"/>
                </a:solidFill>
                <a:latin typeface="Times New Roman" panose="02020603050405020304" pitchFamily="18" charset="0"/>
                <a:cs typeface="Times New Roman" panose="02020603050405020304" pitchFamily="18" charset="0"/>
              </a:rPr>
              <a:t>ư</a:t>
            </a:r>
            <a:r>
              <a:rPr lang="en-US" sz="2800" spc="-50" dirty="0">
                <a:solidFill>
                  <a:srgbClr val="FF0000"/>
                </a:solidFill>
                <a:latin typeface="Times New Roman" panose="02020603050405020304" pitchFamily="18" charset="0"/>
                <a:cs typeface="Times New Roman" panose="02020603050405020304" pitchFamily="18" charset="0"/>
              </a:rPr>
              <a:t>u </a:t>
            </a:r>
            <a:r>
              <a:rPr lang="en-US" sz="2800" spc="-50" dirty="0" err="1">
                <a:solidFill>
                  <a:srgbClr val="FF0000"/>
                </a:solidFill>
                <a:latin typeface="Times New Roman" panose="02020603050405020304" pitchFamily="18" charset="0"/>
                <a:cs typeface="Times New Roman" panose="02020603050405020304" pitchFamily="18" charset="0"/>
              </a:rPr>
              <a:t>trữ</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tập</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trung</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trên</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một</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máy</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tính</a:t>
            </a:r>
            <a:r>
              <a:rPr lang="en-US" sz="2800" spc="-50" dirty="0">
                <a:latin typeface="Times New Roman" panose="02020603050405020304" pitchFamily="18" charset="0"/>
                <a:cs typeface="Times New Roman" panose="02020603050405020304" pitchFamily="18" charset="0"/>
              </a:rPr>
              <a:t>.</a:t>
            </a:r>
          </a:p>
        </p:txBody>
      </p:sp>
      <p:sp>
        <p:nvSpPr>
          <p:cNvPr id="5" name="Rectangle 1">
            <a:extLst>
              <a:ext uri="{FF2B5EF4-FFF2-40B4-BE49-F238E27FC236}">
                <a16:creationId xmlns:a16="http://schemas.microsoft.com/office/drawing/2014/main" id="{3B962A87-4BEA-4472-98AE-BEE2001EA834}"/>
              </a:ext>
            </a:extLst>
          </p:cNvPr>
          <p:cNvSpPr>
            <a:spLocks noChangeArrowheads="1"/>
          </p:cNvSpPr>
          <p:nvPr/>
        </p:nvSpPr>
        <p:spPr bwMode="auto">
          <a:xfrm>
            <a:off x="493712" y="2616063"/>
            <a:ext cx="11478684" cy="303648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err="1">
                <a:ln>
                  <a:noFill/>
                </a:ln>
                <a:solidFill>
                  <a:schemeClr val="tx1"/>
                </a:solidFill>
                <a:effectLst/>
                <a:latin typeface="Arial" panose="020B0604020202020204" pitchFamily="34" charset="0"/>
              </a:rPr>
              <a:t>Ví</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err="1">
                <a:ln>
                  <a:noFill/>
                </a:ln>
                <a:solidFill>
                  <a:schemeClr val="tx1"/>
                </a:solidFill>
                <a:effectLst/>
                <a:latin typeface="Arial" panose="020B0604020202020204" pitchFamily="34" charset="0"/>
              </a:rPr>
              <a:t>dụ</a:t>
            </a:r>
            <a:r>
              <a:rPr kumimoji="0" lang="en-US" altLang="en-US" sz="2400" b="1"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Một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công</a:t>
            </a:r>
            <a:r>
              <a:rPr kumimoji="0" lang="en-US" altLang="en-US" sz="2400" b="0" i="0" u="none" strike="noStrike" cap="none" normalizeH="0" baseline="0" dirty="0">
                <a:ln>
                  <a:noFill/>
                </a:ln>
                <a:solidFill>
                  <a:schemeClr val="tx1"/>
                </a:solidFill>
                <a:effectLst/>
                <a:latin typeface="Arial" panose="020B0604020202020204" pitchFamily="34" charset="0"/>
              </a:rPr>
              <a:t> ty </a:t>
            </a:r>
            <a:r>
              <a:rPr kumimoji="0" lang="en-US" altLang="en-US" sz="2400" b="0" i="0" u="none" strike="noStrike" cap="none" normalizeH="0" baseline="0" dirty="0" err="1">
                <a:ln>
                  <a:noFill/>
                </a:ln>
                <a:solidFill>
                  <a:schemeClr val="tx1"/>
                </a:solidFill>
                <a:effectLst/>
                <a:latin typeface="Arial" panose="020B0604020202020204" pitchFamily="34" charset="0"/>
              </a:rPr>
              <a:t>nhỏ</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có</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hệ</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thống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quản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lý</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nhân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sự</a:t>
            </a:r>
            <a:r>
              <a:rPr kumimoji="0" lang="en-US" altLang="en-US" sz="2400" b="0" i="0" u="none" strike="noStrike" cap="none" normalizeH="0" baseline="0" dirty="0">
                <a:ln>
                  <a:noFill/>
                </a:ln>
                <a:solidFill>
                  <a:schemeClr val="tx1"/>
                </a:solidFill>
                <a:effectLst/>
                <a:latin typeface="Arial" panose="020B0604020202020204" pitchFamily="34" charset="0"/>
              </a:rPr>
              <a:t> (HR) </a:t>
            </a:r>
            <a:r>
              <a:rPr kumimoji="0" lang="en-US" altLang="en-US" sz="2400" b="0" i="0" u="none" strike="noStrike" cap="none" normalizeH="0" baseline="0" dirty="0" err="1">
                <a:ln>
                  <a:noFill/>
                </a:ln>
                <a:solidFill>
                  <a:schemeClr val="tx1"/>
                </a:solidFill>
                <a:effectLst/>
                <a:latin typeface="Arial" panose="020B0604020202020204" pitchFamily="34" charset="0"/>
              </a:rPr>
              <a:t>sử</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dụng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một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máy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chủ</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duy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nhất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đặt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tại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văn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phòng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chính</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Mọi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dữ</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liệu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về</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nhân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viên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bảng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lương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chấm</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công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được</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lưu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trữ</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tại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máy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chủ</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này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Nhân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viên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trong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công</a:t>
            </a:r>
            <a:r>
              <a:rPr kumimoji="0" lang="en-US" altLang="en-US" sz="2400" b="0" i="0" u="none" strike="noStrike" cap="none" normalizeH="0" baseline="0" dirty="0">
                <a:ln>
                  <a:noFill/>
                </a:ln>
                <a:solidFill>
                  <a:schemeClr val="tx1"/>
                </a:solidFill>
                <a:effectLst/>
                <a:latin typeface="Arial" panose="020B0604020202020204" pitchFamily="34" charset="0"/>
              </a:rPr>
              <a:t> ty </a:t>
            </a:r>
            <a:r>
              <a:rPr kumimoji="0" lang="en-US" altLang="en-US" sz="2400" b="0" i="0" u="none" strike="noStrike" cap="none" normalizeH="0" baseline="0" dirty="0" err="1">
                <a:ln>
                  <a:noFill/>
                </a:ln>
                <a:solidFill>
                  <a:schemeClr val="tx1"/>
                </a:solidFill>
                <a:effectLst/>
                <a:latin typeface="Arial" panose="020B0604020202020204" pitchFamily="34" charset="0"/>
              </a:rPr>
              <a:t>sử</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dụng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các</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máy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trạm</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để</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kết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nối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với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máy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chủ</a:t>
            </a:r>
            <a:r>
              <a:rPr kumimoji="0" lang="en-US" altLang="en-US" sz="2400" b="0" i="0" u="none" strike="noStrike" cap="none" normalizeH="0" baseline="0" dirty="0">
                <a:ln>
                  <a:noFill/>
                </a:ln>
                <a:solidFill>
                  <a:schemeClr val="tx1"/>
                </a:solidFill>
                <a:effectLst/>
                <a:latin typeface="Arial" panose="020B0604020202020204" pitchFamily="34" charset="0"/>
              </a:rPr>
              <a:t> qua </a:t>
            </a:r>
            <a:r>
              <a:rPr kumimoji="0" lang="en-US" altLang="en-US" sz="2400" b="0" i="0" u="none" strike="noStrike" cap="none" normalizeH="0" baseline="0" dirty="0" err="1">
                <a:ln>
                  <a:noFill/>
                </a:ln>
                <a:solidFill>
                  <a:schemeClr val="tx1"/>
                </a:solidFill>
                <a:effectLst/>
                <a:latin typeface="Arial" panose="020B0604020202020204" pitchFamily="34" charset="0"/>
              </a:rPr>
              <a:t>mạng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nội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bộ</a:t>
            </a:r>
            <a:r>
              <a:rPr kumimoji="0" lang="en-US" altLang="en-US" sz="2400" b="0" i="0" u="none" strike="noStrike" cap="none" normalizeH="0" baseline="0" dirty="0">
                <a:ln>
                  <a:noFill/>
                </a:ln>
                <a:solidFill>
                  <a:schemeClr val="tx1"/>
                </a:solidFill>
                <a:effectLst/>
                <a:latin typeface="Arial" panose="020B0604020202020204" pitchFamily="34" charset="0"/>
              </a:rPr>
              <a:t>.</a:t>
            </a:r>
          </a:p>
        </p:txBody>
      </p:sp>
      <p:sp>
        <p:nvSpPr>
          <p:cNvPr id="7" name="Rectangle 6">
            <a:extLst>
              <a:ext uri="{FF2B5EF4-FFF2-40B4-BE49-F238E27FC236}">
                <a16:creationId xmlns:a16="http://schemas.microsoft.com/office/drawing/2014/main" id="{07BBF10A-CE2B-49FD-B444-178C517A42B1}"/>
              </a:ext>
            </a:extLst>
          </p:cNvPr>
          <p:cNvSpPr/>
          <p:nvPr/>
        </p:nvSpPr>
        <p:spPr>
          <a:xfrm>
            <a:off x="573218" y="2848429"/>
            <a:ext cx="11319672" cy="2239844"/>
          </a:xfrm>
          <a:prstGeom prst="rect">
            <a:avLst/>
          </a:prstGeom>
          <a:solidFill>
            <a:schemeClr val="bg1"/>
          </a:solidFill>
        </p:spPr>
        <p:txBody>
          <a:bodyPr wrap="square">
            <a:spAutoFit/>
          </a:bodyPr>
          <a:lstStyle/>
          <a:p>
            <a:pPr lvl="0" algn="just" eaLnBrk="0" fontAlgn="base" hangingPunct="0">
              <a:lnSpc>
                <a:spcPct val="150000"/>
              </a:lnSpc>
              <a:spcBef>
                <a:spcPct val="0"/>
              </a:spcBef>
              <a:spcAft>
                <a:spcPct val="0"/>
              </a:spcAft>
            </a:pPr>
            <a:r>
              <a:rPr lang="en-US" altLang="en-US" sz="2400" b="1" dirty="0" err="1">
                <a:latin typeface="Arial" panose="020B0604020202020204" pitchFamily="34" charset="0"/>
              </a:rPr>
              <a:t>Ví</a:t>
            </a:r>
            <a:r>
              <a:rPr lang="en-US" altLang="en-US" sz="2400" b="1" dirty="0">
                <a:latin typeface="Arial" panose="020B0604020202020204" pitchFamily="34" charset="0"/>
              </a:rPr>
              <a:t> </a:t>
            </a:r>
            <a:r>
              <a:rPr lang="en-US" altLang="en-US" sz="2400" b="1" dirty="0" err="1">
                <a:latin typeface="Arial" panose="020B0604020202020204" pitchFamily="34" charset="0"/>
              </a:rPr>
              <a:t>dụ</a:t>
            </a:r>
            <a:r>
              <a:rPr lang="en-US" altLang="en-US" sz="2400" b="1" dirty="0">
                <a:latin typeface="Arial" panose="020B0604020202020204" pitchFamily="34" charset="0"/>
              </a:rPr>
              <a:t>:</a:t>
            </a:r>
          </a:p>
          <a:p>
            <a:pPr lvl="0" algn="just" eaLnBrk="0" fontAlgn="base" hangingPunct="0">
              <a:lnSpc>
                <a:spcPct val="150000"/>
              </a:lnSpc>
              <a:spcBef>
                <a:spcPct val="0"/>
              </a:spcBef>
              <a:spcAft>
                <a:spcPct val="0"/>
              </a:spcAft>
            </a:pPr>
            <a:r>
              <a:rPr lang="en-US" altLang="en-US" sz="2400" dirty="0">
                <a:latin typeface="Arial" panose="020B0604020202020204" pitchFamily="34" charset="0"/>
              </a:rPr>
              <a:t>	</a:t>
            </a:r>
            <a:r>
              <a:rPr lang="en-US" altLang="en-US" sz="2400" dirty="0" err="1">
                <a:latin typeface="Arial" panose="020B0604020202020204" pitchFamily="34" charset="0"/>
              </a:rPr>
              <a:t>Một</a:t>
            </a:r>
            <a:r>
              <a:rPr lang="en-US" altLang="en-US" sz="2400" dirty="0">
                <a:latin typeface="Arial" panose="020B0604020202020204" pitchFamily="34" charset="0"/>
              </a:rPr>
              <a:t> </a:t>
            </a:r>
            <a:r>
              <a:rPr lang="en-US" altLang="en-US" sz="2400" dirty="0" err="1">
                <a:latin typeface="Arial" panose="020B0604020202020204" pitchFamily="34" charset="0"/>
              </a:rPr>
              <a:t>hệ</a:t>
            </a:r>
            <a:r>
              <a:rPr lang="en-US" altLang="en-US" sz="2400" dirty="0">
                <a:latin typeface="Arial" panose="020B0604020202020204" pitchFamily="34" charset="0"/>
              </a:rPr>
              <a:t> </a:t>
            </a:r>
            <a:r>
              <a:rPr lang="en-US" altLang="en-US" sz="2400" dirty="0" err="1">
                <a:latin typeface="Arial" panose="020B0604020202020204" pitchFamily="34" charset="0"/>
              </a:rPr>
              <a:t>thống</a:t>
            </a:r>
            <a:r>
              <a:rPr lang="en-US" altLang="en-US" sz="2400" dirty="0">
                <a:latin typeface="Arial" panose="020B0604020202020204" pitchFamily="34" charset="0"/>
              </a:rPr>
              <a:t> </a:t>
            </a:r>
            <a:r>
              <a:rPr lang="en-US" altLang="en-US" sz="2400" dirty="0" err="1">
                <a:latin typeface="Arial" panose="020B0604020202020204" pitchFamily="34" charset="0"/>
              </a:rPr>
              <a:t>quản</a:t>
            </a:r>
            <a:r>
              <a:rPr lang="en-US" altLang="en-US" sz="2400" dirty="0">
                <a:latin typeface="Arial" panose="020B0604020202020204" pitchFamily="34" charset="0"/>
              </a:rPr>
              <a:t> </a:t>
            </a:r>
            <a:r>
              <a:rPr lang="en-US" altLang="en-US" sz="2400" dirty="0" err="1">
                <a:latin typeface="Arial" panose="020B0604020202020204" pitchFamily="34" charset="0"/>
              </a:rPr>
              <a:t>lý</a:t>
            </a:r>
            <a:r>
              <a:rPr lang="en-US" altLang="en-US" sz="2400" dirty="0">
                <a:latin typeface="Arial" panose="020B0604020202020204" pitchFamily="34" charset="0"/>
              </a:rPr>
              <a:t> </a:t>
            </a:r>
            <a:r>
              <a:rPr lang="en-US" altLang="en-US" sz="2400" dirty="0" err="1">
                <a:latin typeface="Arial" panose="020B0604020202020204" pitchFamily="34" charset="0"/>
              </a:rPr>
              <a:t>thư</a:t>
            </a:r>
            <a:r>
              <a:rPr lang="en-US" altLang="en-US" sz="2400" dirty="0">
                <a:latin typeface="Arial" panose="020B0604020202020204" pitchFamily="34" charset="0"/>
              </a:rPr>
              <a:t> </a:t>
            </a:r>
            <a:r>
              <a:rPr lang="en-US" altLang="en-US" sz="2400" dirty="0" err="1">
                <a:latin typeface="Arial" panose="020B0604020202020204" pitchFamily="34" charset="0"/>
              </a:rPr>
              <a:t>viện</a:t>
            </a:r>
            <a:r>
              <a:rPr lang="en-US" altLang="en-US" sz="2400" dirty="0">
                <a:latin typeface="Arial" panose="020B0604020202020204" pitchFamily="34" charset="0"/>
              </a:rPr>
              <a:t> </a:t>
            </a:r>
            <a:r>
              <a:rPr lang="en-US" altLang="en-US" sz="2400" dirty="0" err="1">
                <a:latin typeface="Arial" panose="020B0604020202020204" pitchFamily="34" charset="0"/>
              </a:rPr>
              <a:t>trường</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 </a:t>
            </a:r>
            <a:r>
              <a:rPr lang="en-US" altLang="en-US" sz="2400" dirty="0" err="1">
                <a:latin typeface="Arial" panose="020B0604020202020204" pitchFamily="34" charset="0"/>
              </a:rPr>
              <a:t>trong</a:t>
            </a:r>
            <a:r>
              <a:rPr lang="en-US" altLang="en-US" sz="2400" dirty="0">
                <a:latin typeface="Arial" panose="020B0604020202020204" pitchFamily="34" charset="0"/>
              </a:rPr>
              <a:t> </a:t>
            </a:r>
            <a:r>
              <a:rPr lang="en-US" altLang="en-US" sz="2400" dirty="0" err="1">
                <a:latin typeface="Arial" panose="020B0604020202020204" pitchFamily="34" charset="0"/>
              </a:rPr>
              <a:t>đó</a:t>
            </a:r>
            <a:r>
              <a:rPr lang="en-US" altLang="en-US" sz="2400" dirty="0">
                <a:latin typeface="Arial" panose="020B0604020202020204" pitchFamily="34" charset="0"/>
              </a:rPr>
              <a:t> </a:t>
            </a:r>
            <a:r>
              <a:rPr lang="en-US" altLang="en-US" sz="2400" dirty="0" err="1">
                <a:latin typeface="Arial" panose="020B0604020202020204" pitchFamily="34" charset="0"/>
              </a:rPr>
              <a:t>toàn</a:t>
            </a:r>
            <a:r>
              <a:rPr lang="en-US" altLang="en-US" sz="2400" dirty="0">
                <a:latin typeface="Arial" panose="020B0604020202020204" pitchFamily="34" charset="0"/>
              </a:rPr>
              <a:t> </a:t>
            </a:r>
            <a:r>
              <a:rPr lang="en-US" altLang="en-US" sz="2400" dirty="0" err="1">
                <a:latin typeface="Arial" panose="020B0604020202020204" pitchFamily="34" charset="0"/>
              </a:rPr>
              <a:t>bộ</a:t>
            </a:r>
            <a:r>
              <a:rPr lang="en-US" altLang="en-US" sz="2400" dirty="0">
                <a:latin typeface="Arial" panose="020B0604020202020204" pitchFamily="34" charset="0"/>
              </a:rPr>
              <a:t> </a:t>
            </a:r>
            <a:r>
              <a:rPr lang="en-US" altLang="en-US" sz="2400" dirty="0" err="1">
                <a:latin typeface="Arial" panose="020B0604020202020204" pitchFamily="34" charset="0"/>
              </a:rPr>
              <a:t>dữ</a:t>
            </a:r>
            <a:r>
              <a:rPr lang="en-US" altLang="en-US" sz="2400" dirty="0">
                <a:latin typeface="Arial" panose="020B0604020202020204" pitchFamily="34" charset="0"/>
              </a:rPr>
              <a:t> </a:t>
            </a:r>
            <a:r>
              <a:rPr lang="en-US" altLang="en-US" sz="2400" dirty="0" err="1">
                <a:latin typeface="Arial" panose="020B0604020202020204" pitchFamily="34" charset="0"/>
              </a:rPr>
              <a:t>liệu</a:t>
            </a:r>
            <a:r>
              <a:rPr lang="en-US" altLang="en-US" sz="2400" dirty="0">
                <a:latin typeface="Arial" panose="020B0604020202020204" pitchFamily="34" charset="0"/>
              </a:rPr>
              <a:t> </a:t>
            </a:r>
            <a:r>
              <a:rPr lang="en-US" altLang="en-US" sz="2400" dirty="0" err="1">
                <a:latin typeface="Arial" panose="020B0604020202020204" pitchFamily="34" charset="0"/>
              </a:rPr>
              <a:t>sách</a:t>
            </a:r>
            <a:r>
              <a:rPr lang="en-US" altLang="en-US" sz="2400" dirty="0">
                <a:latin typeface="Arial" panose="020B0604020202020204" pitchFamily="34" charset="0"/>
              </a:rPr>
              <a:t>, </a:t>
            </a:r>
            <a:r>
              <a:rPr lang="en-US" altLang="en-US" sz="2400" dirty="0" err="1">
                <a:latin typeface="Arial" panose="020B0604020202020204" pitchFamily="34" charset="0"/>
              </a:rPr>
              <a:t>mượn</a:t>
            </a:r>
            <a:r>
              <a:rPr lang="en-US" altLang="en-US" sz="2400" dirty="0">
                <a:latin typeface="Arial" panose="020B0604020202020204" pitchFamily="34" charset="0"/>
              </a:rPr>
              <a:t>/</a:t>
            </a:r>
            <a:r>
              <a:rPr lang="en-US" altLang="en-US" sz="2400" dirty="0" err="1">
                <a:latin typeface="Arial" panose="020B0604020202020204" pitchFamily="34" charset="0"/>
              </a:rPr>
              <a:t>trả</a:t>
            </a:r>
            <a:r>
              <a:rPr lang="en-US" altLang="en-US" sz="2400" dirty="0">
                <a:latin typeface="Arial" panose="020B0604020202020204" pitchFamily="34" charset="0"/>
              </a:rPr>
              <a:t> </a:t>
            </a:r>
            <a:r>
              <a:rPr lang="en-US" altLang="en-US" sz="2400" dirty="0" err="1">
                <a:latin typeface="Arial" panose="020B0604020202020204" pitchFamily="34" charset="0"/>
              </a:rPr>
              <a:t>sách</a:t>
            </a:r>
            <a:r>
              <a:rPr lang="en-US" altLang="en-US" sz="2400" dirty="0">
                <a:latin typeface="Arial" panose="020B0604020202020204" pitchFamily="34" charset="0"/>
              </a:rPr>
              <a:t> </a:t>
            </a:r>
            <a:r>
              <a:rPr lang="en-US" altLang="en-US" sz="2400" dirty="0" err="1">
                <a:latin typeface="Arial" panose="020B0604020202020204" pitchFamily="34" charset="0"/>
              </a:rPr>
              <a:t>của</a:t>
            </a:r>
            <a:r>
              <a:rPr lang="en-US" altLang="en-US" sz="2400" dirty="0">
                <a:latin typeface="Arial" panose="020B0604020202020204" pitchFamily="34" charset="0"/>
              </a:rPr>
              <a:t> </a:t>
            </a:r>
            <a:r>
              <a:rPr lang="en-US" altLang="en-US" sz="2400" dirty="0" err="1">
                <a:latin typeface="Arial" panose="020B0604020202020204" pitchFamily="34" charset="0"/>
              </a:rPr>
              <a:t>sinh</a:t>
            </a:r>
            <a:r>
              <a:rPr lang="en-US" altLang="en-US" sz="2400" dirty="0">
                <a:latin typeface="Arial" panose="020B0604020202020204" pitchFamily="34" charset="0"/>
              </a:rPr>
              <a:t> </a:t>
            </a:r>
            <a:r>
              <a:rPr lang="en-US" altLang="en-US" sz="2400" dirty="0" err="1">
                <a:latin typeface="Arial" panose="020B0604020202020204" pitchFamily="34" charset="0"/>
              </a:rPr>
              <a:t>viên</a:t>
            </a:r>
            <a:r>
              <a:rPr lang="en-US" altLang="en-US" sz="2400" dirty="0">
                <a:latin typeface="Arial" panose="020B0604020202020204" pitchFamily="34" charset="0"/>
              </a:rPr>
              <a:t> </a:t>
            </a:r>
            <a:r>
              <a:rPr lang="en-US" altLang="en-US" sz="2400" dirty="0" err="1">
                <a:latin typeface="Arial" panose="020B0604020202020204" pitchFamily="34" charset="0"/>
              </a:rPr>
              <a:t>được</a:t>
            </a:r>
            <a:r>
              <a:rPr lang="en-US" altLang="en-US" sz="2400" dirty="0">
                <a:latin typeface="Arial" panose="020B0604020202020204" pitchFamily="34" charset="0"/>
              </a:rPr>
              <a:t> </a:t>
            </a:r>
            <a:r>
              <a:rPr lang="en-US" altLang="en-US" sz="2400" dirty="0" err="1">
                <a:latin typeface="Arial" panose="020B0604020202020204" pitchFamily="34" charset="0"/>
              </a:rPr>
              <a:t>lưu</a:t>
            </a:r>
            <a:r>
              <a:rPr lang="en-US" altLang="en-US" sz="2400" dirty="0">
                <a:latin typeface="Arial" panose="020B0604020202020204" pitchFamily="34" charset="0"/>
              </a:rPr>
              <a:t> </a:t>
            </a:r>
            <a:r>
              <a:rPr lang="en-US" altLang="en-US" sz="2400" dirty="0" err="1">
                <a:latin typeface="Arial" panose="020B0604020202020204" pitchFamily="34" charset="0"/>
              </a:rPr>
              <a:t>trữ</a:t>
            </a:r>
            <a:r>
              <a:rPr lang="en-US" altLang="en-US" sz="2400" dirty="0">
                <a:latin typeface="Arial" panose="020B0604020202020204" pitchFamily="34" charset="0"/>
              </a:rPr>
              <a:t> </a:t>
            </a:r>
            <a:r>
              <a:rPr lang="en-US" altLang="en-US" sz="2400" dirty="0" err="1">
                <a:latin typeface="Arial" panose="020B0604020202020204" pitchFamily="34" charset="0"/>
              </a:rPr>
              <a:t>tại</a:t>
            </a:r>
            <a:r>
              <a:rPr lang="en-US" altLang="en-US" sz="2400" dirty="0">
                <a:latin typeface="Arial" panose="020B0604020202020204" pitchFamily="34" charset="0"/>
              </a:rPr>
              <a:t> </a:t>
            </a:r>
            <a:r>
              <a:rPr lang="en-US" altLang="en-US" sz="2400" dirty="0" err="1">
                <a:latin typeface="Arial" panose="020B0604020202020204" pitchFamily="34" charset="0"/>
              </a:rPr>
              <a:t>một</a:t>
            </a:r>
            <a:r>
              <a:rPr lang="en-US" altLang="en-US" sz="2400" dirty="0">
                <a:latin typeface="Arial" panose="020B0604020202020204" pitchFamily="34" charset="0"/>
              </a:rPr>
              <a:t> </a:t>
            </a:r>
            <a:r>
              <a:rPr lang="en-US" altLang="en-US" sz="2400" dirty="0" err="1">
                <a:latin typeface="Arial" panose="020B0604020202020204" pitchFamily="34" charset="0"/>
              </a:rPr>
              <a:t>máy</a:t>
            </a:r>
            <a:r>
              <a:rPr lang="en-US" altLang="en-US" sz="2400" dirty="0">
                <a:latin typeface="Arial" panose="020B0604020202020204" pitchFamily="34" charset="0"/>
              </a:rPr>
              <a:t> </a:t>
            </a:r>
            <a:r>
              <a:rPr lang="en-US" altLang="en-US" sz="2400" dirty="0" err="1">
                <a:latin typeface="Arial" panose="020B0604020202020204" pitchFamily="34" charset="0"/>
              </a:rPr>
              <a:t>chủ</a:t>
            </a:r>
            <a:r>
              <a:rPr lang="en-US" altLang="en-US" sz="2400" dirty="0">
                <a:latin typeface="Arial" panose="020B0604020202020204" pitchFamily="34" charset="0"/>
              </a:rPr>
              <a:t> </a:t>
            </a:r>
            <a:r>
              <a:rPr lang="en-US" altLang="en-US" sz="2400" dirty="0" err="1">
                <a:latin typeface="Arial" panose="020B0604020202020204" pitchFamily="34" charset="0"/>
              </a:rPr>
              <a:t>duy</a:t>
            </a:r>
            <a:r>
              <a:rPr lang="en-US" altLang="en-US" sz="2400" dirty="0">
                <a:latin typeface="Arial" panose="020B0604020202020204" pitchFamily="34" charset="0"/>
              </a:rPr>
              <a:t> </a:t>
            </a:r>
            <a:r>
              <a:rPr lang="en-US" altLang="en-US" sz="2400" dirty="0" err="1">
                <a:latin typeface="Arial" panose="020B0604020202020204" pitchFamily="34" charset="0"/>
              </a:rPr>
              <a:t>nhất</a:t>
            </a:r>
            <a:r>
              <a:rPr lang="en-US" altLang="en-US" sz="2400" dirty="0">
                <a:latin typeface="Arial" panose="020B0604020202020204" pitchFamily="34" charset="0"/>
              </a:rPr>
              <a:t> </a:t>
            </a:r>
            <a:r>
              <a:rPr lang="en-US" altLang="en-US" sz="2400" dirty="0" err="1">
                <a:latin typeface="Arial" panose="020B0604020202020204" pitchFamily="34" charset="0"/>
              </a:rPr>
              <a:t>đặt</a:t>
            </a:r>
            <a:r>
              <a:rPr lang="en-US" altLang="en-US" sz="2400" dirty="0">
                <a:latin typeface="Arial" panose="020B0604020202020204" pitchFamily="34" charset="0"/>
              </a:rPr>
              <a:t> </a:t>
            </a:r>
            <a:r>
              <a:rPr lang="en-US" altLang="en-US" sz="2400" dirty="0" err="1">
                <a:latin typeface="Arial" panose="020B0604020202020204" pitchFamily="34" charset="0"/>
              </a:rPr>
              <a:t>tại</a:t>
            </a:r>
            <a:r>
              <a:rPr lang="en-US" altLang="en-US" sz="2400" dirty="0">
                <a:latin typeface="Arial" panose="020B0604020202020204" pitchFamily="34" charset="0"/>
              </a:rPr>
              <a:t> </a:t>
            </a:r>
            <a:r>
              <a:rPr lang="en-US" altLang="en-US" sz="2400" dirty="0" err="1">
                <a:latin typeface="Arial" panose="020B0604020202020204" pitchFamily="34" charset="0"/>
              </a:rPr>
              <a:t>phòng</a:t>
            </a:r>
            <a:r>
              <a:rPr lang="en-US" altLang="en-US" sz="2400" dirty="0">
                <a:latin typeface="Arial" panose="020B0604020202020204" pitchFamily="34" charset="0"/>
              </a:rPr>
              <a:t> </a:t>
            </a:r>
            <a:r>
              <a:rPr lang="en-US" altLang="en-US" sz="2400" dirty="0" err="1">
                <a:latin typeface="Arial" panose="020B0604020202020204" pitchFamily="34" charset="0"/>
              </a:rPr>
              <a:t>thư</a:t>
            </a:r>
            <a:r>
              <a:rPr lang="en-US" altLang="en-US" sz="2400" dirty="0">
                <a:latin typeface="Arial" panose="020B0604020202020204" pitchFamily="34" charset="0"/>
              </a:rPr>
              <a:t> </a:t>
            </a:r>
            <a:r>
              <a:rPr lang="en-US" altLang="en-US" sz="2400" dirty="0" err="1">
                <a:latin typeface="Arial" panose="020B0604020202020204" pitchFamily="34" charset="0"/>
              </a:rPr>
              <a:t>viện</a:t>
            </a:r>
            <a:r>
              <a:rPr lang="en-US" altLang="en-US" sz="2400" dirty="0">
                <a:latin typeface="Arial" panose="020B0604020202020204" pitchFamily="34" charset="0"/>
              </a:rPr>
              <a:t>.</a:t>
            </a:r>
          </a:p>
        </p:txBody>
      </p:sp>
    </p:spTree>
    <p:extLst>
      <p:ext uri="{BB962C8B-B14F-4D97-AF65-F5344CB8AC3E}">
        <p14:creationId xmlns:p14="http://schemas.microsoft.com/office/powerpoint/2010/main" val="86904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CSDL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2" name="Rectangle: Diagonal Corners Rounded 1">
            <a:extLst>
              <a:ext uri="{FF2B5EF4-FFF2-40B4-BE49-F238E27FC236}">
                <a16:creationId xmlns:a16="http://schemas.microsoft.com/office/drawing/2014/main" id="{F26259EC-7E8E-4B13-A9D7-0295641D7321}"/>
              </a:ext>
            </a:extLst>
          </p:cNvPr>
          <p:cNvSpPr/>
          <p:nvPr/>
        </p:nvSpPr>
        <p:spPr>
          <a:xfrm>
            <a:off x="525005" y="1067386"/>
            <a:ext cx="10406232" cy="1446637"/>
          </a:xfrm>
          <a:prstGeom prst="round2DiagRect">
            <a:avLst/>
          </a:prstGeom>
          <a:ln>
            <a:solidFill>
              <a:schemeClr val="tx2">
                <a:lumMod val="50000"/>
              </a:schemeClr>
            </a:solidFill>
          </a:ln>
        </p:spPr>
        <p:txBody>
          <a:bodyPr wrap="square">
            <a:spAutoFit/>
          </a:bodyPr>
          <a:lstStyle/>
          <a:p>
            <a:pPr algn="just">
              <a:lnSpc>
                <a:spcPct val="150000"/>
              </a:lnSpc>
            </a:pPr>
            <a:r>
              <a:rPr lang="en-US" sz="2800" b="1" spc="-50" dirty="0" err="1">
                <a:latin typeface="Times New Roman" panose="02020603050405020304" pitchFamily="18" charset="0"/>
                <a:cs typeface="Times New Roman" panose="02020603050405020304" pitchFamily="18" charset="0"/>
              </a:rPr>
              <a:t>Hệ</a:t>
            </a:r>
            <a:r>
              <a:rPr lang="en-US" sz="2800" b="1" spc="-50" dirty="0">
                <a:latin typeface="Times New Roman" panose="02020603050405020304" pitchFamily="18" charset="0"/>
                <a:cs typeface="Times New Roman" panose="02020603050405020304" pitchFamily="18" charset="0"/>
              </a:rPr>
              <a:t> CSDL </a:t>
            </a:r>
            <a:r>
              <a:rPr lang="en-US" sz="2800" b="1" spc="-50" dirty="0" err="1">
                <a:latin typeface="Times New Roman" panose="02020603050405020304" pitchFamily="18" charset="0"/>
                <a:cs typeface="Times New Roman" panose="02020603050405020304" pitchFamily="18" charset="0"/>
              </a:rPr>
              <a:t>tập</a:t>
            </a:r>
            <a:r>
              <a:rPr lang="en-US" sz="2800" b="1" spc="-50" dirty="0">
                <a:latin typeface="Times New Roman" panose="02020603050405020304" pitchFamily="18" charset="0"/>
                <a:cs typeface="Times New Roman" panose="02020603050405020304" pitchFamily="18" charset="0"/>
              </a:rPr>
              <a:t> </a:t>
            </a:r>
            <a:r>
              <a:rPr lang="en-US" sz="2800" b="1" spc="-50" dirty="0" err="1">
                <a:latin typeface="Times New Roman" panose="02020603050405020304" pitchFamily="18" charset="0"/>
                <a:cs typeface="Times New Roman" panose="02020603050405020304" pitchFamily="18" charset="0"/>
              </a:rPr>
              <a:t>trung</a:t>
            </a:r>
            <a:r>
              <a:rPr lang="en-US" sz="2800" b="1" spc="-50" dirty="0">
                <a:latin typeface="Times New Roman" panose="02020603050405020304" pitchFamily="18" charset="0"/>
                <a:cs typeface="Times New Roman" panose="02020603050405020304" pitchFamily="18" charset="0"/>
              </a:rPr>
              <a:t> </a:t>
            </a:r>
            <a:r>
              <a:rPr lang="en-US" sz="2800" spc="-50" dirty="0" err="1">
                <a:latin typeface="Times New Roman" panose="02020603050405020304" pitchFamily="18" charset="0"/>
                <a:cs typeface="Times New Roman" panose="02020603050405020304" pitchFamily="18" charset="0"/>
              </a:rPr>
              <a:t>là</a:t>
            </a:r>
            <a:r>
              <a:rPr lang="en-US" sz="2800" spc="-50" dirty="0">
                <a:latin typeface="Times New Roman" panose="02020603050405020304" pitchFamily="18" charset="0"/>
                <a:cs typeface="Times New Roman" panose="02020603050405020304" pitchFamily="18" charset="0"/>
              </a:rPr>
              <a:t> </a:t>
            </a:r>
            <a:r>
              <a:rPr lang="en-US" sz="2800" spc="-50" dirty="0" err="1">
                <a:latin typeface="Times New Roman" panose="02020603050405020304" pitchFamily="18" charset="0"/>
                <a:cs typeface="Times New Roman" panose="02020603050405020304" pitchFamily="18" charset="0"/>
              </a:rPr>
              <a:t>hệ</a:t>
            </a:r>
            <a:r>
              <a:rPr lang="en-US" sz="2800" spc="-50" dirty="0">
                <a:latin typeface="Times New Roman" panose="02020603050405020304" pitchFamily="18" charset="0"/>
                <a:cs typeface="Times New Roman" panose="02020603050405020304" pitchFamily="18" charset="0"/>
              </a:rPr>
              <a:t> CSDL </a:t>
            </a:r>
            <a:r>
              <a:rPr lang="en-US" sz="2800" spc="-50" dirty="0" err="1">
                <a:latin typeface="Times New Roman" panose="02020603050405020304" pitchFamily="18" charset="0"/>
                <a:cs typeface="Times New Roman" panose="02020603050405020304" pitchFamily="18" charset="0"/>
              </a:rPr>
              <a:t>mà</a:t>
            </a:r>
            <a:r>
              <a:rPr lang="en-US" sz="2800" spc="-50" dirty="0">
                <a:latin typeface="Times New Roman" panose="02020603050405020304" pitchFamily="18" charset="0"/>
                <a:cs typeface="Times New Roman" panose="02020603050405020304" pitchFamily="18" charset="0"/>
              </a:rPr>
              <a:t> </a:t>
            </a:r>
            <a:r>
              <a:rPr lang="en-US" sz="2800" spc="-50" dirty="0">
                <a:solidFill>
                  <a:srgbClr val="FF0000"/>
                </a:solidFill>
                <a:latin typeface="Times New Roman" panose="02020603050405020304" pitchFamily="18" charset="0"/>
                <a:cs typeface="Times New Roman" panose="02020603050405020304" pitchFamily="18" charset="0"/>
              </a:rPr>
              <a:t>CSDL đ</a:t>
            </a:r>
            <a:r>
              <a:rPr lang="vi-VN" sz="2800" spc="-50" dirty="0">
                <a:solidFill>
                  <a:srgbClr val="FF0000"/>
                </a:solidFill>
                <a:latin typeface="Times New Roman" panose="02020603050405020304" pitchFamily="18" charset="0"/>
                <a:cs typeface="Times New Roman" panose="02020603050405020304" pitchFamily="18" charset="0"/>
              </a:rPr>
              <a:t>ư</a:t>
            </a:r>
            <a:r>
              <a:rPr lang="en-US" sz="2800" spc="-50" dirty="0" err="1">
                <a:solidFill>
                  <a:srgbClr val="FF0000"/>
                </a:solidFill>
                <a:latin typeface="Times New Roman" panose="02020603050405020304" pitchFamily="18" charset="0"/>
                <a:cs typeface="Times New Roman" panose="02020603050405020304" pitchFamily="18" charset="0"/>
              </a:rPr>
              <a:t>ợc</a:t>
            </a:r>
            <a:r>
              <a:rPr lang="en-US" sz="2800" spc="-50" dirty="0">
                <a:solidFill>
                  <a:srgbClr val="FF0000"/>
                </a:solidFill>
                <a:latin typeface="Times New Roman" panose="02020603050405020304" pitchFamily="18" charset="0"/>
                <a:cs typeface="Times New Roman" panose="02020603050405020304" pitchFamily="18" charset="0"/>
              </a:rPr>
              <a:t> l</a:t>
            </a:r>
            <a:r>
              <a:rPr lang="vi-VN" sz="2800" spc="-50" dirty="0">
                <a:solidFill>
                  <a:srgbClr val="FF0000"/>
                </a:solidFill>
                <a:latin typeface="Times New Roman" panose="02020603050405020304" pitchFamily="18" charset="0"/>
                <a:cs typeface="Times New Roman" panose="02020603050405020304" pitchFamily="18" charset="0"/>
              </a:rPr>
              <a:t>ư</a:t>
            </a:r>
            <a:r>
              <a:rPr lang="en-US" sz="2800" spc="-50" dirty="0">
                <a:solidFill>
                  <a:srgbClr val="FF0000"/>
                </a:solidFill>
                <a:latin typeface="Times New Roman" panose="02020603050405020304" pitchFamily="18" charset="0"/>
                <a:cs typeface="Times New Roman" panose="02020603050405020304" pitchFamily="18" charset="0"/>
              </a:rPr>
              <a:t>u </a:t>
            </a:r>
            <a:r>
              <a:rPr lang="en-US" sz="2800" spc="-50" dirty="0" err="1">
                <a:solidFill>
                  <a:srgbClr val="FF0000"/>
                </a:solidFill>
                <a:latin typeface="Times New Roman" panose="02020603050405020304" pitchFamily="18" charset="0"/>
                <a:cs typeface="Times New Roman" panose="02020603050405020304" pitchFamily="18" charset="0"/>
              </a:rPr>
              <a:t>trữ</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tập</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trung</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trên</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một</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máy</a:t>
            </a:r>
            <a:r>
              <a:rPr lang="en-US" sz="2800" spc="-50" dirty="0">
                <a:solidFill>
                  <a:srgbClr val="FF0000"/>
                </a:solidFill>
                <a:latin typeface="Times New Roman" panose="02020603050405020304" pitchFamily="18" charset="0"/>
                <a:cs typeface="Times New Roman" panose="02020603050405020304" pitchFamily="18" charset="0"/>
              </a:rPr>
              <a:t> </a:t>
            </a:r>
            <a:r>
              <a:rPr lang="en-US" sz="2800" spc="-50" dirty="0" err="1">
                <a:solidFill>
                  <a:srgbClr val="FF0000"/>
                </a:solidFill>
                <a:latin typeface="Times New Roman" panose="02020603050405020304" pitchFamily="18" charset="0"/>
                <a:cs typeface="Times New Roman" panose="02020603050405020304" pitchFamily="18" charset="0"/>
              </a:rPr>
              <a:t>tính</a:t>
            </a:r>
            <a:r>
              <a:rPr lang="en-US" sz="2800" spc="-50" dirty="0">
                <a:latin typeface="Times New Roman" panose="02020603050405020304" pitchFamily="18" charset="0"/>
                <a:cs typeface="Times New Roman" panose="02020603050405020304" pitchFamily="18" charset="0"/>
              </a:rPr>
              <a:t>.</a:t>
            </a:r>
          </a:p>
        </p:txBody>
      </p:sp>
      <p:pic>
        <p:nvPicPr>
          <p:cNvPr id="10" name="Picture 2">
            <a:extLst>
              <a:ext uri="{FF2B5EF4-FFF2-40B4-BE49-F238E27FC236}">
                <a16:creationId xmlns:a16="http://schemas.microsoft.com/office/drawing/2014/main" id="{5FD21063-1908-4250-8952-5667DB561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158" y="3210944"/>
            <a:ext cx="839147" cy="1300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tabase Icons PNG - Free PNG and Icons Downloads">
            <a:extLst>
              <a:ext uri="{FF2B5EF4-FFF2-40B4-BE49-F238E27FC236}">
                <a16:creationId xmlns:a16="http://schemas.microsoft.com/office/drawing/2014/main" id="{63CE56A6-A8A5-4AF7-8902-37EE25261F4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1002503" y="3653123"/>
            <a:ext cx="525976" cy="6368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atabase Icons PNG - Free PNG and Icons Downloads">
            <a:extLst>
              <a:ext uri="{FF2B5EF4-FFF2-40B4-BE49-F238E27FC236}">
                <a16:creationId xmlns:a16="http://schemas.microsoft.com/office/drawing/2014/main" id="{67E4F6F7-8C3E-4EEF-9C8D-10B50B145D1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719794" y="3800518"/>
            <a:ext cx="525976" cy="6368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atabase Icons PNG - Free PNG and Icons Downloads">
            <a:extLst>
              <a:ext uri="{FF2B5EF4-FFF2-40B4-BE49-F238E27FC236}">
                <a16:creationId xmlns:a16="http://schemas.microsoft.com/office/drawing/2014/main" id="{5E063D13-6755-47EA-8B76-9B966F253A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1106346" y="3837648"/>
            <a:ext cx="525976" cy="63684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319;p34">
            <a:extLst>
              <a:ext uri="{FF2B5EF4-FFF2-40B4-BE49-F238E27FC236}">
                <a16:creationId xmlns:a16="http://schemas.microsoft.com/office/drawing/2014/main" id="{DBDDBDED-1BEA-4D8E-8DEF-B29E9FDF4CA6}"/>
              </a:ext>
            </a:extLst>
          </p:cNvPr>
          <p:cNvGrpSpPr/>
          <p:nvPr/>
        </p:nvGrpSpPr>
        <p:grpSpPr>
          <a:xfrm>
            <a:off x="10527765" y="4628672"/>
            <a:ext cx="1296431" cy="772884"/>
            <a:chOff x="1177450" y="241631"/>
            <a:chExt cx="6173152" cy="3616776"/>
          </a:xfrm>
        </p:grpSpPr>
        <p:sp>
          <p:nvSpPr>
            <p:cNvPr id="15" name="Google Shape;320;p34">
              <a:extLst>
                <a:ext uri="{FF2B5EF4-FFF2-40B4-BE49-F238E27FC236}">
                  <a16:creationId xmlns:a16="http://schemas.microsoft.com/office/drawing/2014/main" id="{45A06A57-BEC7-42B3-BD30-1E99622284C0}"/>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21;p34">
              <a:extLst>
                <a:ext uri="{FF2B5EF4-FFF2-40B4-BE49-F238E27FC236}">
                  <a16:creationId xmlns:a16="http://schemas.microsoft.com/office/drawing/2014/main" id="{2CC8161E-222A-4CAC-84AC-51DE9FCE10CD}"/>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22;p34">
              <a:extLst>
                <a:ext uri="{FF2B5EF4-FFF2-40B4-BE49-F238E27FC236}">
                  <a16:creationId xmlns:a16="http://schemas.microsoft.com/office/drawing/2014/main" id="{0BBE6A53-172E-4742-A17A-B7AC55BD72DD}"/>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23;p34">
              <a:extLst>
                <a:ext uri="{FF2B5EF4-FFF2-40B4-BE49-F238E27FC236}">
                  <a16:creationId xmlns:a16="http://schemas.microsoft.com/office/drawing/2014/main" id="{E2D5EBF2-FB8B-4A66-8259-2EBA34001AAD}"/>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9" name="Straight Connector 18">
            <a:extLst>
              <a:ext uri="{FF2B5EF4-FFF2-40B4-BE49-F238E27FC236}">
                <a16:creationId xmlns:a16="http://schemas.microsoft.com/office/drawing/2014/main" id="{F4E5443A-F3AE-4ECB-8745-C7E7138E6E82}"/>
              </a:ext>
            </a:extLst>
          </p:cNvPr>
          <p:cNvCxnSpPr>
            <a:cxnSpLocks/>
          </p:cNvCxnSpPr>
          <p:nvPr/>
        </p:nvCxnSpPr>
        <p:spPr>
          <a:xfrm flipV="1">
            <a:off x="11177182" y="4303313"/>
            <a:ext cx="0" cy="3402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4" descr="Đề tài quản lý thư viện full code c# + báo cáo">
            <a:extLst>
              <a:ext uri="{FF2B5EF4-FFF2-40B4-BE49-F238E27FC236}">
                <a16:creationId xmlns:a16="http://schemas.microsoft.com/office/drawing/2014/main" id="{F4685EBD-EE11-41B2-B552-8916640B2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0973" y="4734048"/>
            <a:ext cx="867614" cy="5123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oogle Shape;319;p34">
            <a:extLst>
              <a:ext uri="{FF2B5EF4-FFF2-40B4-BE49-F238E27FC236}">
                <a16:creationId xmlns:a16="http://schemas.microsoft.com/office/drawing/2014/main" id="{5C54A816-88E6-4803-8800-9EDA23A79108}"/>
              </a:ext>
            </a:extLst>
          </p:cNvPr>
          <p:cNvGrpSpPr/>
          <p:nvPr/>
        </p:nvGrpSpPr>
        <p:grpSpPr>
          <a:xfrm>
            <a:off x="7364089" y="4872431"/>
            <a:ext cx="1296431" cy="772884"/>
            <a:chOff x="1177450" y="241631"/>
            <a:chExt cx="6173152" cy="3616776"/>
          </a:xfrm>
        </p:grpSpPr>
        <p:sp>
          <p:nvSpPr>
            <p:cNvPr id="22" name="Google Shape;320;p34">
              <a:extLst>
                <a:ext uri="{FF2B5EF4-FFF2-40B4-BE49-F238E27FC236}">
                  <a16:creationId xmlns:a16="http://schemas.microsoft.com/office/drawing/2014/main" id="{B4D52C2C-47C8-4F02-B79F-13024BEF6E37}"/>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21;p34">
              <a:extLst>
                <a:ext uri="{FF2B5EF4-FFF2-40B4-BE49-F238E27FC236}">
                  <a16:creationId xmlns:a16="http://schemas.microsoft.com/office/drawing/2014/main" id="{7ADC9303-AC5B-47E7-90A7-5EE3305358E7}"/>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22;p34">
              <a:extLst>
                <a:ext uri="{FF2B5EF4-FFF2-40B4-BE49-F238E27FC236}">
                  <a16:creationId xmlns:a16="http://schemas.microsoft.com/office/drawing/2014/main" id="{066277A6-445D-43C0-8BB1-86C7261EF35C}"/>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23;p34">
              <a:extLst>
                <a:ext uri="{FF2B5EF4-FFF2-40B4-BE49-F238E27FC236}">
                  <a16:creationId xmlns:a16="http://schemas.microsoft.com/office/drawing/2014/main" id="{7BA0AF56-7DB0-4D42-9CDC-BE6039E1B921}"/>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6" name="Picture 4" descr="Đề tài quản lý thư viện full code c# + báo cáo">
            <a:extLst>
              <a:ext uri="{FF2B5EF4-FFF2-40B4-BE49-F238E27FC236}">
                <a16:creationId xmlns:a16="http://schemas.microsoft.com/office/drawing/2014/main" id="{9F6D46CC-A632-4297-856A-ADBF59BB7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297" y="4977807"/>
            <a:ext cx="867614" cy="51230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0A3E1772-36C2-430D-A3C6-57C2EC265060}"/>
              </a:ext>
            </a:extLst>
          </p:cNvPr>
          <p:cNvCxnSpPr>
            <a:cxnSpLocks/>
          </p:cNvCxnSpPr>
          <p:nvPr/>
        </p:nvCxnSpPr>
        <p:spPr>
          <a:xfrm flipV="1">
            <a:off x="8554103" y="4275859"/>
            <a:ext cx="2263706" cy="79843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3">
            <a:extLst>
              <a:ext uri="{FF2B5EF4-FFF2-40B4-BE49-F238E27FC236}">
                <a16:creationId xmlns:a16="http://schemas.microsoft.com/office/drawing/2014/main" id="{3C1B5FB4-1CD9-4488-820A-522E9291D220}"/>
              </a:ext>
            </a:extLst>
          </p:cNvPr>
          <p:cNvSpPr>
            <a:spLocks noChangeArrowheads="1"/>
          </p:cNvSpPr>
          <p:nvPr/>
        </p:nvSpPr>
        <p:spPr bwMode="auto">
          <a:xfrm>
            <a:off x="474220" y="2981032"/>
            <a:ext cx="6877333" cy="280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lang="en-US" altLang="en-US" sz="2000" b="1" dirty="0" err="1">
                <a:latin typeface="Arial" panose="020B0604020202020204" pitchFamily="34" charset="0"/>
              </a:rPr>
              <a:t>Hệ</a:t>
            </a:r>
            <a:r>
              <a:rPr lang="en-US" altLang="en-US" sz="2000" b="1" dirty="0">
                <a:latin typeface="Arial" panose="020B0604020202020204" pitchFamily="34" charset="0"/>
              </a:rPr>
              <a:t> QTCSDL</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Luôn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được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cài</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đặt</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trên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máy</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chủ</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trung</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tâm</a:t>
            </a:r>
            <a:r>
              <a:rPr kumimoji="0" lang="en-US" altLang="en-US" sz="20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b="1" i="0" u="none" strike="noStrike" cap="none" normalizeH="0" baseline="0" dirty="0" err="1">
                <a:ln>
                  <a:noFill/>
                </a:ln>
                <a:solidFill>
                  <a:schemeClr val="tx1"/>
                </a:solidFill>
                <a:effectLst/>
                <a:latin typeface="Arial" panose="020B0604020202020204" pitchFamily="34" charset="0"/>
              </a:rPr>
              <a:t>Phần</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mềm</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ứng</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tabLst/>
            </a:pPr>
            <a:r>
              <a:rPr lang="en-US" altLang="en-US" sz="2000" b="1" dirty="0">
                <a:latin typeface="Arial" panose="020B0604020202020204" pitchFamily="34" charset="0"/>
              </a:rPr>
              <a:t> </a:t>
            </a:r>
            <a:r>
              <a:rPr lang="en-US" altLang="en-US" sz="2000" dirty="0">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Cài</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đặt</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trên</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máy</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khách</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nếu</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là</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phần</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mềm</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độc</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lập</a:t>
            </a:r>
            <a:r>
              <a:rPr kumimoji="0" lang="en-US" altLang="en-US" sz="20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Arial" panose="020B0604020202020204" pitchFamily="34" charset="0"/>
              </a:rPr>
              <a:t> - </a:t>
            </a:r>
            <a:r>
              <a:rPr kumimoji="0" lang="en-US" altLang="en-US" sz="2000" i="0" u="none" strike="noStrike" cap="none" normalizeH="0" baseline="0" dirty="0" err="1">
                <a:ln>
                  <a:noFill/>
                </a:ln>
                <a:solidFill>
                  <a:schemeClr val="tx1"/>
                </a:solidFill>
                <a:effectLst/>
                <a:latin typeface="Arial" panose="020B0604020202020204" pitchFamily="34" charset="0"/>
              </a:rPr>
              <a:t>Cài</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đặt</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trên</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máy</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chủ</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trung</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tâm</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i="0" u="none" strike="noStrike" cap="none" normalizeH="0" baseline="0" dirty="0" err="1">
                <a:ln>
                  <a:noFill/>
                </a:ln>
                <a:solidFill>
                  <a:schemeClr val="tx1"/>
                </a:solidFill>
                <a:effectLst/>
                <a:latin typeface="Arial" panose="020B0604020202020204" pitchFamily="34" charset="0"/>
              </a:rPr>
              <a:t>nếu</a:t>
            </a:r>
            <a:r>
              <a:rPr kumimoji="0" lang="en-US" altLang="en-US" sz="200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sử</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mô</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hình</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ứng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web </a:t>
            </a:r>
            <a:r>
              <a:rPr kumimoji="0" lang="en-US" altLang="en-US" sz="2000" b="0" i="0" u="none" strike="noStrike" cap="none" normalizeH="0" baseline="0" dirty="0" err="1">
                <a:ln>
                  <a:noFill/>
                </a:ln>
                <a:solidFill>
                  <a:schemeClr val="tx1"/>
                </a:solidFill>
                <a:effectLst/>
                <a:latin typeface="Arial" panose="020B0604020202020204" pitchFamily="34" charset="0"/>
              </a:rPr>
              <a:t>hoặc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ứng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tập</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trung</a:t>
            </a:r>
            <a:r>
              <a:rPr kumimoji="0" lang="en-US" altLang="en-US" sz="2000" b="0" i="0" u="none" strike="noStrike" cap="none" normalizeH="0" baseline="0" dirty="0">
                <a:ln>
                  <a:noFill/>
                </a:ln>
                <a:solidFill>
                  <a:schemeClr val="tx1"/>
                </a:solidFill>
                <a:effectLst/>
                <a:latin typeface="Arial" panose="020B0604020202020204" pitchFamily="34" charset="0"/>
              </a:rPr>
              <a:t> (Server-side).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9295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CSDL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23</a:t>
            </a:fld>
            <a:endParaRPr lang="en-US" dirty="0">
              <a:latin typeface="Times New Roman" panose="02020603050405020304" pitchFamily="18" charset="0"/>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90EF5C9A-A32D-4225-8C7B-F047DC30DACA}"/>
              </a:ext>
            </a:extLst>
          </p:cNvPr>
          <p:cNvSpPr/>
          <p:nvPr/>
        </p:nvSpPr>
        <p:spPr>
          <a:xfrm>
            <a:off x="362630" y="1005260"/>
            <a:ext cx="10841945" cy="1530064"/>
          </a:xfrm>
          <a:prstGeom prst="round2DiagRect">
            <a:avLst/>
          </a:prstGeom>
          <a:ln>
            <a:solidFill>
              <a:schemeClr val="tx2">
                <a:lumMod val="50000"/>
              </a:schemeClr>
            </a:solidFill>
          </a:ln>
        </p:spPr>
        <p:txBody>
          <a:bodyPr wrap="square">
            <a:spAutoFit/>
          </a:bodyPr>
          <a:lstStyle/>
          <a:p>
            <a:pPr algn="just">
              <a:lnSpc>
                <a:spcPct val="160000"/>
              </a:lnSpc>
            </a:pP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CSDL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CSDL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l</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a:solidFill>
                  <a:srgbClr val="FF0000"/>
                </a:solidFill>
                <a:latin typeface="Times New Roman" panose="02020603050405020304" pitchFamily="18" charset="0"/>
                <a:cs typeface="Times New Roman" panose="02020603050405020304" pitchFamily="18" charset="0"/>
              </a:rPr>
              <a:t>u </a:t>
            </a:r>
            <a:r>
              <a:rPr lang="en-US" sz="2800" dirty="0" err="1">
                <a:solidFill>
                  <a:srgbClr val="FF0000"/>
                </a:solidFill>
                <a:latin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3F6EF21-E30D-4ADD-B0AF-E0DBD51207BE}"/>
              </a:ext>
            </a:extLst>
          </p:cNvPr>
          <p:cNvSpPr/>
          <p:nvPr/>
        </p:nvSpPr>
        <p:spPr>
          <a:xfrm>
            <a:off x="363085" y="2799234"/>
            <a:ext cx="11335431" cy="2793842"/>
          </a:xfrm>
          <a:prstGeom prst="rect">
            <a:avLst/>
          </a:prstGeom>
          <a:solidFill>
            <a:schemeClr val="bg1"/>
          </a:solidFill>
        </p:spPr>
        <p:txBody>
          <a:bodyPr wrap="square">
            <a:spAutoFit/>
          </a:bodyPr>
          <a:lstStyle/>
          <a:p>
            <a:pPr>
              <a:lnSpc>
                <a:spcPct val="150000"/>
              </a:lnSpc>
            </a:pPr>
            <a:r>
              <a:rPr lang="en-US" sz="2400" b="1" dirty="0" err="1">
                <a:latin typeface="Roboto"/>
              </a:rPr>
              <a:t>Ví</a:t>
            </a:r>
            <a:r>
              <a:rPr lang="en-US" sz="2400" b="1" dirty="0">
                <a:latin typeface="Roboto"/>
              </a:rPr>
              <a:t> </a:t>
            </a:r>
            <a:r>
              <a:rPr lang="en-US" sz="2400" b="1" dirty="0" err="1">
                <a:latin typeface="Roboto"/>
              </a:rPr>
              <a:t>dụ</a:t>
            </a:r>
            <a:r>
              <a:rPr lang="en-US" sz="2400" b="1" dirty="0">
                <a:latin typeface="Roboto"/>
              </a:rPr>
              <a:t>:</a:t>
            </a:r>
          </a:p>
          <a:p>
            <a:pPr>
              <a:lnSpc>
                <a:spcPct val="150000"/>
              </a:lnSpc>
            </a:pPr>
            <a:r>
              <a:rPr lang="en-US" sz="2400" dirty="0">
                <a:latin typeface="Roboto"/>
              </a:rPr>
              <a:t>	</a:t>
            </a:r>
            <a:r>
              <a:rPr lang="vi-VN" sz="2400" dirty="0">
                <a:latin typeface="Roboto"/>
              </a:rPr>
              <a:t>Một ngân hàng lớn có các chi nhánh trên toàn quốc. Mỗi chi nhánh lưu trữ dữ liệu giao dịch cục bộ của mình, nhưng các máy chủ của chi nhánh được liên kết với nhau để tạo thành một hệ thống thống nhất. Khách hàng có thể thực hiện giao dịch ở bất kỳ chi nhánh nào, và dữ liệu sẽ được đồng bộ trong hệ thống.</a:t>
            </a:r>
            <a:endParaRPr lang="en-US" sz="2400" dirty="0">
              <a:latin typeface="Roboto"/>
            </a:endParaRPr>
          </a:p>
        </p:txBody>
      </p:sp>
      <p:sp>
        <p:nvSpPr>
          <p:cNvPr id="5" name="Rectangle 4">
            <a:extLst>
              <a:ext uri="{FF2B5EF4-FFF2-40B4-BE49-F238E27FC236}">
                <a16:creationId xmlns:a16="http://schemas.microsoft.com/office/drawing/2014/main" id="{8E659028-97FD-4220-A549-41499BD6C863}"/>
              </a:ext>
            </a:extLst>
          </p:cNvPr>
          <p:cNvSpPr/>
          <p:nvPr/>
        </p:nvSpPr>
        <p:spPr>
          <a:xfrm>
            <a:off x="362630" y="2829497"/>
            <a:ext cx="11061206" cy="2793842"/>
          </a:xfrm>
          <a:prstGeom prst="rect">
            <a:avLst/>
          </a:prstGeom>
          <a:solidFill>
            <a:schemeClr val="bg1"/>
          </a:solidFill>
        </p:spPr>
        <p:txBody>
          <a:bodyPr wrap="square">
            <a:spAutoFit/>
          </a:bodyPr>
          <a:lstStyle/>
          <a:p>
            <a:pPr>
              <a:lnSpc>
                <a:spcPct val="150000"/>
              </a:lnSpc>
            </a:pPr>
            <a:r>
              <a:rPr lang="en-US" sz="2400" b="1" dirty="0" err="1">
                <a:latin typeface="Roboto"/>
              </a:rPr>
              <a:t>Ví</a:t>
            </a:r>
            <a:r>
              <a:rPr lang="en-US" sz="2400" b="1" dirty="0">
                <a:latin typeface="Roboto"/>
              </a:rPr>
              <a:t> </a:t>
            </a:r>
            <a:r>
              <a:rPr lang="en-US" sz="2400" b="1" dirty="0" err="1">
                <a:latin typeface="Roboto"/>
              </a:rPr>
              <a:t>dụ</a:t>
            </a:r>
            <a:r>
              <a:rPr lang="en-US" sz="2400" b="1" dirty="0">
                <a:latin typeface="Roboto"/>
              </a:rPr>
              <a:t>:</a:t>
            </a:r>
          </a:p>
          <a:p>
            <a:pPr algn="just">
              <a:lnSpc>
                <a:spcPct val="150000"/>
              </a:lnSpc>
            </a:pPr>
            <a:r>
              <a:rPr lang="en-US" sz="2400" dirty="0">
                <a:latin typeface="Roboto"/>
              </a:rPr>
              <a:t>	</a:t>
            </a:r>
            <a:r>
              <a:rPr lang="vi-VN" sz="2400" dirty="0">
                <a:latin typeface="Roboto"/>
              </a:rPr>
              <a:t>Một hệ thống quản lý vé máy bay trực tuyến (như Vietnam Airlines hoặc Bamboo Airways), trong đó dữ liệu về các chuyến bay, khách hàng, và đặt vé được phân tán ở nhiều máy chủ trên toàn cầu. Người dùng ở bất kỳ đâu cũng có thể truy cập vào dữ liệu thống nhất thông qua ứng dụng trực tuyến.</a:t>
            </a:r>
            <a:endParaRPr lang="en-US" sz="2400" dirty="0">
              <a:latin typeface="Roboto"/>
            </a:endParaRPr>
          </a:p>
        </p:txBody>
      </p:sp>
    </p:spTree>
    <p:extLst>
      <p:ext uri="{BB962C8B-B14F-4D97-AF65-F5344CB8AC3E}">
        <p14:creationId xmlns:p14="http://schemas.microsoft.com/office/powerpoint/2010/main" val="2498942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CSDL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90EF5C9A-A32D-4225-8C7B-F047DC30DACA}"/>
              </a:ext>
            </a:extLst>
          </p:cNvPr>
          <p:cNvSpPr/>
          <p:nvPr/>
        </p:nvSpPr>
        <p:spPr>
          <a:xfrm>
            <a:off x="362630" y="1005260"/>
            <a:ext cx="10841945" cy="1530064"/>
          </a:xfrm>
          <a:prstGeom prst="round2DiagRect">
            <a:avLst/>
          </a:prstGeom>
          <a:ln>
            <a:solidFill>
              <a:schemeClr val="tx2">
                <a:lumMod val="50000"/>
              </a:schemeClr>
            </a:solidFill>
          </a:ln>
        </p:spPr>
        <p:txBody>
          <a:bodyPr wrap="square">
            <a:spAutoFit/>
          </a:bodyPr>
          <a:lstStyle/>
          <a:p>
            <a:pPr algn="just">
              <a:lnSpc>
                <a:spcPct val="160000"/>
              </a:lnSpc>
            </a:pP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CSDL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CSDL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l</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a:solidFill>
                  <a:srgbClr val="FF0000"/>
                </a:solidFill>
                <a:latin typeface="Times New Roman" panose="02020603050405020304" pitchFamily="18" charset="0"/>
                <a:cs typeface="Times New Roman" panose="02020603050405020304" pitchFamily="18" charset="0"/>
              </a:rPr>
              <a:t>u </a:t>
            </a:r>
            <a:r>
              <a:rPr lang="en-US" sz="2800" dirty="0" err="1">
                <a:solidFill>
                  <a:srgbClr val="FF0000"/>
                </a:solidFill>
                <a:latin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865F6811-297B-46C5-A571-BCF5B3BFA141}"/>
              </a:ext>
            </a:extLst>
          </p:cNvPr>
          <p:cNvCxnSpPr>
            <a:cxnSpLocks/>
            <a:endCxn id="33" idx="1"/>
          </p:cNvCxnSpPr>
          <p:nvPr/>
        </p:nvCxnSpPr>
        <p:spPr>
          <a:xfrm>
            <a:off x="8138929" y="3152625"/>
            <a:ext cx="1565090" cy="19652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A94318-83E1-4FB4-8A29-E143EE66E30A}"/>
              </a:ext>
            </a:extLst>
          </p:cNvPr>
          <p:cNvCxnSpPr>
            <a:cxnSpLocks/>
          </p:cNvCxnSpPr>
          <p:nvPr/>
        </p:nvCxnSpPr>
        <p:spPr>
          <a:xfrm>
            <a:off x="10069715" y="3844932"/>
            <a:ext cx="0" cy="83657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EEB4C7-C12E-409F-A417-F7EA23408EAC}"/>
              </a:ext>
            </a:extLst>
          </p:cNvPr>
          <p:cNvCxnSpPr>
            <a:cxnSpLocks/>
            <a:endCxn id="34" idx="1"/>
          </p:cNvCxnSpPr>
          <p:nvPr/>
        </p:nvCxnSpPr>
        <p:spPr>
          <a:xfrm>
            <a:off x="8144091" y="3628907"/>
            <a:ext cx="1421378" cy="182767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2" name="Picture 2">
            <a:extLst>
              <a:ext uri="{FF2B5EF4-FFF2-40B4-BE49-F238E27FC236}">
                <a16:creationId xmlns:a16="http://schemas.microsoft.com/office/drawing/2014/main" id="{99E1D766-73FD-4DDF-9B2A-DDEA02AA0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061" y="2672091"/>
            <a:ext cx="1100324" cy="16937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E1404269-5A24-458A-9EE1-CE6AEBF47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019" y="2502286"/>
            <a:ext cx="1100324" cy="16937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10F3B303-408B-436D-AEB2-FAA689233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469" y="4609724"/>
            <a:ext cx="1100324" cy="16937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atabase Icons PNG - Free PNG and Icons Downloads">
            <a:extLst>
              <a:ext uri="{FF2B5EF4-FFF2-40B4-BE49-F238E27FC236}">
                <a16:creationId xmlns:a16="http://schemas.microsoft.com/office/drawing/2014/main" id="{997A0C4B-39BB-44A9-948B-AB3C2B12251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7573127" y="3043266"/>
            <a:ext cx="626983" cy="7538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Database Icons PNG - Free PNG and Icons Downloads">
            <a:extLst>
              <a:ext uri="{FF2B5EF4-FFF2-40B4-BE49-F238E27FC236}">
                <a16:creationId xmlns:a16="http://schemas.microsoft.com/office/drawing/2014/main" id="{D09894E3-1127-4215-B8DD-43C44CFE7F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310418" y="2888337"/>
            <a:ext cx="689681" cy="8292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Database Icons PNG - Free PNG and Icons Downloads">
            <a:extLst>
              <a:ext uri="{FF2B5EF4-FFF2-40B4-BE49-F238E27FC236}">
                <a16:creationId xmlns:a16="http://schemas.microsoft.com/office/drawing/2014/main" id="{2522A1A3-93F1-477C-AE38-8D833E7043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171868" y="5002551"/>
            <a:ext cx="689681" cy="8292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EB04C61C-57AB-4FC9-8E54-000A1FCD8176}"/>
              </a:ext>
            </a:extLst>
          </p:cNvPr>
          <p:cNvSpPr txBox="1"/>
          <p:nvPr/>
        </p:nvSpPr>
        <p:spPr>
          <a:xfrm>
            <a:off x="7733466" y="2808438"/>
            <a:ext cx="1670597" cy="369332"/>
          </a:xfrm>
          <a:prstGeom prst="rect">
            <a:avLst/>
          </a:prstGeom>
          <a:noFill/>
        </p:spPr>
        <p:txBody>
          <a:bodyPr wrap="square" rtlCol="0">
            <a:spAutoFit/>
          </a:bodyPr>
          <a:lstStyle/>
          <a:p>
            <a:r>
              <a:rPr lang="en-US">
                <a:latin typeface="Roboto" panose="020B0604020202020204" charset="0"/>
                <a:ea typeface="Roboto" panose="020B0604020202020204" charset="0"/>
                <a:cs typeface="Roboto" panose="020B0604020202020204" charset="0"/>
              </a:rPr>
              <a:t>CSDL cục bộ</a:t>
            </a:r>
          </a:p>
        </p:txBody>
      </p:sp>
      <p:sp>
        <p:nvSpPr>
          <p:cNvPr id="39" name="TextBox 38">
            <a:extLst>
              <a:ext uri="{FF2B5EF4-FFF2-40B4-BE49-F238E27FC236}">
                <a16:creationId xmlns:a16="http://schemas.microsoft.com/office/drawing/2014/main" id="{E184DECB-66B6-4230-B297-4449992EF95A}"/>
              </a:ext>
            </a:extLst>
          </p:cNvPr>
          <p:cNvSpPr txBox="1"/>
          <p:nvPr/>
        </p:nvSpPr>
        <p:spPr>
          <a:xfrm>
            <a:off x="10354290" y="3448792"/>
            <a:ext cx="1670597" cy="369332"/>
          </a:xfrm>
          <a:prstGeom prst="rect">
            <a:avLst/>
          </a:prstGeom>
          <a:noFill/>
        </p:spPr>
        <p:txBody>
          <a:bodyPr wrap="square" rtlCol="0">
            <a:spAutoFit/>
          </a:bodyPr>
          <a:lstStyle/>
          <a:p>
            <a:r>
              <a:rPr lang="en-US" dirty="0">
                <a:latin typeface="Roboto" panose="020B0604020202020204" charset="0"/>
                <a:ea typeface="Roboto" panose="020B0604020202020204" charset="0"/>
                <a:cs typeface="Roboto" panose="020B0604020202020204" charset="0"/>
              </a:rPr>
              <a:t>CSDL </a:t>
            </a:r>
            <a:r>
              <a:rPr lang="en-US" dirty="0" err="1">
                <a:latin typeface="Roboto" panose="020B0604020202020204" charset="0"/>
                <a:ea typeface="Roboto" panose="020B0604020202020204" charset="0"/>
                <a:cs typeface="Roboto" panose="020B0604020202020204" charset="0"/>
              </a:rPr>
              <a:t>cục</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bộ</a:t>
            </a:r>
            <a:endParaRPr lang="en-US" dirty="0">
              <a:latin typeface="Roboto" panose="020B0604020202020204" charset="0"/>
              <a:ea typeface="Roboto" panose="020B0604020202020204" charset="0"/>
              <a:cs typeface="Roboto" panose="020B0604020202020204" charset="0"/>
            </a:endParaRPr>
          </a:p>
        </p:txBody>
      </p:sp>
      <p:sp>
        <p:nvSpPr>
          <p:cNvPr id="40" name="TextBox 39">
            <a:extLst>
              <a:ext uri="{FF2B5EF4-FFF2-40B4-BE49-F238E27FC236}">
                <a16:creationId xmlns:a16="http://schemas.microsoft.com/office/drawing/2014/main" id="{A60C0090-F98F-41F5-B529-022B3B28CE6F}"/>
              </a:ext>
            </a:extLst>
          </p:cNvPr>
          <p:cNvSpPr txBox="1"/>
          <p:nvPr/>
        </p:nvSpPr>
        <p:spPr>
          <a:xfrm>
            <a:off x="10215740" y="5524746"/>
            <a:ext cx="1670597" cy="369332"/>
          </a:xfrm>
          <a:prstGeom prst="rect">
            <a:avLst/>
          </a:prstGeom>
          <a:noFill/>
        </p:spPr>
        <p:txBody>
          <a:bodyPr wrap="square" rtlCol="0">
            <a:spAutoFit/>
          </a:bodyPr>
          <a:lstStyle/>
          <a:p>
            <a:r>
              <a:rPr lang="en-US">
                <a:latin typeface="Roboto" panose="020B0604020202020204" charset="0"/>
                <a:ea typeface="Roboto" panose="020B0604020202020204" charset="0"/>
                <a:cs typeface="Roboto" panose="020B0604020202020204" charset="0"/>
              </a:rPr>
              <a:t>CSDL cục bộ</a:t>
            </a:r>
          </a:p>
        </p:txBody>
      </p:sp>
      <p:sp>
        <p:nvSpPr>
          <p:cNvPr id="54" name="Rectangle 2">
            <a:extLst>
              <a:ext uri="{FF2B5EF4-FFF2-40B4-BE49-F238E27FC236}">
                <a16:creationId xmlns:a16="http://schemas.microsoft.com/office/drawing/2014/main" id="{AD9BDEFD-9C3E-48A2-B891-48DBD8F4B0B2}"/>
              </a:ext>
            </a:extLst>
          </p:cNvPr>
          <p:cNvSpPr>
            <a:spLocks noChangeArrowheads="1"/>
          </p:cNvSpPr>
          <p:nvPr/>
        </p:nvSpPr>
        <p:spPr bwMode="auto">
          <a:xfrm>
            <a:off x="13284" y="2778366"/>
            <a:ext cx="5907227" cy="372864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lang="en-US" altLang="en-US" sz="2000" b="1" dirty="0" err="1">
                <a:latin typeface="Arial" panose="020B0604020202020204" pitchFamily="34" charset="0"/>
              </a:rPr>
              <a:t>Hệ</a:t>
            </a:r>
            <a:r>
              <a:rPr lang="en-US" altLang="en-US" sz="2000" b="1" dirty="0">
                <a:latin typeface="Arial" panose="020B0604020202020204" pitchFamily="34" charset="0"/>
              </a:rPr>
              <a:t> QTCSDL</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Được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cài</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đặt</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trên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tất</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cả</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các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máy</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chủ</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lưu</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trữ</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dữ</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liệu</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cục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bộ</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err="1">
                <a:ln>
                  <a:noFill/>
                </a:ln>
                <a:solidFill>
                  <a:schemeClr val="tx1"/>
                </a:solidFill>
                <a:effectLst/>
                <a:latin typeface="Arial" panose="020B0604020202020204" pitchFamily="34" charset="0"/>
              </a:rPr>
              <a:t>Phần</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mềm</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ứng</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err="1">
                <a:ln>
                  <a:noFill/>
                </a:ln>
                <a:solidFill>
                  <a:schemeClr val="tx1"/>
                </a:solidFill>
                <a:effectLst/>
                <a:latin typeface="Arial" panose="020B0604020202020204" pitchFamily="34" charset="0"/>
              </a:rPr>
              <a:t>Cài</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đặt</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trên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máy</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khách</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nếu</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là</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ứng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trực</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tiếp</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như</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ứng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di </a:t>
            </a:r>
            <a:r>
              <a:rPr kumimoji="0" lang="en-US" altLang="en-US" sz="2000" b="0" i="0" u="none" strike="noStrike" cap="none" normalizeH="0" baseline="0" dirty="0" err="1">
                <a:ln>
                  <a:noFill/>
                </a:ln>
                <a:solidFill>
                  <a:schemeClr val="tx1"/>
                </a:solidFill>
                <a:effectLst/>
                <a:latin typeface="Arial" panose="020B0604020202020204" pitchFamily="34" charset="0"/>
              </a:rPr>
              <a:t>động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trình</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duyệt</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err="1">
                <a:ln>
                  <a:noFill/>
                </a:ln>
                <a:solidFill>
                  <a:schemeClr val="tx1"/>
                </a:solidFill>
                <a:effectLst/>
                <a:latin typeface="Arial" panose="020B0604020202020204" pitchFamily="34" charset="0"/>
              </a:rPr>
              <a:t>Cài</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đặt</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trên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máy</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chủ</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trung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gian</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nếu</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hệ</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thống</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tabLst/>
            </a:pPr>
            <a:r>
              <a:rPr lang="en-US" altLang="en-US" sz="2000" dirty="0" err="1">
                <a:latin typeface="Arial" panose="020B0604020202020204" pitchFamily="34" charset="0"/>
              </a:rPr>
              <a:t>c</a:t>
            </a:r>
            <a:r>
              <a:rPr kumimoji="0" lang="en-US" altLang="en-US" sz="2000" b="0" i="0" u="none" strike="noStrike" cap="none" normalizeH="0" baseline="0" dirty="0" err="1">
                <a:ln>
                  <a:noFill/>
                </a:ln>
                <a:solidFill>
                  <a:schemeClr val="tx1"/>
                </a:solidFill>
                <a:effectLst/>
                <a:latin typeface="Arial" panose="020B0604020202020204" pitchFamily="34" charset="0"/>
              </a:rPr>
              <a:t>ó</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tầng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ứng</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rPr>
              <a:t>dụng</a:t>
            </a:r>
            <a:r>
              <a:rPr kumimoji="0" lang="en-US" altLang="en-US" sz="2000" b="0" i="0" u="none" strike="noStrike" cap="none" normalizeH="0" baseline="0" dirty="0">
                <a:ln>
                  <a:noFill/>
                </a:ln>
                <a:solidFill>
                  <a:schemeClr val="tx1"/>
                </a:solidFill>
                <a:effectLst/>
                <a:latin typeface="Arial" panose="020B0604020202020204" pitchFamily="34" charset="0"/>
              </a:rPr>
              <a:t> (middleware).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1" name="TextBox 40">
            <a:extLst>
              <a:ext uri="{FF2B5EF4-FFF2-40B4-BE49-F238E27FC236}">
                <a16:creationId xmlns:a16="http://schemas.microsoft.com/office/drawing/2014/main" id="{AAF8CD27-DDB9-43AA-840E-86C0849A88D2}"/>
              </a:ext>
            </a:extLst>
          </p:cNvPr>
          <p:cNvSpPr txBox="1"/>
          <p:nvPr/>
        </p:nvSpPr>
        <p:spPr>
          <a:xfrm>
            <a:off x="5399506" y="6087235"/>
            <a:ext cx="2333960" cy="369332"/>
          </a:xfrm>
          <a:prstGeom prst="rect">
            <a:avLst/>
          </a:prstGeom>
          <a:solidFill>
            <a:schemeClr val="bg1"/>
          </a:solidFill>
        </p:spPr>
        <p:txBody>
          <a:bodyPr wrap="square" rtlCol="0">
            <a:spAutoFit/>
          </a:bodyPr>
          <a:lstStyle/>
          <a:p>
            <a:r>
              <a:rPr lang="en-US" dirty="0" err="1">
                <a:latin typeface="Roboto" panose="020B0604020202020204" charset="0"/>
                <a:ea typeface="Roboto" panose="020B0604020202020204" charset="0"/>
                <a:cs typeface="Roboto" panose="020B0604020202020204" charset="0"/>
              </a:rPr>
              <a:t>Ứng</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dụng</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cục</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bộ</a:t>
            </a:r>
            <a:endParaRPr lang="en-US" dirty="0">
              <a:latin typeface="Roboto" panose="020B0604020202020204" charset="0"/>
              <a:ea typeface="Roboto" panose="020B0604020202020204" charset="0"/>
              <a:cs typeface="Roboto" panose="020B0604020202020204" charset="0"/>
            </a:endParaRPr>
          </a:p>
        </p:txBody>
      </p:sp>
      <p:grpSp>
        <p:nvGrpSpPr>
          <p:cNvPr id="42" name="Google Shape;319;p34">
            <a:extLst>
              <a:ext uri="{FF2B5EF4-FFF2-40B4-BE49-F238E27FC236}">
                <a16:creationId xmlns:a16="http://schemas.microsoft.com/office/drawing/2014/main" id="{0CDF3AB2-2100-4C9B-A579-07296B4342CC}"/>
              </a:ext>
            </a:extLst>
          </p:cNvPr>
          <p:cNvGrpSpPr/>
          <p:nvPr/>
        </p:nvGrpSpPr>
        <p:grpSpPr>
          <a:xfrm>
            <a:off x="5547556" y="5085403"/>
            <a:ext cx="1699933" cy="1006435"/>
            <a:chOff x="1177450" y="241631"/>
            <a:chExt cx="6173152" cy="3616776"/>
          </a:xfrm>
        </p:grpSpPr>
        <p:sp>
          <p:nvSpPr>
            <p:cNvPr id="43" name="Google Shape;320;p34">
              <a:extLst>
                <a:ext uri="{FF2B5EF4-FFF2-40B4-BE49-F238E27FC236}">
                  <a16:creationId xmlns:a16="http://schemas.microsoft.com/office/drawing/2014/main" id="{7165B656-146A-4389-B13A-33B7402BDCCB}"/>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44" name="Google Shape;321;p34">
              <a:extLst>
                <a:ext uri="{FF2B5EF4-FFF2-40B4-BE49-F238E27FC236}">
                  <a16:creationId xmlns:a16="http://schemas.microsoft.com/office/drawing/2014/main" id="{F9E3D663-6CB8-4AD8-A88A-A9591B8F14C2}"/>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45" name="Google Shape;322;p34">
              <a:extLst>
                <a:ext uri="{FF2B5EF4-FFF2-40B4-BE49-F238E27FC236}">
                  <a16:creationId xmlns:a16="http://schemas.microsoft.com/office/drawing/2014/main" id="{C739D3F9-3626-45AB-8814-E11E9FE11D43}"/>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46" name="Google Shape;323;p34">
              <a:extLst>
                <a:ext uri="{FF2B5EF4-FFF2-40B4-BE49-F238E27FC236}">
                  <a16:creationId xmlns:a16="http://schemas.microsoft.com/office/drawing/2014/main" id="{A640C3DE-1E8F-44D9-8251-790AB3E4B678}"/>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grpSp>
      <p:pic>
        <p:nvPicPr>
          <p:cNvPr id="47" name="Picture 4" descr="Đề tài quản lý thư viện full code c# + báo cáo">
            <a:extLst>
              <a:ext uri="{FF2B5EF4-FFF2-40B4-BE49-F238E27FC236}">
                <a16:creationId xmlns:a16="http://schemas.microsoft.com/office/drawing/2014/main" id="{C1073A30-86C7-4835-8D65-34C685289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763" y="5190780"/>
            <a:ext cx="1137651" cy="66711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5BABC9E2-82BC-4B26-BA4D-6AFDF3AD84B9}"/>
              </a:ext>
            </a:extLst>
          </p:cNvPr>
          <p:cNvCxnSpPr>
            <a:cxnSpLocks/>
          </p:cNvCxnSpPr>
          <p:nvPr/>
        </p:nvCxnSpPr>
        <p:spPr>
          <a:xfrm flipV="1">
            <a:off x="6965662" y="3529968"/>
            <a:ext cx="685995" cy="15681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69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repeatCount="indefinite"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ircle(in)">
                                      <p:cBhvr>
                                        <p:cTn id="41" dur="500"/>
                                        <p:tgtEl>
                                          <p:spTgt spid="31"/>
                                        </p:tgtEl>
                                      </p:cBhvr>
                                    </p:animEffect>
                                  </p:childTnLst>
                                </p:cTn>
                              </p:par>
                              <p:par>
                                <p:cTn id="42" presetID="6" presetClass="entr" presetSubtype="16" repeatCount="indefinite"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ircle(in)">
                                      <p:cBhvr>
                                        <p:cTn id="44" dur="500"/>
                                        <p:tgtEl>
                                          <p:spTgt spid="29"/>
                                        </p:tgtEl>
                                      </p:cBhvr>
                                    </p:animEffect>
                                  </p:childTnLst>
                                </p:cTn>
                              </p:par>
                              <p:par>
                                <p:cTn id="45" presetID="6" presetClass="entr" presetSubtype="16" repeatCount="indefinite"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ircle(i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p:bldP spid="39" grpId="0"/>
      <p:bldP spid="40" grpId="0"/>
      <p:bldP spid="54"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306916" y="207818"/>
            <a:ext cx="8852074" cy="664931"/>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cs typeface="Times New Roman" panose="02020603050405020304" pitchFamily="18" charset="0"/>
              </a:rPr>
              <a:t> CSDL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90EF5C9A-A32D-4225-8C7B-F047DC30DACA}"/>
              </a:ext>
            </a:extLst>
          </p:cNvPr>
          <p:cNvSpPr/>
          <p:nvPr/>
        </p:nvSpPr>
        <p:spPr>
          <a:xfrm>
            <a:off x="362630" y="1005260"/>
            <a:ext cx="10841945" cy="1530064"/>
          </a:xfrm>
          <a:prstGeom prst="round2DiagRect">
            <a:avLst/>
          </a:prstGeom>
          <a:ln>
            <a:solidFill>
              <a:schemeClr val="tx2">
                <a:lumMod val="50000"/>
              </a:schemeClr>
            </a:solidFill>
          </a:ln>
        </p:spPr>
        <p:txBody>
          <a:bodyPr wrap="square">
            <a:spAutoFit/>
          </a:bodyPr>
          <a:lstStyle/>
          <a:p>
            <a:pPr algn="just">
              <a:lnSpc>
                <a:spcPct val="160000"/>
              </a:lnSpc>
            </a:pP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CSDL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CSDL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l</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a:solidFill>
                  <a:srgbClr val="FF0000"/>
                </a:solidFill>
                <a:latin typeface="Times New Roman" panose="02020603050405020304" pitchFamily="18" charset="0"/>
                <a:cs typeface="Times New Roman" panose="02020603050405020304" pitchFamily="18" charset="0"/>
              </a:rPr>
              <a:t>u </a:t>
            </a:r>
            <a:r>
              <a:rPr lang="en-US" sz="2800" dirty="0" err="1">
                <a:solidFill>
                  <a:srgbClr val="FF0000"/>
                </a:solidFill>
                <a:latin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26722EE-66A2-4062-A726-974029BECF73}"/>
              </a:ext>
            </a:extLst>
          </p:cNvPr>
          <p:cNvCxnSpPr>
            <a:cxnSpLocks/>
            <a:endCxn id="12" idx="1"/>
          </p:cNvCxnSpPr>
          <p:nvPr/>
        </p:nvCxnSpPr>
        <p:spPr>
          <a:xfrm>
            <a:off x="5839935" y="3083349"/>
            <a:ext cx="1565090" cy="17849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B352B-C2D9-474C-9ACF-02F1BED034CB}"/>
              </a:ext>
            </a:extLst>
          </p:cNvPr>
          <p:cNvCxnSpPr>
            <a:cxnSpLocks/>
          </p:cNvCxnSpPr>
          <p:nvPr/>
        </p:nvCxnSpPr>
        <p:spPr>
          <a:xfrm>
            <a:off x="8006256" y="3914206"/>
            <a:ext cx="0" cy="81876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0B7581-A323-43DF-B57D-A18D5EECFF07}"/>
              </a:ext>
            </a:extLst>
          </p:cNvPr>
          <p:cNvCxnSpPr>
            <a:cxnSpLocks/>
            <a:endCxn id="13" idx="1"/>
          </p:cNvCxnSpPr>
          <p:nvPr/>
        </p:nvCxnSpPr>
        <p:spPr>
          <a:xfrm>
            <a:off x="5523703" y="4066605"/>
            <a:ext cx="1992206" cy="139965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7202CB06-D0DD-4BF2-B819-7625B4ABF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632" y="2616669"/>
            <a:ext cx="1063823" cy="165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1F3B9976-AD73-4D1A-9034-293AD5B1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025" y="2433009"/>
            <a:ext cx="1063823" cy="16576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0C3F8FF-47C4-4E3D-8AFB-F56FD817B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909" y="4637428"/>
            <a:ext cx="1032353" cy="16576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atabase Icons PNG - Free PNG and Icons Downloads">
            <a:extLst>
              <a:ext uri="{FF2B5EF4-FFF2-40B4-BE49-F238E27FC236}">
                <a16:creationId xmlns:a16="http://schemas.microsoft.com/office/drawing/2014/main" id="{F7A702BC-9B82-4109-B17F-22DB00F7EB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5315699" y="2987845"/>
            <a:ext cx="606184" cy="7378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atabase Icons PNG - Free PNG and Icons Downloads">
            <a:extLst>
              <a:ext uri="{FF2B5EF4-FFF2-40B4-BE49-F238E27FC236}">
                <a16:creationId xmlns:a16="http://schemas.microsoft.com/office/drawing/2014/main" id="{77F78B42-105E-4EA8-8167-8BFB79B236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8011424" y="2819061"/>
            <a:ext cx="666803" cy="811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tabase Icons PNG - Free PNG and Icons Downloads">
            <a:extLst>
              <a:ext uri="{FF2B5EF4-FFF2-40B4-BE49-F238E27FC236}">
                <a16:creationId xmlns:a16="http://schemas.microsoft.com/office/drawing/2014/main" id="{41B68513-AE3F-4BCF-894E-7ECFC44707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8149974" y="5030256"/>
            <a:ext cx="666803" cy="81163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oogle Shape;319;p34">
            <a:extLst>
              <a:ext uri="{FF2B5EF4-FFF2-40B4-BE49-F238E27FC236}">
                <a16:creationId xmlns:a16="http://schemas.microsoft.com/office/drawing/2014/main" id="{175691B7-A592-452C-B3C5-DDAFD903A84E}"/>
              </a:ext>
            </a:extLst>
          </p:cNvPr>
          <p:cNvGrpSpPr/>
          <p:nvPr/>
        </p:nvGrpSpPr>
        <p:grpSpPr>
          <a:xfrm>
            <a:off x="3313074" y="5042728"/>
            <a:ext cx="1643542" cy="985010"/>
            <a:chOff x="1177450" y="241631"/>
            <a:chExt cx="6173152" cy="3616776"/>
          </a:xfrm>
        </p:grpSpPr>
        <p:sp>
          <p:nvSpPr>
            <p:cNvPr id="18" name="Google Shape;320;p34">
              <a:extLst>
                <a:ext uri="{FF2B5EF4-FFF2-40B4-BE49-F238E27FC236}">
                  <a16:creationId xmlns:a16="http://schemas.microsoft.com/office/drawing/2014/main" id="{E2DF08BE-4BA2-4B5D-8647-E96E53983729}"/>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19" name="Google Shape;321;p34">
              <a:extLst>
                <a:ext uri="{FF2B5EF4-FFF2-40B4-BE49-F238E27FC236}">
                  <a16:creationId xmlns:a16="http://schemas.microsoft.com/office/drawing/2014/main" id="{A42D2A9E-FD68-4EE4-9B26-4B0346D6CB5A}"/>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20" name="Google Shape;322;p34">
              <a:extLst>
                <a:ext uri="{FF2B5EF4-FFF2-40B4-BE49-F238E27FC236}">
                  <a16:creationId xmlns:a16="http://schemas.microsoft.com/office/drawing/2014/main" id="{A8C5A210-2E1C-4087-B337-10E6AD59996D}"/>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sp>
          <p:nvSpPr>
            <p:cNvPr id="21" name="Google Shape;323;p34">
              <a:extLst>
                <a:ext uri="{FF2B5EF4-FFF2-40B4-BE49-F238E27FC236}">
                  <a16:creationId xmlns:a16="http://schemas.microsoft.com/office/drawing/2014/main" id="{3732EBF6-BF92-4173-BBFC-883EAFB28D9D}"/>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B0604020202020204" charset="0"/>
                <a:ea typeface="Roboto" panose="020B0604020202020204" charset="0"/>
                <a:cs typeface="Roboto" panose="020B0604020202020204" charset="0"/>
                <a:sym typeface="Calibri"/>
              </a:endParaRPr>
            </a:p>
          </p:txBody>
        </p:sp>
      </p:grpSp>
      <p:cxnSp>
        <p:nvCxnSpPr>
          <p:cNvPr id="22" name="Straight Connector 21">
            <a:extLst>
              <a:ext uri="{FF2B5EF4-FFF2-40B4-BE49-F238E27FC236}">
                <a16:creationId xmlns:a16="http://schemas.microsoft.com/office/drawing/2014/main" id="{AB9E445A-6E60-4BBD-B3FA-EB5A80028272}"/>
              </a:ext>
            </a:extLst>
          </p:cNvPr>
          <p:cNvCxnSpPr>
            <a:cxnSpLocks/>
          </p:cNvCxnSpPr>
          <p:nvPr/>
        </p:nvCxnSpPr>
        <p:spPr>
          <a:xfrm flipV="1">
            <a:off x="4708233" y="3474547"/>
            <a:ext cx="685995" cy="15681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4" descr="Đề tài quản lý thư viện full code c# + báo cáo">
            <a:extLst>
              <a:ext uri="{FF2B5EF4-FFF2-40B4-BE49-F238E27FC236}">
                <a16:creationId xmlns:a16="http://schemas.microsoft.com/office/drawing/2014/main" id="{D9A9A715-EC31-448C-A96F-36B1BEC51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847" y="5148104"/>
            <a:ext cx="1099912" cy="65291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48E610E-A03E-4104-A1C5-DB20D6B22C37}"/>
              </a:ext>
            </a:extLst>
          </p:cNvPr>
          <p:cNvCxnSpPr>
            <a:cxnSpLocks/>
          </p:cNvCxnSpPr>
          <p:nvPr/>
        </p:nvCxnSpPr>
        <p:spPr>
          <a:xfrm flipV="1">
            <a:off x="4715632" y="3484136"/>
            <a:ext cx="3283568" cy="15689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145778-2885-407C-B988-DB618E3F015A}"/>
              </a:ext>
            </a:extLst>
          </p:cNvPr>
          <p:cNvCxnSpPr>
            <a:cxnSpLocks/>
          </p:cNvCxnSpPr>
          <p:nvPr/>
        </p:nvCxnSpPr>
        <p:spPr>
          <a:xfrm>
            <a:off x="4757197" y="5042728"/>
            <a:ext cx="3290967" cy="1381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166389-874C-4014-A117-05E116BC1B9F}"/>
              </a:ext>
            </a:extLst>
          </p:cNvPr>
          <p:cNvSpPr txBox="1"/>
          <p:nvPr/>
        </p:nvSpPr>
        <p:spPr>
          <a:xfrm>
            <a:off x="3206589" y="6096940"/>
            <a:ext cx="2256537" cy="369332"/>
          </a:xfrm>
          <a:prstGeom prst="rect">
            <a:avLst/>
          </a:prstGeom>
          <a:solidFill>
            <a:schemeClr val="bg1"/>
          </a:solidFill>
        </p:spPr>
        <p:txBody>
          <a:bodyPr wrap="square" rtlCol="0">
            <a:spAutoFit/>
          </a:bodyPr>
          <a:lstStyle/>
          <a:p>
            <a:r>
              <a:rPr lang="en-US">
                <a:latin typeface="Roboto" panose="020B0604020202020204" charset="0"/>
                <a:ea typeface="Roboto" panose="020B0604020202020204" charset="0"/>
                <a:cs typeface="Roboto" panose="020B0604020202020204" charset="0"/>
              </a:rPr>
              <a:t>Ứng dụng phân tán</a:t>
            </a:r>
          </a:p>
        </p:txBody>
      </p:sp>
      <p:sp>
        <p:nvSpPr>
          <p:cNvPr id="27" name="TextBox 26">
            <a:extLst>
              <a:ext uri="{FF2B5EF4-FFF2-40B4-BE49-F238E27FC236}">
                <a16:creationId xmlns:a16="http://schemas.microsoft.com/office/drawing/2014/main" id="{62FC2F28-EE37-4F21-99EF-774878B71754}"/>
              </a:ext>
            </a:extLst>
          </p:cNvPr>
          <p:cNvSpPr txBox="1"/>
          <p:nvPr/>
        </p:nvSpPr>
        <p:spPr>
          <a:xfrm>
            <a:off x="5476037" y="2753017"/>
            <a:ext cx="1615179" cy="369332"/>
          </a:xfrm>
          <a:prstGeom prst="rect">
            <a:avLst/>
          </a:prstGeom>
          <a:noFill/>
        </p:spPr>
        <p:txBody>
          <a:bodyPr wrap="square" rtlCol="0">
            <a:spAutoFit/>
          </a:bodyPr>
          <a:lstStyle/>
          <a:p>
            <a:r>
              <a:rPr lang="en-US">
                <a:latin typeface="Roboto" panose="020B0604020202020204" charset="0"/>
                <a:ea typeface="Roboto" panose="020B0604020202020204" charset="0"/>
                <a:cs typeface="Roboto" panose="020B0604020202020204" charset="0"/>
              </a:rPr>
              <a:t>CSDL cục bộ</a:t>
            </a:r>
          </a:p>
        </p:txBody>
      </p:sp>
      <p:sp>
        <p:nvSpPr>
          <p:cNvPr id="28" name="TextBox 27">
            <a:extLst>
              <a:ext uri="{FF2B5EF4-FFF2-40B4-BE49-F238E27FC236}">
                <a16:creationId xmlns:a16="http://schemas.microsoft.com/office/drawing/2014/main" id="{C5DFA6E0-F514-4F1B-992B-5B1A16DD653A}"/>
              </a:ext>
            </a:extLst>
          </p:cNvPr>
          <p:cNvSpPr txBox="1"/>
          <p:nvPr/>
        </p:nvSpPr>
        <p:spPr>
          <a:xfrm>
            <a:off x="8055296" y="3379516"/>
            <a:ext cx="1615179" cy="369332"/>
          </a:xfrm>
          <a:prstGeom prst="rect">
            <a:avLst/>
          </a:prstGeom>
          <a:noFill/>
        </p:spPr>
        <p:txBody>
          <a:bodyPr wrap="square" rtlCol="0">
            <a:spAutoFit/>
          </a:bodyPr>
          <a:lstStyle/>
          <a:p>
            <a:r>
              <a:rPr lang="en-US">
                <a:latin typeface="Roboto" panose="020B0604020202020204" charset="0"/>
                <a:ea typeface="Roboto" panose="020B0604020202020204" charset="0"/>
                <a:cs typeface="Roboto" panose="020B0604020202020204" charset="0"/>
              </a:rPr>
              <a:t>CSDL cục bộ</a:t>
            </a:r>
          </a:p>
        </p:txBody>
      </p:sp>
      <p:sp>
        <p:nvSpPr>
          <p:cNvPr id="29" name="TextBox 28">
            <a:extLst>
              <a:ext uri="{FF2B5EF4-FFF2-40B4-BE49-F238E27FC236}">
                <a16:creationId xmlns:a16="http://schemas.microsoft.com/office/drawing/2014/main" id="{E9354986-4316-407B-96D8-53F3E45D8BE6}"/>
              </a:ext>
            </a:extLst>
          </p:cNvPr>
          <p:cNvSpPr txBox="1"/>
          <p:nvPr/>
        </p:nvSpPr>
        <p:spPr>
          <a:xfrm>
            <a:off x="8193846" y="5552451"/>
            <a:ext cx="1615179" cy="369332"/>
          </a:xfrm>
          <a:prstGeom prst="rect">
            <a:avLst/>
          </a:prstGeom>
          <a:noFill/>
        </p:spPr>
        <p:txBody>
          <a:bodyPr wrap="square" rtlCol="0">
            <a:spAutoFit/>
          </a:bodyPr>
          <a:lstStyle/>
          <a:p>
            <a:r>
              <a:rPr lang="en-US">
                <a:latin typeface="Roboto" panose="020B0604020202020204" charset="0"/>
                <a:ea typeface="Roboto" panose="020B0604020202020204" charset="0"/>
                <a:cs typeface="Roboto" panose="020B0604020202020204" charset="0"/>
              </a:rPr>
              <a:t>CSDL cục bộ</a:t>
            </a:r>
          </a:p>
        </p:txBody>
      </p:sp>
    </p:spTree>
    <p:extLst>
      <p:ext uri="{BB962C8B-B14F-4D97-AF65-F5344CB8AC3E}">
        <p14:creationId xmlns:p14="http://schemas.microsoft.com/office/powerpoint/2010/main" val="3946872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repeatCount="indefinite"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500"/>
                                        <p:tgtEl>
                                          <p:spTgt spid="10"/>
                                        </p:tgtEl>
                                      </p:cBhvr>
                                    </p:animEffect>
                                  </p:childTnLst>
                                </p:cTn>
                              </p:par>
                              <p:par>
                                <p:cTn id="12" presetID="6" presetClass="entr" presetSubtype="16" repeatCount="indefinite"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500"/>
                                        <p:tgtEl>
                                          <p:spTgt spid="7"/>
                                        </p:tgtEl>
                                      </p:cBhvr>
                                    </p:animEffect>
                                  </p:childTnLst>
                                </p:cTn>
                              </p:par>
                              <p:par>
                                <p:cTn id="15" presetID="6" presetClass="entr" presetSubtype="16" repeatCount="indefinite"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7AF95B-5838-46FE-9CEA-CAEDFDBD0B0F}"/>
              </a:ext>
            </a:extLst>
          </p:cNvPr>
          <p:cNvSpPr/>
          <p:nvPr/>
        </p:nvSpPr>
        <p:spPr>
          <a:xfrm>
            <a:off x="0" y="6179127"/>
            <a:ext cx="12192000" cy="683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B82CE54F-5BB0-446A-BD96-107F78D9B371}"/>
              </a:ext>
            </a:extLst>
          </p:cNvPr>
          <p:cNvSpPr>
            <a:spLocks noGrp="1"/>
          </p:cNvSpPr>
          <p:nvPr>
            <p:ph sz="half" idx="1"/>
          </p:nvPr>
        </p:nvSpPr>
        <p:spPr>
          <a:xfrm>
            <a:off x="457200" y="911233"/>
            <a:ext cx="5237018" cy="5267894"/>
          </a:xfrm>
          <a:ln>
            <a:solidFill>
              <a:srgbClr val="002060"/>
            </a:solidFill>
          </a:ln>
        </p:spPr>
        <p:txBody>
          <a:bodyPr>
            <a:noAutofit/>
          </a:bodyPr>
          <a:lstStyle/>
          <a:p>
            <a:pPr marL="0" indent="0" algn="just">
              <a:lnSpc>
                <a:spcPct val="160000"/>
              </a:lnSpc>
              <a:buNone/>
            </a:pPr>
            <a:r>
              <a:rPr lang="en-US" sz="2400" b="1" spc="-30" dirty="0" err="1">
                <a:latin typeface="Times New Roman" panose="02020603050405020304" pitchFamily="18" charset="0"/>
                <a:cs typeface="Times New Roman" panose="02020603050405020304" pitchFamily="18" charset="0"/>
              </a:rPr>
              <a:t>Hệ</a:t>
            </a:r>
            <a:r>
              <a:rPr lang="en-US" sz="2400" b="1" spc="-30" dirty="0">
                <a:latin typeface="Times New Roman" panose="02020603050405020304" pitchFamily="18" charset="0"/>
                <a:cs typeface="Times New Roman" panose="02020603050405020304" pitchFamily="18" charset="0"/>
              </a:rPr>
              <a:t> CSDL </a:t>
            </a:r>
            <a:r>
              <a:rPr lang="en-US" sz="2400" b="1" spc="-30" dirty="0" err="1">
                <a:latin typeface="Times New Roman" panose="02020603050405020304" pitchFamily="18" charset="0"/>
                <a:cs typeface="Times New Roman" panose="02020603050405020304" pitchFamily="18" charset="0"/>
              </a:rPr>
              <a:t>tập</a:t>
            </a:r>
            <a:r>
              <a:rPr lang="en-US" sz="2400" b="1" spc="-30" dirty="0">
                <a:latin typeface="Times New Roman" panose="02020603050405020304" pitchFamily="18" charset="0"/>
                <a:cs typeface="Times New Roman" panose="02020603050405020304" pitchFamily="18" charset="0"/>
              </a:rPr>
              <a:t> </a:t>
            </a:r>
            <a:r>
              <a:rPr lang="en-US" sz="2400" b="1" spc="-30" dirty="0" err="1">
                <a:latin typeface="Times New Roman" panose="02020603050405020304" pitchFamily="18" charset="0"/>
                <a:cs typeface="Times New Roman" panose="02020603050405020304" pitchFamily="18" charset="0"/>
              </a:rPr>
              <a:t>trung</a:t>
            </a:r>
            <a:endParaRPr lang="en-US" sz="2400" b="1" spc="-30" dirty="0">
              <a:latin typeface="Times New Roman" panose="02020603050405020304" pitchFamily="18" charset="0"/>
              <a:cs typeface="Times New Roman" panose="02020603050405020304" pitchFamily="18" charset="0"/>
            </a:endParaRPr>
          </a:p>
          <a:p>
            <a:pPr algn="just">
              <a:lnSpc>
                <a:spcPct val="160000"/>
              </a:lnSpc>
            </a:pPr>
            <a:r>
              <a:rPr lang="vi-VN" sz="2400" spc="-30" dirty="0">
                <a:solidFill>
                  <a:srgbClr val="FF0000"/>
                </a:solidFill>
                <a:latin typeface="Times New Roman" panose="02020603050405020304" pitchFamily="18" charset="0"/>
                <a:cs typeface="Times New Roman" panose="02020603050405020304" pitchFamily="18" charset="0"/>
              </a:rPr>
              <a:t>Ư</a:t>
            </a:r>
            <a:r>
              <a:rPr lang="en-US" sz="2400" spc="-30" dirty="0">
                <a:solidFill>
                  <a:srgbClr val="FF0000"/>
                </a:solidFill>
                <a:latin typeface="Times New Roman" panose="02020603050405020304" pitchFamily="18" charset="0"/>
                <a:cs typeface="Times New Roman" panose="02020603050405020304" pitchFamily="18" charset="0"/>
              </a:rPr>
              <a:t>u </a:t>
            </a:r>
            <a:r>
              <a:rPr lang="en-US" sz="2400" spc="-30" dirty="0" err="1">
                <a:solidFill>
                  <a:srgbClr val="FF0000"/>
                </a:solidFill>
                <a:latin typeface="Times New Roman" panose="02020603050405020304" pitchFamily="18" charset="0"/>
                <a:cs typeface="Times New Roman" panose="02020603050405020304" pitchFamily="18" charset="0"/>
              </a:rPr>
              <a:t>điểm</a:t>
            </a:r>
            <a:r>
              <a:rPr lang="en-US" sz="2400" spc="-30" dirty="0">
                <a:solidFill>
                  <a:srgbClr val="FF0000"/>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dễ</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bảo</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trì</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phát</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triển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thuận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lợi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trong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công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tác</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đảm</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bảo</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nhất</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quán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dữ</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liệu</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và</a:t>
            </a:r>
            <a:r>
              <a:rPr lang="en-US" sz="2400" spc="-30" dirty="0">
                <a:solidFill>
                  <a:srgbClr val="543E34"/>
                </a:solidFill>
                <a:latin typeface="Times New Roman" panose="02020603050405020304" pitchFamily="18" charset="0"/>
                <a:cs typeface="Times New Roman" panose="02020603050405020304" pitchFamily="18" charset="0"/>
              </a:rPr>
              <a:t> an </a:t>
            </a:r>
            <a:r>
              <a:rPr lang="en-US" sz="2400" spc="-30" dirty="0" err="1">
                <a:solidFill>
                  <a:srgbClr val="543E34"/>
                </a:solidFill>
                <a:latin typeface="Times New Roman" panose="02020603050405020304" pitchFamily="18" charset="0"/>
                <a:cs typeface="Times New Roman" panose="02020603050405020304" pitchFamily="18" charset="0"/>
              </a:rPr>
              <a:t>ninh</a:t>
            </a:r>
            <a:r>
              <a:rPr lang="en-US" sz="2400" spc="-30" dirty="0">
                <a:solidFill>
                  <a:srgbClr val="543E34"/>
                </a:solidFill>
                <a:latin typeface="Times New Roman" panose="02020603050405020304" pitchFamily="18" charset="0"/>
                <a:cs typeface="Times New Roman" panose="02020603050405020304" pitchFamily="18" charset="0"/>
              </a:rPr>
              <a:t>.</a:t>
            </a:r>
            <a:endParaRPr lang="vi-VN" sz="2400" spc="-30" dirty="0">
              <a:solidFill>
                <a:srgbClr val="543E34"/>
              </a:solidFill>
              <a:latin typeface="Times New Roman" panose="02020603050405020304" pitchFamily="18" charset="0"/>
              <a:cs typeface="Times New Roman" panose="02020603050405020304" pitchFamily="18" charset="0"/>
            </a:endParaRPr>
          </a:p>
          <a:p>
            <a:pPr algn="just">
              <a:lnSpc>
                <a:spcPct val="160000"/>
              </a:lnSpc>
            </a:pPr>
            <a:r>
              <a:rPr lang="en-US" sz="2400" spc="-30" dirty="0">
                <a:solidFill>
                  <a:srgbClr val="FF0000"/>
                </a:solidFill>
                <a:latin typeface="Times New Roman" panose="02020603050405020304" pitchFamily="18" charset="0"/>
                <a:cs typeface="Times New Roman" panose="02020603050405020304" pitchFamily="18" charset="0"/>
              </a:rPr>
              <a:t>Nh</a:t>
            </a:r>
            <a:r>
              <a:rPr lang="vi-VN" sz="2400" spc="-30" dirty="0">
                <a:solidFill>
                  <a:srgbClr val="FF0000"/>
                </a:solidFill>
                <a:latin typeface="Times New Roman" panose="02020603050405020304" pitchFamily="18" charset="0"/>
                <a:cs typeface="Times New Roman" panose="02020603050405020304" pitchFamily="18" charset="0"/>
              </a:rPr>
              <a:t>ư</a:t>
            </a:r>
            <a:r>
              <a:rPr lang="en-US" sz="2400" spc="-30" dirty="0" err="1">
                <a:solidFill>
                  <a:srgbClr val="FF0000"/>
                </a:solidFill>
                <a:latin typeface="Times New Roman" panose="02020603050405020304" pitchFamily="18" charset="0"/>
                <a:cs typeface="Times New Roman" panose="02020603050405020304" pitchFamily="18" charset="0"/>
              </a:rPr>
              <a:t>ợc</a:t>
            </a:r>
            <a:r>
              <a:rPr lang="en-US" sz="2400" spc="-30" dirty="0">
                <a:solidFill>
                  <a:srgbClr val="FF0000"/>
                </a:solidFill>
                <a:latin typeface="Times New Roman" panose="02020603050405020304" pitchFamily="18" charset="0"/>
                <a:cs typeface="Times New Roman" panose="02020603050405020304" pitchFamily="18" charset="0"/>
              </a:rPr>
              <a:t> </a:t>
            </a:r>
            <a:r>
              <a:rPr lang="en-US" sz="2400" spc="-30" dirty="0" err="1">
                <a:solidFill>
                  <a:srgbClr val="FF0000"/>
                </a:solidFill>
                <a:latin typeface="Times New Roman" panose="02020603050405020304" pitchFamily="18" charset="0"/>
                <a:cs typeface="Times New Roman" panose="02020603050405020304" pitchFamily="18" charset="0"/>
              </a:rPr>
              <a:t>điểm</a:t>
            </a:r>
            <a:r>
              <a:rPr lang="en-US" sz="2400" spc="-30" dirty="0">
                <a:solidFill>
                  <a:srgbClr val="FF0000"/>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khi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triển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khai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trên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diện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rộng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đòi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hỏi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mạng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máy</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tính</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phải</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ổn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định</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và</a:t>
            </a:r>
            <a:r>
              <a:rPr lang="en-US" sz="2400" spc="-30" dirty="0">
                <a:solidFill>
                  <a:srgbClr val="543E34"/>
                </a:solidFill>
                <a:latin typeface="Times New Roman" panose="02020603050405020304" pitchFamily="18" charset="0"/>
                <a:cs typeface="Times New Roman" panose="02020603050405020304" pitchFamily="18" charset="0"/>
              </a:rPr>
              <a:t> đ</a:t>
            </a:r>
            <a:r>
              <a:rPr lang="vi-VN" sz="2400" spc="-30" dirty="0">
                <a:solidFill>
                  <a:srgbClr val="543E34"/>
                </a:solidFill>
                <a:latin typeface="Times New Roman" panose="02020603050405020304" pitchFamily="18" charset="0"/>
                <a:cs typeface="Times New Roman" panose="02020603050405020304" pitchFamily="18" charset="0"/>
              </a:rPr>
              <a:t>ư</a:t>
            </a:r>
            <a:r>
              <a:rPr lang="en-US" sz="2400" spc="-30" dirty="0" err="1">
                <a:solidFill>
                  <a:srgbClr val="543E34"/>
                </a:solidFill>
                <a:latin typeface="Times New Roman" panose="02020603050405020304" pitchFamily="18" charset="0"/>
                <a:cs typeface="Times New Roman" panose="02020603050405020304" pitchFamily="18" charset="0"/>
              </a:rPr>
              <a:t>ờng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truyền</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mạng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có</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tốc</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độ</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đáp</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ứng</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đủ</a:t>
            </a:r>
            <a:r>
              <a:rPr lang="en-US" sz="2400" spc="-30" dirty="0">
                <a:solidFill>
                  <a:srgbClr val="543E34"/>
                </a:solidFill>
                <a:latin typeface="Times New Roman" panose="02020603050405020304" pitchFamily="18" charset="0"/>
                <a:cs typeface="Times New Roman" panose="02020603050405020304" pitchFamily="18" charset="0"/>
              </a:rPr>
              <a:t> </a:t>
            </a:r>
            <a:r>
              <a:rPr lang="en-US" sz="2400" spc="-30" dirty="0" err="1">
                <a:solidFill>
                  <a:srgbClr val="543E34"/>
                </a:solidFill>
                <a:latin typeface="Times New Roman" panose="02020603050405020304" pitchFamily="18" charset="0"/>
                <a:cs typeface="Times New Roman" panose="02020603050405020304" pitchFamily="18" charset="0"/>
              </a:rPr>
              <a:t>nhanh</a:t>
            </a:r>
            <a:r>
              <a:rPr lang="en-US" sz="2400" spc="-30" dirty="0">
                <a:solidFill>
                  <a:srgbClr val="543E34"/>
                </a:solidFill>
                <a:latin typeface="Times New Roman" panose="02020603050405020304" pitchFamily="18" charset="0"/>
                <a:cs typeface="Times New Roman" panose="02020603050405020304" pitchFamily="18" charset="0"/>
              </a:rPr>
              <a:t>.</a:t>
            </a:r>
            <a:endParaRPr lang="vi-VN" sz="2400" spc="-30" dirty="0">
              <a:solidFill>
                <a:srgbClr val="543E34"/>
              </a:solidFill>
              <a:latin typeface="Times New Roman" panose="02020603050405020304" pitchFamily="18" charset="0"/>
              <a:cs typeface="Times New Roman" panose="02020603050405020304" pitchFamily="18" charset="0"/>
            </a:endParaRPr>
          </a:p>
          <a:p>
            <a:pPr>
              <a:lnSpc>
                <a:spcPct val="160000"/>
              </a:lnSpc>
            </a:pPr>
            <a:endParaRPr lang="en-US" sz="2400" dirty="0"/>
          </a:p>
        </p:txBody>
      </p:sp>
      <p:sp>
        <p:nvSpPr>
          <p:cNvPr id="14" name="Content Placeholder 13">
            <a:extLst>
              <a:ext uri="{FF2B5EF4-FFF2-40B4-BE49-F238E27FC236}">
                <a16:creationId xmlns:a16="http://schemas.microsoft.com/office/drawing/2014/main" id="{168065F7-120F-46C1-B20D-00053E7A52D1}"/>
              </a:ext>
            </a:extLst>
          </p:cNvPr>
          <p:cNvSpPr>
            <a:spLocks noGrp="1"/>
          </p:cNvSpPr>
          <p:nvPr>
            <p:ph sz="half" idx="2"/>
          </p:nvPr>
        </p:nvSpPr>
        <p:spPr>
          <a:xfrm>
            <a:off x="6497784" y="867578"/>
            <a:ext cx="5541811" cy="5311549"/>
          </a:xfrm>
          <a:ln>
            <a:solidFill>
              <a:srgbClr val="002060"/>
            </a:solidFill>
          </a:ln>
        </p:spPr>
        <p:txBody>
          <a:bodyPr>
            <a:noAutofit/>
          </a:bodyPr>
          <a:lstStyle/>
          <a:p>
            <a:pPr marL="0" indent="0" algn="just">
              <a:lnSpc>
                <a:spcPct val="160000"/>
              </a:lnSpc>
              <a:buNone/>
            </a:pP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CSLD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tán</a:t>
            </a:r>
            <a:endParaRPr lang="en-US" sz="2400" b="1" dirty="0">
              <a:latin typeface="Times New Roman" panose="02020603050405020304" pitchFamily="18" charset="0"/>
              <a:cs typeface="Times New Roman" panose="02020603050405020304" pitchFamily="18" charset="0"/>
            </a:endParaRPr>
          </a:p>
          <a:p>
            <a:pPr algn="just">
              <a:lnSpc>
                <a:spcPct val="160000"/>
              </a:lnSpc>
            </a:pPr>
            <a:r>
              <a:rPr lang="vi-VN" sz="2400" dirty="0">
                <a:solidFill>
                  <a:srgbClr val="FF0000"/>
                </a:solidFill>
                <a:latin typeface="Times New Roman" panose="02020603050405020304" pitchFamily="18" charset="0"/>
                <a:cs typeface="Times New Roman" panose="02020603050405020304" pitchFamily="18" charset="0"/>
              </a:rPr>
              <a:t>Ư</a:t>
            </a:r>
            <a:r>
              <a:rPr lang="en-US" sz="2400" dirty="0">
                <a:solidFill>
                  <a:srgbClr val="FF0000"/>
                </a:solidFill>
                <a:latin typeface="Times New Roman" panose="02020603050405020304" pitchFamily="18" charset="0"/>
                <a:cs typeface="Times New Roman" panose="02020603050405020304" pitchFamily="18" charset="0"/>
              </a:rPr>
              <a:t>u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tính</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sẵn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sàng</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cao</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dễ</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dàng</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mở</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rộng</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độ</a:t>
            </a:r>
            <a:r>
              <a:rPr lang="en-US" sz="2400" dirty="0">
                <a:solidFill>
                  <a:srgbClr val="543E34"/>
                </a:solidFill>
                <a:latin typeface="Times New Roman" panose="02020603050405020304" pitchFamily="18" charset="0"/>
                <a:cs typeface="Times New Roman" panose="02020603050405020304" pitchFamily="18" charset="0"/>
              </a:rPr>
              <a:t> tin </a:t>
            </a:r>
            <a:r>
              <a:rPr lang="en-US" sz="2400" dirty="0" err="1">
                <a:solidFill>
                  <a:srgbClr val="543E34"/>
                </a:solidFill>
                <a:latin typeface="Times New Roman" panose="02020603050405020304" pitchFamily="18" charset="0"/>
                <a:cs typeface="Times New Roman" panose="02020603050405020304" pitchFamily="18" charset="0"/>
              </a:rPr>
              <a:t>cậy</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và</a:t>
            </a:r>
            <a:r>
              <a:rPr lang="en-US" sz="2400" dirty="0">
                <a:solidFill>
                  <a:srgbClr val="543E34"/>
                </a:solidFill>
                <a:latin typeface="Times New Roman" panose="02020603050405020304" pitchFamily="18" charset="0"/>
                <a:cs typeface="Times New Roman" panose="02020603050405020304" pitchFamily="18" charset="0"/>
              </a:rPr>
              <a:t> an </a:t>
            </a:r>
            <a:r>
              <a:rPr lang="en-US" sz="2400" dirty="0" err="1">
                <a:solidFill>
                  <a:srgbClr val="543E34"/>
                </a:solidFill>
                <a:latin typeface="Times New Roman" panose="02020603050405020304" pitchFamily="18" charset="0"/>
                <a:cs typeface="Times New Roman" panose="02020603050405020304" pitchFamily="18" charset="0"/>
              </a:rPr>
              <a:t>toàn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dữ</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liệu</a:t>
            </a:r>
            <a:r>
              <a:rPr lang="en-US" sz="2400" dirty="0">
                <a:solidFill>
                  <a:srgbClr val="543E34"/>
                </a:solidFill>
                <a:latin typeface="Times New Roman" panose="02020603050405020304" pitchFamily="18" charset="0"/>
                <a:cs typeface="Times New Roman" panose="02020603050405020304" pitchFamily="18" charset="0"/>
              </a:rPr>
              <a:t> đ</a:t>
            </a:r>
            <a:r>
              <a:rPr lang="vi-VN" sz="2400" dirty="0">
                <a:solidFill>
                  <a:srgbClr val="543E34"/>
                </a:solidFill>
                <a:latin typeface="Times New Roman" panose="02020603050405020304" pitchFamily="18" charset="0"/>
                <a:cs typeface="Times New Roman" panose="02020603050405020304" pitchFamily="18" charset="0"/>
              </a:rPr>
              <a:t>ư</a:t>
            </a:r>
            <a:r>
              <a:rPr lang="en-US" sz="2400" dirty="0" err="1">
                <a:solidFill>
                  <a:srgbClr val="543E34"/>
                </a:solidFill>
                <a:latin typeface="Times New Roman" panose="02020603050405020304" pitchFamily="18" charset="0"/>
                <a:cs typeface="Times New Roman" panose="02020603050405020304" pitchFamily="18" charset="0"/>
              </a:rPr>
              <a:t>ợc</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nâng</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cao</a:t>
            </a:r>
            <a:r>
              <a:rPr lang="en-US" sz="2400" dirty="0">
                <a:solidFill>
                  <a:srgbClr val="543E34"/>
                </a:solidFill>
                <a:latin typeface="Times New Roman" panose="02020603050405020304" pitchFamily="18" charset="0"/>
                <a:cs typeface="Times New Roman" panose="02020603050405020304" pitchFamily="18" charset="0"/>
              </a:rPr>
              <a:t>.</a:t>
            </a:r>
            <a:endParaRPr lang="vi-VN" sz="2400" dirty="0">
              <a:solidFill>
                <a:srgbClr val="543E34"/>
              </a:solidFill>
              <a:latin typeface="Times New Roman" panose="02020603050405020304" pitchFamily="18" charset="0"/>
              <a:cs typeface="Times New Roman" panose="02020603050405020304" pitchFamily="18" charset="0"/>
            </a:endParaRPr>
          </a:p>
          <a:p>
            <a:pPr algn="just">
              <a:lnSpc>
                <a:spcPct val="160000"/>
              </a:lnSpc>
            </a:pPr>
            <a:r>
              <a:rPr lang="en-US" sz="2400" dirty="0">
                <a:solidFill>
                  <a:srgbClr val="FF0000"/>
                </a:solidFill>
                <a:latin typeface="Times New Roman" panose="02020603050405020304" pitchFamily="18" charset="0"/>
                <a:cs typeface="Times New Roman" panose="02020603050405020304" pitchFamily="18" charset="0"/>
              </a:rPr>
              <a:t>Nh</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kiến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trúc</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phức</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tạp</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nên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khó</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thiết</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kế</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và</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triển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khai</a:t>
            </a:r>
            <a:r>
              <a:rPr lang="en-US" sz="2400" dirty="0">
                <a:solidFill>
                  <a:srgbClr val="543E34"/>
                </a:solidFill>
                <a:latin typeface="Times New Roman" panose="02020603050405020304" pitchFamily="18" charset="0"/>
                <a:cs typeface="Times New Roman" panose="02020603050405020304" pitchFamily="18" charset="0"/>
              </a:rPr>
              <a:t>, chi </a:t>
            </a:r>
            <a:r>
              <a:rPr lang="en-US" sz="2400" dirty="0" err="1">
                <a:solidFill>
                  <a:srgbClr val="543E34"/>
                </a:solidFill>
                <a:latin typeface="Times New Roman" panose="02020603050405020304" pitchFamily="18" charset="0"/>
                <a:cs typeface="Times New Roman" panose="02020603050405020304" pitchFamily="18" charset="0"/>
              </a:rPr>
              <a:t>phí</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duy</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trì</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cao</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tính</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nhất</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quán</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của</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dữ</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liệu</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có</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thể</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bị</a:t>
            </a:r>
            <a:r>
              <a:rPr lang="en-US" sz="2400" dirty="0">
                <a:solidFill>
                  <a:srgbClr val="543E34"/>
                </a:solidFill>
                <a:latin typeface="Times New Roman" panose="02020603050405020304" pitchFamily="18" charset="0"/>
                <a:cs typeface="Times New Roman" panose="02020603050405020304" pitchFamily="18" charset="0"/>
              </a:rPr>
              <a:t> </a:t>
            </a:r>
            <a:r>
              <a:rPr lang="en-US" sz="2400" dirty="0" err="1">
                <a:solidFill>
                  <a:srgbClr val="543E34"/>
                </a:solidFill>
                <a:latin typeface="Times New Roman" panose="02020603050405020304" pitchFamily="18" charset="0"/>
                <a:cs typeface="Times New Roman" panose="02020603050405020304" pitchFamily="18" charset="0"/>
              </a:rPr>
              <a:t>ảnh</a:t>
            </a:r>
            <a:r>
              <a:rPr lang="en-US" sz="2400" dirty="0">
                <a:solidFill>
                  <a:srgbClr val="543E34"/>
                </a:solidFill>
                <a:latin typeface="Times New Roman" panose="02020603050405020304" pitchFamily="18" charset="0"/>
                <a:cs typeface="Times New Roman" panose="02020603050405020304" pitchFamily="18" charset="0"/>
              </a:rPr>
              <a:t> h</a:t>
            </a:r>
            <a:r>
              <a:rPr lang="vi-VN" sz="2400" dirty="0">
                <a:solidFill>
                  <a:srgbClr val="543E34"/>
                </a:solidFill>
                <a:latin typeface="Times New Roman" panose="02020603050405020304" pitchFamily="18" charset="0"/>
                <a:cs typeface="Times New Roman" panose="02020603050405020304" pitchFamily="18" charset="0"/>
              </a:rPr>
              <a:t>ư</a:t>
            </a:r>
            <a:r>
              <a:rPr lang="en-US" sz="2400" dirty="0" err="1">
                <a:solidFill>
                  <a:srgbClr val="543E34"/>
                </a:solidFill>
                <a:latin typeface="Times New Roman" panose="02020603050405020304" pitchFamily="18" charset="0"/>
                <a:cs typeface="Times New Roman" panose="02020603050405020304" pitchFamily="18" charset="0"/>
              </a:rPr>
              <a:t>ởng</a:t>
            </a:r>
            <a:r>
              <a:rPr lang="en-US" sz="2400" dirty="0">
                <a:solidFill>
                  <a:srgbClr val="543E34"/>
                </a:solidFill>
                <a:latin typeface="Times New Roman" panose="02020603050405020304" pitchFamily="18" charset="0"/>
                <a:cs typeface="Times New Roman" panose="02020603050405020304" pitchFamily="18" charset="0"/>
              </a:rPr>
              <a:t>.</a:t>
            </a:r>
            <a:endParaRPr lang="vi-VN" sz="2400" dirty="0">
              <a:solidFill>
                <a:srgbClr val="543E34"/>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B27F0C-F3EE-426A-9B32-D13CE9A8A814}"/>
              </a:ext>
            </a:extLst>
          </p:cNvPr>
          <p:cNvSpPr>
            <a:spLocks noGrp="1"/>
          </p:cNvSpPr>
          <p:nvPr>
            <p:ph type="sldNum" sz="quarter" idx="12"/>
          </p:nvPr>
        </p:nvSpPr>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C7C6A030-D94B-416B-AC45-203921E89750}"/>
              </a:ext>
            </a:extLst>
          </p:cNvPr>
          <p:cNvSpPr>
            <a:spLocks noGrp="1"/>
          </p:cNvSpPr>
          <p:nvPr>
            <p:ph type="title"/>
          </p:nvPr>
        </p:nvSpPr>
        <p:spPr>
          <a:xfrm>
            <a:off x="276467" y="53593"/>
            <a:ext cx="9144000" cy="676656"/>
          </a:xfrm>
        </p:spPr>
        <p:txBody>
          <a:bodyPr/>
          <a:lstStyle/>
          <a:p>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CSDL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tán</a:t>
            </a:r>
            <a:endParaRPr lang="en-US" sz="3600" dirty="0"/>
          </a:p>
        </p:txBody>
      </p:sp>
    </p:spTree>
    <p:extLst>
      <p:ext uri="{BB962C8B-B14F-4D97-AF65-F5344CB8AC3E}">
        <p14:creationId xmlns:p14="http://schemas.microsoft.com/office/powerpoint/2010/main" val="3561896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7AF95B-5838-46FE-9CEA-CAEDFDBD0B0F}"/>
              </a:ext>
            </a:extLst>
          </p:cNvPr>
          <p:cNvSpPr/>
          <p:nvPr/>
        </p:nvSpPr>
        <p:spPr>
          <a:xfrm>
            <a:off x="0" y="6179127"/>
            <a:ext cx="12192000" cy="683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7B27F0C-F3EE-426A-9B32-D13CE9A8A814}"/>
              </a:ext>
            </a:extLst>
          </p:cNvPr>
          <p:cNvSpPr>
            <a:spLocks noGrp="1"/>
          </p:cNvSpPr>
          <p:nvPr>
            <p:ph type="sldNum" sz="quarter" idx="12"/>
          </p:nvPr>
        </p:nvSpPr>
        <p:spPr/>
        <p:txBody>
          <a:bodyPr/>
          <a:lstStyle/>
          <a:p>
            <a:fld id="{58FB4751-880F-D840-AAA9-3A15815CC996}" type="slidenum">
              <a:rPr lang="en-US" smtClean="0">
                <a:latin typeface="Times New Roman" panose="02020603050405020304" pitchFamily="18" charset="0"/>
                <a:cs typeface="Times New Roman" panose="02020603050405020304" pitchFamily="18" charset="0"/>
              </a:rPr>
              <a:t>27</a:t>
            </a:fld>
            <a:endParaRPr lang="en-US" dirty="0">
              <a:latin typeface="Times New Roman" panose="02020603050405020304" pitchFamily="18" charset="0"/>
              <a:cs typeface="Times New Roman" panose="02020603050405020304" pitchFamily="18" charset="0"/>
            </a:endParaRPr>
          </a:p>
        </p:txBody>
      </p:sp>
      <p:sp>
        <p:nvSpPr>
          <p:cNvPr id="8" name="Title 7">
            <a:extLst>
              <a:ext uri="{FF2B5EF4-FFF2-40B4-BE49-F238E27FC236}">
                <a16:creationId xmlns:a16="http://schemas.microsoft.com/office/drawing/2014/main" id="{C7C6A030-D94B-416B-AC45-203921E89750}"/>
              </a:ext>
            </a:extLst>
          </p:cNvPr>
          <p:cNvSpPr>
            <a:spLocks noGrp="1"/>
          </p:cNvSpPr>
          <p:nvPr>
            <p:ph type="title"/>
          </p:nvPr>
        </p:nvSpPr>
        <p:spPr>
          <a:xfrm>
            <a:off x="276467" y="39738"/>
            <a:ext cx="9144000" cy="676656"/>
          </a:xfrm>
        </p:spPr>
        <p:txBody>
          <a:bodyPr/>
          <a:lstStyle/>
          <a:p>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CSDL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tán</a:t>
            </a:r>
            <a:endParaRPr lang="en-US" sz="3600" dirty="0"/>
          </a:p>
        </p:txBody>
      </p:sp>
      <p:sp>
        <p:nvSpPr>
          <p:cNvPr id="7" name="Rectangle 6">
            <a:extLst>
              <a:ext uri="{FF2B5EF4-FFF2-40B4-BE49-F238E27FC236}">
                <a16:creationId xmlns:a16="http://schemas.microsoft.com/office/drawing/2014/main" id="{21FD38F0-301A-4A78-BAAB-4F48FFCC8812}"/>
              </a:ext>
            </a:extLst>
          </p:cNvPr>
          <p:cNvSpPr/>
          <p:nvPr/>
        </p:nvSpPr>
        <p:spPr>
          <a:xfrm>
            <a:off x="715127" y="1041461"/>
            <a:ext cx="6589304" cy="461665"/>
          </a:xfrm>
          <a:prstGeom prst="rect">
            <a:avLst/>
          </a:prstGeom>
        </p:spPr>
        <p:txBody>
          <a:bodyPr wrap="none">
            <a:spAutoFit/>
          </a:bodyPr>
          <a:lstStyle/>
          <a:p>
            <a:pPr lvl="0"/>
            <a:r>
              <a:rPr lang="en-US" sz="2400" b="1" dirty="0" err="1">
                <a:latin typeface="Times New Roman" panose="02020603050405020304" pitchFamily="18" charset="0"/>
                <a:ea typeface="Roboto" panose="02000000000000000000" pitchFamily="2" charset="0"/>
                <a:cs typeface="Times New Roman" panose="02020603050405020304" pitchFamily="18" charset="0"/>
              </a:rPr>
              <a:t>Hệ</a:t>
            </a:r>
            <a:r>
              <a:rPr lang="en-US" sz="2400" b="1" dirty="0">
                <a:latin typeface="Times New Roman" panose="02020603050405020304" pitchFamily="18" charset="0"/>
                <a:ea typeface="Roboto" panose="02000000000000000000" pitchFamily="2" charset="0"/>
                <a:cs typeface="Times New Roman" panose="02020603050405020304" pitchFamily="18" charset="0"/>
              </a:rPr>
              <a:t> CSDL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tập</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trung</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nhưng</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xử</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lí</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dữ</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liệu</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phân</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tán</a:t>
            </a:r>
            <a:endParaRPr lang="en-US" sz="2400" b="1"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9" name="Rectangle 8">
            <a:extLst>
              <a:ext uri="{FF2B5EF4-FFF2-40B4-BE49-F238E27FC236}">
                <a16:creationId xmlns:a16="http://schemas.microsoft.com/office/drawing/2014/main" id="{80955CFD-C5DC-4F99-954F-6162E877286A}"/>
              </a:ext>
            </a:extLst>
          </p:cNvPr>
          <p:cNvSpPr/>
          <p:nvPr/>
        </p:nvSpPr>
        <p:spPr>
          <a:xfrm>
            <a:off x="715127" y="1828193"/>
            <a:ext cx="8858364" cy="2239844"/>
          </a:xfrm>
          <a:prstGeom prst="rect">
            <a:avLst/>
          </a:prstGeom>
        </p:spPr>
        <p:txBody>
          <a:bodyPr wrap="square">
            <a:spAutoFit/>
          </a:bodyPr>
          <a:lstStyle/>
          <a:p>
            <a:pPr lvl="0" algn="just">
              <a:lnSpc>
                <a:spcPct val="150000"/>
              </a:lnSpc>
            </a:pPr>
            <a:r>
              <a:rPr lang="en-US" sz="2400" dirty="0">
                <a:latin typeface="Roboto" panose="02000000000000000000" pitchFamily="2" charset="0"/>
                <a:ea typeface="Roboto" panose="02000000000000000000" pitchFamily="2" charset="0"/>
                <a:cs typeface="Roboto" panose="02000000000000000000" pitchFamily="2" charset="0"/>
              </a:rPr>
              <a:t>CSDL </a:t>
            </a:r>
            <a:r>
              <a:rPr lang="en-US" sz="2400" dirty="0" err="1">
                <a:latin typeface="Roboto" panose="02000000000000000000" pitchFamily="2" charset="0"/>
                <a:ea typeface="Roboto" panose="02000000000000000000" pitchFamily="2" charset="0"/>
                <a:cs typeface="Roboto" panose="02000000000000000000" pitchFamily="2" charset="0"/>
              </a:rPr>
              <a:t>và</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phần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mềm</a:t>
            </a:r>
            <a:r>
              <a:rPr lang="en-US" sz="2400" dirty="0">
                <a:latin typeface="Roboto" panose="02000000000000000000" pitchFamily="2" charset="0"/>
                <a:ea typeface="Roboto" panose="02000000000000000000" pitchFamily="2" charset="0"/>
                <a:cs typeface="Roboto" panose="02000000000000000000" pitchFamily="2" charset="0"/>
              </a:rPr>
              <a:t> CSDL </a:t>
            </a:r>
            <a:r>
              <a:rPr lang="en-US" sz="2400" dirty="0" err="1">
                <a:latin typeface="Roboto" panose="02000000000000000000" pitchFamily="2" charset="0"/>
                <a:ea typeface="Roboto" panose="02000000000000000000" pitchFamily="2" charset="0"/>
                <a:cs typeface="Roboto" panose="02000000000000000000" pitchFamily="2" charset="0"/>
              </a:rPr>
              <a:t>được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đặt</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trên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chủ</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Khi</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có</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yêu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cầu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từ</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trạm</a:t>
            </a:r>
            <a:r>
              <a:rPr lang="en-US" sz="2400" dirty="0">
                <a:latin typeface="Roboto" panose="02000000000000000000" pitchFamily="2" charset="0"/>
                <a:ea typeface="Roboto" panose="02000000000000000000" pitchFamily="2" charset="0"/>
                <a:cs typeface="Roboto" panose="02000000000000000000" pitchFamily="2" charset="0"/>
              </a:rPr>
              <a:t>, CSDL </a:t>
            </a:r>
            <a:r>
              <a:rPr lang="en-US" sz="2400" dirty="0" err="1">
                <a:latin typeface="Roboto" panose="02000000000000000000" pitchFamily="2" charset="0"/>
                <a:ea typeface="Roboto" panose="02000000000000000000" pitchFamily="2" charset="0"/>
                <a:cs typeface="Roboto" panose="02000000000000000000" pitchFamily="2" charset="0"/>
              </a:rPr>
              <a:t>được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truyền</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từ</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chủ</a:t>
            </a:r>
            <a:r>
              <a:rPr lang="en-US" sz="2400" dirty="0">
                <a:latin typeface="Roboto" panose="02000000000000000000" pitchFamily="2" charset="0"/>
                <a:ea typeface="Roboto" panose="02000000000000000000" pitchFamily="2" charset="0"/>
                <a:cs typeface="Roboto" panose="02000000000000000000" pitchFamily="2" charset="0"/>
              </a:rPr>
              <a:t> qua </a:t>
            </a:r>
            <a:r>
              <a:rPr lang="en-US" sz="2400" dirty="0" err="1">
                <a:latin typeface="Roboto" panose="02000000000000000000" pitchFamily="2" charset="0"/>
                <a:ea typeface="Roboto" panose="02000000000000000000" pitchFamily="2" charset="0"/>
                <a:cs typeface="Roboto" panose="02000000000000000000" pitchFamily="2" charset="0"/>
              </a:rPr>
              <a:t>mạng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về</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trạm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và</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xử</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lý</a:t>
            </a:r>
            <a:r>
              <a:rPr lang="en-US" sz="2400" dirty="0">
                <a:latin typeface="Roboto" panose="02000000000000000000" pitchFamily="2" charset="0"/>
                <a:ea typeface="Roboto" panose="02000000000000000000" pitchFamily="2" charset="0"/>
                <a:cs typeface="Roboto" panose="02000000000000000000" pitchFamily="2" charset="0"/>
              </a:rPr>
              <a:t> ở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trạm</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Xử</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lý</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xong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thì</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dữ</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liệu</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được</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đưa</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về</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lưu</a:t>
            </a:r>
            <a:r>
              <a:rPr lang="en-US" sz="2400" dirty="0">
                <a:latin typeface="Roboto" panose="02000000000000000000" pitchFamily="2" charset="0"/>
                <a:ea typeface="Roboto" panose="02000000000000000000" pitchFamily="2" charset="0"/>
                <a:cs typeface="Roboto" panose="02000000000000000000" pitchFamily="2" charset="0"/>
              </a:rPr>
              <a:t> ở </a:t>
            </a:r>
            <a:r>
              <a:rPr lang="en-US" sz="2400" dirty="0" err="1">
                <a:latin typeface="Roboto" panose="02000000000000000000" pitchFamily="2" charset="0"/>
                <a:ea typeface="Roboto" panose="02000000000000000000" pitchFamily="2" charset="0"/>
                <a:cs typeface="Roboto" panose="02000000000000000000" pitchFamily="2" charset="0"/>
              </a:rPr>
              <a:t>máy</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err="1">
                <a:latin typeface="Roboto" panose="02000000000000000000" pitchFamily="2" charset="0"/>
                <a:ea typeface="Roboto" panose="02000000000000000000" pitchFamily="2" charset="0"/>
                <a:cs typeface="Roboto" panose="02000000000000000000" pitchFamily="2" charset="0"/>
              </a:rPr>
              <a:t>chủ</a:t>
            </a:r>
            <a:r>
              <a:rPr lang="en-US" sz="2400" dirty="0">
                <a:latin typeface="Roboto" panose="02000000000000000000" pitchFamily="2" charset="0"/>
                <a:ea typeface="Roboto" panose="02000000000000000000" pitchFamily="2" charset="0"/>
                <a:cs typeface="Roboto" panose="02000000000000000000" pitchFamily="2" charset="0"/>
              </a:rPr>
              <a:t>.</a:t>
            </a:r>
          </a:p>
        </p:txBody>
      </p:sp>
      <p:pic>
        <p:nvPicPr>
          <p:cNvPr id="40" name="Picture 2">
            <a:extLst>
              <a:ext uri="{FF2B5EF4-FFF2-40B4-BE49-F238E27FC236}">
                <a16:creationId xmlns:a16="http://schemas.microsoft.com/office/drawing/2014/main" id="{D6AE1E7F-75EA-4ADB-B260-07B6AB59A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782" y="795961"/>
            <a:ext cx="1523346" cy="23611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Database Icons PNG - Free PNG and Icons Downloads">
            <a:extLst>
              <a:ext uri="{FF2B5EF4-FFF2-40B4-BE49-F238E27FC236}">
                <a16:creationId xmlns:a16="http://schemas.microsoft.com/office/drawing/2014/main" id="{932A7623-66F1-425B-9189-63E133EF4B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528470" y="1779398"/>
            <a:ext cx="954831" cy="115609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atabase Icons PNG - Free PNG and Icons Downloads">
            <a:extLst>
              <a:ext uri="{FF2B5EF4-FFF2-40B4-BE49-F238E27FC236}">
                <a16:creationId xmlns:a16="http://schemas.microsoft.com/office/drawing/2014/main" id="{1671AE11-193F-4B6A-822E-6DA67FCEF0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245761" y="1926793"/>
            <a:ext cx="954831" cy="11560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Database Icons PNG - Free PNG and Icons Downloads">
            <a:extLst>
              <a:ext uri="{FF2B5EF4-FFF2-40B4-BE49-F238E27FC236}">
                <a16:creationId xmlns:a16="http://schemas.microsoft.com/office/drawing/2014/main" id="{53E35A16-5D45-4AC7-B8A7-1076427C76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10632313" y="1963923"/>
            <a:ext cx="954831" cy="115609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oogle Shape;319;p34">
            <a:extLst>
              <a:ext uri="{FF2B5EF4-FFF2-40B4-BE49-F238E27FC236}">
                <a16:creationId xmlns:a16="http://schemas.microsoft.com/office/drawing/2014/main" id="{7CEFBCF3-86F4-40FA-93D6-CA0836FB237C}"/>
              </a:ext>
            </a:extLst>
          </p:cNvPr>
          <p:cNvGrpSpPr/>
          <p:nvPr/>
        </p:nvGrpSpPr>
        <p:grpSpPr>
          <a:xfrm>
            <a:off x="9121940" y="4123151"/>
            <a:ext cx="2353477" cy="1215690"/>
            <a:chOff x="1177450" y="241631"/>
            <a:chExt cx="6173152" cy="3616776"/>
          </a:xfrm>
        </p:grpSpPr>
        <p:sp>
          <p:nvSpPr>
            <p:cNvPr id="45" name="Google Shape;320;p34">
              <a:extLst>
                <a:ext uri="{FF2B5EF4-FFF2-40B4-BE49-F238E27FC236}">
                  <a16:creationId xmlns:a16="http://schemas.microsoft.com/office/drawing/2014/main" id="{F1575CAB-6DF1-47BD-B9FE-03A52199875F}"/>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222222"/>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321;p34">
              <a:extLst>
                <a:ext uri="{FF2B5EF4-FFF2-40B4-BE49-F238E27FC236}">
                  <a16:creationId xmlns:a16="http://schemas.microsoft.com/office/drawing/2014/main" id="{FEB2A754-D10E-400A-B22C-08D727CF904C}"/>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222222"/>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322;p34">
              <a:extLst>
                <a:ext uri="{FF2B5EF4-FFF2-40B4-BE49-F238E27FC236}">
                  <a16:creationId xmlns:a16="http://schemas.microsoft.com/office/drawing/2014/main" id="{39332F5D-ABB5-47F7-B179-733FAFD12A43}"/>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666666"/>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323;p34">
              <a:extLst>
                <a:ext uri="{FF2B5EF4-FFF2-40B4-BE49-F238E27FC236}">
                  <a16:creationId xmlns:a16="http://schemas.microsoft.com/office/drawing/2014/main" id="{A69DC2EB-0591-4E91-93B6-8AEF3964DD78}"/>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870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49" name="Straight Connector 48">
            <a:extLst>
              <a:ext uri="{FF2B5EF4-FFF2-40B4-BE49-F238E27FC236}">
                <a16:creationId xmlns:a16="http://schemas.microsoft.com/office/drawing/2014/main" id="{5602C8D5-4BE3-4BAC-A972-8C8AC1156D27}"/>
              </a:ext>
            </a:extLst>
          </p:cNvPr>
          <p:cNvCxnSpPr>
            <a:cxnSpLocks/>
          </p:cNvCxnSpPr>
          <p:nvPr/>
        </p:nvCxnSpPr>
        <p:spPr>
          <a:xfrm flipH="1">
            <a:off x="10957327" y="2920455"/>
            <a:ext cx="20096" cy="1181988"/>
          </a:xfrm>
          <a:prstGeom prst="line">
            <a:avLst/>
          </a:prstGeom>
          <a:noFill/>
          <a:ln w="9525" cap="flat" cmpd="sng" algn="ctr">
            <a:solidFill>
              <a:srgbClr val="FF0000"/>
            </a:solidFill>
            <a:prstDash val="solid"/>
          </a:ln>
          <a:effectLst/>
        </p:spPr>
      </p:cxnSp>
      <p:pic>
        <p:nvPicPr>
          <p:cNvPr id="50" name="Picture 4" descr="Đề tài quản lý thư viện full code c# + báo cáo">
            <a:extLst>
              <a:ext uri="{FF2B5EF4-FFF2-40B4-BE49-F238E27FC236}">
                <a16:creationId xmlns:a16="http://schemas.microsoft.com/office/drawing/2014/main" id="{7DB87391-A13E-4434-A1F8-D6676C35B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784" y="4253625"/>
            <a:ext cx="1575024" cy="930013"/>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oogle Shape;319;p34">
            <a:extLst>
              <a:ext uri="{FF2B5EF4-FFF2-40B4-BE49-F238E27FC236}">
                <a16:creationId xmlns:a16="http://schemas.microsoft.com/office/drawing/2014/main" id="{020C2273-2995-4F26-B30E-D7F480F99E49}"/>
              </a:ext>
            </a:extLst>
          </p:cNvPr>
          <p:cNvGrpSpPr/>
          <p:nvPr/>
        </p:nvGrpSpPr>
        <p:grpSpPr>
          <a:xfrm>
            <a:off x="4281052" y="4184079"/>
            <a:ext cx="2353477" cy="1215690"/>
            <a:chOff x="1177450" y="241631"/>
            <a:chExt cx="6173152" cy="3616776"/>
          </a:xfrm>
        </p:grpSpPr>
        <p:sp>
          <p:nvSpPr>
            <p:cNvPr id="52" name="Google Shape;320;p34">
              <a:extLst>
                <a:ext uri="{FF2B5EF4-FFF2-40B4-BE49-F238E27FC236}">
                  <a16:creationId xmlns:a16="http://schemas.microsoft.com/office/drawing/2014/main" id="{E2442F64-4152-4AA9-9C8F-CB468FE8D0F8}"/>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222222"/>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321;p34">
              <a:extLst>
                <a:ext uri="{FF2B5EF4-FFF2-40B4-BE49-F238E27FC236}">
                  <a16:creationId xmlns:a16="http://schemas.microsoft.com/office/drawing/2014/main" id="{70DBA235-15D4-4245-9208-749C67A360AB}"/>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222222"/>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322;p34">
              <a:extLst>
                <a:ext uri="{FF2B5EF4-FFF2-40B4-BE49-F238E27FC236}">
                  <a16:creationId xmlns:a16="http://schemas.microsoft.com/office/drawing/2014/main" id="{AEFF94F9-86B4-45AE-B436-CDE7111B985D}"/>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666666"/>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323;p34">
              <a:extLst>
                <a:ext uri="{FF2B5EF4-FFF2-40B4-BE49-F238E27FC236}">
                  <a16:creationId xmlns:a16="http://schemas.microsoft.com/office/drawing/2014/main" id="{8F0FBEE5-2961-4256-8FDC-ABA27133FFB2}"/>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870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56" name="Straight Connector 55">
            <a:extLst>
              <a:ext uri="{FF2B5EF4-FFF2-40B4-BE49-F238E27FC236}">
                <a16:creationId xmlns:a16="http://schemas.microsoft.com/office/drawing/2014/main" id="{D8091B97-12DF-4381-A902-645567A8597A}"/>
              </a:ext>
            </a:extLst>
          </p:cNvPr>
          <p:cNvCxnSpPr>
            <a:cxnSpLocks/>
          </p:cNvCxnSpPr>
          <p:nvPr/>
        </p:nvCxnSpPr>
        <p:spPr>
          <a:xfrm>
            <a:off x="6441344" y="4972599"/>
            <a:ext cx="2873057" cy="0"/>
          </a:xfrm>
          <a:prstGeom prst="line">
            <a:avLst/>
          </a:prstGeom>
          <a:noFill/>
          <a:ln w="19050" cap="flat" cmpd="sng" algn="ctr">
            <a:solidFill>
              <a:srgbClr val="FF0000"/>
            </a:solidFill>
            <a:prstDash val="sysDash"/>
          </a:ln>
          <a:effectLst/>
        </p:spPr>
      </p:cxnSp>
      <p:sp>
        <p:nvSpPr>
          <p:cNvPr id="57" name="TextBox 56">
            <a:extLst>
              <a:ext uri="{FF2B5EF4-FFF2-40B4-BE49-F238E27FC236}">
                <a16:creationId xmlns:a16="http://schemas.microsoft.com/office/drawing/2014/main" id="{9E80E5E3-B0FA-4C49-A438-7E347B9961EF}"/>
              </a:ext>
            </a:extLst>
          </p:cNvPr>
          <p:cNvSpPr txBox="1"/>
          <p:nvPr/>
        </p:nvSpPr>
        <p:spPr>
          <a:xfrm>
            <a:off x="9628216" y="5409791"/>
            <a:ext cx="1681182" cy="461665"/>
          </a:xfrm>
          <a:prstGeom prst="rect">
            <a:avLst/>
          </a:prstGeom>
          <a:noFill/>
        </p:spPr>
        <p:txBody>
          <a:bodyPr wrap="square" rtlCol="0">
            <a:spAutoFit/>
          </a:bodyPr>
          <a:lstStyle/>
          <a:p>
            <a:pPr>
              <a:buClr>
                <a:srgbClr val="000000"/>
              </a:buClr>
              <a:buFont typeface="Arial"/>
              <a:buNone/>
            </a:pPr>
            <a:r>
              <a:rPr lang="en-US" sz="2400" kern="0" dirty="0" err="1">
                <a:solidFill>
                  <a:srgbClr val="000000"/>
                </a:solidFill>
                <a:latin typeface="Arial"/>
                <a:cs typeface="Arial"/>
                <a:sym typeface="Arial"/>
              </a:rPr>
              <a:t>Máy</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chủ</a:t>
            </a:r>
            <a:endParaRPr lang="en-US" sz="2400" kern="0" dirty="0">
              <a:solidFill>
                <a:srgbClr val="000000"/>
              </a:solidFill>
              <a:latin typeface="Arial"/>
              <a:cs typeface="Arial"/>
              <a:sym typeface="Arial"/>
            </a:endParaRPr>
          </a:p>
        </p:txBody>
      </p:sp>
      <p:sp>
        <p:nvSpPr>
          <p:cNvPr id="58" name="TextBox 57">
            <a:extLst>
              <a:ext uri="{FF2B5EF4-FFF2-40B4-BE49-F238E27FC236}">
                <a16:creationId xmlns:a16="http://schemas.microsoft.com/office/drawing/2014/main" id="{069A5582-23B5-4E2F-B24B-CC2B36506328}"/>
              </a:ext>
            </a:extLst>
          </p:cNvPr>
          <p:cNvSpPr txBox="1"/>
          <p:nvPr/>
        </p:nvSpPr>
        <p:spPr>
          <a:xfrm>
            <a:off x="4850107" y="5470190"/>
            <a:ext cx="1681182" cy="461665"/>
          </a:xfrm>
          <a:prstGeom prst="rect">
            <a:avLst/>
          </a:prstGeom>
          <a:noFill/>
        </p:spPr>
        <p:txBody>
          <a:bodyPr wrap="square" rtlCol="0">
            <a:spAutoFit/>
          </a:bodyPr>
          <a:lstStyle/>
          <a:p>
            <a:pPr>
              <a:buClr>
                <a:srgbClr val="000000"/>
              </a:buClr>
              <a:buFont typeface="Arial"/>
              <a:buNone/>
            </a:pPr>
            <a:r>
              <a:rPr lang="en-US" sz="2400" kern="0" dirty="0" err="1">
                <a:solidFill>
                  <a:srgbClr val="000000"/>
                </a:solidFill>
                <a:latin typeface="Arial"/>
                <a:cs typeface="Arial"/>
                <a:sym typeface="Arial"/>
              </a:rPr>
              <a:t>Máy</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trạm</a:t>
            </a:r>
            <a:endParaRPr lang="en-US" sz="2400" kern="0" dirty="0">
              <a:solidFill>
                <a:srgbClr val="000000"/>
              </a:solidFill>
              <a:latin typeface="Arial"/>
              <a:cs typeface="Arial"/>
              <a:sym typeface="Arial"/>
            </a:endParaRPr>
          </a:p>
        </p:txBody>
      </p:sp>
      <p:pic>
        <p:nvPicPr>
          <p:cNvPr id="59" name="Picture 4" descr="Đề tài quản lý thư viện full code c# + báo cáo">
            <a:extLst>
              <a:ext uri="{FF2B5EF4-FFF2-40B4-BE49-F238E27FC236}">
                <a16:creationId xmlns:a16="http://schemas.microsoft.com/office/drawing/2014/main" id="{F472D59D-FFB2-4C01-9BE8-D03D2B88D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836" y="4323567"/>
            <a:ext cx="1575024" cy="930013"/>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44CFB878-B2E7-4745-9FA6-714587C23C67}"/>
              </a:ext>
            </a:extLst>
          </p:cNvPr>
          <p:cNvGrpSpPr/>
          <p:nvPr/>
        </p:nvGrpSpPr>
        <p:grpSpPr>
          <a:xfrm>
            <a:off x="10633143" y="2322116"/>
            <a:ext cx="721780" cy="668865"/>
            <a:chOff x="8105602" y="1271974"/>
            <a:chExt cx="912528" cy="821369"/>
          </a:xfrm>
        </p:grpSpPr>
        <p:pic>
          <p:nvPicPr>
            <p:cNvPr id="61" name="Picture 4" descr="Database Icons PNG - Free PNG and Icons Downloads">
              <a:extLst>
                <a:ext uri="{FF2B5EF4-FFF2-40B4-BE49-F238E27FC236}">
                  <a16:creationId xmlns:a16="http://schemas.microsoft.com/office/drawing/2014/main" id="{8D904B5D-9699-45AB-9F50-A9444ADD97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8388311" y="1271974"/>
              <a:ext cx="525976" cy="63684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Database Icons PNG - Free PNG and Icons Downloads">
              <a:extLst>
                <a:ext uri="{FF2B5EF4-FFF2-40B4-BE49-F238E27FC236}">
                  <a16:creationId xmlns:a16="http://schemas.microsoft.com/office/drawing/2014/main" id="{DD6FE03A-4EF1-42A5-A116-C516FC080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8105602" y="1419369"/>
              <a:ext cx="525976" cy="6368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Database Icons PNG - Free PNG and Icons Downloads">
              <a:extLst>
                <a:ext uri="{FF2B5EF4-FFF2-40B4-BE49-F238E27FC236}">
                  <a16:creationId xmlns:a16="http://schemas.microsoft.com/office/drawing/2014/main" id="{4824588B-AFE7-4A6E-85E1-AF944FA8D3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15" b="92713" l="9804" r="91176">
                          <a14:foregroundMark x1="26471" y1="10931" x2="72059" y2="20648"/>
                          <a14:foregroundMark x1="81863" y1="26721" x2="84314" y2="45344"/>
                          <a14:foregroundMark x1="65686" y1="9312" x2="80392" y2="20648"/>
                          <a14:foregroundMark x1="51471" y1="5668" x2="75980" y2="10931"/>
                          <a14:foregroundMark x1="52941" y1="2429" x2="52941" y2="2429"/>
                          <a14:foregroundMark x1="90686" y1="35223" x2="90686" y2="35223"/>
                          <a14:foregroundMark x1="52941" y1="91093" x2="52941" y2="91093"/>
                          <a14:foregroundMark x1="31863" y1="91093" x2="59314" y2="93522"/>
                          <a14:foregroundMark x1="63235" y1="92308" x2="82843" y2="88259"/>
                          <a14:foregroundMark x1="16667" y1="85425" x2="30392" y2="90283"/>
                          <a14:foregroundMark x1="79902" y1="89069" x2="89216" y2="83401"/>
                          <a14:foregroundMark x1="90196" y1="64372" x2="90196" y2="64372"/>
                          <a14:foregroundMark x1="91176" y1="69636" x2="91176" y2="69636"/>
                          <a14:foregroundMark x1="90686" y1="61134" x2="90686" y2="61134"/>
                          <a14:foregroundMark x1="47549" y1="1215" x2="47549" y2="1215"/>
                        </a14:backgroundRemoval>
                      </a14:imgEffect>
                    </a14:imgLayer>
                  </a14:imgProps>
                </a:ext>
                <a:ext uri="{28A0092B-C50C-407E-A947-70E740481C1C}">
                  <a14:useLocalDpi xmlns:a14="http://schemas.microsoft.com/office/drawing/2010/main" val="0"/>
                </a:ext>
              </a:extLst>
            </a:blip>
            <a:srcRect/>
            <a:stretch>
              <a:fillRect/>
            </a:stretch>
          </p:blipFill>
          <p:spPr bwMode="auto">
            <a:xfrm>
              <a:off x="8492154" y="1456499"/>
              <a:ext cx="525976" cy="636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8898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repeatCount="indefinite"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2.70833E-6 1.48148E-6 L -0.00052 0.22986 " pathEditMode="relative" rAng="0" ptsTypes="AA">
                                      <p:cBhvr>
                                        <p:cTn id="73" dur="500" fill="hold"/>
                                        <p:tgtEl>
                                          <p:spTgt spid="60"/>
                                        </p:tgtEl>
                                        <p:attrNameLst>
                                          <p:attrName>ppt_x</p:attrName>
                                          <p:attrName>ppt_y</p:attrName>
                                        </p:attrNameLst>
                                      </p:cBhvr>
                                      <p:rCtr x="-26" y="11481"/>
                                    </p:animMotion>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0.00052 0.22986 L -0.38424 0.23032 " pathEditMode="relative" rAng="0" ptsTypes="AA">
                                      <p:cBhvr>
                                        <p:cTn id="77" dur="500" fill="hold"/>
                                        <p:tgtEl>
                                          <p:spTgt spid="60"/>
                                        </p:tgtEl>
                                        <p:attrNameLst>
                                          <p:attrName>ppt_x</p:attrName>
                                          <p:attrName>ppt_y</p:attrName>
                                        </p:attrNameLst>
                                      </p:cBhvr>
                                      <p:rCtr x="-19193" y="23"/>
                                    </p:animMotion>
                                  </p:childTnLst>
                                </p:cTn>
                              </p:par>
                            </p:childTnLst>
                          </p:cTn>
                        </p:par>
                      </p:childTnLst>
                    </p:cTn>
                  </p:par>
                  <p:par>
                    <p:cTn id="78" fill="hold">
                      <p:stCondLst>
                        <p:cond delay="indefinite"/>
                      </p:stCondLst>
                      <p:childTnLst>
                        <p:par>
                          <p:cTn id="79" fill="hold">
                            <p:stCondLst>
                              <p:cond delay="0"/>
                            </p:stCondLst>
                            <p:childTnLst>
                              <p:par>
                                <p:cTn id="80" presetID="63" presetClass="path" presetSubtype="0" accel="50000" decel="50000" fill="hold" nodeType="clickEffect">
                                  <p:stCondLst>
                                    <p:cond delay="0"/>
                                  </p:stCondLst>
                                  <p:childTnLst>
                                    <p:animMotion origin="layout" path="M -0.38424 0.23032 L -0.00052 0.22986 " pathEditMode="relative" rAng="0" ptsTypes="AA">
                                      <p:cBhvr>
                                        <p:cTn id="81" dur="500" fill="hold"/>
                                        <p:tgtEl>
                                          <p:spTgt spid="60"/>
                                        </p:tgtEl>
                                        <p:attrNameLst>
                                          <p:attrName>ppt_x</p:attrName>
                                          <p:attrName>ppt_y</p:attrName>
                                        </p:attrNameLst>
                                      </p:cBhvr>
                                      <p:rCtr x="19180" y="-23"/>
                                    </p:animMotion>
                                  </p:childTnLst>
                                </p:cTn>
                              </p:par>
                            </p:childTnLst>
                          </p:cTn>
                        </p:par>
                      </p:childTnLst>
                    </p:cTn>
                  </p:par>
                  <p:par>
                    <p:cTn id="82" fill="hold">
                      <p:stCondLst>
                        <p:cond delay="indefinite"/>
                      </p:stCondLst>
                      <p:childTnLst>
                        <p:par>
                          <p:cTn id="83" fill="hold">
                            <p:stCondLst>
                              <p:cond delay="0"/>
                            </p:stCondLst>
                            <p:childTnLst>
                              <p:par>
                                <p:cTn id="84" presetID="64" presetClass="path" presetSubtype="0" accel="50000" decel="50000" fill="hold" nodeType="clickEffect">
                                  <p:stCondLst>
                                    <p:cond delay="0"/>
                                  </p:stCondLst>
                                  <p:childTnLst>
                                    <p:animMotion origin="layout" path="M -0.00052 0.22986 L -2.70833E-6 1.48148E-6 " pathEditMode="relative" rAng="0" ptsTypes="AA">
                                      <p:cBhvr>
                                        <p:cTn id="85" dur="500" fill="hold"/>
                                        <p:tgtEl>
                                          <p:spTgt spid="60"/>
                                        </p:tgtEl>
                                        <p:attrNameLst>
                                          <p:attrName>ppt_x</p:attrName>
                                          <p:attrName>ppt_y</p:attrName>
                                        </p:attrNameLst>
                                      </p:cBhvr>
                                      <p:rCtr x="26" y="-11505"/>
                                    </p:animMotion>
                                  </p:childTnLst>
                                </p:cTn>
                              </p:par>
                            </p:childTnLst>
                          </p:cTn>
                        </p:par>
                      </p:childTnLst>
                    </p:cTn>
                  </p:par>
                  <p:par>
                    <p:cTn id="86" fill="hold">
                      <p:stCondLst>
                        <p:cond delay="indefinite"/>
                      </p:stCondLst>
                      <p:childTnLst>
                        <p:par>
                          <p:cTn id="87" fill="hold">
                            <p:stCondLst>
                              <p:cond delay="0"/>
                            </p:stCondLst>
                            <p:childTnLst>
                              <p:par>
                                <p:cTn id="88" presetID="53" presetClass="exit" presetSubtype="32" fill="hold" nodeType="clickEffect">
                                  <p:stCondLst>
                                    <p:cond delay="0"/>
                                  </p:stCondLst>
                                  <p:childTnLst>
                                    <p:anim calcmode="lin" valueType="num">
                                      <p:cBhvr>
                                        <p:cTn id="89" dur="500"/>
                                        <p:tgtEl>
                                          <p:spTgt spid="60"/>
                                        </p:tgtEl>
                                        <p:attrNameLst>
                                          <p:attrName>ppt_w</p:attrName>
                                        </p:attrNameLst>
                                      </p:cBhvr>
                                      <p:tavLst>
                                        <p:tav tm="0">
                                          <p:val>
                                            <p:strVal val="ppt_w"/>
                                          </p:val>
                                        </p:tav>
                                        <p:tav tm="100000">
                                          <p:val>
                                            <p:fltVal val="0"/>
                                          </p:val>
                                        </p:tav>
                                      </p:tavLst>
                                    </p:anim>
                                    <p:anim calcmode="lin" valueType="num">
                                      <p:cBhvr>
                                        <p:cTn id="90" dur="500"/>
                                        <p:tgtEl>
                                          <p:spTgt spid="60"/>
                                        </p:tgtEl>
                                        <p:attrNameLst>
                                          <p:attrName>ppt_h</p:attrName>
                                        </p:attrNameLst>
                                      </p:cBhvr>
                                      <p:tavLst>
                                        <p:tav tm="0">
                                          <p:val>
                                            <p:strVal val="ppt_h"/>
                                          </p:val>
                                        </p:tav>
                                        <p:tav tm="100000">
                                          <p:val>
                                            <p:fltVal val="0"/>
                                          </p:val>
                                        </p:tav>
                                      </p:tavLst>
                                    </p:anim>
                                    <p:animEffect transition="out" filter="fade">
                                      <p:cBhvr>
                                        <p:cTn id="91" dur="500"/>
                                        <p:tgtEl>
                                          <p:spTgt spid="60"/>
                                        </p:tgtEl>
                                      </p:cBhvr>
                                    </p:animEffect>
                                    <p:set>
                                      <p:cBhvr>
                                        <p:cTn id="92" dur="1" fill="hold">
                                          <p:stCondLst>
                                            <p:cond delay="499"/>
                                          </p:stCondLst>
                                        </p:cTn>
                                        <p:tgtEl>
                                          <p:spTgt spid="6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74EAF1-9B62-4CC0-A0CB-7919E4F0CD5D}"/>
              </a:ext>
            </a:extLst>
          </p:cNvPr>
          <p:cNvPicPr>
            <a:picLocks noChangeAspect="1"/>
          </p:cNvPicPr>
          <p:nvPr/>
        </p:nvPicPr>
        <p:blipFill rotWithShape="1">
          <a:blip r:embed="rId2"/>
          <a:srcRect b="47694"/>
          <a:stretch/>
        </p:blipFill>
        <p:spPr>
          <a:xfrm>
            <a:off x="102177" y="817418"/>
            <a:ext cx="11987645" cy="2384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711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7F8F6BA-8ED6-4A0F-9399-A5A4E5121319}"/>
              </a:ext>
            </a:extLst>
          </p:cNvPr>
          <p:cNvSpPr txBox="1">
            <a:spLocks/>
          </p:cNvSpPr>
          <p:nvPr/>
        </p:nvSpPr>
        <p:spPr>
          <a:xfrm>
            <a:off x="1127780" y="1217377"/>
            <a:ext cx="10471220" cy="4975605"/>
          </a:xfrm>
          <a:prstGeom prst="rect">
            <a:avLst/>
          </a:prstGeom>
          <a:noFill/>
          <a:ln>
            <a:solidFill>
              <a:schemeClr val="tx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algn="just"/>
            <a:r>
              <a:rPr lang="en-US" sz="2200" dirty="0" err="1">
                <a:solidFill>
                  <a:srgbClr val="002060"/>
                </a:solidFill>
              </a:rPr>
              <a:t>Nhóm</a:t>
            </a:r>
            <a:r>
              <a:rPr lang="en-US" sz="2200" dirty="0">
                <a:solidFill>
                  <a:srgbClr val="002060"/>
                </a:solidFill>
              </a:rPr>
              <a:t> </a:t>
            </a:r>
            <a:r>
              <a:rPr lang="en-US" sz="2200" dirty="0" err="1">
                <a:solidFill>
                  <a:srgbClr val="002060"/>
                </a:solidFill>
              </a:rPr>
              <a:t>chức</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đ</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ịnh</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nghĩa</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dữ</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liệu</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a:t>
            </a:r>
            <a:endParaRPr lang="en-US" sz="2200" dirty="0">
              <a:solidFill>
                <a:srgbClr val="002060"/>
              </a:solidFill>
            </a:endParaRPr>
          </a:p>
          <a:p>
            <a:pPr lvl="1" algn="just">
              <a:buClr>
                <a:srgbClr val="FFC000"/>
              </a:buClr>
            </a:pPr>
            <a:r>
              <a:rPr lang="en-US" sz="2200" dirty="0" err="1">
                <a:solidFill>
                  <a:srgbClr val="002060"/>
                </a:solidFill>
              </a:rPr>
              <a:t>Khai</a:t>
            </a:r>
            <a:r>
              <a:rPr lang="en-US" sz="2200" dirty="0">
                <a:solidFill>
                  <a:srgbClr val="002060"/>
                </a:solidFill>
              </a:rPr>
              <a:t> </a:t>
            </a:r>
            <a:r>
              <a:rPr lang="en-US" sz="2200" dirty="0" err="1">
                <a:solidFill>
                  <a:srgbClr val="002060"/>
                </a:solidFill>
              </a:rPr>
              <a:t>báo</a:t>
            </a:r>
            <a:r>
              <a:rPr lang="en-US" sz="2200" dirty="0">
                <a:solidFill>
                  <a:srgbClr val="002060"/>
                </a:solidFill>
              </a:rPr>
              <a:t> CSDL</a:t>
            </a:r>
          </a:p>
          <a:p>
            <a:pPr lvl="1" algn="just">
              <a:buClr>
                <a:srgbClr val="FFC000"/>
              </a:buClr>
            </a:pPr>
            <a:r>
              <a:rPr lang="en-US" sz="2200" dirty="0" err="1">
                <a:solidFill>
                  <a:srgbClr val="002060"/>
                </a:solidFill>
              </a:rPr>
              <a:t>Tạo</a:t>
            </a:r>
            <a:r>
              <a:rPr lang="en-US" sz="2200" dirty="0">
                <a:solidFill>
                  <a:srgbClr val="002060"/>
                </a:solidFill>
              </a:rPr>
              <a:t> </a:t>
            </a:r>
            <a:r>
              <a:rPr lang="en-US" sz="2200" dirty="0" err="1">
                <a:solidFill>
                  <a:srgbClr val="002060"/>
                </a:solidFill>
              </a:rPr>
              <a:t>lập</a:t>
            </a:r>
            <a:r>
              <a:rPr lang="en-US" sz="2200" dirty="0">
                <a:solidFill>
                  <a:srgbClr val="002060"/>
                </a:solidFill>
              </a:rPr>
              <a:t>, </a:t>
            </a:r>
            <a:r>
              <a:rPr lang="en-US" sz="2200" dirty="0" err="1">
                <a:solidFill>
                  <a:srgbClr val="002060"/>
                </a:solidFill>
              </a:rPr>
              <a:t>sửa</a:t>
            </a:r>
            <a:r>
              <a:rPr lang="en-US" sz="2200" dirty="0">
                <a:solidFill>
                  <a:srgbClr val="002060"/>
                </a:solidFill>
              </a:rPr>
              <a:t> </a:t>
            </a:r>
            <a:r>
              <a:rPr lang="en-US" sz="2200" dirty="0" err="1">
                <a:solidFill>
                  <a:srgbClr val="002060"/>
                </a:solidFill>
              </a:rPr>
              <a:t>đổi</a:t>
            </a:r>
            <a:r>
              <a:rPr lang="en-US" sz="2200" dirty="0">
                <a:solidFill>
                  <a:srgbClr val="002060"/>
                </a:solidFill>
              </a:rPr>
              <a:t> </a:t>
            </a:r>
            <a:r>
              <a:rPr lang="en-US" sz="2200" dirty="0" err="1">
                <a:solidFill>
                  <a:srgbClr val="002060"/>
                </a:solidFill>
              </a:rPr>
              <a:t>kiến</a:t>
            </a:r>
            <a:r>
              <a:rPr lang="en-US" sz="2200" dirty="0">
                <a:solidFill>
                  <a:srgbClr val="002060"/>
                </a:solidFill>
              </a:rPr>
              <a:t> </a:t>
            </a:r>
            <a:r>
              <a:rPr lang="en-US" sz="2200" dirty="0" err="1">
                <a:solidFill>
                  <a:srgbClr val="002060"/>
                </a:solidFill>
              </a:rPr>
              <a:t>trúc</a:t>
            </a:r>
            <a:r>
              <a:rPr lang="en-US" sz="2200" dirty="0">
                <a:solidFill>
                  <a:srgbClr val="002060"/>
                </a:solidFill>
              </a:rPr>
              <a:t> </a:t>
            </a:r>
            <a:r>
              <a:rPr lang="en-US" sz="2200" dirty="0" err="1">
                <a:solidFill>
                  <a:srgbClr val="002060"/>
                </a:solidFill>
              </a:rPr>
              <a:t>bên</a:t>
            </a:r>
            <a:r>
              <a:rPr lang="en-US" sz="2200" dirty="0">
                <a:solidFill>
                  <a:srgbClr val="002060"/>
                </a:solidFill>
              </a:rPr>
              <a:t> </a:t>
            </a:r>
            <a:r>
              <a:rPr lang="en-US" sz="2200" dirty="0" err="1">
                <a:solidFill>
                  <a:srgbClr val="002060"/>
                </a:solidFill>
              </a:rPr>
              <a:t>trong</a:t>
            </a:r>
            <a:r>
              <a:rPr lang="en-US" sz="2200" dirty="0">
                <a:solidFill>
                  <a:srgbClr val="002060"/>
                </a:solidFill>
              </a:rPr>
              <a:t> CSDL</a:t>
            </a:r>
            <a:endParaRPr lang="en-US" sz="2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lvl="1" algn="just">
              <a:buClr>
                <a:srgbClr val="FFC000"/>
              </a:buClr>
            </a:pPr>
            <a:r>
              <a:rPr lang="en-US" sz="2200" dirty="0" err="1">
                <a:solidFill>
                  <a:srgbClr val="002060"/>
                </a:solidFill>
              </a:rPr>
              <a:t>Thiết</a:t>
            </a:r>
            <a:r>
              <a:rPr lang="en-US" sz="2200" dirty="0">
                <a:solidFill>
                  <a:srgbClr val="002060"/>
                </a:solidFill>
              </a:rPr>
              <a:t> </a:t>
            </a:r>
            <a:r>
              <a:rPr lang="en-US" sz="2200" dirty="0" err="1">
                <a:solidFill>
                  <a:srgbClr val="002060"/>
                </a:solidFill>
              </a:rPr>
              <a:t>lập</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ràng</a:t>
            </a:r>
            <a:r>
              <a:rPr lang="en-US" sz="2200" dirty="0">
                <a:solidFill>
                  <a:srgbClr val="002060"/>
                </a:solidFill>
              </a:rPr>
              <a:t> </a:t>
            </a:r>
            <a:r>
              <a:rPr lang="en-US" sz="2200" dirty="0" err="1">
                <a:solidFill>
                  <a:srgbClr val="002060"/>
                </a:solidFill>
              </a:rPr>
              <a:t>buộc</a:t>
            </a:r>
            <a:r>
              <a:rPr lang="en-US" sz="2200" dirty="0">
                <a:solidFill>
                  <a:srgbClr val="002060"/>
                </a:solidFill>
              </a:rPr>
              <a:t> </a:t>
            </a:r>
            <a:r>
              <a:rPr lang="en-US" sz="2200" dirty="0" err="1">
                <a:solidFill>
                  <a:srgbClr val="002060"/>
                </a:solidFill>
              </a:rPr>
              <a:t>dữ</a:t>
            </a:r>
            <a:r>
              <a:rPr lang="en-US" sz="2200" dirty="0">
                <a:solidFill>
                  <a:srgbClr val="002060"/>
                </a:solidFill>
              </a:rPr>
              <a:t> </a:t>
            </a:r>
            <a:r>
              <a:rPr lang="en-US" sz="2200" dirty="0" err="1">
                <a:solidFill>
                  <a:srgbClr val="002060"/>
                </a:solidFill>
              </a:rPr>
              <a:t>liệu</a:t>
            </a:r>
            <a:endParaRPr lang="en-US" sz="2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algn="just"/>
            <a:r>
              <a:rPr lang="en-US" sz="2200" dirty="0" err="1">
                <a:solidFill>
                  <a:srgbClr val="002060"/>
                </a:solidFill>
              </a:rPr>
              <a:t>Nhóm</a:t>
            </a:r>
            <a:r>
              <a:rPr lang="en-US" sz="2200" dirty="0">
                <a:solidFill>
                  <a:srgbClr val="002060"/>
                </a:solidFill>
              </a:rPr>
              <a:t> </a:t>
            </a:r>
            <a:r>
              <a:rPr lang="en-US" sz="2200" dirty="0" err="1">
                <a:solidFill>
                  <a:srgbClr val="002060"/>
                </a:solidFill>
              </a:rPr>
              <a:t>chức</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c</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ập</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nhật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và</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truy</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xuất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dữ</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liệu</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a:t>
            </a:r>
            <a:endParaRPr lang="en-US" sz="2200" dirty="0">
              <a:solidFill>
                <a:srgbClr val="002060"/>
              </a:solidFill>
            </a:endParaRPr>
          </a:p>
          <a:p>
            <a:pPr lvl="1" algn="just">
              <a:buClr>
                <a:srgbClr val="FFC000"/>
              </a:buClr>
            </a:pP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Cập</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nhật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dữ</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liệu</a:t>
            </a:r>
            <a:endParaRPr lang="en-US" sz="2200" dirty="0">
              <a:solidFill>
                <a:srgbClr val="002060"/>
              </a:solidFill>
            </a:endParaRPr>
          </a:p>
          <a:p>
            <a:pPr lvl="1" algn="just">
              <a:buClr>
                <a:srgbClr val="FFC000"/>
              </a:buClr>
            </a:pP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Truy</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xuất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dữ</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liệu</a:t>
            </a:r>
            <a:endParaRPr lang="en-US" sz="2200" dirty="0">
              <a:solidFill>
                <a:srgbClr val="002060"/>
              </a:solidFill>
            </a:endParaRPr>
          </a:p>
          <a:p>
            <a:pPr algn="just"/>
            <a:r>
              <a:rPr lang="en-US" sz="2200" dirty="0" err="1">
                <a:solidFill>
                  <a:srgbClr val="002060"/>
                </a:solidFill>
              </a:rPr>
              <a:t>Nhóm</a:t>
            </a:r>
            <a:r>
              <a:rPr lang="en-US" sz="2200" dirty="0">
                <a:solidFill>
                  <a:srgbClr val="002060"/>
                </a:solidFill>
              </a:rPr>
              <a:t> </a:t>
            </a:r>
            <a:r>
              <a:rPr lang="en-US" sz="2200" dirty="0" err="1">
                <a:solidFill>
                  <a:srgbClr val="002060"/>
                </a:solidFill>
              </a:rPr>
              <a:t>chức</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b</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ảo</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mật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an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toàn</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CSDL:</a:t>
            </a:r>
            <a:endParaRPr lang="en-US" sz="2200" dirty="0">
              <a:solidFill>
                <a:srgbClr val="002060"/>
              </a:solidFill>
            </a:endParaRPr>
          </a:p>
          <a:p>
            <a:pPr lvl="1" algn="just">
              <a:buClr>
                <a:srgbClr val="FFC000"/>
              </a:buClr>
            </a:pP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Kiểm</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soát</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quyền</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truy</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cập</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CSDL</a:t>
            </a:r>
          </a:p>
          <a:p>
            <a:pPr lvl="1" algn="just">
              <a:buClr>
                <a:srgbClr val="FFC000"/>
              </a:buClr>
            </a:pPr>
            <a:r>
              <a:rPr lang="en-US" sz="2200" dirty="0" err="1">
                <a:solidFill>
                  <a:srgbClr val="002060"/>
                </a:solidFill>
              </a:rPr>
              <a:t>Kiểm</a:t>
            </a:r>
            <a:r>
              <a:rPr lang="en-US" sz="2200" dirty="0">
                <a:solidFill>
                  <a:srgbClr val="002060"/>
                </a:solidFill>
              </a:rPr>
              <a:t> </a:t>
            </a:r>
            <a:r>
              <a:rPr lang="en-US" sz="2200" dirty="0" err="1">
                <a:solidFill>
                  <a:srgbClr val="002060"/>
                </a:solidFill>
              </a:rPr>
              <a:t>soát</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giao</a:t>
            </a:r>
            <a:r>
              <a:rPr lang="en-US" sz="2200" dirty="0">
                <a:solidFill>
                  <a:srgbClr val="002060"/>
                </a:solidFill>
              </a:rPr>
              <a:t> </a:t>
            </a:r>
            <a:r>
              <a:rPr lang="en-US" sz="2200" dirty="0" err="1">
                <a:solidFill>
                  <a:srgbClr val="002060"/>
                </a:solidFill>
              </a:rPr>
              <a:t>dịch</a:t>
            </a:r>
            <a:endParaRPr lang="en-US" sz="2200" dirty="0">
              <a:solidFill>
                <a:srgbClr val="002060"/>
              </a:solidFill>
            </a:endParaRPr>
          </a:p>
          <a:p>
            <a:pPr lvl="1" algn="just">
              <a:buClr>
                <a:srgbClr val="FFC000"/>
              </a:buClr>
            </a:pPr>
            <a:r>
              <a:rPr lang="en-US" sz="2200" dirty="0">
                <a:solidFill>
                  <a:srgbClr val="002060"/>
                </a:solidFill>
              </a:rPr>
              <a:t>Sao </a:t>
            </a:r>
            <a:r>
              <a:rPr lang="en-US" sz="2200" dirty="0" err="1">
                <a:solidFill>
                  <a:srgbClr val="002060"/>
                </a:solidFill>
              </a:rPr>
              <a:t>lưu</a:t>
            </a:r>
            <a:r>
              <a:rPr lang="en-US" sz="2200" dirty="0">
                <a:solidFill>
                  <a:srgbClr val="002060"/>
                </a:solidFill>
              </a:rPr>
              <a:t> </a:t>
            </a:r>
            <a:r>
              <a:rPr lang="en-US" sz="2200" dirty="0" err="1">
                <a:solidFill>
                  <a:srgbClr val="002060"/>
                </a:solidFill>
              </a:rPr>
              <a:t>dự</a:t>
            </a:r>
            <a:r>
              <a:rPr lang="en-US" sz="2200" dirty="0">
                <a:solidFill>
                  <a:srgbClr val="002060"/>
                </a:solidFill>
              </a:rPr>
              <a:t> </a:t>
            </a:r>
            <a:r>
              <a:rPr lang="en-US" sz="2200" dirty="0" err="1">
                <a:solidFill>
                  <a:srgbClr val="002060"/>
                </a:solidFill>
              </a:rPr>
              <a:t>phòng</a:t>
            </a:r>
            <a:endParaRPr lang="en-US" sz="2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algn="just"/>
            <a:r>
              <a:rPr lang="en-US" sz="2200" dirty="0" err="1">
                <a:solidFill>
                  <a:srgbClr val="002060"/>
                </a:solidFill>
              </a:rPr>
              <a:t>Nhóm</a:t>
            </a:r>
            <a:r>
              <a:rPr lang="en-US" sz="2200" dirty="0">
                <a:solidFill>
                  <a:srgbClr val="002060"/>
                </a:solidFill>
              </a:rPr>
              <a:t> </a:t>
            </a:r>
            <a:r>
              <a:rPr lang="en-US" sz="2200" dirty="0" err="1">
                <a:solidFill>
                  <a:srgbClr val="002060"/>
                </a:solidFill>
              </a:rPr>
              <a:t>chức</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giao</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diện</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lập</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trình</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ứng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dụng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a:t>
            </a:r>
          </a:p>
          <a:p>
            <a:pPr lvl="1" algn="just">
              <a:buClr>
                <a:srgbClr val="FFC000"/>
              </a:buClr>
            </a:pP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Cung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cấp</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công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cụ</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để</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phần</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mềm</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ứng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dụng</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truy</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2200" dirty="0" err="1">
                <a:solidFill>
                  <a:srgbClr val="002060"/>
                </a:solidFill>
                <a:latin typeface="Roboto" panose="02000000000000000000" pitchFamily="2" charset="0"/>
                <a:ea typeface="Roboto" panose="02000000000000000000" pitchFamily="2" charset="0"/>
                <a:cs typeface="Roboto" panose="02000000000000000000" pitchFamily="2" charset="0"/>
              </a:rPr>
              <a:t>vấn</a:t>
            </a:r>
            <a:r>
              <a:rPr lang="en-US" sz="2200" dirty="0">
                <a:solidFill>
                  <a:srgbClr val="002060"/>
                </a:solidFill>
                <a:latin typeface="Roboto" panose="02000000000000000000" pitchFamily="2" charset="0"/>
                <a:ea typeface="Roboto" panose="02000000000000000000" pitchFamily="2" charset="0"/>
                <a:cs typeface="Roboto" panose="02000000000000000000" pitchFamily="2" charset="0"/>
              </a:rPr>
              <a:t> CSDL</a:t>
            </a:r>
          </a:p>
        </p:txBody>
      </p:sp>
      <p:sp>
        <p:nvSpPr>
          <p:cNvPr id="2" name="TextBox 1">
            <a:extLst>
              <a:ext uri="{FF2B5EF4-FFF2-40B4-BE49-F238E27FC236}">
                <a16:creationId xmlns:a16="http://schemas.microsoft.com/office/drawing/2014/main" id="{EC1599E9-49FB-419E-86EE-2801D82B885A}"/>
              </a:ext>
            </a:extLst>
          </p:cNvPr>
          <p:cNvSpPr txBox="1"/>
          <p:nvPr/>
        </p:nvSpPr>
        <p:spPr>
          <a:xfrm>
            <a:off x="969818" y="290945"/>
            <a:ext cx="10629182" cy="830997"/>
          </a:xfrm>
          <a:prstGeom prst="rect">
            <a:avLst/>
          </a:prstGeom>
          <a:noFill/>
        </p:spPr>
        <p:txBody>
          <a:bodyPr wrap="square" rtlCol="0">
            <a:spAutoFit/>
          </a:bodyPr>
          <a:lstStyle/>
          <a:p>
            <a:r>
              <a:rPr lang="en-US" sz="2400" dirty="0">
                <a:latin typeface="Roboto" panose="020B0604020202020204" charset="0"/>
                <a:ea typeface="Roboto" panose="020B0604020202020204" charset="0"/>
                <a:cs typeface="Roboto" panose="020B0604020202020204" charset="0"/>
              </a:rPr>
              <a:t>1. </a:t>
            </a:r>
            <a:r>
              <a:rPr lang="en-US" sz="2400" dirty="0" err="1">
                <a:latin typeface="Roboto" panose="020B0604020202020204" charset="0"/>
                <a:ea typeface="Roboto" panose="020B0604020202020204" charset="0"/>
                <a:cs typeface="Roboto" panose="020B0604020202020204" charset="0"/>
              </a:rPr>
              <a:t>Hãy</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lập</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danh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sách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các</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chức</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năng</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của</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hệ</a:t>
            </a:r>
            <a:r>
              <a:rPr lang="en-US" sz="2400" dirty="0">
                <a:latin typeface="Roboto" panose="020B0604020202020204" charset="0"/>
                <a:ea typeface="Roboto" panose="020B0604020202020204" charset="0"/>
                <a:cs typeface="Roboto" panose="020B0604020202020204" charset="0"/>
              </a:rPr>
              <a:t> QTCSDL </a:t>
            </a:r>
            <a:r>
              <a:rPr lang="en-US" sz="2400" dirty="0" err="1">
                <a:latin typeface="Roboto" panose="020B0604020202020204" charset="0"/>
                <a:ea typeface="Roboto" panose="020B0604020202020204" charset="0"/>
                <a:cs typeface="Roboto" panose="020B0604020202020204" charset="0"/>
              </a:rPr>
              <a:t>trong</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từng</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nhóm</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chức</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năng</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của</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hệ</a:t>
            </a:r>
            <a:r>
              <a:rPr lang="en-US" sz="2400" dirty="0">
                <a:latin typeface="Roboto" panose="020B0604020202020204" charset="0"/>
                <a:ea typeface="Roboto" panose="020B0604020202020204" charset="0"/>
                <a:cs typeface="Roboto" panose="020B0604020202020204" charset="0"/>
              </a:rPr>
              <a:t> QTCSDL.</a:t>
            </a:r>
          </a:p>
        </p:txBody>
      </p:sp>
    </p:spTree>
    <p:extLst>
      <p:ext uri="{BB962C8B-B14F-4D97-AF65-F5344CB8AC3E}">
        <p14:creationId xmlns:p14="http://schemas.microsoft.com/office/powerpoint/2010/main" val="2403332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0" y="82296"/>
            <a:ext cx="10515600" cy="676656"/>
          </a:xfrm>
        </p:spPr>
        <p:txBody>
          <a:bodyPr anchor="b">
            <a:norm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c</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en-US" sz="3600" b="1" dirty="0">
              <a:latin typeface="Times New Roman" panose="02020603050405020304" pitchFamily="18" charset="0"/>
              <a:cs typeface="Times New Roman" panose="02020603050405020304"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idx="1"/>
          </p:nvPr>
        </p:nvSpPr>
        <p:spPr>
          <a:xfrm>
            <a:off x="365760" y="1867315"/>
            <a:ext cx="5993478" cy="3877056"/>
          </a:xfrm>
          <a:prstGeom prst="roundRect">
            <a:avLst/>
          </a:prstGeom>
        </p:spPr>
        <p:txBody>
          <a:bodyPr>
            <a:noAutofit/>
          </a:bodyPr>
          <a:lstStyle/>
          <a:p>
            <a:pPr algn="just">
              <a:lnSpc>
                <a:spcPct val="150000"/>
              </a:lnSpc>
              <a:spcAft>
                <a:spcPts val="600"/>
              </a:spcAft>
            </a:pP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a:t>
            </a:r>
          </a:p>
          <a:p>
            <a:pPr algn="just">
              <a:lnSpc>
                <a:spcPct val="150000"/>
              </a:lnSpc>
              <a:spcAft>
                <a:spcPts val="600"/>
              </a:spcAft>
            </a:pP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CSDL?</a:t>
            </a:r>
          </a:p>
          <a:p>
            <a:pPr algn="just">
              <a:lnSpc>
                <a:spcPct val="150000"/>
              </a:lnSpc>
              <a:spcAft>
                <a:spcPts val="600"/>
              </a:spcAft>
            </a:pPr>
            <a:endParaRPr lang="en-US" sz="26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nchor="ctr">
            <a:normAutofit/>
          </a:bodyPr>
          <a:lstStyle/>
          <a:p>
            <a:pPr>
              <a:spcAft>
                <a:spcPts val="600"/>
              </a:spcAft>
            </a:pPr>
            <a:r>
              <a:rPr lang="en-US" dirty="0">
                <a:latin typeface="Times New Roman" panose="02020603050405020304" pitchFamily="18" charset="0"/>
                <a:cs typeface="Times New Roman" panose="02020603050405020304" pitchFamily="18" charset="0"/>
              </a:rPr>
              <a:t>20XX</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nchor="ctr">
            <a:normAutofit/>
          </a:bodyPr>
          <a:lstStyle/>
          <a:p>
            <a:pPr>
              <a:spcAft>
                <a:spcPts val="600"/>
              </a:spcAft>
            </a:pPr>
            <a:fld id="{58FB4751-880F-D840-AAA9-3A15815CC996}" type="slidenum">
              <a:rPr lang="en-US" smtClean="0">
                <a:latin typeface="Times New Roman" panose="02020603050405020304" pitchFamily="18" charset="0"/>
                <a:cs typeface="Times New Roman" panose="02020603050405020304" pitchFamily="18" charset="0"/>
              </a:rPr>
              <a:pPr>
                <a:spcAft>
                  <a:spcPts val="600"/>
                </a:spcAft>
              </a:pPr>
              <a:t>3</a:t>
            </a:fld>
            <a:endParaRPr lang="en-US">
              <a:latin typeface="Times New Roman" panose="02020603050405020304" pitchFamily="18" charset="0"/>
              <a:cs typeface="Times New Roman" panose="02020603050405020304" pitchFamily="18" charset="0"/>
            </a:endParaRPr>
          </a:p>
        </p:txBody>
      </p:sp>
      <p:pic>
        <p:nvPicPr>
          <p:cNvPr id="1028" name="Picture 4" descr="Hệ quản trị cơ sở dữ liệu là gì? Hệ quản trị cơ sở dữ liệu gồm?">
            <a:extLst>
              <a:ext uri="{FF2B5EF4-FFF2-40B4-BE49-F238E27FC236}">
                <a16:creationId xmlns:a16="http://schemas.microsoft.com/office/drawing/2014/main" id="{99503CAE-A6DC-49E6-B3F6-AB791431F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8" y="1672899"/>
            <a:ext cx="5832764" cy="351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77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1599E9-49FB-419E-86EE-2801D82B885A}"/>
              </a:ext>
            </a:extLst>
          </p:cNvPr>
          <p:cNvSpPr txBox="1"/>
          <p:nvPr/>
        </p:nvSpPr>
        <p:spPr>
          <a:xfrm>
            <a:off x="221673" y="290945"/>
            <a:ext cx="11873345" cy="461665"/>
          </a:xfrm>
          <a:prstGeom prst="rect">
            <a:avLst/>
          </a:prstGeom>
          <a:noFill/>
        </p:spPr>
        <p:txBody>
          <a:bodyPr wrap="square" rtlCol="0">
            <a:spAutoFit/>
          </a:bodyPr>
          <a:lstStyle/>
          <a:p>
            <a:r>
              <a:rPr lang="en-US" sz="2400" dirty="0">
                <a:latin typeface="Roboto" panose="020B0604020202020204" charset="0"/>
                <a:ea typeface="Roboto" panose="020B0604020202020204" charset="0"/>
                <a:cs typeface="Roboto" panose="020B0604020202020204" charset="0"/>
              </a:rPr>
              <a:t>2. </a:t>
            </a:r>
            <a:r>
              <a:rPr lang="en-US" sz="2400" dirty="0" err="1">
                <a:latin typeface="Roboto" panose="020B0604020202020204" charset="0"/>
                <a:ea typeface="Roboto" panose="020B0604020202020204" charset="0"/>
                <a:cs typeface="Roboto" panose="020B0604020202020204" charset="0"/>
              </a:rPr>
              <a:t>Hãy</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phân</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tích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điểm</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mạnh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và</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điểm</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yếu</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của</a:t>
            </a:r>
            <a:r>
              <a:rPr lang="en-US" sz="2400" dirty="0">
                <a:latin typeface="Roboto" panose="020B0604020202020204" charset="0"/>
                <a:ea typeface="Roboto" panose="020B0604020202020204" charset="0"/>
                <a:cs typeface="Roboto" panose="020B0604020202020204" charset="0"/>
              </a:rPr>
              <a:t> CSDL </a:t>
            </a:r>
            <a:r>
              <a:rPr lang="en-US" sz="2400" dirty="0" err="1">
                <a:latin typeface="Roboto" panose="020B0604020202020204" charset="0"/>
                <a:ea typeface="Roboto" panose="020B0604020202020204" charset="0"/>
                <a:cs typeface="Roboto" panose="020B0604020202020204" charset="0"/>
              </a:rPr>
              <a:t>phân</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tán</a:t>
            </a:r>
            <a:r>
              <a:rPr lang="en-US" sz="2400" dirty="0">
                <a:latin typeface="Roboto" panose="020B0604020202020204" charset="0"/>
                <a:ea typeface="Roboto" panose="020B0604020202020204" charset="0"/>
                <a:cs typeface="Roboto" panose="020B0604020202020204" charset="0"/>
              </a:rPr>
              <a:t> so </a:t>
            </a:r>
            <a:r>
              <a:rPr lang="en-US" sz="2400" dirty="0" err="1">
                <a:latin typeface="Roboto" panose="020B0604020202020204" charset="0"/>
                <a:ea typeface="Roboto" panose="020B0604020202020204" charset="0"/>
                <a:cs typeface="Roboto" panose="020B0604020202020204" charset="0"/>
              </a:rPr>
              <a:t>với</a:t>
            </a:r>
            <a:r>
              <a:rPr lang="en-US" sz="2400" dirty="0">
                <a:latin typeface="Roboto" panose="020B0604020202020204" charset="0"/>
                <a:ea typeface="Roboto" panose="020B0604020202020204" charset="0"/>
                <a:cs typeface="Roboto" panose="020B0604020202020204" charset="0"/>
              </a:rPr>
              <a:t> CSDL </a:t>
            </a:r>
            <a:r>
              <a:rPr lang="en-US" sz="2400" dirty="0" err="1">
                <a:latin typeface="Roboto" panose="020B0604020202020204" charset="0"/>
                <a:ea typeface="Roboto" panose="020B0604020202020204" charset="0"/>
                <a:cs typeface="Roboto" panose="020B0604020202020204" charset="0"/>
              </a:rPr>
              <a:t>tập</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trung</a:t>
            </a:r>
            <a:r>
              <a:rPr lang="en-US" sz="2400" dirty="0">
                <a:latin typeface="Roboto" panose="020B0604020202020204" charset="0"/>
                <a:ea typeface="Roboto" panose="020B0604020202020204" charset="0"/>
                <a:cs typeface="Roboto" panose="020B0604020202020204" charset="0"/>
              </a:rPr>
              <a:t>.</a:t>
            </a:r>
          </a:p>
        </p:txBody>
      </p:sp>
      <p:sp>
        <p:nvSpPr>
          <p:cNvPr id="4" name="Text Placeholder 6">
            <a:extLst>
              <a:ext uri="{FF2B5EF4-FFF2-40B4-BE49-F238E27FC236}">
                <a16:creationId xmlns:a16="http://schemas.microsoft.com/office/drawing/2014/main" id="{9844C7E2-B450-446D-9FFB-851D23EC2D10}"/>
              </a:ext>
            </a:extLst>
          </p:cNvPr>
          <p:cNvSpPr txBox="1">
            <a:spLocks/>
          </p:cNvSpPr>
          <p:nvPr/>
        </p:nvSpPr>
        <p:spPr>
          <a:xfrm>
            <a:off x="780138" y="911301"/>
            <a:ext cx="10818862" cy="5018439"/>
          </a:xfrm>
          <a:prstGeom prst="rect">
            <a:avLst/>
          </a:prstGeom>
          <a:noFill/>
          <a:ln>
            <a:solidFill>
              <a:schemeClr val="tx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Clr>
                <a:schemeClr val="accent1">
                  <a:lumMod val="50000"/>
                </a:schemeClr>
              </a:buClr>
              <a:buNone/>
            </a:pPr>
            <a:r>
              <a:rPr lang="en-US" sz="2400" dirty="0" err="1">
                <a:solidFill>
                  <a:srgbClr val="002060"/>
                </a:solidFill>
              </a:rPr>
              <a:t>Điểm</a:t>
            </a:r>
            <a:r>
              <a:rPr lang="en-US" sz="2400" dirty="0">
                <a:solidFill>
                  <a:srgbClr val="002060"/>
                </a:solidFill>
              </a:rPr>
              <a:t> </a:t>
            </a:r>
            <a:r>
              <a:rPr lang="en-US" sz="2400" dirty="0" err="1">
                <a:solidFill>
                  <a:srgbClr val="002060"/>
                </a:solidFill>
              </a:rPr>
              <a:t>mạnh</a:t>
            </a:r>
            <a:r>
              <a:rPr lang="en-US" sz="2400" dirty="0">
                <a:solidFill>
                  <a:srgbClr val="002060"/>
                </a:solidFill>
              </a:rPr>
              <a:t> </a:t>
            </a:r>
            <a:r>
              <a:rPr lang="en-US" sz="2400" dirty="0" err="1">
                <a:solidFill>
                  <a:srgbClr val="002060"/>
                </a:solidFill>
              </a:rPr>
              <a:t>của</a:t>
            </a:r>
            <a:r>
              <a:rPr lang="en-US" sz="2400" dirty="0">
                <a:solidFill>
                  <a:srgbClr val="002060"/>
                </a:solidFill>
              </a:rPr>
              <a:t> CSDL </a:t>
            </a:r>
            <a:r>
              <a:rPr lang="en-US" sz="2400" dirty="0" err="1">
                <a:solidFill>
                  <a:srgbClr val="002060"/>
                </a:solidFill>
              </a:rPr>
              <a:t>phân</a:t>
            </a:r>
            <a:r>
              <a:rPr lang="en-US" sz="2400" dirty="0">
                <a:solidFill>
                  <a:srgbClr val="002060"/>
                </a:solidFill>
              </a:rPr>
              <a:t> </a:t>
            </a:r>
            <a:r>
              <a:rPr lang="en-US" sz="2400" dirty="0" err="1">
                <a:solidFill>
                  <a:srgbClr val="002060"/>
                </a:solidFill>
              </a:rPr>
              <a:t>tán</a:t>
            </a:r>
            <a:r>
              <a:rPr lang="en-US" sz="2400" dirty="0">
                <a:solidFill>
                  <a:srgbClr val="002060"/>
                </a:solidFill>
              </a:rPr>
              <a:t> so </a:t>
            </a:r>
            <a:r>
              <a:rPr lang="en-US" sz="2400" dirty="0" err="1">
                <a:solidFill>
                  <a:srgbClr val="002060"/>
                </a:solidFill>
              </a:rPr>
              <a:t>với</a:t>
            </a:r>
            <a:r>
              <a:rPr lang="en-US" sz="2400" dirty="0">
                <a:solidFill>
                  <a:srgbClr val="002060"/>
                </a:solidFill>
              </a:rPr>
              <a:t> CSDL </a:t>
            </a:r>
            <a:r>
              <a:rPr lang="en-US" sz="2400" dirty="0" err="1">
                <a:solidFill>
                  <a:srgbClr val="002060"/>
                </a:solidFill>
              </a:rPr>
              <a:t>tập</a:t>
            </a:r>
            <a:r>
              <a:rPr lang="en-US" sz="2400" dirty="0">
                <a:solidFill>
                  <a:srgbClr val="002060"/>
                </a:solidFill>
              </a:rPr>
              <a:t> </a:t>
            </a:r>
            <a:r>
              <a:rPr lang="en-US" sz="2400" dirty="0" err="1">
                <a:solidFill>
                  <a:srgbClr val="002060"/>
                </a:solidFill>
              </a:rPr>
              <a:t>trung</a:t>
            </a:r>
            <a:r>
              <a:rPr lang="en-US" sz="2400" dirty="0">
                <a:solidFill>
                  <a:srgbClr val="002060"/>
                </a:solidFill>
              </a:rPr>
              <a:t>:</a:t>
            </a:r>
          </a:p>
          <a:p>
            <a:pPr algn="just">
              <a:lnSpc>
                <a:spcPct val="150000"/>
              </a:lnSpc>
              <a:buClr>
                <a:schemeClr val="accent1">
                  <a:lumMod val="50000"/>
                </a:schemeClr>
              </a:buClr>
              <a:buFont typeface="Wingdings 2" panose="05020102010507070707" pitchFamily="18" charset="2"/>
              <a:buChar char=""/>
            </a:pP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lưu</a:t>
            </a:r>
            <a:r>
              <a:rPr lang="en-US" sz="2400" dirty="0">
                <a:solidFill>
                  <a:srgbClr val="002060"/>
                </a:solidFill>
              </a:rPr>
              <a:t> </a:t>
            </a:r>
            <a:r>
              <a:rPr lang="en-US" sz="2400" dirty="0" err="1">
                <a:solidFill>
                  <a:srgbClr val="002060"/>
                </a:solidFill>
              </a:rPr>
              <a:t>trữ</a:t>
            </a:r>
            <a:r>
              <a:rPr lang="en-US" sz="2400" dirty="0">
                <a:solidFill>
                  <a:srgbClr val="002060"/>
                </a:solidFill>
              </a:rPr>
              <a:t> </a:t>
            </a:r>
            <a:r>
              <a:rPr lang="en-US" sz="2400" dirty="0" err="1">
                <a:solidFill>
                  <a:srgbClr val="002060"/>
                </a:solidFill>
              </a:rPr>
              <a:t>phân</a:t>
            </a:r>
            <a:r>
              <a:rPr lang="en-US" sz="2400" dirty="0">
                <a:solidFill>
                  <a:srgbClr val="002060"/>
                </a:solidFill>
              </a:rPr>
              <a:t> </a:t>
            </a:r>
            <a:r>
              <a:rPr lang="en-US" sz="2400" dirty="0" err="1">
                <a:solidFill>
                  <a:srgbClr val="002060"/>
                </a:solidFill>
              </a:rPr>
              <a:t>tán</a:t>
            </a:r>
            <a:r>
              <a:rPr lang="en-US" sz="2400" dirty="0">
                <a:solidFill>
                  <a:srgbClr val="002060"/>
                </a:solidFill>
              </a:rPr>
              <a:t> ở </a:t>
            </a:r>
            <a:r>
              <a:rPr lang="en-US" sz="2400" dirty="0" err="1">
                <a:solidFill>
                  <a:srgbClr val="002060"/>
                </a:solidFill>
              </a:rPr>
              <a:t>nhiều</a:t>
            </a:r>
            <a:r>
              <a:rPr lang="en-US" sz="2400" dirty="0">
                <a:solidFill>
                  <a:srgbClr val="002060"/>
                </a:solidFill>
              </a:rPr>
              <a:t> </a:t>
            </a:r>
            <a:r>
              <a:rPr lang="en-US" sz="2400" dirty="0" err="1">
                <a:solidFill>
                  <a:srgbClr val="002060"/>
                </a:solidFill>
              </a:rPr>
              <a:t>nơi</a:t>
            </a:r>
            <a:r>
              <a:rPr lang="en-US" sz="2400" dirty="0">
                <a:solidFill>
                  <a:srgbClr val="002060"/>
                </a:solidFill>
              </a:rPr>
              <a:t> </a:t>
            </a:r>
            <a:r>
              <a:rPr lang="en-US" sz="2400" dirty="0" err="1">
                <a:solidFill>
                  <a:srgbClr val="002060"/>
                </a:solidFill>
              </a:rPr>
              <a:t>nhưng</a:t>
            </a:r>
            <a:r>
              <a:rPr lang="en-US" sz="2400" dirty="0">
                <a:solidFill>
                  <a:srgbClr val="002060"/>
                </a:solidFill>
              </a:rPr>
              <a:t> </a:t>
            </a:r>
            <a:r>
              <a:rPr lang="en-US" sz="2400" dirty="0" err="1">
                <a:solidFill>
                  <a:srgbClr val="002060"/>
                </a:solidFill>
              </a:rPr>
              <a:t>vẫn</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phép</a:t>
            </a:r>
            <a:r>
              <a:rPr lang="en-US" sz="2400" dirty="0">
                <a:solidFill>
                  <a:srgbClr val="002060"/>
                </a:solidFill>
              </a:rPr>
              <a:t> </a:t>
            </a:r>
            <a:r>
              <a:rPr lang="en-US" sz="2400" dirty="0" err="1">
                <a:solidFill>
                  <a:srgbClr val="002060"/>
                </a:solidFill>
              </a:rPr>
              <a:t>quản</a:t>
            </a:r>
            <a:r>
              <a:rPr lang="en-US" sz="2400" dirty="0">
                <a:solidFill>
                  <a:srgbClr val="002060"/>
                </a:solidFill>
              </a:rPr>
              <a:t> </a:t>
            </a:r>
            <a:r>
              <a:rPr lang="en-US" sz="2400" dirty="0" err="1">
                <a:solidFill>
                  <a:srgbClr val="002060"/>
                </a:solidFill>
              </a:rPr>
              <a:t>trị</a:t>
            </a:r>
            <a:r>
              <a:rPr lang="en-US" sz="2400" dirty="0">
                <a:solidFill>
                  <a:srgbClr val="002060"/>
                </a:solidFill>
              </a:rPr>
              <a:t> </a:t>
            </a: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địa</a:t>
            </a:r>
            <a:r>
              <a:rPr lang="en-US" sz="2400" dirty="0">
                <a:solidFill>
                  <a:srgbClr val="002060"/>
                </a:solidFill>
              </a:rPr>
              <a:t> </a:t>
            </a:r>
            <a:r>
              <a:rPr lang="en-US" sz="2400" dirty="0" err="1">
                <a:solidFill>
                  <a:srgbClr val="002060"/>
                </a:solidFill>
              </a:rPr>
              <a:t>phương</a:t>
            </a:r>
            <a:r>
              <a:rPr lang="en-US" sz="2400" dirty="0">
                <a:solidFill>
                  <a:srgbClr val="002060"/>
                </a:solidFill>
              </a:rPr>
              <a:t> (</a:t>
            </a: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đặt</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mỗi</a:t>
            </a:r>
            <a:r>
              <a:rPr lang="en-US" sz="2400" dirty="0">
                <a:solidFill>
                  <a:srgbClr val="002060"/>
                </a:solidFill>
              </a:rPr>
              <a:t> </a:t>
            </a:r>
            <a:r>
              <a:rPr lang="en-US" sz="2400" dirty="0" err="1">
                <a:solidFill>
                  <a:srgbClr val="002060"/>
                </a:solidFill>
              </a:rPr>
              <a:t>trạm</a:t>
            </a:r>
            <a:r>
              <a:rPr lang="en-US" sz="2400" dirty="0">
                <a:solidFill>
                  <a:srgbClr val="002060"/>
                </a:solidFill>
              </a:rPr>
              <a:t>)</a:t>
            </a:r>
          </a:p>
          <a:p>
            <a:pPr algn="just">
              <a:lnSpc>
                <a:spcPct val="150000"/>
              </a:lnSpc>
              <a:buClr>
                <a:schemeClr val="accent1">
                  <a:lumMod val="50000"/>
                </a:schemeClr>
              </a:buClr>
              <a:buFont typeface="Wingdings 2" panose="05020102010507070707" pitchFamily="18" charset="2"/>
              <a:buChar char=""/>
            </a:pP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tính</a:t>
            </a:r>
            <a:r>
              <a:rPr lang="en-US" sz="2400" dirty="0">
                <a:solidFill>
                  <a:srgbClr val="002060"/>
                </a:solidFill>
              </a:rPr>
              <a:t> tin </a:t>
            </a:r>
            <a:r>
              <a:rPr lang="en-US" sz="2400" dirty="0" err="1">
                <a:solidFill>
                  <a:srgbClr val="002060"/>
                </a:solidFill>
              </a:rPr>
              <a:t>cậy</a:t>
            </a:r>
            <a:r>
              <a:rPr lang="en-US" sz="2400" dirty="0">
                <a:solidFill>
                  <a:srgbClr val="002060"/>
                </a:solidFill>
              </a:rPr>
              <a:t> </a:t>
            </a:r>
            <a:r>
              <a:rPr lang="en-US" sz="2400" dirty="0" err="1">
                <a:solidFill>
                  <a:srgbClr val="002060"/>
                </a:solidFill>
              </a:rPr>
              <a:t>cao</a:t>
            </a:r>
            <a:r>
              <a:rPr lang="en-US" sz="2400" dirty="0">
                <a:solidFill>
                  <a:srgbClr val="002060"/>
                </a:solidFill>
              </a:rPr>
              <a:t> </a:t>
            </a:r>
            <a:r>
              <a:rPr lang="en-US" sz="2400" dirty="0" err="1">
                <a:solidFill>
                  <a:srgbClr val="002060"/>
                </a:solidFill>
              </a:rPr>
              <a:t>vì</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một</a:t>
            </a:r>
            <a:r>
              <a:rPr lang="en-US" sz="2400" dirty="0">
                <a:solidFill>
                  <a:srgbClr val="002060"/>
                </a:solidFill>
              </a:rPr>
              <a:t> </a:t>
            </a:r>
            <a:r>
              <a:rPr lang="en-US" sz="2400" dirty="0" err="1">
                <a:solidFill>
                  <a:srgbClr val="002060"/>
                </a:solidFill>
              </a:rPr>
              <a:t>trạm</a:t>
            </a:r>
            <a:r>
              <a:rPr lang="en-US" sz="2400" dirty="0">
                <a:solidFill>
                  <a:srgbClr val="002060"/>
                </a:solidFill>
              </a:rPr>
              <a:t> </a:t>
            </a:r>
            <a:r>
              <a:rPr lang="en-US" sz="2400" dirty="0" err="1">
                <a:solidFill>
                  <a:srgbClr val="002060"/>
                </a:solidFill>
              </a:rPr>
              <a:t>gặp</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cố</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khôi</a:t>
            </a:r>
            <a:r>
              <a:rPr lang="en-US" sz="2400" dirty="0">
                <a:solidFill>
                  <a:srgbClr val="002060"/>
                </a:solidFill>
              </a:rPr>
              <a:t> </a:t>
            </a:r>
            <a:r>
              <a:rPr lang="en-US" sz="2400" dirty="0" err="1">
                <a:solidFill>
                  <a:srgbClr val="002060"/>
                </a:solidFill>
              </a:rPr>
              <a:t>phục</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đây</a:t>
            </a:r>
            <a:r>
              <a:rPr lang="en-US" sz="2400" dirty="0">
                <a:solidFill>
                  <a:srgbClr val="002060"/>
                </a:solidFill>
              </a:rPr>
              <a:t> do </a:t>
            </a:r>
            <a:r>
              <a:rPr lang="en-US" sz="2400" dirty="0" err="1">
                <a:solidFill>
                  <a:srgbClr val="002060"/>
                </a:solidFill>
              </a:rPr>
              <a:t>bản</a:t>
            </a:r>
            <a:r>
              <a:rPr lang="en-US" sz="2400" dirty="0">
                <a:solidFill>
                  <a:srgbClr val="002060"/>
                </a:solidFill>
              </a:rPr>
              <a:t> </a:t>
            </a:r>
            <a:r>
              <a:rPr lang="en-US" sz="2400" dirty="0" err="1">
                <a:solidFill>
                  <a:srgbClr val="002060"/>
                </a:solidFill>
              </a:rPr>
              <a:t>sao</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nó</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lưu</a:t>
            </a:r>
            <a:r>
              <a:rPr lang="en-US" sz="2400" dirty="0">
                <a:solidFill>
                  <a:srgbClr val="002060"/>
                </a:solidFill>
              </a:rPr>
              <a:t> </a:t>
            </a:r>
            <a:r>
              <a:rPr lang="en-US" sz="2400" dirty="0" err="1">
                <a:solidFill>
                  <a:srgbClr val="002060"/>
                </a:solidFill>
              </a:rPr>
              <a:t>trữ</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một</a:t>
            </a:r>
            <a:r>
              <a:rPr lang="en-US" sz="2400" dirty="0">
                <a:solidFill>
                  <a:srgbClr val="002060"/>
                </a:solidFill>
              </a:rPr>
              <a:t> </a:t>
            </a:r>
            <a:r>
              <a:rPr lang="en-US" sz="2400" dirty="0" err="1">
                <a:solidFill>
                  <a:srgbClr val="002060"/>
                </a:solidFill>
              </a:rPr>
              <a:t>trạm</a:t>
            </a:r>
            <a:r>
              <a:rPr lang="en-US" sz="2400" dirty="0">
                <a:solidFill>
                  <a:srgbClr val="002060"/>
                </a:solidFill>
              </a:rPr>
              <a:t> </a:t>
            </a:r>
            <a:r>
              <a:rPr lang="en-US" sz="2400" dirty="0" err="1">
                <a:solidFill>
                  <a:srgbClr val="002060"/>
                </a:solidFill>
              </a:rPr>
              <a:t>khác</a:t>
            </a:r>
            <a:r>
              <a:rPr lang="en-US" sz="2400" dirty="0">
                <a:solidFill>
                  <a:srgbClr val="002060"/>
                </a:solidFill>
              </a:rPr>
              <a:t> </a:t>
            </a:r>
            <a:r>
              <a:rPr lang="en-US" sz="2400" dirty="0" err="1">
                <a:solidFill>
                  <a:srgbClr val="002060"/>
                </a:solidFill>
              </a:rPr>
              <a:t>nữa</a:t>
            </a:r>
            <a:r>
              <a:rPr lang="en-US" sz="2400" dirty="0">
                <a:solidFill>
                  <a:srgbClr val="002060"/>
                </a:solidFill>
              </a:rPr>
              <a:t>.</a:t>
            </a:r>
          </a:p>
          <a:p>
            <a:pPr algn="just">
              <a:lnSpc>
                <a:spcPct val="150000"/>
              </a:lnSpc>
              <a:buClr>
                <a:schemeClr val="accent1">
                  <a:lumMod val="50000"/>
                </a:schemeClr>
              </a:buClr>
              <a:buFont typeface="Wingdings 2" panose="05020102010507070707" pitchFamily="18" charset="2"/>
              <a:buChar char=""/>
            </a:pPr>
            <a:r>
              <a:rPr lang="en-US" sz="2400" dirty="0">
                <a:solidFill>
                  <a:srgbClr val="002060"/>
                </a:solidFill>
              </a:rPr>
              <a:t>Cho </a:t>
            </a:r>
            <a:r>
              <a:rPr lang="en-US" sz="2400" dirty="0" err="1">
                <a:solidFill>
                  <a:srgbClr val="002060"/>
                </a:solidFill>
              </a:rPr>
              <a:t>phép</a:t>
            </a:r>
            <a:r>
              <a:rPr lang="en-US" sz="2400" dirty="0">
                <a:solidFill>
                  <a:srgbClr val="002060"/>
                </a:solidFill>
              </a:rPr>
              <a:t> </a:t>
            </a:r>
            <a:r>
              <a:rPr lang="en-US" sz="2400" dirty="0" err="1">
                <a:solidFill>
                  <a:srgbClr val="002060"/>
                </a:solidFill>
              </a:rPr>
              <a:t>mở</a:t>
            </a:r>
            <a:r>
              <a:rPr lang="en-US" sz="2400" dirty="0">
                <a:solidFill>
                  <a:srgbClr val="002060"/>
                </a:solidFill>
              </a:rPr>
              <a:t> </a:t>
            </a:r>
            <a:r>
              <a:rPr lang="en-US" sz="2400" dirty="0" err="1">
                <a:solidFill>
                  <a:srgbClr val="002060"/>
                </a:solidFill>
              </a:rPr>
              <a:t>rộng</a:t>
            </a:r>
            <a:r>
              <a:rPr lang="en-US" sz="2400" dirty="0">
                <a:solidFill>
                  <a:srgbClr val="002060"/>
                </a:solidFill>
              </a:rPr>
              <a:t> CSDL </a:t>
            </a:r>
            <a:r>
              <a:rPr lang="en-US" sz="2400" dirty="0" err="1">
                <a:solidFill>
                  <a:srgbClr val="002060"/>
                </a:solidFill>
              </a:rPr>
              <a:t>một</a:t>
            </a:r>
            <a:r>
              <a:rPr lang="en-US" sz="2400" dirty="0">
                <a:solidFill>
                  <a:srgbClr val="002060"/>
                </a:solidFill>
              </a:rPr>
              <a:t> </a:t>
            </a:r>
            <a:r>
              <a:rPr lang="en-US" sz="2400" dirty="0" err="1">
                <a:solidFill>
                  <a:srgbClr val="002060"/>
                </a:solidFill>
              </a:rPr>
              <a:t>cách</a:t>
            </a:r>
            <a:r>
              <a:rPr lang="en-US" sz="2400" dirty="0">
                <a:solidFill>
                  <a:srgbClr val="002060"/>
                </a:solidFill>
              </a:rPr>
              <a:t> </a:t>
            </a:r>
            <a:r>
              <a:rPr lang="en-US" sz="2400" dirty="0" err="1">
                <a:solidFill>
                  <a:srgbClr val="002060"/>
                </a:solidFill>
              </a:rPr>
              <a:t>linh</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thêm</a:t>
            </a:r>
            <a:r>
              <a:rPr lang="en-US" sz="2400" dirty="0">
                <a:solidFill>
                  <a:srgbClr val="002060"/>
                </a:solidFill>
              </a:rPr>
              <a:t> </a:t>
            </a:r>
            <a:r>
              <a:rPr lang="en-US" sz="2400" dirty="0" err="1">
                <a:solidFill>
                  <a:srgbClr val="002060"/>
                </a:solidFill>
              </a:rPr>
              <a:t>trạm</a:t>
            </a:r>
            <a:r>
              <a:rPr lang="en-US" sz="2400" dirty="0">
                <a:solidFill>
                  <a:srgbClr val="002060"/>
                </a:solidFill>
              </a:rPr>
              <a:t> </a:t>
            </a:r>
            <a:r>
              <a:rPr lang="en-US" sz="2400" dirty="0" err="1">
                <a:solidFill>
                  <a:srgbClr val="002060"/>
                </a:solidFill>
              </a:rPr>
              <a:t>mới</a:t>
            </a:r>
            <a:r>
              <a:rPr lang="en-US" sz="2400" dirty="0">
                <a:solidFill>
                  <a:srgbClr val="002060"/>
                </a:solidFill>
              </a:rPr>
              <a:t> </a:t>
            </a:r>
            <a:r>
              <a:rPr lang="en-US" sz="2400" dirty="0" err="1">
                <a:solidFill>
                  <a:srgbClr val="002060"/>
                </a:solidFill>
              </a:rPr>
              <a:t>vào</a:t>
            </a:r>
            <a:r>
              <a:rPr lang="en-US" sz="2400" dirty="0">
                <a:solidFill>
                  <a:srgbClr val="002060"/>
                </a:solidFill>
              </a:rPr>
              <a:t> </a:t>
            </a:r>
            <a:r>
              <a:rPr lang="en-US" sz="2400" dirty="0" err="1">
                <a:solidFill>
                  <a:srgbClr val="002060"/>
                </a:solidFill>
              </a:rPr>
              <a:t>mạng</a:t>
            </a:r>
            <a:r>
              <a:rPr lang="en-US" sz="2400" dirty="0">
                <a:solidFill>
                  <a:srgbClr val="002060"/>
                </a:solidFill>
              </a:rPr>
              <a:t> </a:t>
            </a:r>
            <a:r>
              <a:rPr lang="en-US" sz="2400" dirty="0" err="1">
                <a:solidFill>
                  <a:srgbClr val="002060"/>
                </a:solidFill>
              </a:rPr>
              <a:t>máy</a:t>
            </a:r>
            <a:r>
              <a:rPr lang="en-US"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mà</a:t>
            </a:r>
            <a:r>
              <a:rPr lang="en-US" sz="2400" dirty="0">
                <a:solidFill>
                  <a:srgbClr val="002060"/>
                </a:solidFill>
              </a:rPr>
              <a:t> </a:t>
            </a:r>
            <a:r>
              <a:rPr lang="en-US" sz="2400" dirty="0" err="1">
                <a:solidFill>
                  <a:srgbClr val="002060"/>
                </a:solidFill>
              </a:rPr>
              <a:t>không</a:t>
            </a:r>
            <a:r>
              <a:rPr lang="en-US" sz="2400" dirty="0">
                <a:solidFill>
                  <a:srgbClr val="002060"/>
                </a:solidFill>
              </a:rPr>
              <a:t> </a:t>
            </a:r>
            <a:r>
              <a:rPr lang="en-US" sz="2400" dirty="0" err="1">
                <a:solidFill>
                  <a:srgbClr val="002060"/>
                </a:solidFill>
              </a:rPr>
              <a:t>ảnh</a:t>
            </a:r>
            <a:r>
              <a:rPr lang="en-US" sz="2400" dirty="0">
                <a:solidFill>
                  <a:srgbClr val="002060"/>
                </a:solidFill>
              </a:rPr>
              <a:t> </a:t>
            </a:r>
            <a:r>
              <a:rPr lang="en-US" sz="2400" dirty="0" err="1">
                <a:solidFill>
                  <a:srgbClr val="002060"/>
                </a:solidFill>
              </a:rPr>
              <a:t>hưởng</a:t>
            </a:r>
            <a:r>
              <a:rPr lang="en-US" sz="2400" dirty="0">
                <a:solidFill>
                  <a:srgbClr val="002060"/>
                </a:solidFill>
              </a:rPr>
              <a:t> </a:t>
            </a:r>
            <a:r>
              <a:rPr lang="en-US" sz="2400" dirty="0" err="1">
                <a:solidFill>
                  <a:srgbClr val="002060"/>
                </a:solidFill>
              </a:rPr>
              <a:t>đến</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trạm</a:t>
            </a:r>
            <a:r>
              <a:rPr lang="en-US" sz="2400" dirty="0">
                <a:solidFill>
                  <a:srgbClr val="002060"/>
                </a:solidFill>
              </a:rPr>
              <a:t> </a:t>
            </a:r>
            <a:r>
              <a:rPr lang="en-US" sz="2400" dirty="0" err="1">
                <a:solidFill>
                  <a:srgbClr val="002060"/>
                </a:solidFill>
              </a:rPr>
              <a:t>sẵn</a:t>
            </a:r>
            <a:r>
              <a:rPr lang="en-US" sz="2400" dirty="0">
                <a:solidFill>
                  <a:srgbClr val="002060"/>
                </a:solidFill>
              </a:rPr>
              <a:t> </a:t>
            </a:r>
            <a:r>
              <a:rPr lang="en-US" sz="2400" dirty="0" err="1">
                <a:solidFill>
                  <a:srgbClr val="002060"/>
                </a:solidFill>
              </a:rPr>
              <a:t>có</a:t>
            </a:r>
            <a:r>
              <a:rPr lang="en-US" sz="2400" dirty="0">
                <a:solidFill>
                  <a:srgbClr val="002060"/>
                </a:solidFill>
              </a:rPr>
              <a:t>.</a:t>
            </a:r>
          </a:p>
          <a:p>
            <a:pPr algn="just">
              <a:lnSpc>
                <a:spcPct val="150000"/>
              </a:lnSpc>
              <a:buClr>
                <a:schemeClr val="accent1">
                  <a:lumMod val="50000"/>
                </a:schemeClr>
              </a:buClr>
              <a:buFont typeface="Wingdings 2" panose="05020102010507070707" pitchFamily="18" charset="2"/>
              <a:buChar char=""/>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algn="just">
              <a:lnSpc>
                <a:spcPct val="150000"/>
              </a:lnSpc>
              <a:buClr>
                <a:schemeClr val="accent1">
                  <a:lumMod val="50000"/>
                </a:schemeClr>
              </a:buClr>
              <a:buFont typeface="Wingdings 2" panose="05020102010507070707" pitchFamily="18" charset="2"/>
              <a:buChar char=""/>
            </a:pPr>
            <a:endParaRPr lang="en-US" sz="2400" dirty="0">
              <a:solidFill>
                <a:srgbClr val="002060"/>
              </a:solidFill>
            </a:endParaRPr>
          </a:p>
          <a:p>
            <a:pPr algn="just">
              <a:lnSpc>
                <a:spcPct val="150000"/>
              </a:lnSpc>
              <a:buClr>
                <a:schemeClr val="accent1">
                  <a:lumMod val="50000"/>
                </a:schemeClr>
              </a:buClr>
              <a:buFont typeface="Wingdings 2" panose="05020102010507070707" pitchFamily="18" charset="2"/>
              <a:buChar char=""/>
            </a:pPr>
            <a:endParaRPr lang="en-US" sz="2400" dirty="0">
              <a:solidFill>
                <a:srgbClr val="002060"/>
              </a:solidFill>
            </a:endParaRPr>
          </a:p>
        </p:txBody>
      </p:sp>
    </p:spTree>
    <p:extLst>
      <p:ext uri="{BB962C8B-B14F-4D97-AF65-F5344CB8AC3E}">
        <p14:creationId xmlns:p14="http://schemas.microsoft.com/office/powerpoint/2010/main" val="1080917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1599E9-49FB-419E-86EE-2801D82B885A}"/>
              </a:ext>
            </a:extLst>
          </p:cNvPr>
          <p:cNvSpPr txBox="1"/>
          <p:nvPr/>
        </p:nvSpPr>
        <p:spPr>
          <a:xfrm>
            <a:off x="374073" y="374075"/>
            <a:ext cx="11817927" cy="461665"/>
          </a:xfrm>
          <a:prstGeom prst="rect">
            <a:avLst/>
          </a:prstGeom>
          <a:noFill/>
        </p:spPr>
        <p:txBody>
          <a:bodyPr wrap="square" rtlCol="0">
            <a:spAutoFit/>
          </a:bodyPr>
          <a:lstStyle/>
          <a:p>
            <a:r>
              <a:rPr lang="en-US" sz="2400" dirty="0">
                <a:latin typeface="Roboto" panose="020B0604020202020204" charset="0"/>
                <a:ea typeface="Roboto" panose="020B0604020202020204" charset="0"/>
                <a:cs typeface="Roboto" panose="020B0604020202020204" charset="0"/>
              </a:rPr>
              <a:t>2. </a:t>
            </a:r>
            <a:r>
              <a:rPr lang="en-US" sz="2400" dirty="0" err="1">
                <a:latin typeface="Roboto" panose="020B0604020202020204" charset="0"/>
                <a:ea typeface="Roboto" panose="020B0604020202020204" charset="0"/>
                <a:cs typeface="Roboto" panose="020B0604020202020204" charset="0"/>
              </a:rPr>
              <a:t>Hãy</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phân</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tích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điểm</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mạnh</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và</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điểm</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yếu</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của</a:t>
            </a:r>
            <a:r>
              <a:rPr lang="en-US" sz="2400" dirty="0">
                <a:latin typeface="Roboto" panose="020B0604020202020204" charset="0"/>
                <a:ea typeface="Roboto" panose="020B0604020202020204" charset="0"/>
                <a:cs typeface="Roboto" panose="020B0604020202020204" charset="0"/>
              </a:rPr>
              <a:t> CSDL </a:t>
            </a:r>
            <a:r>
              <a:rPr lang="en-US" sz="2400" dirty="0" err="1">
                <a:latin typeface="Roboto" panose="020B0604020202020204" charset="0"/>
                <a:ea typeface="Roboto" panose="020B0604020202020204" charset="0"/>
                <a:cs typeface="Roboto" panose="020B0604020202020204" charset="0"/>
              </a:rPr>
              <a:t>phân</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tán</a:t>
            </a:r>
            <a:r>
              <a:rPr lang="en-US" sz="2400" dirty="0">
                <a:latin typeface="Roboto" panose="020B0604020202020204" charset="0"/>
                <a:ea typeface="Roboto" panose="020B0604020202020204" charset="0"/>
                <a:cs typeface="Roboto" panose="020B0604020202020204" charset="0"/>
              </a:rPr>
              <a:t> so </a:t>
            </a:r>
            <a:r>
              <a:rPr lang="en-US" sz="2400" dirty="0" err="1">
                <a:latin typeface="Roboto" panose="020B0604020202020204" charset="0"/>
                <a:ea typeface="Roboto" panose="020B0604020202020204" charset="0"/>
                <a:cs typeface="Roboto" panose="020B0604020202020204" charset="0"/>
              </a:rPr>
              <a:t>với</a:t>
            </a:r>
            <a:r>
              <a:rPr lang="en-US" sz="2400" dirty="0">
                <a:latin typeface="Roboto" panose="020B0604020202020204" charset="0"/>
                <a:ea typeface="Roboto" panose="020B0604020202020204" charset="0"/>
                <a:cs typeface="Roboto" panose="020B0604020202020204" charset="0"/>
              </a:rPr>
              <a:t> CSDL </a:t>
            </a:r>
            <a:r>
              <a:rPr lang="en-US" sz="2400" dirty="0" err="1">
                <a:latin typeface="Roboto" panose="020B0604020202020204" charset="0"/>
                <a:ea typeface="Roboto" panose="020B0604020202020204" charset="0"/>
                <a:cs typeface="Roboto" panose="020B0604020202020204" charset="0"/>
              </a:rPr>
              <a:t>tập</a:t>
            </a:r>
            <a:r>
              <a:rPr lang="en-US" sz="2400" dirty="0">
                <a:latin typeface="Roboto" panose="020B0604020202020204" charset="0"/>
                <a:ea typeface="Roboto" panose="020B0604020202020204" charset="0"/>
                <a:cs typeface="Roboto" panose="020B0604020202020204" charset="0"/>
              </a:rPr>
              <a:t> </a:t>
            </a:r>
            <a:r>
              <a:rPr lang="en-US" sz="2400" dirty="0" err="1">
                <a:latin typeface="Roboto" panose="020B0604020202020204" charset="0"/>
                <a:ea typeface="Roboto" panose="020B0604020202020204" charset="0"/>
                <a:cs typeface="Roboto" panose="020B0604020202020204" charset="0"/>
              </a:rPr>
              <a:t>trung</a:t>
            </a:r>
            <a:r>
              <a:rPr lang="en-US" sz="2400" dirty="0">
                <a:latin typeface="Roboto" panose="020B0604020202020204" charset="0"/>
                <a:ea typeface="Roboto" panose="020B0604020202020204" charset="0"/>
                <a:cs typeface="Roboto" panose="020B0604020202020204" charset="0"/>
              </a:rPr>
              <a:t>.</a:t>
            </a:r>
          </a:p>
        </p:txBody>
      </p:sp>
      <p:sp>
        <p:nvSpPr>
          <p:cNvPr id="4" name="Text Placeholder 6">
            <a:extLst>
              <a:ext uri="{FF2B5EF4-FFF2-40B4-BE49-F238E27FC236}">
                <a16:creationId xmlns:a16="http://schemas.microsoft.com/office/drawing/2014/main" id="{9844C7E2-B450-446D-9FFB-851D23EC2D10}"/>
              </a:ext>
            </a:extLst>
          </p:cNvPr>
          <p:cNvSpPr txBox="1">
            <a:spLocks/>
          </p:cNvSpPr>
          <p:nvPr/>
        </p:nvSpPr>
        <p:spPr>
          <a:xfrm>
            <a:off x="821703" y="1049847"/>
            <a:ext cx="10818862" cy="3771536"/>
          </a:xfrm>
          <a:prstGeom prst="rect">
            <a:avLst/>
          </a:prstGeom>
          <a:noFill/>
          <a:ln>
            <a:solidFill>
              <a:schemeClr val="tx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sz="2400" dirty="0" err="1">
                <a:solidFill>
                  <a:srgbClr val="002060"/>
                </a:solidFill>
              </a:rPr>
              <a:t>Điểm</a:t>
            </a:r>
            <a:r>
              <a:rPr lang="en-US" sz="2400" dirty="0">
                <a:solidFill>
                  <a:srgbClr val="002060"/>
                </a:solidFill>
              </a:rPr>
              <a:t> </a:t>
            </a:r>
            <a:r>
              <a:rPr lang="en-US" sz="2400" dirty="0" err="1">
                <a:solidFill>
                  <a:srgbClr val="002060"/>
                </a:solidFill>
              </a:rPr>
              <a:t>yếu</a:t>
            </a:r>
            <a:r>
              <a:rPr lang="en-US" sz="2400" dirty="0">
                <a:solidFill>
                  <a:srgbClr val="002060"/>
                </a:solidFill>
              </a:rPr>
              <a:t> </a:t>
            </a:r>
            <a:r>
              <a:rPr lang="en-US" sz="2400" dirty="0" err="1">
                <a:solidFill>
                  <a:srgbClr val="002060"/>
                </a:solidFill>
              </a:rPr>
              <a:t>của</a:t>
            </a:r>
            <a:r>
              <a:rPr lang="en-US" sz="2400" dirty="0">
                <a:solidFill>
                  <a:srgbClr val="002060"/>
                </a:solidFill>
              </a:rPr>
              <a:t> CSDL </a:t>
            </a:r>
            <a:r>
              <a:rPr lang="en-US" sz="2400" dirty="0" err="1">
                <a:solidFill>
                  <a:srgbClr val="002060"/>
                </a:solidFill>
              </a:rPr>
              <a:t>phân</a:t>
            </a:r>
            <a:r>
              <a:rPr lang="en-US" sz="2400" dirty="0">
                <a:solidFill>
                  <a:srgbClr val="002060"/>
                </a:solidFill>
              </a:rPr>
              <a:t> </a:t>
            </a:r>
            <a:r>
              <a:rPr lang="en-US" sz="2400" dirty="0" err="1">
                <a:solidFill>
                  <a:srgbClr val="002060"/>
                </a:solidFill>
              </a:rPr>
              <a:t>tán</a:t>
            </a:r>
            <a:r>
              <a:rPr lang="en-US" sz="2400" dirty="0">
                <a:solidFill>
                  <a:srgbClr val="002060"/>
                </a:solidFill>
              </a:rPr>
              <a:t> so </a:t>
            </a:r>
            <a:r>
              <a:rPr lang="en-US" sz="2400" dirty="0" err="1">
                <a:solidFill>
                  <a:srgbClr val="002060"/>
                </a:solidFill>
              </a:rPr>
              <a:t>với</a:t>
            </a:r>
            <a:r>
              <a:rPr lang="en-US" sz="2400" dirty="0">
                <a:solidFill>
                  <a:srgbClr val="002060"/>
                </a:solidFill>
              </a:rPr>
              <a:t> CSDL </a:t>
            </a:r>
            <a:r>
              <a:rPr lang="en-US" sz="2400" dirty="0" err="1">
                <a:solidFill>
                  <a:srgbClr val="002060"/>
                </a:solidFill>
              </a:rPr>
              <a:t>tập</a:t>
            </a:r>
            <a:r>
              <a:rPr lang="en-US" sz="2400" dirty="0">
                <a:solidFill>
                  <a:srgbClr val="002060"/>
                </a:solidFill>
              </a:rPr>
              <a:t> </a:t>
            </a:r>
            <a:r>
              <a:rPr lang="en-US" sz="2400" dirty="0" err="1">
                <a:solidFill>
                  <a:srgbClr val="002060"/>
                </a:solidFill>
              </a:rPr>
              <a:t>trung</a:t>
            </a:r>
            <a:r>
              <a:rPr lang="en-US" sz="2400" dirty="0">
                <a:solidFill>
                  <a:srgbClr val="002060"/>
                </a:solidFill>
              </a:rPr>
              <a:t>:</a:t>
            </a:r>
          </a:p>
          <a:p>
            <a:pPr algn="just">
              <a:lnSpc>
                <a:spcPct val="150000"/>
              </a:lnSpc>
              <a:buClr>
                <a:schemeClr val="accent1">
                  <a:lumMod val="50000"/>
                </a:schemeClr>
              </a:buClr>
              <a:buFont typeface="Roboto" panose="020B0604020202020204" charset="0"/>
              <a:buChar char="▸"/>
            </a:pPr>
            <a:r>
              <a:rPr lang="en-US" sz="2400" dirty="0" err="1">
                <a:solidFill>
                  <a:srgbClr val="002060"/>
                </a:solidFill>
              </a:rPr>
              <a:t>Việc</a:t>
            </a:r>
            <a:r>
              <a:rPr lang="en-US" sz="2400" dirty="0">
                <a:solidFill>
                  <a:srgbClr val="002060"/>
                </a:solidFill>
              </a:rPr>
              <a:t> </a:t>
            </a:r>
            <a:r>
              <a:rPr lang="en-US" sz="2400" dirty="0" err="1">
                <a:solidFill>
                  <a:srgbClr val="002060"/>
                </a:solidFill>
              </a:rPr>
              <a:t>thiết</a:t>
            </a:r>
            <a:r>
              <a:rPr lang="en-US" sz="2400" dirty="0">
                <a:solidFill>
                  <a:srgbClr val="002060"/>
                </a:solidFill>
              </a:rPr>
              <a:t> </a:t>
            </a:r>
            <a:r>
              <a:rPr lang="en-US" sz="2400" dirty="0" err="1">
                <a:solidFill>
                  <a:srgbClr val="002060"/>
                </a:solidFill>
              </a:rPr>
              <a:t>kế</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triển</a:t>
            </a:r>
            <a:r>
              <a:rPr lang="en-US" sz="2400" dirty="0">
                <a:solidFill>
                  <a:srgbClr val="002060"/>
                </a:solidFill>
              </a:rPr>
              <a:t> </a:t>
            </a:r>
            <a:r>
              <a:rPr lang="en-US" sz="2400" dirty="0" err="1">
                <a:solidFill>
                  <a:srgbClr val="002060"/>
                </a:solidFill>
              </a:rPr>
              <a:t>khai</a:t>
            </a:r>
            <a:r>
              <a:rPr lang="en-US" sz="2400" dirty="0">
                <a:solidFill>
                  <a:srgbClr val="002060"/>
                </a:solidFill>
              </a:rPr>
              <a:t> CSDL </a:t>
            </a:r>
            <a:r>
              <a:rPr lang="en-US" sz="2400" dirty="0" err="1">
                <a:solidFill>
                  <a:srgbClr val="002060"/>
                </a:solidFill>
              </a:rPr>
              <a:t>phân</a:t>
            </a:r>
            <a:r>
              <a:rPr lang="en-US" sz="2400" dirty="0">
                <a:solidFill>
                  <a:srgbClr val="002060"/>
                </a:solidFill>
              </a:rPr>
              <a:t> </a:t>
            </a:r>
            <a:r>
              <a:rPr lang="en-US" sz="2400" dirty="0" err="1">
                <a:solidFill>
                  <a:srgbClr val="002060"/>
                </a:solidFill>
              </a:rPr>
              <a:t>tán</a:t>
            </a:r>
            <a:r>
              <a:rPr lang="en-US" sz="2400" dirty="0">
                <a:solidFill>
                  <a:srgbClr val="002060"/>
                </a:solidFill>
              </a:rPr>
              <a:t> </a:t>
            </a:r>
            <a:r>
              <a:rPr lang="en-US" sz="2400" dirty="0" err="1">
                <a:solidFill>
                  <a:srgbClr val="002060"/>
                </a:solidFill>
              </a:rPr>
              <a:t>phức</a:t>
            </a:r>
            <a:r>
              <a:rPr lang="en-US" sz="2400" dirty="0">
                <a:solidFill>
                  <a:srgbClr val="002060"/>
                </a:solidFill>
              </a:rPr>
              <a:t> </a:t>
            </a:r>
            <a:r>
              <a:rPr lang="en-US" sz="2400" dirty="0" err="1">
                <a:solidFill>
                  <a:srgbClr val="002060"/>
                </a:solidFill>
              </a:rPr>
              <a:t>tạp</a:t>
            </a:r>
            <a:r>
              <a:rPr lang="en-US" sz="2400" dirty="0">
                <a:solidFill>
                  <a:srgbClr val="002060"/>
                </a:solidFill>
              </a:rPr>
              <a:t> </a:t>
            </a:r>
            <a:r>
              <a:rPr lang="en-US" sz="2400" dirty="0" err="1">
                <a:solidFill>
                  <a:srgbClr val="002060"/>
                </a:solidFill>
              </a:rPr>
              <a:t>hơn</a:t>
            </a:r>
            <a:endParaRPr lang="en-US" sz="2400" dirty="0">
              <a:solidFill>
                <a:srgbClr val="002060"/>
              </a:solidFill>
            </a:endParaRPr>
          </a:p>
          <a:p>
            <a:pPr algn="just">
              <a:lnSpc>
                <a:spcPct val="150000"/>
              </a:lnSpc>
              <a:buClr>
                <a:schemeClr val="accent1">
                  <a:lumMod val="50000"/>
                </a:schemeClr>
              </a:buClr>
              <a:buFont typeface="Roboto" panose="020B0604020202020204" charset="0"/>
              <a:buChar char="▸"/>
            </a:pPr>
            <a:r>
              <a:rPr lang="en-US" sz="2400" dirty="0">
                <a:solidFill>
                  <a:srgbClr val="002060"/>
                </a:solidFill>
              </a:rPr>
              <a:t>Chi </a:t>
            </a:r>
            <a:r>
              <a:rPr lang="en-US" sz="2400" dirty="0" err="1">
                <a:solidFill>
                  <a:srgbClr val="002060"/>
                </a:solidFill>
              </a:rPr>
              <a:t>phí</a:t>
            </a:r>
            <a:r>
              <a:rPr lang="en-US" sz="2400" dirty="0">
                <a:solidFill>
                  <a:srgbClr val="002060"/>
                </a:solidFill>
              </a:rPr>
              <a:t> </a:t>
            </a:r>
            <a:r>
              <a:rPr lang="en-US" sz="2400" dirty="0" err="1">
                <a:solidFill>
                  <a:srgbClr val="002060"/>
                </a:solidFill>
              </a:rPr>
              <a:t>cao</a:t>
            </a:r>
            <a:r>
              <a:rPr lang="en-US" sz="2400" dirty="0">
                <a:solidFill>
                  <a:srgbClr val="002060"/>
                </a:solidFill>
              </a:rPr>
              <a:t> </a:t>
            </a:r>
            <a:r>
              <a:rPr lang="en-US" sz="2400" dirty="0" err="1">
                <a:solidFill>
                  <a:srgbClr val="002060"/>
                </a:solidFill>
              </a:rPr>
              <a:t>hơn</a:t>
            </a:r>
            <a:r>
              <a:rPr lang="en-US" sz="2400" dirty="0">
                <a:solidFill>
                  <a:srgbClr val="002060"/>
                </a:solidFill>
              </a:rPr>
              <a:t>.</a:t>
            </a:r>
          </a:p>
          <a:p>
            <a:pPr algn="just">
              <a:lnSpc>
                <a:spcPct val="150000"/>
              </a:lnSpc>
              <a:buClr>
                <a:schemeClr val="accent1">
                  <a:lumMod val="50000"/>
                </a:schemeClr>
              </a:buClr>
              <a:buFont typeface="Roboto" panose="020B0604020202020204" charset="0"/>
              <a:buChar char="▸"/>
            </a:pPr>
            <a:r>
              <a:rPr lang="en-US" sz="2400" dirty="0" err="1">
                <a:solidFill>
                  <a:srgbClr val="002060"/>
                </a:solidFill>
              </a:rPr>
              <a:t>Đảm</a:t>
            </a:r>
            <a:r>
              <a:rPr lang="en-US" sz="2400" dirty="0">
                <a:solidFill>
                  <a:srgbClr val="002060"/>
                </a:solidFill>
              </a:rPr>
              <a:t> </a:t>
            </a:r>
            <a:r>
              <a:rPr lang="en-US" sz="2400" dirty="0" err="1">
                <a:solidFill>
                  <a:srgbClr val="002060"/>
                </a:solidFill>
              </a:rPr>
              <a:t>bảo</a:t>
            </a:r>
            <a:r>
              <a:rPr lang="en-US" sz="2400" dirty="0">
                <a:solidFill>
                  <a:srgbClr val="002060"/>
                </a:solidFill>
              </a:rPr>
              <a:t> an </a:t>
            </a:r>
            <a:r>
              <a:rPr lang="en-US" sz="2400" dirty="0" err="1">
                <a:solidFill>
                  <a:srgbClr val="002060"/>
                </a:solidFill>
              </a:rPr>
              <a:t>ninh</a:t>
            </a:r>
            <a:r>
              <a:rPr lang="en-US" sz="2400" dirty="0">
                <a:solidFill>
                  <a:srgbClr val="002060"/>
                </a:solidFill>
              </a:rPr>
              <a:t> </a:t>
            </a:r>
            <a:r>
              <a:rPr lang="en-US" sz="2400" dirty="0" err="1">
                <a:solidFill>
                  <a:srgbClr val="002060"/>
                </a:solidFill>
              </a:rPr>
              <a:t>khó</a:t>
            </a:r>
            <a:r>
              <a:rPr lang="en-US" sz="2400" dirty="0">
                <a:solidFill>
                  <a:srgbClr val="002060"/>
                </a:solidFill>
              </a:rPr>
              <a:t> </a:t>
            </a:r>
            <a:r>
              <a:rPr lang="en-US" sz="2400" dirty="0" err="1">
                <a:solidFill>
                  <a:srgbClr val="002060"/>
                </a:solidFill>
              </a:rPr>
              <a:t>khăn</a:t>
            </a:r>
            <a:r>
              <a:rPr lang="en-US" sz="2400" dirty="0">
                <a:solidFill>
                  <a:srgbClr val="002060"/>
                </a:solidFill>
              </a:rPr>
              <a:t> </a:t>
            </a:r>
            <a:r>
              <a:rPr lang="en-US" sz="2400" dirty="0" err="1">
                <a:solidFill>
                  <a:srgbClr val="002060"/>
                </a:solidFill>
              </a:rPr>
              <a:t>hơn</a:t>
            </a:r>
            <a:r>
              <a:rPr lang="en-US" sz="2400" dirty="0">
                <a:solidFill>
                  <a:srgbClr val="002060"/>
                </a:solidFill>
              </a:rPr>
              <a:t>.</a:t>
            </a:r>
          </a:p>
          <a:p>
            <a:pPr algn="just">
              <a:lnSpc>
                <a:spcPct val="150000"/>
              </a:lnSpc>
              <a:buClr>
                <a:schemeClr val="accent1">
                  <a:lumMod val="50000"/>
                </a:schemeClr>
              </a:buClr>
              <a:buFont typeface="Roboto" panose="020B0604020202020204" charset="0"/>
              <a:buChar char="▸"/>
            </a:pPr>
            <a:r>
              <a:rPr lang="en-US" sz="2400" dirty="0" err="1">
                <a:solidFill>
                  <a:srgbClr val="002060"/>
                </a:solidFill>
              </a:rPr>
              <a:t>Đảm</a:t>
            </a:r>
            <a:r>
              <a:rPr lang="en-US" sz="2400" dirty="0">
                <a:solidFill>
                  <a:srgbClr val="002060"/>
                </a:solidFill>
              </a:rPr>
              <a:t> </a:t>
            </a:r>
            <a:r>
              <a:rPr lang="en-US" sz="2400" dirty="0" err="1">
                <a:solidFill>
                  <a:srgbClr val="002060"/>
                </a:solidFill>
              </a:rPr>
              <a:t>bảo</a:t>
            </a:r>
            <a:r>
              <a:rPr lang="en-US"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nhất</a:t>
            </a:r>
            <a:r>
              <a:rPr lang="en-US" sz="2400" dirty="0">
                <a:solidFill>
                  <a:srgbClr val="002060"/>
                </a:solidFill>
              </a:rPr>
              <a:t> </a:t>
            </a:r>
            <a:r>
              <a:rPr lang="en-US" sz="2400" dirty="0" err="1">
                <a:solidFill>
                  <a:srgbClr val="002060"/>
                </a:solidFill>
              </a:rPr>
              <a:t>quán</a:t>
            </a:r>
            <a:r>
              <a:rPr lang="en-US" sz="2400" dirty="0">
                <a:solidFill>
                  <a:srgbClr val="002060"/>
                </a:solidFill>
              </a:rPr>
              <a:t> </a:t>
            </a: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bảo</a:t>
            </a:r>
            <a:r>
              <a:rPr lang="en-US" sz="2400" dirty="0">
                <a:solidFill>
                  <a:srgbClr val="002060"/>
                </a:solidFill>
              </a:rPr>
              <a:t> </a:t>
            </a:r>
            <a:r>
              <a:rPr lang="en-US" sz="2400" dirty="0" err="1">
                <a:solidFill>
                  <a:srgbClr val="002060"/>
                </a:solidFill>
              </a:rPr>
              <a:t>đảm</a:t>
            </a:r>
            <a:r>
              <a:rPr lang="en-US" sz="2400" dirty="0">
                <a:solidFill>
                  <a:srgbClr val="002060"/>
                </a:solidFill>
              </a:rPr>
              <a:t> an </a:t>
            </a:r>
            <a:r>
              <a:rPr lang="en-US" sz="2400" dirty="0" err="1">
                <a:solidFill>
                  <a:srgbClr val="002060"/>
                </a:solidFill>
              </a:rPr>
              <a:t>toàn</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dữ</a:t>
            </a:r>
            <a:r>
              <a:rPr lang="en-US" sz="2400" dirty="0">
                <a:solidFill>
                  <a:srgbClr val="002060"/>
                </a:solidFill>
              </a:rPr>
              <a:t> </a:t>
            </a:r>
            <a:r>
              <a:rPr lang="en-US" sz="2400" dirty="0" err="1">
                <a:solidFill>
                  <a:srgbClr val="002060"/>
                </a:solidFill>
              </a:rPr>
              <a:t>liệu</a:t>
            </a:r>
            <a:r>
              <a:rPr lang="en-US" sz="2400" dirty="0">
                <a:solidFill>
                  <a:srgbClr val="002060"/>
                </a:solidFill>
              </a:rPr>
              <a:t> </a:t>
            </a:r>
            <a:r>
              <a:rPr lang="en-US" sz="2400" dirty="0" err="1">
                <a:solidFill>
                  <a:srgbClr val="002060"/>
                </a:solidFill>
              </a:rPr>
              <a:t>khó</a:t>
            </a:r>
            <a:r>
              <a:rPr lang="en-US" sz="2400" dirty="0">
                <a:solidFill>
                  <a:srgbClr val="002060"/>
                </a:solidFill>
              </a:rPr>
              <a:t> </a:t>
            </a:r>
            <a:r>
              <a:rPr lang="en-US" sz="2400" dirty="0" err="1">
                <a:solidFill>
                  <a:srgbClr val="002060"/>
                </a:solidFill>
              </a:rPr>
              <a:t>hơn</a:t>
            </a:r>
            <a:r>
              <a:rPr lang="en-US" sz="2400" dirty="0">
                <a:solidFill>
                  <a:srgbClr val="002060"/>
                </a:solidFill>
              </a:rPr>
              <a:t>.</a:t>
            </a:r>
          </a:p>
          <a:p>
            <a:pPr algn="just">
              <a:lnSpc>
                <a:spcPct val="150000"/>
              </a:lnSpc>
            </a:pPr>
            <a:endParaRPr lang="en-US" sz="2400" dirty="0">
              <a:solidFill>
                <a:srgbClr val="002060"/>
              </a:solidFill>
            </a:endParaRPr>
          </a:p>
          <a:p>
            <a:pPr marL="63500" indent="0" algn="just">
              <a:lnSpc>
                <a:spcPct val="150000"/>
              </a:lnSpc>
              <a:buNone/>
            </a:pPr>
            <a:endParaRPr lang="en-US" sz="24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algn="just">
              <a:lnSpc>
                <a:spcPct val="150000"/>
              </a:lnSpc>
            </a:pPr>
            <a:endParaRPr lang="en-US" sz="2400" dirty="0">
              <a:solidFill>
                <a:srgbClr val="002060"/>
              </a:solidFill>
            </a:endParaRPr>
          </a:p>
          <a:p>
            <a:pPr algn="just">
              <a:lnSpc>
                <a:spcPct val="150000"/>
              </a:lnSpc>
            </a:pPr>
            <a:endParaRPr lang="en-US" sz="2400" dirty="0">
              <a:solidFill>
                <a:srgbClr val="002060"/>
              </a:solidFill>
            </a:endParaRPr>
          </a:p>
        </p:txBody>
      </p:sp>
    </p:spTree>
    <p:extLst>
      <p:ext uri="{BB962C8B-B14F-4D97-AF65-F5344CB8AC3E}">
        <p14:creationId xmlns:p14="http://schemas.microsoft.com/office/powerpoint/2010/main" val="1397064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239E8-EB9E-429D-BE7F-91B999F7CFC5}"/>
              </a:ext>
            </a:extLst>
          </p:cNvPr>
          <p:cNvSpPr txBox="1"/>
          <p:nvPr/>
        </p:nvSpPr>
        <p:spPr>
          <a:xfrm>
            <a:off x="493852" y="802928"/>
            <a:ext cx="11448766" cy="5252143"/>
          </a:xfrm>
          <a:prstGeom prst="rect">
            <a:avLst/>
          </a:prstGeom>
          <a:solidFill>
            <a:schemeClr val="bg1"/>
          </a:solidFill>
        </p:spPr>
        <p:txBody>
          <a:bodyPr wrap="square" rtlCol="0">
            <a:spAutoFit/>
          </a:bodyPr>
          <a:lstStyle/>
          <a:p>
            <a:pPr marL="342900" indent="-342900">
              <a:lnSpc>
                <a:spcPct val="130000"/>
              </a:lnSpc>
              <a:buAutoNum type="arabicPeriod"/>
            </a:pPr>
            <a:r>
              <a:rPr lang="en-US" sz="2000" dirty="0" err="1">
                <a:solidFill>
                  <a:srgbClr val="002060"/>
                </a:solidFill>
                <a:latin typeface="Roboto" panose="020B0604020202020204"/>
              </a:rPr>
              <a:t>Hệ</a:t>
            </a:r>
            <a:r>
              <a:rPr lang="en-US" sz="2000" dirty="0">
                <a:solidFill>
                  <a:srgbClr val="002060"/>
                </a:solidFill>
                <a:latin typeface="Roboto" panose="020B0604020202020204"/>
              </a:rPr>
              <a:t> c</a:t>
            </a:r>
            <a:r>
              <a:rPr lang="vi-VN" sz="2000" dirty="0">
                <a:solidFill>
                  <a:srgbClr val="002060"/>
                </a:solidFill>
                <a:latin typeface="Roboto" panose="020B0604020202020204"/>
              </a:rPr>
              <a:t>ơ</a:t>
            </a:r>
            <a:r>
              <a:rPr lang="en-US" sz="2000" dirty="0">
                <a:solidFill>
                  <a:srgbClr val="002060"/>
                </a:solidFill>
                <a:latin typeface="Roboto" panose="020B0604020202020204"/>
              </a:rPr>
              <a:t> </a:t>
            </a:r>
            <a:r>
              <a:rPr lang="en-US" sz="2000" dirty="0" err="1">
                <a:solidFill>
                  <a:srgbClr val="002060"/>
                </a:solidFill>
                <a:latin typeface="Roboto" panose="020B0604020202020204"/>
              </a:rPr>
              <a:t>sở</a:t>
            </a:r>
            <a:r>
              <a:rPr lang="en-US" sz="2000" dirty="0">
                <a:solidFill>
                  <a:srgbClr val="002060"/>
                </a:solidFill>
                <a:latin typeface="Roboto" panose="020B0604020202020204"/>
              </a:rPr>
              <a:t> </a:t>
            </a:r>
            <a:r>
              <a:rPr lang="en-US" sz="2000" dirty="0" err="1">
                <a:solidFill>
                  <a:srgbClr val="002060"/>
                </a:solidFill>
                <a:latin typeface="Roboto" panose="020B0604020202020204"/>
              </a:rPr>
              <a:t>dữ</a:t>
            </a:r>
            <a:r>
              <a:rPr lang="en-US" sz="2000" dirty="0">
                <a:solidFill>
                  <a:srgbClr val="002060"/>
                </a:solidFill>
                <a:latin typeface="Roboto" panose="020B0604020202020204"/>
              </a:rPr>
              <a:t> </a:t>
            </a:r>
            <a:r>
              <a:rPr lang="en-US" sz="2000" dirty="0" err="1">
                <a:solidFill>
                  <a:srgbClr val="002060"/>
                </a:solidFill>
                <a:latin typeface="Roboto" panose="020B0604020202020204"/>
              </a:rPr>
              <a:t>liệu</a:t>
            </a:r>
            <a:r>
              <a:rPr lang="en-US" sz="2000" dirty="0">
                <a:solidFill>
                  <a:srgbClr val="002060"/>
                </a:solidFill>
                <a:latin typeface="Roboto" panose="020B0604020202020204"/>
              </a:rPr>
              <a:t> </a:t>
            </a:r>
            <a:r>
              <a:rPr lang="en-US" sz="2000" dirty="0" err="1">
                <a:solidFill>
                  <a:srgbClr val="002060"/>
                </a:solidFill>
                <a:latin typeface="Roboto" panose="020B0604020202020204"/>
              </a:rPr>
              <a:t>quản</a:t>
            </a:r>
            <a:r>
              <a:rPr lang="en-US" sz="2000" dirty="0">
                <a:solidFill>
                  <a:srgbClr val="002060"/>
                </a:solidFill>
                <a:latin typeface="Roboto" panose="020B0604020202020204"/>
              </a:rPr>
              <a:t> </a:t>
            </a:r>
            <a:r>
              <a:rPr lang="en-US" sz="2000" dirty="0" err="1">
                <a:solidFill>
                  <a:srgbClr val="002060"/>
                </a:solidFill>
                <a:latin typeface="Roboto" panose="020B0604020202020204"/>
              </a:rPr>
              <a:t>lí</a:t>
            </a:r>
            <a:r>
              <a:rPr lang="en-US" sz="2000" dirty="0">
                <a:solidFill>
                  <a:srgbClr val="002060"/>
                </a:solidFill>
                <a:latin typeface="Roboto" panose="020B0604020202020204"/>
              </a:rPr>
              <a:t> </a:t>
            </a:r>
            <a:r>
              <a:rPr lang="en-US" sz="2000" dirty="0" err="1">
                <a:solidFill>
                  <a:srgbClr val="002060"/>
                </a:solidFill>
                <a:latin typeface="Roboto" panose="020B0604020202020204"/>
              </a:rPr>
              <a:t>học</a:t>
            </a:r>
            <a:r>
              <a:rPr lang="en-US" sz="2000" dirty="0">
                <a:solidFill>
                  <a:srgbClr val="002060"/>
                </a:solidFill>
                <a:latin typeface="Roboto" panose="020B0604020202020204"/>
              </a:rPr>
              <a:t> </a:t>
            </a:r>
            <a:r>
              <a:rPr lang="en-US" sz="2000" dirty="0" err="1">
                <a:solidFill>
                  <a:srgbClr val="002060"/>
                </a:solidFill>
                <a:latin typeface="Roboto" panose="020B0604020202020204"/>
              </a:rPr>
              <a:t>sinh</a:t>
            </a:r>
            <a:endParaRPr lang="en-US" sz="2000" dirty="0">
              <a:solidFill>
                <a:srgbClr val="002060"/>
              </a:solidFill>
              <a:latin typeface="Roboto" panose="020B0604020202020204"/>
            </a:endParaRPr>
          </a:p>
          <a:p>
            <a:pPr>
              <a:lnSpc>
                <a:spcPct val="130000"/>
              </a:lnSpc>
            </a:pPr>
            <a:r>
              <a:rPr lang="en-US" sz="2000" dirty="0">
                <a:solidFill>
                  <a:srgbClr val="002060"/>
                </a:solidFill>
                <a:latin typeface="Roboto" panose="020B0604020202020204"/>
              </a:rPr>
              <a:t>- </a:t>
            </a:r>
            <a:r>
              <a:rPr lang="en-US" sz="2000" dirty="0" err="1">
                <a:solidFill>
                  <a:srgbClr val="002060"/>
                </a:solidFill>
                <a:latin typeface="Roboto" panose="020B0604020202020204"/>
              </a:rPr>
              <a:t>Cơ</a:t>
            </a:r>
            <a:r>
              <a:rPr lang="en-US" sz="2000" dirty="0">
                <a:solidFill>
                  <a:srgbClr val="002060"/>
                </a:solidFill>
                <a:latin typeface="Roboto" panose="020B0604020202020204"/>
              </a:rPr>
              <a:t> </a:t>
            </a:r>
            <a:r>
              <a:rPr lang="en-US" sz="2000" dirty="0" err="1">
                <a:solidFill>
                  <a:srgbClr val="002060"/>
                </a:solidFill>
                <a:latin typeface="Roboto" panose="020B0604020202020204"/>
              </a:rPr>
              <a:t>sở</a:t>
            </a:r>
            <a:r>
              <a:rPr lang="en-US" sz="2000" dirty="0">
                <a:solidFill>
                  <a:srgbClr val="002060"/>
                </a:solidFill>
                <a:latin typeface="Roboto" panose="020B0604020202020204"/>
              </a:rPr>
              <a:t> </a:t>
            </a:r>
            <a:r>
              <a:rPr lang="en-US" sz="2000" dirty="0" err="1">
                <a:solidFill>
                  <a:srgbClr val="002060"/>
                </a:solidFill>
                <a:latin typeface="Roboto" panose="020B0604020202020204"/>
              </a:rPr>
              <a:t>dữ</a:t>
            </a:r>
            <a:r>
              <a:rPr lang="en-US" sz="2000" dirty="0">
                <a:solidFill>
                  <a:srgbClr val="002060"/>
                </a:solidFill>
                <a:latin typeface="Roboto" panose="020B0604020202020204"/>
              </a:rPr>
              <a:t> </a:t>
            </a:r>
            <a:r>
              <a:rPr lang="en-US" sz="2000" dirty="0" err="1">
                <a:solidFill>
                  <a:srgbClr val="002060"/>
                </a:solidFill>
                <a:latin typeface="Roboto" panose="020B0604020202020204"/>
              </a:rPr>
              <a:t>liệu</a:t>
            </a:r>
            <a:r>
              <a:rPr lang="en-US" sz="2000" dirty="0">
                <a:solidFill>
                  <a:srgbClr val="002060"/>
                </a:solidFill>
                <a:latin typeface="Roboto" panose="020B0604020202020204"/>
              </a:rPr>
              <a:t>: l</a:t>
            </a:r>
            <a:r>
              <a:rPr lang="vi-VN" sz="2000" dirty="0">
                <a:solidFill>
                  <a:srgbClr val="002060"/>
                </a:solidFill>
                <a:latin typeface="Roboto" panose="020B0604020202020204"/>
              </a:rPr>
              <a:t>ư</a:t>
            </a:r>
            <a:r>
              <a:rPr lang="en-US" sz="2000" dirty="0">
                <a:solidFill>
                  <a:srgbClr val="002060"/>
                </a:solidFill>
                <a:latin typeface="Roboto" panose="020B0604020202020204"/>
              </a:rPr>
              <a:t>u </a:t>
            </a:r>
            <a:r>
              <a:rPr lang="en-US" sz="2000" dirty="0" err="1">
                <a:solidFill>
                  <a:srgbClr val="002060"/>
                </a:solidFill>
                <a:latin typeface="Roboto" panose="020B0604020202020204"/>
              </a:rPr>
              <a:t>trữ</a:t>
            </a:r>
            <a:r>
              <a:rPr lang="en-US" sz="2000" dirty="0">
                <a:solidFill>
                  <a:srgbClr val="002060"/>
                </a:solidFill>
                <a:latin typeface="Roboto" panose="020B0604020202020204"/>
              </a:rPr>
              <a:t> </a:t>
            </a:r>
            <a:r>
              <a:rPr lang="en-US" sz="2000" dirty="0" err="1">
                <a:solidFill>
                  <a:srgbClr val="002060"/>
                </a:solidFill>
                <a:latin typeface="Roboto" panose="020B0604020202020204"/>
              </a:rPr>
              <a:t>toàn</a:t>
            </a:r>
            <a:r>
              <a:rPr lang="en-US" sz="2000" dirty="0">
                <a:solidFill>
                  <a:srgbClr val="002060"/>
                </a:solidFill>
                <a:latin typeface="Roboto" panose="020B0604020202020204"/>
              </a:rPr>
              <a:t> </a:t>
            </a:r>
            <a:r>
              <a:rPr lang="en-US" sz="2000" dirty="0" err="1">
                <a:solidFill>
                  <a:srgbClr val="002060"/>
                </a:solidFill>
                <a:latin typeface="Roboto" panose="020B0604020202020204"/>
              </a:rPr>
              <a:t>bộ</a:t>
            </a:r>
            <a:r>
              <a:rPr lang="en-US" sz="2000" dirty="0">
                <a:solidFill>
                  <a:srgbClr val="002060"/>
                </a:solidFill>
                <a:latin typeface="Roboto" panose="020B0604020202020204"/>
              </a:rPr>
              <a:t> </a:t>
            </a:r>
            <a:r>
              <a:rPr lang="en-US" sz="2000" dirty="0" err="1">
                <a:solidFill>
                  <a:srgbClr val="002060"/>
                </a:solidFill>
                <a:latin typeface="Roboto" panose="020B0604020202020204"/>
              </a:rPr>
              <a:t>thông</a:t>
            </a:r>
            <a:r>
              <a:rPr lang="en-US" sz="2000" dirty="0">
                <a:solidFill>
                  <a:srgbClr val="002060"/>
                </a:solidFill>
                <a:latin typeface="Roboto" panose="020B0604020202020204"/>
              </a:rPr>
              <a:t> tin </a:t>
            </a:r>
            <a:r>
              <a:rPr lang="en-US" sz="2000" dirty="0" err="1">
                <a:solidFill>
                  <a:srgbClr val="002060"/>
                </a:solidFill>
                <a:latin typeface="Roboto" panose="020B0604020202020204"/>
              </a:rPr>
              <a:t>liên</a:t>
            </a:r>
            <a:r>
              <a:rPr lang="en-US" sz="2000" dirty="0">
                <a:solidFill>
                  <a:srgbClr val="002060"/>
                </a:solidFill>
                <a:latin typeface="Roboto" panose="020B0604020202020204"/>
              </a:rPr>
              <a:t> </a:t>
            </a:r>
            <a:r>
              <a:rPr lang="en-US" sz="2000" dirty="0" err="1">
                <a:solidFill>
                  <a:srgbClr val="002060"/>
                </a:solidFill>
                <a:latin typeface="Roboto" panose="020B0604020202020204"/>
              </a:rPr>
              <a:t>quan</a:t>
            </a:r>
            <a:r>
              <a:rPr lang="en-US" sz="2000" dirty="0">
                <a:solidFill>
                  <a:srgbClr val="002060"/>
                </a:solidFill>
                <a:latin typeface="Roboto" panose="020B0604020202020204"/>
              </a:rPr>
              <a:t> </a:t>
            </a:r>
            <a:r>
              <a:rPr lang="en-US" sz="2000" dirty="0" err="1">
                <a:solidFill>
                  <a:srgbClr val="002060"/>
                </a:solidFill>
                <a:latin typeface="Roboto" panose="020B0604020202020204"/>
              </a:rPr>
              <a:t>đến</a:t>
            </a:r>
            <a:r>
              <a:rPr lang="en-US" sz="2000" dirty="0">
                <a:solidFill>
                  <a:srgbClr val="002060"/>
                </a:solidFill>
                <a:latin typeface="Roboto" panose="020B0604020202020204"/>
              </a:rPr>
              <a:t> </a:t>
            </a:r>
            <a:r>
              <a:rPr lang="en-US" sz="2000" dirty="0" err="1">
                <a:solidFill>
                  <a:srgbClr val="002060"/>
                </a:solidFill>
                <a:latin typeface="Roboto" panose="020B0604020202020204"/>
              </a:rPr>
              <a:t>học</a:t>
            </a:r>
            <a:r>
              <a:rPr lang="en-US" sz="2000" dirty="0">
                <a:solidFill>
                  <a:srgbClr val="002060"/>
                </a:solidFill>
                <a:latin typeface="Roboto" panose="020B0604020202020204"/>
              </a:rPr>
              <a:t> </a:t>
            </a:r>
            <a:r>
              <a:rPr lang="en-US" sz="2000" dirty="0" err="1">
                <a:solidFill>
                  <a:srgbClr val="002060"/>
                </a:solidFill>
                <a:latin typeface="Roboto" panose="020B0604020202020204"/>
              </a:rPr>
              <a:t>sinh</a:t>
            </a:r>
            <a:endParaRPr lang="en-US" sz="2000" dirty="0">
              <a:solidFill>
                <a:srgbClr val="002060"/>
              </a:solidFill>
              <a:latin typeface="Roboto" panose="020B0604020202020204"/>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Thông</a:t>
            </a:r>
            <a:r>
              <a:rPr lang="en-US" altLang="en-US" sz="2000" dirty="0">
                <a:solidFill>
                  <a:srgbClr val="002060"/>
                </a:solidFill>
                <a:latin typeface="Arial" panose="020B0604020202020204" pitchFamily="34" charset="0"/>
              </a:rPr>
              <a:t> tin </a:t>
            </a:r>
            <a:r>
              <a:rPr lang="en-US" altLang="en-US" sz="2000" dirty="0" err="1">
                <a:solidFill>
                  <a:srgbClr val="002060"/>
                </a:solidFill>
                <a:latin typeface="Arial" panose="020B0604020202020204" pitchFamily="34" charset="0"/>
              </a:rPr>
              <a:t>cá</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nhân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học</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sinh</a:t>
            </a:r>
            <a:endParaRPr lang="en-US" altLang="en-US" sz="2000" dirty="0">
              <a:solidFill>
                <a:srgbClr val="002060"/>
              </a:solidFill>
              <a:latin typeface="Arial" panose="020B0604020202020204" pitchFamily="34" charset="0"/>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Thông</a:t>
            </a:r>
            <a:r>
              <a:rPr lang="en-US" altLang="en-US" sz="2000" dirty="0">
                <a:solidFill>
                  <a:srgbClr val="002060"/>
                </a:solidFill>
                <a:latin typeface="Arial" panose="020B0604020202020204" pitchFamily="34" charset="0"/>
              </a:rPr>
              <a:t> tin </a:t>
            </a:r>
            <a:r>
              <a:rPr lang="en-US" altLang="en-US" sz="2000" dirty="0" err="1">
                <a:solidFill>
                  <a:srgbClr val="002060"/>
                </a:solidFill>
                <a:latin typeface="Arial" panose="020B0604020202020204" pitchFamily="34" charset="0"/>
              </a:rPr>
              <a:t>học</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tập</a:t>
            </a:r>
            <a:endParaRPr lang="en-US" altLang="en-US" sz="2000" dirty="0">
              <a:solidFill>
                <a:srgbClr val="002060"/>
              </a:solidFill>
              <a:latin typeface="Arial" panose="020B0604020202020204" pitchFamily="34" charset="0"/>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Thông</a:t>
            </a:r>
            <a:r>
              <a:rPr lang="en-US" altLang="en-US" sz="2000" dirty="0">
                <a:solidFill>
                  <a:srgbClr val="002060"/>
                </a:solidFill>
                <a:latin typeface="Arial" panose="020B0604020202020204" pitchFamily="34" charset="0"/>
              </a:rPr>
              <a:t> tin </a:t>
            </a:r>
            <a:r>
              <a:rPr lang="en-US" altLang="en-US" sz="2000" dirty="0" err="1">
                <a:solidFill>
                  <a:srgbClr val="002060"/>
                </a:solidFill>
                <a:latin typeface="Arial" panose="020B0604020202020204" pitchFamily="34" charset="0"/>
              </a:rPr>
              <a:t>lớp</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học</a:t>
            </a:r>
            <a:endParaRPr lang="en-US" altLang="en-US" sz="2000" dirty="0">
              <a:solidFill>
                <a:srgbClr val="002060"/>
              </a:solidFill>
              <a:latin typeface="Arial" panose="020B0604020202020204" pitchFamily="34" charset="0"/>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Thông</a:t>
            </a:r>
            <a:r>
              <a:rPr lang="en-US" altLang="en-US" sz="2000" dirty="0">
                <a:solidFill>
                  <a:srgbClr val="002060"/>
                </a:solidFill>
                <a:latin typeface="Arial" panose="020B0604020202020204" pitchFamily="34" charset="0"/>
              </a:rPr>
              <a:t> tin </a:t>
            </a:r>
            <a:r>
              <a:rPr lang="en-US" altLang="en-US" sz="2000" dirty="0" err="1">
                <a:solidFill>
                  <a:srgbClr val="002060"/>
                </a:solidFill>
                <a:latin typeface="Arial" panose="020B0604020202020204" pitchFamily="34" charset="0"/>
              </a:rPr>
              <a:t>kỷ</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luật</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và</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khen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thưởng</a:t>
            </a:r>
            <a:endParaRPr lang="en-US" altLang="en-US" sz="2000" dirty="0">
              <a:solidFill>
                <a:srgbClr val="002060"/>
              </a:solidFill>
              <a:latin typeface="Arial" panose="020B0604020202020204" pitchFamily="34" charset="0"/>
            </a:endParaRPr>
          </a:p>
          <a:p>
            <a:pPr lvl="0" eaLnBrk="0" fontAlgn="base" hangingPunct="0">
              <a:lnSpc>
                <a:spcPct val="130000"/>
              </a:lnSpc>
              <a:spcBef>
                <a:spcPct val="0"/>
              </a:spcBef>
              <a:spcAft>
                <a:spcPct val="0"/>
              </a:spcAft>
            </a:pP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Hệ</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quản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trị</a:t>
            </a:r>
            <a:r>
              <a:rPr lang="en-US" altLang="en-US" sz="2000" dirty="0">
                <a:solidFill>
                  <a:srgbClr val="002060"/>
                </a:solidFill>
                <a:latin typeface="Arial" panose="020B0604020202020204" pitchFamily="34" charset="0"/>
              </a:rPr>
              <a:t> CSDL</a:t>
            </a: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Phần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mềm</a:t>
            </a:r>
            <a:r>
              <a:rPr lang="en-US" altLang="en-US" sz="2000" dirty="0">
                <a:solidFill>
                  <a:srgbClr val="002060"/>
                </a:solidFill>
                <a:latin typeface="Arial" panose="020B0604020202020204" pitchFamily="34" charset="0"/>
              </a:rPr>
              <a:t> SMAS </a:t>
            </a:r>
            <a:r>
              <a:rPr lang="en-US" altLang="en-US" sz="2000" dirty="0" err="1">
                <a:solidFill>
                  <a:srgbClr val="002060"/>
                </a:solidFill>
                <a:latin typeface="Arial" panose="020B0604020202020204" pitchFamily="34" charset="0"/>
              </a:rPr>
              <a:t>sử</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dụng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các</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hệ</a:t>
            </a:r>
            <a:r>
              <a:rPr lang="en-US" altLang="en-US" sz="2000" dirty="0">
                <a:solidFill>
                  <a:srgbClr val="002060"/>
                </a:solidFill>
                <a:latin typeface="Arial" panose="020B0604020202020204" pitchFamily="34" charset="0"/>
              </a:rPr>
              <a:t> QTCSDL </a:t>
            </a:r>
            <a:r>
              <a:rPr lang="en-US" altLang="en-US" sz="2000" dirty="0" err="1">
                <a:solidFill>
                  <a:srgbClr val="002060"/>
                </a:solidFill>
                <a:latin typeface="Arial" panose="020B0604020202020204" pitchFamily="34" charset="0"/>
              </a:rPr>
              <a:t>phổ</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biến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nh</a:t>
            </a:r>
            <a:r>
              <a:rPr lang="vi-VN" altLang="en-US" sz="2000" dirty="0">
                <a:solidFill>
                  <a:srgbClr val="002060"/>
                </a:solidFill>
                <a:latin typeface="Arial" panose="020B0604020202020204" pitchFamily="34" charset="0"/>
              </a:rPr>
              <a:t>ư</a:t>
            </a:r>
            <a:r>
              <a:rPr lang="en-US" altLang="en-US" sz="2000" dirty="0">
                <a:solidFill>
                  <a:srgbClr val="002060"/>
                </a:solidFill>
                <a:latin typeface="Arial" panose="020B0604020202020204" pitchFamily="34" charset="0"/>
              </a:rPr>
              <a:t> MySQL </a:t>
            </a:r>
            <a:r>
              <a:rPr lang="en-US" altLang="en-US" sz="2000" dirty="0" err="1">
                <a:solidFill>
                  <a:srgbClr val="002060"/>
                </a:solidFill>
                <a:latin typeface="Arial" panose="020B0604020202020204" pitchFamily="34" charset="0"/>
              </a:rPr>
              <a:t>để</a:t>
            </a:r>
            <a:r>
              <a:rPr lang="en-US" altLang="en-US" sz="2000" dirty="0">
                <a:solidFill>
                  <a:srgbClr val="002060"/>
                </a:solidFill>
                <a:latin typeface="Arial" panose="020B0604020202020204" pitchFamily="34" charset="0"/>
              </a:rPr>
              <a:t> l</a:t>
            </a:r>
            <a:r>
              <a:rPr lang="vi-VN" altLang="en-US" sz="2000" dirty="0">
                <a:solidFill>
                  <a:srgbClr val="002060"/>
                </a:solidFill>
                <a:latin typeface="Arial" panose="020B0604020202020204" pitchFamily="34" charset="0"/>
              </a:rPr>
              <a:t>ư</a:t>
            </a:r>
            <a:r>
              <a:rPr lang="en-US" altLang="en-US" sz="2000" dirty="0">
                <a:solidFill>
                  <a:srgbClr val="002060"/>
                </a:solidFill>
                <a:latin typeface="Arial" panose="020B0604020202020204" pitchFamily="34" charset="0"/>
              </a:rPr>
              <a:t>u </a:t>
            </a:r>
            <a:r>
              <a:rPr lang="en-US" altLang="en-US" sz="2000" dirty="0" err="1">
                <a:solidFill>
                  <a:srgbClr val="002060"/>
                </a:solidFill>
                <a:latin typeface="Arial" panose="020B0604020202020204" pitchFamily="34" charset="0"/>
              </a:rPr>
              <a:t>trữ</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và</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truy</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vấn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dữ</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liệu</a:t>
            </a:r>
            <a:endParaRPr lang="en-US" altLang="en-US" sz="2000" dirty="0">
              <a:solidFill>
                <a:srgbClr val="002060"/>
              </a:solidFill>
              <a:latin typeface="Arial" panose="020B0604020202020204" pitchFamily="34" charset="0"/>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Dữ</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liệu</a:t>
            </a:r>
            <a:r>
              <a:rPr lang="en-US" altLang="en-US" sz="2000" dirty="0">
                <a:solidFill>
                  <a:srgbClr val="002060"/>
                </a:solidFill>
                <a:latin typeface="Arial" panose="020B0604020202020204" pitchFamily="34" charset="0"/>
              </a:rPr>
              <a:t> đ</a:t>
            </a:r>
            <a:r>
              <a:rPr lang="vi-VN" altLang="en-US" sz="2000" dirty="0">
                <a:solidFill>
                  <a:srgbClr val="002060"/>
                </a:solidFill>
                <a:latin typeface="Arial" panose="020B0604020202020204" pitchFamily="34" charset="0"/>
              </a:rPr>
              <a:t>ư</a:t>
            </a:r>
            <a:r>
              <a:rPr lang="en-US" altLang="en-US" sz="2000" dirty="0" err="1">
                <a:solidFill>
                  <a:srgbClr val="002060"/>
                </a:solidFill>
                <a:latin typeface="Arial" panose="020B0604020202020204" pitchFamily="34" charset="0"/>
              </a:rPr>
              <a:t>ợc</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quản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lý</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tập</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trung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tại</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máy</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chủ</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của</a:t>
            </a:r>
            <a:r>
              <a:rPr lang="en-US" altLang="en-US" sz="2000" dirty="0">
                <a:solidFill>
                  <a:srgbClr val="002060"/>
                </a:solidFill>
                <a:latin typeface="Arial" panose="020B0604020202020204" pitchFamily="34" charset="0"/>
              </a:rPr>
              <a:t> Viettel, n</a:t>
            </a:r>
            <a:r>
              <a:rPr lang="vi-VN" altLang="en-US" sz="2000" dirty="0">
                <a:solidFill>
                  <a:srgbClr val="002060"/>
                </a:solidFill>
                <a:latin typeface="Arial" panose="020B0604020202020204" pitchFamily="34" charset="0"/>
              </a:rPr>
              <a:t>ơ</a:t>
            </a:r>
            <a:r>
              <a:rPr lang="en-US" altLang="en-US" sz="2000" dirty="0" err="1">
                <a:solidFill>
                  <a:srgbClr val="002060"/>
                </a:solidFill>
                <a:latin typeface="Arial" panose="020B0604020202020204" pitchFamily="34" charset="0"/>
              </a:rPr>
              <a:t>i</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cung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cấp</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dịch</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vụ</a:t>
            </a:r>
            <a:r>
              <a:rPr lang="en-US" altLang="en-US" sz="2000" dirty="0">
                <a:solidFill>
                  <a:srgbClr val="002060"/>
                </a:solidFill>
                <a:latin typeface="Arial" panose="020B0604020202020204" pitchFamily="34" charset="0"/>
              </a:rPr>
              <a:t> SMAS</a:t>
            </a:r>
          </a:p>
          <a:p>
            <a:pPr lvl="0" eaLnBrk="0" fontAlgn="base" hangingPunct="0">
              <a:lnSpc>
                <a:spcPct val="130000"/>
              </a:lnSpc>
              <a:spcBef>
                <a:spcPct val="0"/>
              </a:spcBef>
              <a:spcAft>
                <a:spcPct val="0"/>
              </a:spcAft>
            </a:pP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Phần</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mềm</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ứng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dụng</a:t>
            </a:r>
            <a:endParaRPr lang="en-US" altLang="en-US" sz="2000" dirty="0">
              <a:solidFill>
                <a:srgbClr val="002060"/>
              </a:solidFill>
              <a:latin typeface="Arial" panose="020B0604020202020204" pitchFamily="34" charset="0"/>
            </a:endParaRP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Sử</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dụng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cổng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thông</a:t>
            </a:r>
            <a:r>
              <a:rPr lang="en-US" altLang="en-US" sz="2000" dirty="0">
                <a:solidFill>
                  <a:srgbClr val="002060"/>
                </a:solidFill>
                <a:latin typeface="Arial" panose="020B0604020202020204" pitchFamily="34" charset="0"/>
              </a:rPr>
              <a:t> tin web</a:t>
            </a:r>
          </a:p>
          <a:p>
            <a:pPr marL="1257300" lvl="2" indent="-342900" eaLnBrk="0" fontAlgn="base" hangingPunct="0">
              <a:lnSpc>
                <a:spcPct val="130000"/>
              </a:lnSpc>
              <a:spcBef>
                <a:spcPct val="0"/>
              </a:spcBef>
              <a:spcAft>
                <a:spcPct val="0"/>
              </a:spcAft>
              <a:buFont typeface="Arial" panose="020B0604020202020204" pitchFamily="34" charset="0"/>
              <a:buChar char="•"/>
            </a:pPr>
            <a:r>
              <a:rPr lang="en-US" altLang="en-US" sz="2000" dirty="0" err="1">
                <a:solidFill>
                  <a:srgbClr val="002060"/>
                </a:solidFill>
                <a:latin typeface="Arial" panose="020B0604020202020204" pitchFamily="34" charset="0"/>
              </a:rPr>
              <a:t>Sử</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dụng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ứng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dụng</a:t>
            </a:r>
            <a:r>
              <a:rPr lang="en-US" altLang="en-US" sz="2000" dirty="0">
                <a:solidFill>
                  <a:srgbClr val="002060"/>
                </a:solidFill>
                <a:latin typeface="Arial" panose="020B0604020202020204" pitchFamily="34" charset="0"/>
              </a:rPr>
              <a:t> di </a:t>
            </a:r>
            <a:r>
              <a:rPr lang="en-US" altLang="en-US" sz="2000" dirty="0" err="1">
                <a:solidFill>
                  <a:srgbClr val="002060"/>
                </a:solidFill>
                <a:latin typeface="Arial" panose="020B0604020202020204" pitchFamily="34" charset="0"/>
              </a:rPr>
              <a:t>động</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cho</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phụ</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huynh</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học</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sinh</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giáo</a:t>
            </a:r>
            <a:r>
              <a:rPr lang="en-US" altLang="en-US" sz="2000" dirty="0">
                <a:solidFill>
                  <a:srgbClr val="002060"/>
                </a:solidFill>
                <a:latin typeface="Arial" panose="020B0604020202020204" pitchFamily="34" charset="0"/>
              </a:rPr>
              <a:t> </a:t>
            </a:r>
            <a:r>
              <a:rPr lang="en-US" altLang="en-US" sz="2000" dirty="0" err="1">
                <a:solidFill>
                  <a:srgbClr val="002060"/>
                </a:solidFill>
                <a:latin typeface="Arial" panose="020B0604020202020204" pitchFamily="34" charset="0"/>
              </a:rPr>
              <a:t>viên</a:t>
            </a:r>
            <a:endParaRPr lang="en-US" altLang="en-US" sz="2000" dirty="0">
              <a:solidFill>
                <a:srgbClr val="002060"/>
              </a:solidFill>
              <a:latin typeface="Arial" panose="020B0604020202020204" pitchFamily="34" charset="0"/>
            </a:endParaRPr>
          </a:p>
        </p:txBody>
      </p:sp>
      <p:sp>
        <p:nvSpPr>
          <p:cNvPr id="3" name="Rectangle 1">
            <a:extLst>
              <a:ext uri="{FF2B5EF4-FFF2-40B4-BE49-F238E27FC236}">
                <a16:creationId xmlns:a16="http://schemas.microsoft.com/office/drawing/2014/main" id="{F0A0A6A4-4485-4ACE-9D9D-13DD91D4528E}"/>
              </a:ext>
            </a:extLst>
          </p:cNvPr>
          <p:cNvSpPr>
            <a:spLocks noChangeArrowheads="1"/>
          </p:cNvSpPr>
          <p:nvPr/>
        </p:nvSpPr>
        <p:spPr bwMode="auto">
          <a:xfrm>
            <a:off x="858982" y="2278672"/>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72216C2-B17C-4FC3-A9BF-17D1F622C1B7}"/>
              </a:ext>
            </a:extLst>
          </p:cNvPr>
          <p:cNvSpPr txBox="1"/>
          <p:nvPr/>
        </p:nvSpPr>
        <p:spPr>
          <a:xfrm>
            <a:off x="466136" y="152392"/>
            <a:ext cx="9924766" cy="430887"/>
          </a:xfrm>
          <a:prstGeom prst="rect">
            <a:avLst/>
          </a:prstGeom>
          <a:noFill/>
        </p:spPr>
        <p:txBody>
          <a:bodyPr wrap="square" rtlCol="0">
            <a:spAutoFit/>
          </a:bodyPr>
          <a:lstStyle/>
          <a:p>
            <a:r>
              <a:rPr lang="en-US" sz="2200" b="1" dirty="0" err="1">
                <a:latin typeface="Roboto" panose="020B0604020202020204"/>
              </a:rPr>
              <a:t>Ví</a:t>
            </a:r>
            <a:r>
              <a:rPr lang="en-US" sz="2200" b="1" dirty="0">
                <a:latin typeface="Roboto" panose="020B0604020202020204"/>
              </a:rPr>
              <a:t> </a:t>
            </a:r>
            <a:r>
              <a:rPr lang="en-US" sz="2200" b="1" dirty="0" err="1">
                <a:latin typeface="Roboto" panose="020B0604020202020204"/>
              </a:rPr>
              <a:t>dụ</a:t>
            </a:r>
            <a:r>
              <a:rPr lang="en-US" sz="2200" b="1" dirty="0">
                <a:latin typeface="Roboto" panose="020B0604020202020204"/>
              </a:rPr>
              <a:t> </a:t>
            </a:r>
            <a:r>
              <a:rPr lang="en-US" sz="2200" b="1" dirty="0" err="1">
                <a:latin typeface="Roboto" panose="020B0604020202020204"/>
              </a:rPr>
              <a:t>về</a:t>
            </a:r>
            <a:r>
              <a:rPr lang="en-US" sz="2200" b="1" dirty="0">
                <a:latin typeface="Roboto" panose="020B0604020202020204"/>
              </a:rPr>
              <a:t> </a:t>
            </a:r>
            <a:r>
              <a:rPr lang="en-US" sz="2200" b="1" dirty="0" err="1">
                <a:latin typeface="Roboto" panose="020B0604020202020204"/>
              </a:rPr>
              <a:t>một</a:t>
            </a:r>
            <a:r>
              <a:rPr lang="en-US" sz="2200" b="1" dirty="0">
                <a:latin typeface="Roboto" panose="020B0604020202020204"/>
              </a:rPr>
              <a:t> </a:t>
            </a:r>
            <a:r>
              <a:rPr lang="en-US" sz="2200" b="1" dirty="0" err="1">
                <a:latin typeface="Roboto" panose="020B0604020202020204"/>
              </a:rPr>
              <a:t>hệ</a:t>
            </a:r>
            <a:r>
              <a:rPr lang="en-US" sz="2200" b="1" dirty="0">
                <a:latin typeface="Roboto" panose="020B0604020202020204"/>
              </a:rPr>
              <a:t> QTCSDL </a:t>
            </a:r>
            <a:r>
              <a:rPr lang="en-US" sz="2200" b="1" dirty="0" err="1">
                <a:latin typeface="Roboto" panose="020B0604020202020204"/>
              </a:rPr>
              <a:t>trên</a:t>
            </a:r>
            <a:r>
              <a:rPr lang="en-US" sz="2200" b="1" dirty="0">
                <a:latin typeface="Roboto" panose="020B0604020202020204"/>
              </a:rPr>
              <a:t> </a:t>
            </a:r>
            <a:r>
              <a:rPr lang="en-US" sz="2200" b="1" dirty="0" err="1">
                <a:latin typeface="Roboto" panose="020B0604020202020204"/>
              </a:rPr>
              <a:t>thực</a:t>
            </a:r>
            <a:r>
              <a:rPr lang="en-US" sz="2200" b="1" dirty="0">
                <a:latin typeface="Roboto" panose="020B0604020202020204"/>
              </a:rPr>
              <a:t> </a:t>
            </a:r>
            <a:r>
              <a:rPr lang="en-US" sz="2200" b="1" dirty="0" err="1">
                <a:latin typeface="Roboto" panose="020B0604020202020204"/>
              </a:rPr>
              <a:t>tế</a:t>
            </a:r>
            <a:r>
              <a:rPr lang="en-US" sz="2200" b="1" dirty="0">
                <a:latin typeface="Roboto" panose="020B0604020202020204"/>
              </a:rPr>
              <a:t>, </a:t>
            </a:r>
            <a:r>
              <a:rPr lang="en-US" sz="2200" b="1" dirty="0" err="1">
                <a:latin typeface="Roboto" panose="020B0604020202020204"/>
              </a:rPr>
              <a:t>chỉ</a:t>
            </a:r>
            <a:r>
              <a:rPr lang="en-US" sz="2200" b="1" dirty="0">
                <a:latin typeface="Roboto" panose="020B0604020202020204"/>
              </a:rPr>
              <a:t> </a:t>
            </a:r>
            <a:r>
              <a:rPr lang="en-US" sz="2200" b="1" dirty="0" err="1">
                <a:latin typeface="Roboto" panose="020B0604020202020204"/>
              </a:rPr>
              <a:t>rõ</a:t>
            </a:r>
            <a:r>
              <a:rPr lang="en-US" sz="2200" b="1" dirty="0">
                <a:latin typeface="Roboto" panose="020B0604020202020204"/>
              </a:rPr>
              <a:t> </a:t>
            </a:r>
            <a:r>
              <a:rPr lang="en-US" sz="2200" b="1" dirty="0" err="1">
                <a:latin typeface="Roboto" panose="020B0604020202020204"/>
              </a:rPr>
              <a:t>những</a:t>
            </a:r>
            <a:r>
              <a:rPr lang="en-US" sz="2200" b="1" dirty="0">
                <a:latin typeface="Roboto" panose="020B0604020202020204"/>
              </a:rPr>
              <a:t> </a:t>
            </a:r>
            <a:r>
              <a:rPr lang="en-US" sz="2200" b="1" dirty="0" err="1">
                <a:latin typeface="Roboto" panose="020B0604020202020204"/>
              </a:rPr>
              <a:t>thành</a:t>
            </a:r>
            <a:r>
              <a:rPr lang="en-US" sz="2200" b="1" dirty="0">
                <a:latin typeface="Roboto" panose="020B0604020202020204"/>
              </a:rPr>
              <a:t> </a:t>
            </a:r>
            <a:r>
              <a:rPr lang="en-US" sz="2200" b="1" dirty="0" err="1">
                <a:latin typeface="Roboto" panose="020B0604020202020204"/>
              </a:rPr>
              <a:t>phần</a:t>
            </a:r>
            <a:r>
              <a:rPr lang="en-US" sz="2200" b="1" dirty="0">
                <a:latin typeface="Roboto" panose="020B0604020202020204"/>
              </a:rPr>
              <a:t> </a:t>
            </a:r>
            <a:r>
              <a:rPr lang="en-US" sz="2200" b="1" dirty="0" err="1">
                <a:latin typeface="Roboto" panose="020B0604020202020204"/>
              </a:rPr>
              <a:t>của</a:t>
            </a:r>
            <a:r>
              <a:rPr lang="en-US" sz="2200" b="1" dirty="0">
                <a:latin typeface="Roboto" panose="020B0604020202020204"/>
              </a:rPr>
              <a:t> </a:t>
            </a:r>
            <a:r>
              <a:rPr lang="en-US" sz="2200" b="1" dirty="0" err="1">
                <a:latin typeface="Roboto" panose="020B0604020202020204"/>
              </a:rPr>
              <a:t>nó</a:t>
            </a:r>
            <a:r>
              <a:rPr lang="en-US" sz="2200" b="1" dirty="0">
                <a:latin typeface="Roboto" panose="020B0604020202020204"/>
              </a:rPr>
              <a:t>?</a:t>
            </a:r>
          </a:p>
        </p:txBody>
      </p:sp>
    </p:spTree>
    <p:extLst>
      <p:ext uri="{BB962C8B-B14F-4D97-AF65-F5344CB8AC3E}">
        <p14:creationId xmlns:p14="http://schemas.microsoft.com/office/powerpoint/2010/main" val="32909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logos on a white background&#10;&#10;Description automatically generated">
            <a:extLst>
              <a:ext uri="{FF2B5EF4-FFF2-40B4-BE49-F238E27FC236}">
                <a16:creationId xmlns:a16="http://schemas.microsoft.com/office/drawing/2014/main" id="{D2AFA1C1-8781-47CA-95F4-27BF0BA2BEEB}"/>
              </a:ext>
            </a:extLst>
          </p:cNvPr>
          <p:cNvPicPr>
            <a:picLocks noChangeAspect="1"/>
          </p:cNvPicPr>
          <p:nvPr/>
        </p:nvPicPr>
        <p:blipFill>
          <a:blip r:embed="rId2"/>
          <a:stretch>
            <a:fillRect/>
          </a:stretch>
        </p:blipFill>
        <p:spPr>
          <a:xfrm>
            <a:off x="-285466" y="2260734"/>
            <a:ext cx="13007156" cy="3538532"/>
          </a:xfrm>
          <a:prstGeom prst="rect">
            <a:avLst/>
          </a:prstGeom>
        </p:spPr>
      </p:pic>
      <p:pic>
        <p:nvPicPr>
          <p:cNvPr id="4" name="Picture 3">
            <a:extLst>
              <a:ext uri="{FF2B5EF4-FFF2-40B4-BE49-F238E27FC236}">
                <a16:creationId xmlns:a16="http://schemas.microsoft.com/office/drawing/2014/main" id="{76D35BA5-5E15-4B0E-AA52-040A5A18D988}"/>
              </a:ext>
            </a:extLst>
          </p:cNvPr>
          <p:cNvPicPr>
            <a:picLocks noChangeAspect="1"/>
          </p:cNvPicPr>
          <p:nvPr/>
        </p:nvPicPr>
        <p:blipFill rotWithShape="1">
          <a:blip r:embed="rId3"/>
          <a:srcRect t="57493"/>
          <a:stretch/>
        </p:blipFill>
        <p:spPr>
          <a:xfrm>
            <a:off x="743234" y="81883"/>
            <a:ext cx="10896600" cy="176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337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0" y="82296"/>
            <a:ext cx="10515600" cy="676656"/>
          </a:xfrm>
        </p:spPr>
        <p:txBody>
          <a:bodyPr anchor="b">
            <a:norm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c</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en-US" sz="3600" b="1" dirty="0">
              <a:latin typeface="Times New Roman" panose="02020603050405020304" pitchFamily="18" charset="0"/>
              <a:cs typeface="Times New Roman" panose="02020603050405020304"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idx="1"/>
          </p:nvPr>
        </p:nvSpPr>
        <p:spPr>
          <a:xfrm>
            <a:off x="365760" y="758952"/>
            <a:ext cx="11521440" cy="3877056"/>
          </a:xfrm>
        </p:spPr>
        <p:txBody>
          <a:bodyPr>
            <a:noAutofit/>
          </a:bodyPr>
          <a:lstStyle/>
          <a:p>
            <a:pPr algn="just">
              <a:lnSpc>
                <a:spcPct val="150000"/>
              </a:lnSpc>
              <a:spcAft>
                <a:spcPts val="600"/>
              </a:spcAft>
            </a:pP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QTCSDL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mềm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l</a:t>
            </a:r>
            <a:r>
              <a:rPr lang="vi-VN" sz="2600" dirty="0">
                <a:latin typeface="Times New Roman" panose="02020603050405020304" pitchFamily="18" charset="0"/>
                <a:cs typeface="Times New Roman" panose="02020603050405020304" pitchFamily="18" charset="0"/>
              </a:rPr>
              <a:t>ư</a:t>
            </a:r>
            <a:r>
              <a:rPr lang="en-US" sz="2600" dirty="0">
                <a:latin typeface="Times New Roman" panose="02020603050405020304" pitchFamily="18" charset="0"/>
                <a:cs typeface="Times New Roman" panose="02020603050405020304" pitchFamily="18" charset="0"/>
              </a:rPr>
              <a:t>u </a:t>
            </a:r>
            <a:r>
              <a:rPr lang="en-US" sz="2600" dirty="0" err="1">
                <a:latin typeface="Times New Roman" panose="02020603050405020304" pitchFamily="18" charset="0"/>
                <a:cs typeface="Times New Roman" panose="02020603050405020304" pitchFamily="18" charset="0"/>
              </a:rPr>
              <a:t>trữ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CSDL,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a:t>
            </a:r>
          </a:p>
          <a:p>
            <a:pPr algn="just">
              <a:lnSpc>
                <a:spcPct val="150000"/>
              </a:lnSpc>
              <a:spcAft>
                <a:spcPts val="600"/>
              </a:spcAft>
            </a:pP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QTCSDL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ng</a:t>
            </a:r>
            <a:r>
              <a:rPr lang="vi-VN" sz="2600" dirty="0">
                <a:latin typeface="Times New Roman" panose="02020603050405020304" pitchFamily="18" charset="0"/>
                <a:cs typeface="Times New Roman" panose="02020603050405020304" pitchFamily="18" charset="0"/>
              </a:rPr>
              <a:t>ư</a:t>
            </a:r>
            <a:r>
              <a:rPr lang="en-US" sz="2600" dirty="0" err="1">
                <a:latin typeface="Times New Roman" panose="02020603050405020304" pitchFamily="18" charset="0"/>
                <a:cs typeface="Times New Roman" panose="02020603050405020304" pitchFamily="18" charset="0"/>
              </a:rPr>
              <a:t>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a:t>
            </a:r>
          </a:p>
          <a:p>
            <a:pPr algn="just">
              <a:lnSpc>
                <a:spcPct val="150000"/>
              </a:lnSpc>
              <a:spcAft>
                <a:spcPts val="600"/>
              </a:spcAft>
            </a:pP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QTCSDL </a:t>
            </a:r>
            <a:r>
              <a:rPr lang="en-US" sz="2600" dirty="0" err="1">
                <a:latin typeface="Times New Roman" panose="02020603050405020304" pitchFamily="18" charset="0"/>
                <a:cs typeface="Times New Roman" panose="02020603050405020304" pitchFamily="18" charset="0"/>
              </a:rPr>
              <a:t>phổ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nay</a:t>
            </a:r>
          </a:p>
          <a:p>
            <a:pPr marL="0" indent="0" algn="just">
              <a:lnSpc>
                <a:spcPct val="150000"/>
              </a:lnSpc>
              <a:spcAft>
                <a:spcPts val="600"/>
              </a:spcAft>
              <a:buNone/>
            </a:pPr>
            <a:r>
              <a:rPr lang="en-US" sz="2600" dirty="0" err="1">
                <a:latin typeface="Times New Roman" panose="02020603050405020304" pitchFamily="18" charset="0"/>
                <a:cs typeface="Times New Roman" panose="02020603050405020304" pitchFamily="18" charset="0"/>
              </a:rPr>
              <a:t>nh</a:t>
            </a:r>
            <a:r>
              <a:rPr lang="vi-VN" sz="2600" dirty="0">
                <a:latin typeface="Times New Roman" panose="02020603050405020304" pitchFamily="18" charset="0"/>
                <a:cs typeface="Times New Roman" panose="02020603050405020304" pitchFamily="18" charset="0"/>
              </a:rPr>
              <a:t>ư</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Oracle, MySQL, SQL Server,… </a:t>
            </a:r>
          </a:p>
          <a:p>
            <a:pPr algn="just">
              <a:lnSpc>
                <a:spcPct val="150000"/>
              </a:lnSpc>
              <a:spcAft>
                <a:spcPts val="600"/>
              </a:spcAft>
            </a:pPr>
            <a:endParaRPr lang="en-US" sz="26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nchor="ctr">
            <a:normAutofit/>
          </a:bodyPr>
          <a:lstStyle/>
          <a:p>
            <a:pPr>
              <a:spcAft>
                <a:spcPts val="600"/>
              </a:spcAft>
            </a:pPr>
            <a:r>
              <a:rPr lang="en-US" dirty="0">
                <a:latin typeface="Times New Roman" panose="02020603050405020304" pitchFamily="18" charset="0"/>
                <a:cs typeface="Times New Roman" panose="02020603050405020304" pitchFamily="18" charset="0"/>
              </a:rPr>
              <a:t>20XX</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nchor="ctr">
            <a:normAutofit/>
          </a:bodyPr>
          <a:lstStyle/>
          <a:p>
            <a:pPr>
              <a:spcAft>
                <a:spcPts val="600"/>
              </a:spcAft>
            </a:pPr>
            <a:fld id="{58FB4751-880F-D840-AAA9-3A15815CC996}" type="slidenum">
              <a:rPr lang="en-US" smtClean="0">
                <a:latin typeface="Times New Roman" panose="02020603050405020304" pitchFamily="18" charset="0"/>
                <a:cs typeface="Times New Roman" panose="02020603050405020304" pitchFamily="18" charset="0"/>
              </a:rPr>
              <a:pPr>
                <a:spcAft>
                  <a:spcPts val="600"/>
                </a:spcAft>
              </a:pPr>
              <a:t>4</a:t>
            </a:fld>
            <a:endParaRPr lang="en-US">
              <a:latin typeface="Times New Roman" panose="02020603050405020304" pitchFamily="18" charset="0"/>
              <a:cs typeface="Times New Roman" panose="02020603050405020304" pitchFamily="18" charset="0"/>
            </a:endParaRPr>
          </a:p>
        </p:txBody>
      </p:sp>
      <p:pic>
        <p:nvPicPr>
          <p:cNvPr id="1028" name="Picture 4" descr="Hệ quản trị cơ sở dữ liệu là gì? Hệ quản trị cơ sở dữ liệu gồm?">
            <a:extLst>
              <a:ext uri="{FF2B5EF4-FFF2-40B4-BE49-F238E27FC236}">
                <a16:creationId xmlns:a16="http://schemas.microsoft.com/office/drawing/2014/main" id="{99503CAE-A6DC-49E6-B3F6-AB791431F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7" y="2788014"/>
            <a:ext cx="5832764" cy="3512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acle là gì? Tìm hiểu về hệ thống quản trị cơ sở dữ liệu Oracle Database">
            <a:extLst>
              <a:ext uri="{FF2B5EF4-FFF2-40B4-BE49-F238E27FC236}">
                <a16:creationId xmlns:a16="http://schemas.microsoft.com/office/drawing/2014/main" id="{2A3F6556-44ED-4AD8-8744-306893A19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09" r="22717"/>
          <a:stretch/>
        </p:blipFill>
        <p:spPr bwMode="auto">
          <a:xfrm>
            <a:off x="6359237" y="2877240"/>
            <a:ext cx="3200399" cy="333374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Tìm hiểu hệ quản trị cơ sở dữ liệu MySQL - Datalinks.vn">
            <a:extLst>
              <a:ext uri="{FF2B5EF4-FFF2-40B4-BE49-F238E27FC236}">
                <a16:creationId xmlns:a16="http://schemas.microsoft.com/office/drawing/2014/main" id="{A58481EC-695A-410B-A131-5BE890F796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MySQL là gì? Thông tin chi tiết nhất về MySQL-Myrobot">
            <a:extLst>
              <a:ext uri="{FF2B5EF4-FFF2-40B4-BE49-F238E27FC236}">
                <a16:creationId xmlns:a16="http://schemas.microsoft.com/office/drawing/2014/main" id="{87F53202-3215-4EF7-980D-783110C53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36" y="2788013"/>
            <a:ext cx="5268303" cy="35122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ual Microsoft Sql Server Standard Core 2019 2 Cores, 7nq-01564 Di Seller  Multipro.id Official Store - Pejagalan, Kota Jakarta Utara | Blibli">
            <a:extLst>
              <a:ext uri="{FF2B5EF4-FFF2-40B4-BE49-F238E27FC236}">
                <a16:creationId xmlns:a16="http://schemas.microsoft.com/office/drawing/2014/main" id="{81550D73-EDB2-46DA-A7DC-C8C641403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1983" y="2832537"/>
            <a:ext cx="3417038" cy="34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6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028"/>
                                        </p:tgtEl>
                                      </p:cBhvr>
                                    </p:animEffect>
                                    <p:set>
                                      <p:cBhvr>
                                        <p:cTn id="21" dur="1" fill="hold">
                                          <p:stCondLst>
                                            <p:cond delay="499"/>
                                          </p:stCondLst>
                                        </p:cTn>
                                        <p:tgtEl>
                                          <p:spTgt spid="102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1034"/>
                                        </p:tgtEl>
                                      </p:cBhvr>
                                    </p:animEffect>
                                    <p:set>
                                      <p:cBhvr>
                                        <p:cTn id="35" dur="1" fill="hold">
                                          <p:stCondLst>
                                            <p:cond delay="499"/>
                                          </p:stCondLst>
                                        </p:cTn>
                                        <p:tgtEl>
                                          <p:spTgt spid="103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91B9D7-5BB0-41D5-A68E-D0B4D03BE139}"/>
              </a:ext>
            </a:extLst>
          </p:cNvPr>
          <p:cNvSpPr/>
          <p:nvPr/>
        </p:nvSpPr>
        <p:spPr>
          <a:xfrm>
            <a:off x="1327245" y="1124233"/>
            <a:ext cx="9891214" cy="1220783"/>
          </a:xfrm>
          <a:prstGeom prst="rect">
            <a:avLst/>
          </a:prstGeom>
        </p:spPr>
        <p:txBody>
          <a:bodyPr wrap="square">
            <a:spAutoFit/>
          </a:bodyPr>
          <a:lstStyle/>
          <a:p>
            <a:pPr indent="692150" algn="just">
              <a:lnSpc>
                <a:spcPct val="150000"/>
              </a:lnSpc>
            </a:pPr>
            <a:r>
              <a:rPr lang="vi-VN" sz="2600" dirty="0">
                <a:solidFill>
                  <a:srgbClr val="7030A0"/>
                </a:solidFill>
                <a:latin typeface="Times New Roman" panose="02020603050405020304" pitchFamily="18" charset="0"/>
                <a:cs typeface="Times New Roman" panose="02020603050405020304" pitchFamily="18" charset="0"/>
              </a:rPr>
              <a:t>Theo em, một phần mềm hỗ trợ làm việc với các CSDL cần </a:t>
            </a:r>
            <a:r>
              <a:rPr lang="en-US" sz="2600" dirty="0" err="1">
                <a:solidFill>
                  <a:srgbClr val="7030A0"/>
                </a:solidFill>
                <a:latin typeface="Times New Roman" panose="02020603050405020304" pitchFamily="18" charset="0"/>
                <a:cs typeface="Times New Roman" panose="02020603050405020304" pitchFamily="18" charset="0"/>
              </a:rPr>
              <a:t>có</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những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nhóm</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chức</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năng</a:t>
            </a:r>
            <a:r>
              <a:rPr lang="en-US" sz="2600" dirty="0">
                <a:solidFill>
                  <a:srgbClr val="7030A0"/>
                </a:solidFill>
                <a:latin typeface="Times New Roman" panose="02020603050405020304" pitchFamily="18" charset="0"/>
                <a:cs typeface="Times New Roman" panose="02020603050405020304" pitchFamily="18" charset="0"/>
              </a:rPr>
              <a:t> </a:t>
            </a:r>
            <a:r>
              <a:rPr lang="en-US" sz="2600" dirty="0" err="1">
                <a:solidFill>
                  <a:srgbClr val="7030A0"/>
                </a:solidFill>
                <a:latin typeface="Times New Roman" panose="02020603050405020304" pitchFamily="18" charset="0"/>
                <a:cs typeface="Times New Roman" panose="02020603050405020304" pitchFamily="18" charset="0"/>
              </a:rPr>
              <a:t>nào</a:t>
            </a:r>
            <a:r>
              <a:rPr lang="vi-VN" sz="2600" dirty="0">
                <a:solidFill>
                  <a:srgbClr val="7030A0"/>
                </a:solidFill>
                <a:latin typeface="Times New Roman" panose="02020603050405020304" pitchFamily="18" charset="0"/>
                <a:cs typeface="Times New Roman" panose="02020603050405020304" pitchFamily="18" charset="0"/>
              </a:rPr>
              <a:t>?</a:t>
            </a:r>
          </a:p>
        </p:txBody>
      </p:sp>
      <p:pic>
        <p:nvPicPr>
          <p:cNvPr id="11" name="Graphic 10" descr="Lightbulb and gear">
            <a:extLst>
              <a:ext uri="{FF2B5EF4-FFF2-40B4-BE49-F238E27FC236}">
                <a16:creationId xmlns:a16="http://schemas.microsoft.com/office/drawing/2014/main" id="{DBC11D29-C611-42AF-B336-B1F28AFA1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60611"/>
            <a:ext cx="1327245" cy="1327245"/>
          </a:xfrm>
          <a:prstGeom prst="rect">
            <a:avLst/>
          </a:prstGeom>
        </p:spPr>
      </p:pic>
      <p:pic>
        <p:nvPicPr>
          <p:cNvPr id="13" name="Graphic 12" descr="Table">
            <a:extLst>
              <a:ext uri="{FF2B5EF4-FFF2-40B4-BE49-F238E27FC236}">
                <a16:creationId xmlns:a16="http://schemas.microsoft.com/office/drawing/2014/main" id="{2500AC74-FF00-4C7D-A3A8-6372A2C6BC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7017" y="3433636"/>
            <a:ext cx="914400" cy="914400"/>
          </a:xfrm>
          <a:prstGeom prst="rect">
            <a:avLst/>
          </a:prstGeom>
        </p:spPr>
      </p:pic>
      <p:sp>
        <p:nvSpPr>
          <p:cNvPr id="14" name="TextBox 13">
            <a:extLst>
              <a:ext uri="{FF2B5EF4-FFF2-40B4-BE49-F238E27FC236}">
                <a16:creationId xmlns:a16="http://schemas.microsoft.com/office/drawing/2014/main" id="{EDD39E81-6C8C-4305-8D47-75ECEB6CA915}"/>
              </a:ext>
            </a:extLst>
          </p:cNvPr>
          <p:cNvSpPr txBox="1"/>
          <p:nvPr/>
        </p:nvSpPr>
        <p:spPr>
          <a:xfrm>
            <a:off x="2291417" y="3545533"/>
            <a:ext cx="3280850" cy="620619"/>
          </a:xfrm>
          <a:prstGeom prst="rect">
            <a:avLst/>
          </a:prstGeom>
          <a:noFill/>
        </p:spPr>
        <p:txBody>
          <a:bodyPr wrap="square" rtlCol="0">
            <a:spAutoFit/>
          </a:bodyPr>
          <a:lstStyle/>
          <a:p>
            <a:pPr>
              <a:lnSpc>
                <a:spcPct val="150000"/>
              </a:lnSpc>
            </a:pP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endParaRPr lang="vi-VN" sz="2600" dirty="0">
              <a:latin typeface="Times New Roman" panose="02020603050405020304" pitchFamily="18" charset="0"/>
              <a:cs typeface="Times New Roman" panose="02020603050405020304" pitchFamily="18" charset="0"/>
            </a:endParaRPr>
          </a:p>
        </p:txBody>
      </p:sp>
      <p:pic>
        <p:nvPicPr>
          <p:cNvPr id="16" name="Graphic 15" descr="Repeat">
            <a:extLst>
              <a:ext uri="{FF2B5EF4-FFF2-40B4-BE49-F238E27FC236}">
                <a16:creationId xmlns:a16="http://schemas.microsoft.com/office/drawing/2014/main" id="{2E1AAC00-68F7-4FFA-9B42-83AB20C49A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434" y="4373889"/>
            <a:ext cx="914400" cy="914400"/>
          </a:xfrm>
          <a:prstGeom prst="rect">
            <a:avLst/>
          </a:prstGeom>
        </p:spPr>
      </p:pic>
      <p:sp>
        <p:nvSpPr>
          <p:cNvPr id="17" name="TextBox 16">
            <a:extLst>
              <a:ext uri="{FF2B5EF4-FFF2-40B4-BE49-F238E27FC236}">
                <a16:creationId xmlns:a16="http://schemas.microsoft.com/office/drawing/2014/main" id="{7EBEC8C6-0CB2-4E3B-BDC1-BB0B6227EF27}"/>
              </a:ext>
            </a:extLst>
          </p:cNvPr>
          <p:cNvSpPr txBox="1"/>
          <p:nvPr/>
        </p:nvSpPr>
        <p:spPr>
          <a:xfrm>
            <a:off x="2291417" y="4501374"/>
            <a:ext cx="4244454" cy="620619"/>
          </a:xfrm>
          <a:prstGeom prst="rect">
            <a:avLst/>
          </a:prstGeom>
          <a:noFill/>
        </p:spPr>
        <p:txBody>
          <a:bodyPr wrap="square" rtlCol="0">
            <a:spAutoFit/>
          </a:bodyPr>
          <a:lstStyle/>
          <a:p>
            <a:pPr>
              <a:lnSpc>
                <a:spcPct val="150000"/>
              </a:lnSpc>
            </a:pPr>
            <a:r>
              <a:rPr lang="en-US" sz="2600" dirty="0" err="1">
                <a:latin typeface="Times New Roman" panose="02020603050405020304" pitchFamily="18" charset="0"/>
                <a:cs typeface="Times New Roman" panose="02020603050405020304" pitchFamily="18" charset="0"/>
              </a:rPr>
              <a:t>Cập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endParaRPr lang="vi-VN" sz="2600" dirty="0">
              <a:latin typeface="Times New Roman" panose="02020603050405020304" pitchFamily="18" charset="0"/>
              <a:cs typeface="Times New Roman" panose="02020603050405020304" pitchFamily="18" charset="0"/>
            </a:endParaRPr>
          </a:p>
        </p:txBody>
      </p:sp>
      <p:pic>
        <p:nvPicPr>
          <p:cNvPr id="19" name="Graphic 18" descr="Lock">
            <a:extLst>
              <a:ext uri="{FF2B5EF4-FFF2-40B4-BE49-F238E27FC236}">
                <a16:creationId xmlns:a16="http://schemas.microsoft.com/office/drawing/2014/main" id="{6F580957-B1EE-4F02-8D23-9E30660AA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4270" y="3251752"/>
            <a:ext cx="914400" cy="914400"/>
          </a:xfrm>
          <a:prstGeom prst="rect">
            <a:avLst/>
          </a:prstGeom>
        </p:spPr>
      </p:pic>
      <p:sp>
        <p:nvSpPr>
          <p:cNvPr id="20" name="TextBox 19">
            <a:extLst>
              <a:ext uri="{FF2B5EF4-FFF2-40B4-BE49-F238E27FC236}">
                <a16:creationId xmlns:a16="http://schemas.microsoft.com/office/drawing/2014/main" id="{925D91DB-5350-4370-B885-C8B495F74CBD}"/>
              </a:ext>
            </a:extLst>
          </p:cNvPr>
          <p:cNvSpPr txBox="1"/>
          <p:nvPr/>
        </p:nvSpPr>
        <p:spPr>
          <a:xfrm>
            <a:off x="7778356" y="3550442"/>
            <a:ext cx="4244454" cy="620619"/>
          </a:xfrm>
          <a:prstGeom prst="rect">
            <a:avLst/>
          </a:prstGeom>
          <a:noFill/>
        </p:spPr>
        <p:txBody>
          <a:bodyPr wrap="square" rtlCol="0">
            <a:spAutoFit/>
          </a:bodyPr>
          <a:lstStyle/>
          <a:p>
            <a:pPr>
              <a:lnSpc>
                <a:spcPct val="150000"/>
              </a:lnSpc>
            </a:pP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CSDL</a:t>
            </a:r>
            <a:endParaRPr lang="vi-VN" sz="2600" dirty="0">
              <a:latin typeface="Times New Roman" panose="02020603050405020304" pitchFamily="18" charset="0"/>
              <a:cs typeface="Times New Roman" panose="02020603050405020304" pitchFamily="18" charset="0"/>
            </a:endParaRPr>
          </a:p>
        </p:txBody>
      </p:sp>
      <p:pic>
        <p:nvPicPr>
          <p:cNvPr id="22" name="Graphic 21" descr="Browser window">
            <a:extLst>
              <a:ext uri="{FF2B5EF4-FFF2-40B4-BE49-F238E27FC236}">
                <a16:creationId xmlns:a16="http://schemas.microsoft.com/office/drawing/2014/main" id="{8BD07489-E98E-4BEE-A208-5AA7954953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63956" y="4373889"/>
            <a:ext cx="914400" cy="914400"/>
          </a:xfrm>
          <a:prstGeom prst="rect">
            <a:avLst/>
          </a:prstGeom>
        </p:spPr>
      </p:pic>
      <p:sp>
        <p:nvSpPr>
          <p:cNvPr id="23" name="TextBox 22">
            <a:extLst>
              <a:ext uri="{FF2B5EF4-FFF2-40B4-BE49-F238E27FC236}">
                <a16:creationId xmlns:a16="http://schemas.microsoft.com/office/drawing/2014/main" id="{FD53A1EA-131C-434C-809F-5D607D92748A}"/>
              </a:ext>
            </a:extLst>
          </p:cNvPr>
          <p:cNvSpPr txBox="1"/>
          <p:nvPr/>
        </p:nvSpPr>
        <p:spPr>
          <a:xfrm>
            <a:off x="7808670" y="4501373"/>
            <a:ext cx="4244454" cy="620619"/>
          </a:xfrm>
          <a:prstGeom prst="rect">
            <a:avLst/>
          </a:prstGeom>
          <a:noFill/>
        </p:spPr>
        <p:txBody>
          <a:bodyPr wrap="square" rtlCol="0">
            <a:spAutoFit/>
          </a:bodyPr>
          <a:lstStyle/>
          <a:p>
            <a:pPr>
              <a:lnSpc>
                <a:spcPct val="150000"/>
              </a:lnSpc>
            </a:pP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8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0CEDE5-76C7-455C-9989-A2FA65065E6E}"/>
              </a:ext>
            </a:extLst>
          </p:cNvPr>
          <p:cNvSpPr txBox="1"/>
          <p:nvPr/>
        </p:nvSpPr>
        <p:spPr>
          <a:xfrm>
            <a:off x="1828655" y="2009616"/>
            <a:ext cx="9393527" cy="852645"/>
          </a:xfrm>
          <a:prstGeom prst="roundRect">
            <a:avLst/>
          </a:prstGeom>
          <a:noFill/>
          <a:ln>
            <a:solidFill>
              <a:schemeClr val="tx1"/>
            </a:solidFill>
          </a:ln>
        </p:spPr>
        <p:txBody>
          <a:bodyPr wrap="square" rtlCol="0">
            <a:spAutoFit/>
          </a:bodyPr>
          <a:lstStyle/>
          <a:p>
            <a:pPr algn="just">
              <a:lnSpc>
                <a:spcPct val="200000"/>
              </a:lnSpc>
              <a:spcAft>
                <a:spcPts val="1800"/>
              </a:spcAft>
            </a:pP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CSDL?</a:t>
            </a:r>
          </a:p>
        </p:txBody>
      </p:sp>
      <p:sp>
        <p:nvSpPr>
          <p:cNvPr id="9" name="Title 25">
            <a:extLst>
              <a:ext uri="{FF2B5EF4-FFF2-40B4-BE49-F238E27FC236}">
                <a16:creationId xmlns:a16="http://schemas.microsoft.com/office/drawing/2014/main" id="{D8DB77E6-6F20-4684-9511-1487CFF40306}"/>
              </a:ext>
            </a:extLst>
          </p:cNvPr>
          <p:cNvSpPr>
            <a:spLocks noGrp="1"/>
          </p:cNvSpPr>
          <p:nvPr>
            <p:ph type="title"/>
          </p:nvPr>
        </p:nvSpPr>
        <p:spPr>
          <a:xfrm>
            <a:off x="0" y="82296"/>
            <a:ext cx="10515600" cy="676656"/>
          </a:xfrm>
        </p:spPr>
        <p:txBody>
          <a:bodyPr anchor="b">
            <a:norm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c</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853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Table">
            <a:extLst>
              <a:ext uri="{FF2B5EF4-FFF2-40B4-BE49-F238E27FC236}">
                <a16:creationId xmlns:a16="http://schemas.microsoft.com/office/drawing/2014/main" id="{8201715A-E267-4D1D-8A41-4AF4D74C12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055" y="700215"/>
            <a:ext cx="942255" cy="942255"/>
          </a:xfrm>
          <a:prstGeom prst="rect">
            <a:avLst/>
          </a:prstGeom>
        </p:spPr>
      </p:pic>
      <p:sp>
        <p:nvSpPr>
          <p:cNvPr id="12" name="TextBox 11">
            <a:extLst>
              <a:ext uri="{FF2B5EF4-FFF2-40B4-BE49-F238E27FC236}">
                <a16:creationId xmlns:a16="http://schemas.microsoft.com/office/drawing/2014/main" id="{1F59CEAC-FD00-4490-B0A9-9643C98E73DC}"/>
              </a:ext>
            </a:extLst>
          </p:cNvPr>
          <p:cNvSpPr txBox="1"/>
          <p:nvPr/>
        </p:nvSpPr>
        <p:spPr>
          <a:xfrm>
            <a:off x="1460573" y="878954"/>
            <a:ext cx="403973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0CEDE5-76C7-455C-9989-A2FA65065E6E}"/>
              </a:ext>
            </a:extLst>
          </p:cNvPr>
          <p:cNvSpPr txBox="1"/>
          <p:nvPr/>
        </p:nvSpPr>
        <p:spPr>
          <a:xfrm>
            <a:off x="457055" y="1642470"/>
            <a:ext cx="6891699" cy="242111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CSDL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
            </a:pP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CSDL</a:t>
            </a:r>
          </a:p>
          <a:p>
            <a:pPr marL="342900" indent="-342900" algn="just">
              <a:lnSpc>
                <a:spcPct val="150000"/>
              </a:lnSpc>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vẹn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endParaRPr lang="vi-VN" sz="2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15AC2E1-0893-43C7-9A49-755BA9B3A3E0}"/>
              </a:ext>
            </a:extLst>
          </p:cNvPr>
          <p:cNvPicPr>
            <a:picLocks noChangeAspect="1"/>
          </p:cNvPicPr>
          <p:nvPr/>
        </p:nvPicPr>
        <p:blipFill>
          <a:blip r:embed="rId4"/>
          <a:stretch>
            <a:fillRect/>
          </a:stretch>
        </p:blipFill>
        <p:spPr>
          <a:xfrm>
            <a:off x="7607171" y="157097"/>
            <a:ext cx="4668825" cy="6543806"/>
          </a:xfrm>
          <a:prstGeom prst="rect">
            <a:avLst/>
          </a:prstGeom>
        </p:spPr>
      </p:pic>
      <p:sp>
        <p:nvSpPr>
          <p:cNvPr id="9" name="Title 25">
            <a:extLst>
              <a:ext uri="{FF2B5EF4-FFF2-40B4-BE49-F238E27FC236}">
                <a16:creationId xmlns:a16="http://schemas.microsoft.com/office/drawing/2014/main" id="{D8DB77E6-6F20-4684-9511-1487CFF40306}"/>
              </a:ext>
            </a:extLst>
          </p:cNvPr>
          <p:cNvSpPr>
            <a:spLocks noGrp="1"/>
          </p:cNvSpPr>
          <p:nvPr>
            <p:ph type="title"/>
          </p:nvPr>
        </p:nvSpPr>
        <p:spPr>
          <a:xfrm>
            <a:off x="0" y="82296"/>
            <a:ext cx="10515600" cy="676656"/>
          </a:xfrm>
        </p:spPr>
        <p:txBody>
          <a:bodyPr anchor="b">
            <a:norm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c</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4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Repeat">
            <a:extLst>
              <a:ext uri="{FF2B5EF4-FFF2-40B4-BE49-F238E27FC236}">
                <a16:creationId xmlns:a16="http://schemas.microsoft.com/office/drawing/2014/main" id="{32CBED49-F99E-4E2A-BBC7-3881E014F3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055" y="1675941"/>
            <a:ext cx="787498" cy="787498"/>
          </a:xfrm>
          <a:prstGeom prst="rect">
            <a:avLst/>
          </a:prstGeom>
        </p:spPr>
      </p:pic>
      <p:sp>
        <p:nvSpPr>
          <p:cNvPr id="15" name="TextBox 14">
            <a:extLst>
              <a:ext uri="{FF2B5EF4-FFF2-40B4-BE49-F238E27FC236}">
                <a16:creationId xmlns:a16="http://schemas.microsoft.com/office/drawing/2014/main" id="{7C010B0F-8810-4828-849D-DEA9FCB00151}"/>
              </a:ext>
            </a:extLst>
          </p:cNvPr>
          <p:cNvSpPr txBox="1"/>
          <p:nvPr/>
        </p:nvSpPr>
        <p:spPr>
          <a:xfrm>
            <a:off x="1460573" y="1718239"/>
            <a:ext cx="550175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132F828-687F-45A8-B2E1-01709668583F}"/>
              </a:ext>
            </a:extLst>
          </p:cNvPr>
          <p:cNvSpPr txBox="1"/>
          <p:nvPr/>
        </p:nvSpPr>
        <p:spPr>
          <a:xfrm>
            <a:off x="1235384" y="2601757"/>
            <a:ext cx="8529852" cy="182094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600" dirty="0" err="1">
                <a:latin typeface="Times New Roman" panose="02020603050405020304" pitchFamily="18" charset="0"/>
                <a:cs typeface="Times New Roman" panose="02020603050405020304" pitchFamily="18" charset="0"/>
              </a:rPr>
              <a:t>Cập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xóa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endParaRPr lang="en-US" sz="26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600" dirty="0" err="1">
                <a:latin typeface="Times New Roman" panose="02020603050405020304" pitchFamily="18" charset="0"/>
                <a:cs typeface="Times New Roman" panose="02020603050405020304" pitchFamily="18" charset="0"/>
              </a:rPr>
              <a:t>Truy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pic>
        <p:nvPicPr>
          <p:cNvPr id="8" name="Graphic 7" descr="Table">
            <a:extLst>
              <a:ext uri="{FF2B5EF4-FFF2-40B4-BE49-F238E27FC236}">
                <a16:creationId xmlns:a16="http://schemas.microsoft.com/office/drawing/2014/main" id="{9302D792-6622-462C-B3DD-DF946FF1F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055" y="700215"/>
            <a:ext cx="942255" cy="942255"/>
          </a:xfrm>
          <a:prstGeom prst="rect">
            <a:avLst/>
          </a:prstGeom>
        </p:spPr>
      </p:pic>
      <p:sp>
        <p:nvSpPr>
          <p:cNvPr id="9" name="TextBox 8">
            <a:extLst>
              <a:ext uri="{FF2B5EF4-FFF2-40B4-BE49-F238E27FC236}">
                <a16:creationId xmlns:a16="http://schemas.microsoft.com/office/drawing/2014/main" id="{00EF44D7-450B-4DF4-90F8-9DB35F635DB3}"/>
              </a:ext>
            </a:extLst>
          </p:cNvPr>
          <p:cNvSpPr txBox="1"/>
          <p:nvPr/>
        </p:nvSpPr>
        <p:spPr>
          <a:xfrm>
            <a:off x="1460573" y="878954"/>
            <a:ext cx="403973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sp>
        <p:nvSpPr>
          <p:cNvPr id="10" name="Title 25">
            <a:extLst>
              <a:ext uri="{FF2B5EF4-FFF2-40B4-BE49-F238E27FC236}">
                <a16:creationId xmlns:a16="http://schemas.microsoft.com/office/drawing/2014/main" id="{A0340973-6941-41FA-9C71-F0D2E7739B01}"/>
              </a:ext>
            </a:extLst>
          </p:cNvPr>
          <p:cNvSpPr>
            <a:spLocks noGrp="1"/>
          </p:cNvSpPr>
          <p:nvPr>
            <p:ph type="title"/>
          </p:nvPr>
        </p:nvSpPr>
        <p:spPr>
          <a:xfrm>
            <a:off x="0" y="82296"/>
            <a:ext cx="10515600" cy="676656"/>
          </a:xfrm>
        </p:spPr>
        <p:txBody>
          <a:bodyPr anchor="b">
            <a:norm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trị</a:t>
            </a:r>
            <a:r>
              <a:rPr lang="en-US" sz="3600" b="1" dirty="0">
                <a:latin typeface="Times New Roman" panose="02020603050405020304" pitchFamily="18" charset="0"/>
                <a:cs typeface="Times New Roman" panose="02020603050405020304" pitchFamily="18" charset="0"/>
              </a:rPr>
              <a:t> c</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879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0B43-2FC6-DBFA-2920-C8265C1C6A48}"/>
              </a:ext>
            </a:extLst>
          </p:cNvPr>
          <p:cNvSpPr>
            <a:spLocks noGrp="1"/>
          </p:cNvSpPr>
          <p:nvPr>
            <p:ph type="dt" sz="half" idx="4294967295"/>
          </p:nvPr>
        </p:nvSpPr>
        <p:spPr>
          <a:xfrm>
            <a:off x="0" y="6464300"/>
            <a:ext cx="987425" cy="311150"/>
          </a:xfrm>
        </p:spPr>
        <p:txBody>
          <a:bodyPr/>
          <a:lstStyle/>
          <a:p>
            <a:r>
              <a:rPr lang="en-US" dirty="0">
                <a:latin typeface="Times New Roman" panose="02020603050405020304" pitchFamily="18" charset="0"/>
                <a:cs typeface="Times New Roman" panose="02020603050405020304" pitchFamily="18" charset="0"/>
              </a:rPr>
              <a:t>20XX</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pic>
        <p:nvPicPr>
          <p:cNvPr id="11" name="Graphic 10" descr="Lock">
            <a:extLst>
              <a:ext uri="{FF2B5EF4-FFF2-40B4-BE49-F238E27FC236}">
                <a16:creationId xmlns:a16="http://schemas.microsoft.com/office/drawing/2014/main" id="{D9CA3703-EA08-4314-802E-75ED2565C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285" y="2516788"/>
            <a:ext cx="917038" cy="742511"/>
          </a:xfrm>
          <a:prstGeom prst="rect">
            <a:avLst/>
          </a:prstGeom>
        </p:spPr>
      </p:pic>
      <p:sp>
        <p:nvSpPr>
          <p:cNvPr id="12" name="TextBox 11">
            <a:extLst>
              <a:ext uri="{FF2B5EF4-FFF2-40B4-BE49-F238E27FC236}">
                <a16:creationId xmlns:a16="http://schemas.microsoft.com/office/drawing/2014/main" id="{EF8E1C56-5055-43FF-85D2-7CBAAC998E4B}"/>
              </a:ext>
            </a:extLst>
          </p:cNvPr>
          <p:cNvSpPr txBox="1"/>
          <p:nvPr/>
        </p:nvSpPr>
        <p:spPr>
          <a:xfrm>
            <a:off x="1399310" y="2463439"/>
            <a:ext cx="6945907" cy="742511"/>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CSDL</a:t>
            </a:r>
            <a:endParaRPr lang="vi-VN"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BBF7856-3896-434D-ACEC-97B1235D9485}"/>
              </a:ext>
            </a:extLst>
          </p:cNvPr>
          <p:cNvSpPr txBox="1"/>
          <p:nvPr/>
        </p:nvSpPr>
        <p:spPr>
          <a:xfrm>
            <a:off x="1371605" y="3155201"/>
            <a:ext cx="9321184" cy="168796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(backup)</a:t>
            </a:r>
            <a:endParaRPr lang="vi-VN" sz="2400" dirty="0">
              <a:latin typeface="Times New Roman" panose="02020603050405020304" pitchFamily="18" charset="0"/>
              <a:cs typeface="Times New Roman" panose="02020603050405020304" pitchFamily="18" charset="0"/>
            </a:endParaRPr>
          </a:p>
        </p:txBody>
      </p:sp>
      <p:pic>
        <p:nvPicPr>
          <p:cNvPr id="14" name="Graphic 13" descr="Repeat">
            <a:extLst>
              <a:ext uri="{FF2B5EF4-FFF2-40B4-BE49-F238E27FC236}">
                <a16:creationId xmlns:a16="http://schemas.microsoft.com/office/drawing/2014/main" id="{13D6FBCE-E74C-422E-BAD2-26BAE5B4F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055" y="1675941"/>
            <a:ext cx="787498" cy="787498"/>
          </a:xfrm>
          <a:prstGeom prst="rect">
            <a:avLst/>
          </a:prstGeom>
        </p:spPr>
      </p:pic>
      <p:sp>
        <p:nvSpPr>
          <p:cNvPr id="16" name="TextBox 15">
            <a:extLst>
              <a:ext uri="{FF2B5EF4-FFF2-40B4-BE49-F238E27FC236}">
                <a16:creationId xmlns:a16="http://schemas.microsoft.com/office/drawing/2014/main" id="{E8086BE1-8BE3-43D8-8B20-701F73CAF8EF}"/>
              </a:ext>
            </a:extLst>
          </p:cNvPr>
          <p:cNvSpPr txBox="1"/>
          <p:nvPr/>
        </p:nvSpPr>
        <p:spPr>
          <a:xfrm>
            <a:off x="1460573" y="1718239"/>
            <a:ext cx="550175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pic>
        <p:nvPicPr>
          <p:cNvPr id="19" name="Graphic 18" descr="Table">
            <a:extLst>
              <a:ext uri="{FF2B5EF4-FFF2-40B4-BE49-F238E27FC236}">
                <a16:creationId xmlns:a16="http://schemas.microsoft.com/office/drawing/2014/main" id="{A6B2EED7-AA03-437B-A9D1-547B01765C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055" y="700215"/>
            <a:ext cx="942255" cy="942255"/>
          </a:xfrm>
          <a:prstGeom prst="rect">
            <a:avLst/>
          </a:prstGeom>
        </p:spPr>
      </p:pic>
      <p:sp>
        <p:nvSpPr>
          <p:cNvPr id="20" name="TextBox 19">
            <a:extLst>
              <a:ext uri="{FF2B5EF4-FFF2-40B4-BE49-F238E27FC236}">
                <a16:creationId xmlns:a16="http://schemas.microsoft.com/office/drawing/2014/main" id="{4682A95A-BDEE-4246-A877-57B9F1556702}"/>
              </a:ext>
            </a:extLst>
          </p:cNvPr>
          <p:cNvSpPr txBox="1"/>
          <p:nvPr/>
        </p:nvSpPr>
        <p:spPr>
          <a:xfrm>
            <a:off x="1460573" y="878954"/>
            <a:ext cx="403973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vi-VN" sz="3200" dirty="0">
              <a:latin typeface="Times New Roman" panose="02020603050405020304" pitchFamily="18" charset="0"/>
              <a:cs typeface="Times New Roman" panose="02020603050405020304" pitchFamily="18" charset="0"/>
            </a:endParaRPr>
          </a:p>
        </p:txBody>
      </p:sp>
      <p:sp>
        <p:nvSpPr>
          <p:cNvPr id="21" name="Title 25">
            <a:extLst>
              <a:ext uri="{FF2B5EF4-FFF2-40B4-BE49-F238E27FC236}">
                <a16:creationId xmlns:a16="http://schemas.microsoft.com/office/drawing/2014/main" id="{C2D30CEE-6582-46C9-BE49-DAE14C6FCCDC}"/>
              </a:ext>
            </a:extLst>
          </p:cNvPr>
          <p:cNvSpPr>
            <a:spLocks noGrp="1"/>
          </p:cNvSpPr>
          <p:nvPr>
            <p:ph type="title"/>
          </p:nvPr>
        </p:nvSpPr>
        <p:spPr>
          <a:xfrm>
            <a:off x="0" y="82296"/>
            <a:ext cx="10515600" cy="676656"/>
          </a:xfrm>
        </p:spPr>
        <p:txBody>
          <a:bodyPr anchor="b">
            <a:normAutofit/>
          </a:bodyPr>
          <a:lstStyle/>
          <a:p>
            <a:r>
              <a:rPr lang="en-US" sz="3600" b="1" dirty="0">
                <a:solidFill>
                  <a:schemeClr val="tx1"/>
                </a:solidFill>
                <a:latin typeface="Times New Roman" panose="02020603050405020304" pitchFamily="18" charset="0"/>
                <a:cs typeface="Times New Roman" panose="02020603050405020304" pitchFamily="18" charset="0"/>
              </a:rPr>
              <a:t>1. </a:t>
            </a:r>
            <a:r>
              <a:rPr lang="en-US" sz="3600" b="1" dirty="0" err="1">
                <a:solidFill>
                  <a:schemeClr val="tx1"/>
                </a:solidFill>
                <a:latin typeface="Times New Roman" panose="02020603050405020304" pitchFamily="18" charset="0"/>
                <a:cs typeface="Times New Roman" panose="02020603050405020304" pitchFamily="18" charset="0"/>
              </a:rPr>
              <a:t>Khái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niệm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hệ</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trị</a:t>
            </a:r>
            <a:r>
              <a:rPr lang="en-US" sz="3600" b="1" dirty="0">
                <a:solidFill>
                  <a:schemeClr val="tx1"/>
                </a:solidFill>
                <a:latin typeface="Times New Roman" panose="02020603050405020304" pitchFamily="18" charset="0"/>
                <a:cs typeface="Times New Roman" panose="02020603050405020304" pitchFamily="18" charset="0"/>
              </a:rPr>
              <a:t> c</a:t>
            </a:r>
            <a:r>
              <a:rPr lang="vi-VN" sz="3600" b="1" dirty="0">
                <a:solidFill>
                  <a:schemeClr val="tx1"/>
                </a:solidFill>
                <a:latin typeface="Times New Roman" panose="02020603050405020304" pitchFamily="18" charset="0"/>
                <a:cs typeface="Times New Roman" panose="02020603050405020304" pitchFamily="18" charset="0"/>
              </a:rPr>
              <a:t>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dữ</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liệu</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717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F6C2ABF3-C322-42BE-B48A-63C78EC4C218}"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07964E6-3618-4106-9F0D-0B5B9150681B}">
  <ds:schemaRefs>
    <ds:schemaRef ds:uri="http://schemas.microsoft.com/sharepoint/v3/contenttype/forms"/>
  </ds:schemaRefs>
</ds:datastoreItem>
</file>

<file path=customXml/itemProps2.xml><?xml version="1.0" encoding="utf-8"?>
<ds:datastoreItem xmlns:ds="http://schemas.openxmlformats.org/officeDocument/2006/customXml" ds:itemID="{713FD1EE-2EF1-42E3-9260-53F7A9198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499FA-9FE2-4A54-8493-B62A0ECF1677}">
  <ds:schemaRefs>
    <ds:schemaRef ds:uri="http://purl.org/dc/elements/1.1/"/>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71af3243-3dd4-4a8d-8c0d-dd76da1f02a5"/>
    <ds:schemaRef ds:uri="230e9df3-be65-4c73-a93b-d1236ebd677e"/>
    <ds:schemaRef ds:uri="16c05727-aa75-4e4a-9b5f-8a80a1165891"/>
    <ds:schemaRef ds:uri="http://schemas.microsoft.com/office/infopath/2007/PartnerControls"/>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583</TotalTime>
  <Words>2246</Words>
  <Application>Microsoft Office PowerPoint</Application>
  <PresentationFormat>Widescreen</PresentationFormat>
  <Paragraphs>197</Paragraphs>
  <Slides>33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Courier New</vt:lpstr>
      <vt:lpstr>Gill Sans Nova</vt:lpstr>
      <vt:lpstr>Gill Sans Nova Light</vt:lpstr>
      <vt:lpstr>Roboto</vt:lpstr>
      <vt:lpstr>Sagona Book</vt:lpstr>
      <vt:lpstr>Times New Roman</vt:lpstr>
      <vt:lpstr>Wingdings</vt:lpstr>
      <vt:lpstr>Wingdings 2</vt:lpstr>
      <vt:lpstr>Custom</vt:lpstr>
      <vt:lpstr>Bài 12 HỆ QUẢN TRỊ CƠ SỞ DỮ LIỆU VÀ HỆ CƠ SỞ DỮ LIỆU</vt:lpstr>
      <vt:lpstr>???</vt:lpstr>
      <vt:lpstr>1. Khái niệm hệ quản trị cơ sở dữ liệu</vt:lpstr>
      <vt:lpstr>1. Khái niệm hệ quản trị cơ sở dữ liệu</vt:lpstr>
      <vt:lpstr>PowerPoint Presentation</vt:lpstr>
      <vt:lpstr>1. Khái niệm hệ quản trị cơ sở dữ liệu</vt:lpstr>
      <vt:lpstr>1. Khái niệm hệ quản trị cơ sở dữ liệu</vt:lpstr>
      <vt:lpstr>1. Khái niệm hệ quản trị cơ sở dữ liệu</vt:lpstr>
      <vt:lpstr>1. Khái niệm hệ quản trị cơ sở dữ liệu</vt:lpstr>
      <vt:lpstr>PowerPoint Presentation</vt:lpstr>
      <vt:lpstr>PowerPoint Presentation</vt:lpstr>
      <vt:lpstr>2. Hệ cơ sở dữ liệu</vt:lpstr>
      <vt:lpstr>2. Hệ cơ sở dữ liệu</vt:lpstr>
      <vt:lpstr>PowerPoint Presentation</vt:lpstr>
      <vt:lpstr>2. Hệ cơ sở dữ liệu</vt:lpstr>
      <vt:lpstr>2. Hệ cơ sở dữ liệu</vt:lpstr>
      <vt:lpstr>PowerPoint Presentation</vt:lpstr>
      <vt:lpstr>PowerPoint Presentation</vt:lpstr>
      <vt:lpstr>3. Hệ CSDL tập trung và phân tán</vt:lpstr>
      <vt:lpstr>3. Hệ CSDL tập trung và phân tán</vt:lpstr>
      <vt:lpstr>3. Hệ CSDL tập trung và phân tán</vt:lpstr>
      <vt:lpstr>3. Hệ CSDL tập trung và phân tán</vt:lpstr>
      <vt:lpstr>3. Hệ CSDL tập trung và phân tán</vt:lpstr>
      <vt:lpstr>3. Hệ CSDL tập trung và phân tán</vt:lpstr>
      <vt:lpstr>3. Hệ CSDL tập trung và phân tán</vt:lpstr>
      <vt:lpstr>3. Hệ CSDL tập trung và phân tán</vt:lpstr>
      <vt:lpstr>3. Hệ CSDL tập trung và phân tán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12. HỆ QTCSDL VÀ HỆ CSDL</dc:title>
  <dc:creator>Trần Quốc Minh</dc:creator>
  <cp:lastModifiedBy>Administrator</cp:lastModifiedBy>
  <cp:revision>72</cp:revision>
  <dcterms:created xsi:type="dcterms:W3CDTF">2023-07-14T01:37:02Z</dcterms:created>
  <dcterms:modified xsi:type="dcterms:W3CDTF">2024-12-05T01:51:26Z</dcterms:modified>
</cp:coreProperties>
</file>