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1"/>
  </p:notesMasterIdLst>
  <p:handoutMasterIdLst>
    <p:handoutMasterId r:id="rId32"/>
  </p:handoutMasterIdLst>
  <p:sldIdLst>
    <p:sldId id="350" r:id="rId5"/>
    <p:sldId id="361" r:id="rId6"/>
    <p:sldId id="365" r:id="rId7"/>
    <p:sldId id="364" r:id="rId8"/>
    <p:sldId id="380" r:id="rId9"/>
    <p:sldId id="378" r:id="rId10"/>
    <p:sldId id="366" r:id="rId11"/>
    <p:sldId id="379" r:id="rId12"/>
    <p:sldId id="381" r:id="rId13"/>
    <p:sldId id="382" r:id="rId14"/>
    <p:sldId id="383" r:id="rId15"/>
    <p:sldId id="368" r:id="rId16"/>
    <p:sldId id="375" r:id="rId17"/>
    <p:sldId id="377" r:id="rId18"/>
    <p:sldId id="385" r:id="rId19"/>
    <p:sldId id="369" r:id="rId20"/>
    <p:sldId id="386" r:id="rId21"/>
    <p:sldId id="348" r:id="rId22"/>
    <p:sldId id="388" r:id="rId23"/>
    <p:sldId id="389" r:id="rId24"/>
    <p:sldId id="390" r:id="rId25"/>
    <p:sldId id="391" r:id="rId26"/>
    <p:sldId id="392" r:id="rId27"/>
    <p:sldId id="372" r:id="rId28"/>
    <p:sldId id="373" r:id="rId29"/>
    <p:sldId id="3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AF4"/>
    <a:srgbClr val="F0F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5226" autoAdjust="0"/>
  </p:normalViewPr>
  <p:slideViewPr>
    <p:cSldViewPr snapToGrid="0">
      <p:cViewPr varScale="1">
        <p:scale>
          <a:sx n="67" d="100"/>
          <a:sy n="67" d="100"/>
        </p:scale>
        <p:origin x="84" y="1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65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58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14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64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74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4" y="1904696"/>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November 27, 2024</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956466"/>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956466"/>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956466"/>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November 27, 2024</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488473" y="942822"/>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November 27, 2024</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grpSp>
        <p:nvGrpSpPr>
          <p:cNvPr id="42" name="Google Shape;42;p6"/>
          <p:cNvGrpSpPr/>
          <p:nvPr/>
        </p:nvGrpSpPr>
        <p:grpSpPr>
          <a:xfrm>
            <a:off x="-1204715" y="-50800"/>
            <a:ext cx="14032473" cy="6952867"/>
            <a:chOff x="-903537" y="-38100"/>
            <a:chExt cx="10524355" cy="5214650"/>
          </a:xfrm>
        </p:grpSpPr>
        <p:sp>
          <p:nvSpPr>
            <p:cNvPr id="43" name="Google Shape;43;p6"/>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44" name="Google Shape;44;p6"/>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6"/>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6"/>
            <p:cNvSpPr/>
            <p:nvPr/>
          </p:nvSpPr>
          <p:spPr>
            <a:xfrm flipH="1">
              <a:off x="742953" y="272850"/>
              <a:ext cx="75057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6"/>
            <p:cNvSpPr/>
            <p:nvPr/>
          </p:nvSpPr>
          <p:spPr>
            <a:xfrm flipH="1">
              <a:off x="7861618" y="272850"/>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6"/>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6"/>
          <p:cNvSpPr txBox="1">
            <a:spLocks noGrp="1"/>
          </p:cNvSpPr>
          <p:nvPr>
            <p:ph type="title"/>
          </p:nvPr>
        </p:nvSpPr>
        <p:spPr>
          <a:xfrm>
            <a:off x="1468515" y="363800"/>
            <a:ext cx="10099200" cy="9988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200" b="0"/>
            </a:lvl1pPr>
            <a:lvl2pPr lvl="1">
              <a:spcBef>
                <a:spcPts val="0"/>
              </a:spcBef>
              <a:spcAft>
                <a:spcPts val="0"/>
              </a:spcAft>
              <a:buSzPts val="2400"/>
              <a:buNone/>
              <a:defRPr sz="3200" b="0"/>
            </a:lvl2pPr>
            <a:lvl3pPr lvl="2">
              <a:spcBef>
                <a:spcPts val="0"/>
              </a:spcBef>
              <a:spcAft>
                <a:spcPts val="0"/>
              </a:spcAft>
              <a:buSzPts val="2400"/>
              <a:buNone/>
              <a:defRPr sz="3200" b="0"/>
            </a:lvl3pPr>
            <a:lvl4pPr lvl="3">
              <a:spcBef>
                <a:spcPts val="0"/>
              </a:spcBef>
              <a:spcAft>
                <a:spcPts val="0"/>
              </a:spcAft>
              <a:buSzPts val="2400"/>
              <a:buNone/>
              <a:defRPr sz="3200" b="0"/>
            </a:lvl4pPr>
            <a:lvl5pPr lvl="4">
              <a:spcBef>
                <a:spcPts val="0"/>
              </a:spcBef>
              <a:spcAft>
                <a:spcPts val="0"/>
              </a:spcAft>
              <a:buSzPts val="2400"/>
              <a:buNone/>
              <a:defRPr sz="3200" b="0"/>
            </a:lvl5pPr>
            <a:lvl6pPr lvl="5">
              <a:spcBef>
                <a:spcPts val="0"/>
              </a:spcBef>
              <a:spcAft>
                <a:spcPts val="0"/>
              </a:spcAft>
              <a:buSzPts val="2400"/>
              <a:buNone/>
              <a:defRPr sz="3200" b="0"/>
            </a:lvl6pPr>
            <a:lvl7pPr lvl="6">
              <a:spcBef>
                <a:spcPts val="0"/>
              </a:spcBef>
              <a:spcAft>
                <a:spcPts val="0"/>
              </a:spcAft>
              <a:buSzPts val="2400"/>
              <a:buNone/>
              <a:defRPr sz="3200" b="0"/>
            </a:lvl7pPr>
            <a:lvl8pPr lvl="7">
              <a:spcBef>
                <a:spcPts val="0"/>
              </a:spcBef>
              <a:spcAft>
                <a:spcPts val="0"/>
              </a:spcAft>
              <a:buSzPts val="2400"/>
              <a:buNone/>
              <a:defRPr sz="3200" b="0"/>
            </a:lvl8pPr>
            <a:lvl9pPr lvl="8">
              <a:spcBef>
                <a:spcPts val="0"/>
              </a:spcBef>
              <a:spcAft>
                <a:spcPts val="0"/>
              </a:spcAft>
              <a:buSzPts val="2400"/>
              <a:buNone/>
              <a:defRPr sz="3200" b="0"/>
            </a:lvl9pPr>
          </a:lstStyle>
          <a:p>
            <a:endParaRPr/>
          </a:p>
        </p:txBody>
      </p:sp>
      <p:sp>
        <p:nvSpPr>
          <p:cNvPr id="50" name="Google Shape;50;p6"/>
          <p:cNvSpPr txBox="1">
            <a:spLocks noGrp="1"/>
          </p:cNvSpPr>
          <p:nvPr>
            <p:ph type="body" idx="1"/>
          </p:nvPr>
        </p:nvSpPr>
        <p:spPr>
          <a:xfrm>
            <a:off x="1468500" y="1748733"/>
            <a:ext cx="4909200" cy="47172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sz="3467"/>
            </a:lvl1pPr>
            <a:lvl2pPr marL="1219170" lvl="1" indent="-524920">
              <a:spcBef>
                <a:spcPts val="0"/>
              </a:spcBef>
              <a:spcAft>
                <a:spcPts val="0"/>
              </a:spcAft>
              <a:buSzPts val="2600"/>
              <a:buChar char="▹"/>
              <a:defRPr sz="3467"/>
            </a:lvl2pPr>
            <a:lvl3pPr marL="1828754" lvl="2" indent="-524920">
              <a:spcBef>
                <a:spcPts val="0"/>
              </a:spcBef>
              <a:spcAft>
                <a:spcPts val="0"/>
              </a:spcAft>
              <a:buSzPts val="2600"/>
              <a:buChar char="▹"/>
              <a:defRPr sz="3467"/>
            </a:lvl3pPr>
            <a:lvl4pPr marL="2438339" lvl="3" indent="-524920">
              <a:spcBef>
                <a:spcPts val="0"/>
              </a:spcBef>
              <a:spcAft>
                <a:spcPts val="0"/>
              </a:spcAft>
              <a:buSzPts val="2600"/>
              <a:buChar char="▹"/>
              <a:defRPr sz="3467"/>
            </a:lvl4pPr>
            <a:lvl5pPr marL="3047924" lvl="4" indent="-524920">
              <a:spcBef>
                <a:spcPts val="0"/>
              </a:spcBef>
              <a:spcAft>
                <a:spcPts val="0"/>
              </a:spcAft>
              <a:buSzPts val="2600"/>
              <a:buChar char="▹"/>
              <a:defRPr sz="3467"/>
            </a:lvl5pPr>
            <a:lvl6pPr marL="3657509" lvl="5" indent="-524920">
              <a:spcBef>
                <a:spcPts val="0"/>
              </a:spcBef>
              <a:spcAft>
                <a:spcPts val="0"/>
              </a:spcAft>
              <a:buSzPts val="2600"/>
              <a:buChar char="▹"/>
              <a:defRPr sz="3467"/>
            </a:lvl6pPr>
            <a:lvl7pPr marL="4267093" lvl="6" indent="-524920">
              <a:spcBef>
                <a:spcPts val="0"/>
              </a:spcBef>
              <a:spcAft>
                <a:spcPts val="0"/>
              </a:spcAft>
              <a:buSzPts val="2600"/>
              <a:buChar char="▹"/>
              <a:defRPr sz="3467"/>
            </a:lvl7pPr>
            <a:lvl8pPr marL="4876678" lvl="7" indent="-524920">
              <a:spcBef>
                <a:spcPts val="0"/>
              </a:spcBef>
              <a:spcAft>
                <a:spcPts val="0"/>
              </a:spcAft>
              <a:buSzPts val="2600"/>
              <a:buChar char="▹"/>
              <a:defRPr sz="3467"/>
            </a:lvl8pPr>
            <a:lvl9pPr marL="5486263" lvl="8" indent="-524920">
              <a:spcBef>
                <a:spcPts val="0"/>
              </a:spcBef>
              <a:spcAft>
                <a:spcPts val="0"/>
              </a:spcAft>
              <a:buSzPts val="2600"/>
              <a:buChar char="▹"/>
              <a:defRPr sz="3467"/>
            </a:lvl9pPr>
          </a:lstStyle>
          <a:p>
            <a:endParaRPr/>
          </a:p>
        </p:txBody>
      </p:sp>
      <p:sp>
        <p:nvSpPr>
          <p:cNvPr id="51" name="Google Shape;51;p6"/>
          <p:cNvSpPr txBox="1">
            <a:spLocks noGrp="1"/>
          </p:cNvSpPr>
          <p:nvPr>
            <p:ph type="body" idx="2"/>
          </p:nvPr>
        </p:nvSpPr>
        <p:spPr>
          <a:xfrm>
            <a:off x="6673265" y="1748733"/>
            <a:ext cx="4909200" cy="47172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sz="3467"/>
            </a:lvl1pPr>
            <a:lvl2pPr marL="1219170" lvl="1" indent="-524920">
              <a:spcBef>
                <a:spcPts val="0"/>
              </a:spcBef>
              <a:spcAft>
                <a:spcPts val="0"/>
              </a:spcAft>
              <a:buSzPts val="2600"/>
              <a:buChar char="▹"/>
              <a:defRPr sz="3467"/>
            </a:lvl2pPr>
            <a:lvl3pPr marL="1828754" lvl="2" indent="-524920">
              <a:spcBef>
                <a:spcPts val="0"/>
              </a:spcBef>
              <a:spcAft>
                <a:spcPts val="0"/>
              </a:spcAft>
              <a:buSzPts val="2600"/>
              <a:buChar char="▹"/>
              <a:defRPr sz="3467"/>
            </a:lvl3pPr>
            <a:lvl4pPr marL="2438339" lvl="3" indent="-524920">
              <a:spcBef>
                <a:spcPts val="0"/>
              </a:spcBef>
              <a:spcAft>
                <a:spcPts val="0"/>
              </a:spcAft>
              <a:buSzPts val="2600"/>
              <a:buChar char="▹"/>
              <a:defRPr sz="3467"/>
            </a:lvl4pPr>
            <a:lvl5pPr marL="3047924" lvl="4" indent="-524920">
              <a:spcBef>
                <a:spcPts val="0"/>
              </a:spcBef>
              <a:spcAft>
                <a:spcPts val="0"/>
              </a:spcAft>
              <a:buSzPts val="2600"/>
              <a:buChar char="▹"/>
              <a:defRPr sz="3467"/>
            </a:lvl5pPr>
            <a:lvl6pPr marL="3657509" lvl="5" indent="-524920">
              <a:spcBef>
                <a:spcPts val="0"/>
              </a:spcBef>
              <a:spcAft>
                <a:spcPts val="0"/>
              </a:spcAft>
              <a:buSzPts val="2600"/>
              <a:buChar char="▹"/>
              <a:defRPr sz="3467"/>
            </a:lvl6pPr>
            <a:lvl7pPr marL="4267093" lvl="6" indent="-524920">
              <a:spcBef>
                <a:spcPts val="0"/>
              </a:spcBef>
              <a:spcAft>
                <a:spcPts val="0"/>
              </a:spcAft>
              <a:buSzPts val="2600"/>
              <a:buChar char="▹"/>
              <a:defRPr sz="3467"/>
            </a:lvl7pPr>
            <a:lvl8pPr marL="4876678" lvl="7" indent="-524920">
              <a:spcBef>
                <a:spcPts val="0"/>
              </a:spcBef>
              <a:spcAft>
                <a:spcPts val="0"/>
              </a:spcAft>
              <a:buSzPts val="2600"/>
              <a:buChar char="▹"/>
              <a:defRPr sz="3467"/>
            </a:lvl8pPr>
            <a:lvl9pPr marL="5486263" lvl="8" indent="-524920">
              <a:spcBef>
                <a:spcPts val="0"/>
              </a:spcBef>
              <a:spcAft>
                <a:spcPts val="0"/>
              </a:spcAft>
              <a:buSzPts val="2600"/>
              <a:buChar char="▹"/>
              <a:defRPr sz="3467"/>
            </a:lvl9pPr>
          </a:lstStyle>
          <a:p>
            <a:endParaRPr/>
          </a:p>
        </p:txBody>
      </p:sp>
      <p:sp>
        <p:nvSpPr>
          <p:cNvPr id="52" name="Google Shape;52;p6"/>
          <p:cNvSpPr txBox="1">
            <a:spLocks noGrp="1"/>
          </p:cNvSpPr>
          <p:nvPr>
            <p:ph type="sldNum" idx="12"/>
          </p:nvPr>
        </p:nvSpPr>
        <p:spPr>
          <a:xfrm>
            <a:off x="0" y="0"/>
            <a:ext cx="793200" cy="97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72949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November 27, 2024</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638856"/>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November 27, 2024</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November 27, 2024</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November 27, 2024</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November 27, 2024</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November 27, 2024</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November 27, 2024</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4"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ircular illustration of data storage&#10;&#10;Description automatically generated">
            <a:extLst>
              <a:ext uri="{FF2B5EF4-FFF2-40B4-BE49-F238E27FC236}">
                <a16:creationId xmlns:a16="http://schemas.microsoft.com/office/drawing/2014/main" id="{55E9631B-BA4E-4377-BF77-148418D33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 y="0"/>
            <a:ext cx="6359101" cy="6858000"/>
          </a:xfrm>
          <a:prstGeom prst="rect">
            <a:avLst/>
          </a:prstGeom>
        </p:spPr>
      </p:pic>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994558"/>
            <a:ext cx="2114337" cy="757009"/>
          </a:xfrm>
        </p:spPr>
        <p:txBody>
          <a:bodyPr/>
          <a:lstStyle/>
          <a:p>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11</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4" y="2269456"/>
            <a:ext cx="5491570" cy="953337"/>
          </a:xfrm>
        </p:spPr>
        <p:txBody>
          <a:bodyPr/>
          <a:lstStyle/>
          <a:p>
            <a:r>
              <a:rPr lang="en-US" sz="5400" b="1" dirty="0">
                <a:solidFill>
                  <a:srgbClr val="0070C0"/>
                </a:solidFill>
                <a:latin typeface="Times New Roman" panose="02020603050405020304" pitchFamily="18" charset="0"/>
                <a:cs typeface="Times New Roman" panose="02020603050405020304" pitchFamily="18" charset="0"/>
              </a:rPr>
              <a:t>C</a:t>
            </a:r>
            <a:r>
              <a:rPr lang="vi-VN" sz="5400" b="1" dirty="0">
                <a:solidFill>
                  <a:srgbClr val="0070C0"/>
                </a:solidFill>
                <a:latin typeface="Times New Roman" panose="02020603050405020304" pitchFamily="18" charset="0"/>
                <a:cs typeface="Times New Roman" panose="02020603050405020304" pitchFamily="18" charset="0"/>
              </a:rPr>
              <a:t>Ơ</a:t>
            </a:r>
            <a:r>
              <a:rPr lang="en-US" sz="5400" b="1" dirty="0">
                <a:solidFill>
                  <a:srgbClr val="0070C0"/>
                </a:solidFill>
                <a:latin typeface="Times New Roman" panose="02020603050405020304" pitchFamily="18" charset="0"/>
                <a:cs typeface="Times New Roman" panose="02020603050405020304" pitchFamily="18" charset="0"/>
              </a:rPr>
              <a:t> SỞ DỮ LIỆU</a:t>
            </a:r>
          </a:p>
        </p:txBody>
      </p:sp>
    </p:spTree>
    <p:extLst>
      <p:ext uri="{BB962C8B-B14F-4D97-AF65-F5344CB8AC3E}">
        <p14:creationId xmlns:p14="http://schemas.microsoft.com/office/powerpoint/2010/main" val="2960950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E56F74FF-2363-4539-B7DF-A9E1699A5C83}"/>
              </a:ext>
            </a:extLst>
          </p:cNvPr>
          <p:cNvSpPr txBox="1">
            <a:spLocks/>
          </p:cNvSpPr>
          <p:nvPr/>
        </p:nvSpPr>
        <p:spPr>
          <a:xfrm>
            <a:off x="824643" y="2285233"/>
            <a:ext cx="9663248" cy="3339711"/>
          </a:xfrm>
          <a:prstGeom prst="round1Rect">
            <a:avLst/>
          </a:prstGeom>
          <a:solidFill>
            <a:schemeClr val="accent1">
              <a:lumMod val="20000"/>
              <a:lumOff val="80000"/>
            </a:schemeClr>
          </a:solidFill>
          <a:ln>
            <a:solidFill>
              <a:schemeClr val="accent1">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lgn="just">
              <a:lnSpc>
                <a:spcPct val="150000"/>
              </a:lnSpc>
              <a:buNone/>
            </a:pPr>
            <a:r>
              <a:rPr lang="en-US"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Yêu</a:t>
            </a:r>
            <a:r>
              <a:rPr lang="en-US"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cầu</a:t>
            </a:r>
            <a:r>
              <a:rPr lang="en-US"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về</a:t>
            </a:r>
            <a:r>
              <a:rPr lang="en-US"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 t</a:t>
            </a:r>
            <a:r>
              <a:rPr lang="vi-VN"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ính nhất quán dữ liệu trong lưu trữ dữ liệu</a:t>
            </a:r>
            <a:r>
              <a:rPr lang="en-US"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là</a:t>
            </a:r>
            <a:r>
              <a:rPr lang="en-US"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vi-VN"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dữ liệu </a:t>
            </a:r>
            <a:r>
              <a:rPr lang="en-US" dirty="0" err="1">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phải</a:t>
            </a:r>
            <a:r>
              <a:rPr lang="en-US"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vi-VN"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rPr>
              <a:t>được lưu trữ và truy xuất đồng nhất, chính xác và nhất quán giữa các bảng dữ liệu, các file hoặc các phiên bản dữ liệu khác nhau. Khi dữ liệu không nhất quán, thông tin sẽ không chính xác và không đáng tin cậy.</a:t>
            </a:r>
            <a:endParaRPr lang="en-US" dirty="0">
              <a:solidFill>
                <a:schemeClr val="accent5">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8" name="Google Shape;114;p14">
            <a:extLst>
              <a:ext uri="{FF2B5EF4-FFF2-40B4-BE49-F238E27FC236}">
                <a16:creationId xmlns:a16="http://schemas.microsoft.com/office/drawing/2014/main" id="{1ADEC01A-4D73-4B49-946D-4948F2171482}"/>
              </a:ext>
            </a:extLst>
          </p:cNvPr>
          <p:cNvSpPr txBox="1">
            <a:spLocks/>
          </p:cNvSpPr>
          <p:nvPr/>
        </p:nvSpPr>
        <p:spPr>
          <a:xfrm>
            <a:off x="450570" y="1358257"/>
            <a:ext cx="10203569" cy="749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a:latin typeface="Times New Roman" panose="02020603050405020304" pitchFamily="18" charset="0"/>
                <a:ea typeface="Roboto" panose="02000000000000000000" pitchFamily="2" charset="0"/>
                <a:cs typeface="Times New Roman" panose="02020603050405020304" pitchFamily="18" charset="0"/>
              </a:rPr>
              <a:t>1. </a:t>
            </a:r>
            <a:r>
              <a:rPr lang="vi-VN" sz="2600" dirty="0">
                <a:latin typeface="Times New Roman" panose="02020603050405020304" pitchFamily="18" charset="0"/>
                <a:ea typeface="Roboto" panose="02000000000000000000" pitchFamily="2" charset="0"/>
                <a:cs typeface="Times New Roman" panose="02020603050405020304" pitchFamily="18" charset="0"/>
              </a:rPr>
              <a:t>Hãy giải thích yêu cầu về tính nhất quán dữ liệu trong lưu trữ dữ liệu</a:t>
            </a:r>
            <a:r>
              <a:rPr lang="en-US" sz="2600" dirty="0">
                <a:latin typeface="Times New Roman" panose="02020603050405020304" pitchFamily="18" charset="0"/>
                <a:ea typeface="Roboto" panose="02000000000000000000" pitchFamily="2" charset="0"/>
                <a:cs typeface="Times New Roman" panose="02020603050405020304" pitchFamily="18" charset="0"/>
              </a:rPr>
              <a:t>.</a:t>
            </a:r>
            <a:endParaRPr lang="en-US" sz="2600" dirty="0">
              <a:solidFill>
                <a:schemeClr val="tx1"/>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0206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14;p14">
            <a:extLst>
              <a:ext uri="{FF2B5EF4-FFF2-40B4-BE49-F238E27FC236}">
                <a16:creationId xmlns:a16="http://schemas.microsoft.com/office/drawing/2014/main" id="{07E03741-C9E1-451E-9924-3601A13BF005}"/>
              </a:ext>
            </a:extLst>
          </p:cNvPr>
          <p:cNvSpPr txBox="1">
            <a:spLocks/>
          </p:cNvSpPr>
          <p:nvPr/>
        </p:nvSpPr>
        <p:spPr>
          <a:xfrm>
            <a:off x="422866" y="1095020"/>
            <a:ext cx="8859678" cy="749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600" dirty="0">
                <a:latin typeface="Times New Roman" panose="02020603050405020304" pitchFamily="18" charset="0"/>
                <a:ea typeface="Roboto" panose="02000000000000000000" pitchFamily="2" charset="0"/>
                <a:cs typeface="Times New Roman" panose="02020603050405020304" pitchFamily="18" charset="0"/>
              </a:rPr>
              <a:t>2. </a:t>
            </a:r>
            <a:r>
              <a:rPr lang="vi-VN" sz="2600" dirty="0">
                <a:latin typeface="Times New Roman" panose="02020603050405020304" pitchFamily="18" charset="0"/>
                <a:ea typeface="Roboto" panose="02000000000000000000" pitchFamily="2" charset="0"/>
                <a:cs typeface="Times New Roman" panose="02020603050405020304" pitchFamily="18" charset="0"/>
              </a:rPr>
              <a:t>Tại sao cần tổ chức lưu trữ dữ liệu độc lập với phần mềm?</a:t>
            </a:r>
            <a:endParaRPr lang="en-US" sz="2600" dirty="0">
              <a:solidFill>
                <a:schemeClr val="tx1"/>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7" name="Text Placeholder 6">
            <a:extLst>
              <a:ext uri="{FF2B5EF4-FFF2-40B4-BE49-F238E27FC236}">
                <a16:creationId xmlns:a16="http://schemas.microsoft.com/office/drawing/2014/main" id="{37A2CE9B-E52B-46AA-ABB7-A4AC16DFB233}"/>
              </a:ext>
            </a:extLst>
          </p:cNvPr>
          <p:cNvSpPr txBox="1">
            <a:spLocks/>
          </p:cNvSpPr>
          <p:nvPr/>
        </p:nvSpPr>
        <p:spPr>
          <a:xfrm>
            <a:off x="831273" y="2142731"/>
            <a:ext cx="8859678" cy="3814717"/>
          </a:xfrm>
          <a:prstGeom prst="round1Rect">
            <a:avLst/>
          </a:prstGeom>
          <a:solidFill>
            <a:schemeClr val="accent1">
              <a:lumMod val="20000"/>
              <a:lumOff val="80000"/>
            </a:schemeClr>
          </a:solidFill>
          <a:ln>
            <a:solidFill>
              <a:schemeClr val="accent1">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lgn="just">
              <a:lnSpc>
                <a:spcPct val="150000"/>
              </a:lnSpc>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Dữ liệu cần được tổ chức lưu trữ một cách độc lập với việc xây dựng phát triển phần mềm, đảm bảo dễ dàng chia sẻ, dễ dàng bảo trì phát triển, đồng thời đảm bảo hạn chế tối đa việc dữ liệu lặp lại, gây dư thừa dữ liệu và hỗ trợ đảm bảo t</a:t>
            </a:r>
            <a:r>
              <a:rPr lang="en-US" dirty="0">
                <a:latin typeface="Times New Roman" panose="02020603050405020304" pitchFamily="18" charset="0"/>
                <a:cs typeface="Times New Roman" panose="02020603050405020304" pitchFamily="18" charset="0"/>
              </a:rPr>
              <a:t>í</a:t>
            </a:r>
            <a:r>
              <a:rPr lang="vi-VN" dirty="0">
                <a:latin typeface="Times New Roman" panose="02020603050405020304" pitchFamily="18" charset="0"/>
                <a:cs typeface="Times New Roman" panose="02020603050405020304" pitchFamily="18" charset="0"/>
              </a:rPr>
              <a:t>nh nhất quán dữ liệu.</a:t>
            </a:r>
            <a:endParaRPr lang="en-US" dirty="0">
              <a:solidFill>
                <a:schemeClr val="tx1"/>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60323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370453" y="114251"/>
            <a:ext cx="11045687" cy="610863"/>
          </a:xfrm>
        </p:spPr>
        <p:txBody>
          <a:bodyPr>
            <a:noAutofit/>
          </a:bodyPr>
          <a:lstStyle/>
          <a:p>
            <a:r>
              <a:rPr lang="en-US" sz="3200" dirty="0">
                <a:latin typeface="Times New Roman" panose="02020603050405020304" pitchFamily="18" charset="0"/>
                <a:cs typeface="Times New Roman" panose="02020603050405020304" pitchFamily="18" charset="0"/>
              </a:rPr>
              <a:t>2. C</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 SỞ DỮ LIỆU VÀ MỘT SỐ THUỘC TÍNH C</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 BẢN</a:t>
            </a:r>
          </a:p>
        </p:txBody>
      </p:sp>
    </p:spTree>
    <p:extLst>
      <p:ext uri="{BB962C8B-B14F-4D97-AF65-F5344CB8AC3E}">
        <p14:creationId xmlns:p14="http://schemas.microsoft.com/office/powerpoint/2010/main" val="295973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D75D9BC-20A2-4E74-BDD5-CD5F3A726D11}"/>
              </a:ext>
            </a:extLst>
          </p:cNvPr>
          <p:cNvSpPr>
            <a:spLocks noGrp="1"/>
          </p:cNvSpPr>
          <p:nvPr>
            <p:ph type="pic" sz="quarter" idx="13"/>
          </p:nvPr>
        </p:nvSpPr>
        <p:spPr/>
      </p:sp>
      <p:sp>
        <p:nvSpPr>
          <p:cNvPr id="3" name="Title 2">
            <a:extLst>
              <a:ext uri="{FF2B5EF4-FFF2-40B4-BE49-F238E27FC236}">
                <a16:creationId xmlns:a16="http://schemas.microsoft.com/office/drawing/2014/main" id="{45DB3BEB-A2E2-4352-B023-60A1967E697A}"/>
              </a:ext>
            </a:extLst>
          </p:cNvPr>
          <p:cNvSpPr>
            <a:spLocks noGrp="1"/>
          </p:cNvSpPr>
          <p:nvPr>
            <p:ph type="title"/>
          </p:nvPr>
        </p:nvSpPr>
        <p:spPr/>
        <p:txBody>
          <a:bodyPr/>
          <a:lstStyle/>
          <a:p>
            <a:endParaRPr lang="en-US"/>
          </a:p>
        </p:txBody>
      </p:sp>
      <p:sp>
        <p:nvSpPr>
          <p:cNvPr id="8" name="Rectangle 1">
            <a:extLst>
              <a:ext uri="{FF2B5EF4-FFF2-40B4-BE49-F238E27FC236}">
                <a16:creationId xmlns:a16="http://schemas.microsoft.com/office/drawing/2014/main" id="{DF6E21F3-4667-4E63-A4A7-5C6504855EE0}"/>
              </a:ext>
            </a:extLst>
          </p:cNvPr>
          <p:cNvSpPr>
            <a:spLocks noGrp="1" noChangeArrowheads="1"/>
          </p:cNvSpPr>
          <p:nvPr>
            <p:ph type="body" sz="quarter" idx="11"/>
          </p:nvPr>
        </p:nvSpPr>
        <p:spPr bwMode="auto">
          <a:xfrm>
            <a:off x="204354" y="506023"/>
            <a:ext cx="5701146" cy="3347840"/>
          </a:xfrm>
          <a:prstGeom prst="rect">
            <a:avLst/>
          </a:prstGeom>
          <a:solidFill>
            <a:srgbClr val="F7FAF4"/>
          </a:solidFill>
          <a:ln>
            <a:noFill/>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err="1">
                <a:ln>
                  <a:noFill/>
                </a:ln>
                <a:effectLst/>
                <a:latin typeface="Arial" panose="020B0604020202020204" pitchFamily="34" charset="0"/>
              </a:rPr>
              <a:t>Các</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em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thường</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lưu</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trữ</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thông</a:t>
            </a:r>
            <a:r>
              <a:rPr kumimoji="0" lang="en-US" altLang="en-US" sz="2400" b="0" i="0" u="none" strike="noStrike" cap="none" normalizeH="0" baseline="0" dirty="0">
                <a:ln>
                  <a:noFill/>
                </a:ln>
                <a:effectLst/>
                <a:latin typeface="Arial" panose="020B0604020202020204" pitchFamily="34" charset="0"/>
              </a:rPr>
              <a:t> tin </a:t>
            </a:r>
            <a:r>
              <a:rPr kumimoji="0" lang="en-US" altLang="en-US" sz="2400" b="0" i="0" u="none" strike="noStrike" cap="none" normalizeH="0" baseline="0" dirty="0" err="1">
                <a:ln>
                  <a:noFill/>
                </a:ln>
                <a:effectLst/>
                <a:latin typeface="Arial" panose="020B0604020202020204" pitchFamily="34" charset="0"/>
              </a:rPr>
              <a:t>cá</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nhân</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bài</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tập</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ảnh</a:t>
            </a:r>
            <a:r>
              <a:rPr kumimoji="0" lang="en-US" altLang="en-US" sz="2400" b="0" i="0" u="none" strike="noStrike" cap="none" normalizeH="0" baseline="0" dirty="0">
                <a:ln>
                  <a:noFill/>
                </a:ln>
                <a:effectLst/>
                <a:latin typeface="Arial" panose="020B0604020202020204" pitchFamily="34" charset="0"/>
              </a:rPr>
              <a:t>... ở </a:t>
            </a:r>
            <a:r>
              <a:rPr kumimoji="0" lang="en-US" altLang="en-US" sz="2400" b="0" i="0" u="none" strike="noStrike" cap="none" normalizeH="0" baseline="0" dirty="0" err="1">
                <a:ln>
                  <a:noFill/>
                </a:ln>
                <a:effectLst/>
                <a:latin typeface="Arial" panose="020B0604020202020204" pitchFamily="34" charset="0"/>
              </a:rPr>
              <a:t>đâu</a:t>
            </a:r>
            <a:r>
              <a:rPr kumimoji="0" lang="en-US" altLang="en-US" sz="2400" b="0" i="0" u="none" strike="noStrike" cap="none" normalizeH="0" baseline="0" dirty="0">
                <a:ln>
                  <a:noFill/>
                </a:ln>
                <a:effectLst/>
                <a:latin typeface="Arial" panose="020B0604020202020204" pitchFamily="34" charset="0"/>
              </a:rPr>
              <a:t>? </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err="1">
                <a:ln>
                  <a:noFill/>
                </a:ln>
                <a:effectLst/>
                <a:latin typeface="Arial" panose="020B0604020202020204" pitchFamily="34" charset="0"/>
              </a:rPr>
              <a:t>Khi</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cần</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tìm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lại</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một</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thông</a:t>
            </a:r>
            <a:r>
              <a:rPr kumimoji="0" lang="en-US" altLang="en-US" sz="2400" b="0" i="0" u="none" strike="noStrike" cap="none" normalizeH="0" baseline="0" dirty="0">
                <a:ln>
                  <a:noFill/>
                </a:ln>
                <a:effectLst/>
                <a:latin typeface="Arial" panose="020B0604020202020204" pitchFamily="34" charset="0"/>
              </a:rPr>
              <a:t> tin </a:t>
            </a:r>
            <a:r>
              <a:rPr kumimoji="0" lang="en-US" altLang="en-US" sz="2400" b="0" i="0" u="none" strike="noStrike" cap="none" normalizeH="0" baseline="0" dirty="0" err="1">
                <a:ln>
                  <a:noFill/>
                </a:ln>
                <a:effectLst/>
                <a:latin typeface="Arial" panose="020B0604020202020204" pitchFamily="34" charset="0"/>
              </a:rPr>
              <a:t>nào</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đó</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các</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em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thường</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làm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như</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thế</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nào</a:t>
            </a:r>
            <a:r>
              <a:rPr kumimoji="0" lang="en-US" altLang="en-US" sz="2400" b="0" i="0" u="none" strike="noStrike" cap="none" normalizeH="0" baseline="0" dirty="0">
                <a:ln>
                  <a:noFill/>
                </a:ln>
                <a:effectLst/>
                <a:latin typeface="Arial" panose="020B0604020202020204" pitchFamily="34" charset="0"/>
              </a:rPr>
              <a:t>? </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err="1">
                <a:ln>
                  <a:noFill/>
                </a:ln>
                <a:effectLst/>
                <a:latin typeface="Arial" panose="020B0604020202020204" pitchFamily="34" charset="0"/>
              </a:rPr>
              <a:t>Các</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em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có</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gặp</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khó</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khăn</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gì</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khi</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tìm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kiếm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thông</a:t>
            </a:r>
            <a:r>
              <a:rPr kumimoji="0" lang="en-US" altLang="en-US" sz="2400" b="0" i="0" u="none" strike="noStrike" cap="none" normalizeH="0" baseline="0" dirty="0">
                <a:ln>
                  <a:noFill/>
                </a:ln>
                <a:effectLst/>
                <a:latin typeface="Arial" panose="020B0604020202020204" pitchFamily="34" charset="0"/>
              </a:rPr>
              <a:t> tin </a:t>
            </a:r>
            <a:r>
              <a:rPr kumimoji="0" lang="en-US" altLang="en-US" sz="2400" b="0" i="0" u="none" strike="noStrike" cap="none" normalizeH="0" baseline="0" dirty="0" err="1">
                <a:ln>
                  <a:noFill/>
                </a:ln>
                <a:effectLst/>
                <a:latin typeface="Arial" panose="020B0604020202020204" pitchFamily="34" charset="0"/>
              </a:rPr>
              <a:t>không</a:t>
            </a:r>
            <a:r>
              <a:rPr kumimoji="0" lang="en-US" altLang="en-US" sz="2400" b="0" i="0" u="none" strike="noStrike" cap="none" normalizeH="0" baseline="0" dirty="0">
                <a:ln>
                  <a:noFill/>
                </a:ln>
                <a:effectLst/>
                <a:latin typeface="Arial" panose="020B0604020202020204" pitchFamily="34" charset="0"/>
              </a:rPr>
              <a:t>? </a:t>
            </a:r>
          </a:p>
        </p:txBody>
      </p:sp>
      <p:pic>
        <p:nvPicPr>
          <p:cNvPr id="1027" name="Picture 3">
            <a:extLst>
              <a:ext uri="{FF2B5EF4-FFF2-40B4-BE49-F238E27FC236}">
                <a16:creationId xmlns:a16="http://schemas.microsoft.com/office/drawing/2014/main" id="{9FE1B2CB-9236-4F93-898A-6E15D5AB83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83" t="37373" r="20809" b="7379"/>
          <a:stretch/>
        </p:blipFill>
        <p:spPr bwMode="auto">
          <a:xfrm>
            <a:off x="6665169" y="-22543"/>
            <a:ext cx="5131977" cy="68462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62CF277E-1AEF-4DC5-9499-2EEA5DE5B5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70" t="55703" r="12960" b="6721"/>
          <a:stretch/>
        </p:blipFill>
        <p:spPr bwMode="auto">
          <a:xfrm>
            <a:off x="6125905" y="2517201"/>
            <a:ext cx="6066095" cy="430646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ile tài liệu trên máy tính">
            <a:extLst>
              <a:ext uri="{FF2B5EF4-FFF2-40B4-BE49-F238E27FC236}">
                <a16:creationId xmlns:a16="http://schemas.microsoft.com/office/drawing/2014/main" id="{BD2C56A8-B1C9-4A1D-99AA-0D0156E6D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096" y="2445481"/>
            <a:ext cx="6163302" cy="222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3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B3BEB-A2E2-4352-B023-60A1967E697A}"/>
              </a:ext>
            </a:extLst>
          </p:cNvPr>
          <p:cNvSpPr>
            <a:spLocks noGrp="1"/>
          </p:cNvSpPr>
          <p:nvPr>
            <p:ph type="title"/>
          </p:nvPr>
        </p:nvSpPr>
        <p:spPr/>
        <p:txBody>
          <a:bodyPr/>
          <a:lstStyle/>
          <a:p>
            <a:endParaRPr lang="en-US"/>
          </a:p>
        </p:txBody>
      </p:sp>
      <p:sp>
        <p:nvSpPr>
          <p:cNvPr id="8" name="Rectangle 1">
            <a:extLst>
              <a:ext uri="{FF2B5EF4-FFF2-40B4-BE49-F238E27FC236}">
                <a16:creationId xmlns:a16="http://schemas.microsoft.com/office/drawing/2014/main" id="{DF6E21F3-4667-4E63-A4A7-5C6504855EE0}"/>
              </a:ext>
            </a:extLst>
          </p:cNvPr>
          <p:cNvSpPr>
            <a:spLocks noGrp="1" noChangeArrowheads="1"/>
          </p:cNvSpPr>
          <p:nvPr>
            <p:ph type="body" sz="quarter" idx="11"/>
          </p:nvPr>
        </p:nvSpPr>
        <p:spPr bwMode="auto">
          <a:xfrm>
            <a:off x="204354" y="506023"/>
            <a:ext cx="5701146" cy="3347840"/>
          </a:xfrm>
          <a:prstGeom prst="rect">
            <a:avLst/>
          </a:prstGeom>
          <a:solidFill>
            <a:srgbClr val="F7FAF4"/>
          </a:solidFill>
          <a:ln>
            <a:noFill/>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err="1">
                <a:ln>
                  <a:noFill/>
                </a:ln>
                <a:effectLst/>
                <a:latin typeface="Arial" panose="020B0604020202020204" pitchFamily="34" charset="0"/>
              </a:rPr>
              <a:t>Các</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em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thường</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lưu</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trữ</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thông</a:t>
            </a:r>
            <a:r>
              <a:rPr kumimoji="0" lang="en-US" altLang="en-US" sz="2400" b="0" i="0" u="none" strike="noStrike" cap="none" normalizeH="0" baseline="0" dirty="0">
                <a:ln>
                  <a:noFill/>
                </a:ln>
                <a:effectLst/>
                <a:latin typeface="Arial" panose="020B0604020202020204" pitchFamily="34" charset="0"/>
              </a:rPr>
              <a:t> tin </a:t>
            </a:r>
            <a:r>
              <a:rPr kumimoji="0" lang="en-US" altLang="en-US" sz="2400" b="0" i="0" u="none" strike="noStrike" cap="none" normalizeH="0" baseline="0" dirty="0" err="1">
                <a:ln>
                  <a:noFill/>
                </a:ln>
                <a:effectLst/>
                <a:latin typeface="Arial" panose="020B0604020202020204" pitchFamily="34" charset="0"/>
              </a:rPr>
              <a:t>cá</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nhân</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bài</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tập</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ảnh</a:t>
            </a:r>
            <a:r>
              <a:rPr kumimoji="0" lang="en-US" altLang="en-US" sz="2400" b="0" i="0" u="none" strike="noStrike" cap="none" normalizeH="0" baseline="0" dirty="0">
                <a:ln>
                  <a:noFill/>
                </a:ln>
                <a:effectLst/>
                <a:latin typeface="Arial" panose="020B0604020202020204" pitchFamily="34" charset="0"/>
              </a:rPr>
              <a:t>... ở </a:t>
            </a:r>
            <a:r>
              <a:rPr kumimoji="0" lang="en-US" altLang="en-US" sz="2400" b="0" i="0" u="none" strike="noStrike" cap="none" normalizeH="0" baseline="0" dirty="0" err="1">
                <a:ln>
                  <a:noFill/>
                </a:ln>
                <a:effectLst/>
                <a:latin typeface="Arial" panose="020B0604020202020204" pitchFamily="34" charset="0"/>
              </a:rPr>
              <a:t>đâu</a:t>
            </a:r>
            <a:r>
              <a:rPr kumimoji="0" lang="en-US" altLang="en-US" sz="2400" b="0" i="0" u="none" strike="noStrike" cap="none" normalizeH="0" baseline="0" dirty="0">
                <a:ln>
                  <a:noFill/>
                </a:ln>
                <a:effectLst/>
                <a:latin typeface="Arial" panose="020B0604020202020204" pitchFamily="34" charset="0"/>
              </a:rPr>
              <a:t>? </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err="1">
                <a:ln>
                  <a:noFill/>
                </a:ln>
                <a:effectLst/>
                <a:latin typeface="Arial" panose="020B0604020202020204" pitchFamily="34" charset="0"/>
              </a:rPr>
              <a:t>Khi</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cần</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tìm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lại</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một</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thông</a:t>
            </a:r>
            <a:r>
              <a:rPr kumimoji="0" lang="en-US" altLang="en-US" sz="2400" b="0" i="0" u="none" strike="noStrike" cap="none" normalizeH="0" baseline="0" dirty="0">
                <a:ln>
                  <a:noFill/>
                </a:ln>
                <a:effectLst/>
                <a:latin typeface="Arial" panose="020B0604020202020204" pitchFamily="34" charset="0"/>
              </a:rPr>
              <a:t> tin </a:t>
            </a:r>
            <a:r>
              <a:rPr kumimoji="0" lang="en-US" altLang="en-US" sz="2400" b="0" i="0" u="none" strike="noStrike" cap="none" normalizeH="0" baseline="0" dirty="0" err="1">
                <a:ln>
                  <a:noFill/>
                </a:ln>
                <a:effectLst/>
                <a:latin typeface="Arial" panose="020B0604020202020204" pitchFamily="34" charset="0"/>
              </a:rPr>
              <a:t>nào</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đó</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các</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em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thường</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làm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như</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thế</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nào</a:t>
            </a:r>
            <a:r>
              <a:rPr kumimoji="0" lang="en-US" altLang="en-US" sz="2400" b="0" i="0" u="none" strike="noStrike" cap="none" normalizeH="0" baseline="0" dirty="0">
                <a:ln>
                  <a:noFill/>
                </a:ln>
                <a:effectLst/>
                <a:latin typeface="Arial" panose="020B0604020202020204" pitchFamily="34" charset="0"/>
              </a:rPr>
              <a:t>? </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err="1">
                <a:ln>
                  <a:noFill/>
                </a:ln>
                <a:effectLst/>
                <a:latin typeface="Arial" panose="020B0604020202020204" pitchFamily="34" charset="0"/>
              </a:rPr>
              <a:t>Các</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em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có</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gặp</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khó</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khăn</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gì</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khi</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tìm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kiếm</a:t>
            </a:r>
            <a:r>
              <a:rPr kumimoji="0" lang="en-US" altLang="en-US" sz="2400" b="0" i="0" u="none" strike="noStrike" cap="none" normalizeH="0" baseline="0" dirty="0">
                <a:ln>
                  <a:noFill/>
                </a:ln>
                <a:effectLst/>
                <a:latin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rPr>
              <a:t>thông</a:t>
            </a:r>
            <a:r>
              <a:rPr kumimoji="0" lang="en-US" altLang="en-US" sz="2400" b="0" i="0" u="none" strike="noStrike" cap="none" normalizeH="0" baseline="0" dirty="0">
                <a:ln>
                  <a:noFill/>
                </a:ln>
                <a:effectLst/>
                <a:latin typeface="Arial" panose="020B0604020202020204" pitchFamily="34" charset="0"/>
              </a:rPr>
              <a:t> tin </a:t>
            </a:r>
            <a:r>
              <a:rPr kumimoji="0" lang="en-US" altLang="en-US" sz="2400" b="0" i="0" u="none" strike="noStrike" cap="none" normalizeH="0" baseline="0" dirty="0" err="1">
                <a:ln>
                  <a:noFill/>
                </a:ln>
                <a:effectLst/>
                <a:latin typeface="Arial" panose="020B0604020202020204" pitchFamily="34" charset="0"/>
              </a:rPr>
              <a:t>không</a:t>
            </a:r>
            <a:r>
              <a:rPr kumimoji="0" lang="en-US" altLang="en-US" sz="2400" b="0" i="0" u="none" strike="noStrike" cap="none" normalizeH="0" baseline="0" dirty="0">
                <a:ln>
                  <a:noFill/>
                </a:ln>
                <a:effectLst/>
                <a:latin typeface="Arial" panose="020B0604020202020204" pitchFamily="34" charset="0"/>
              </a:rPr>
              <a:t>? </a:t>
            </a:r>
          </a:p>
        </p:txBody>
      </p:sp>
      <p:sp>
        <p:nvSpPr>
          <p:cNvPr id="4" name="Rectangle 1">
            <a:extLst>
              <a:ext uri="{FF2B5EF4-FFF2-40B4-BE49-F238E27FC236}">
                <a16:creationId xmlns:a16="http://schemas.microsoft.com/office/drawing/2014/main" id="{5A22AE0D-02FC-4BEA-8E56-AC8A80A141DB}"/>
              </a:ext>
            </a:extLst>
          </p:cNvPr>
          <p:cNvSpPr>
            <a:spLocks noChangeArrowheads="1"/>
          </p:cNvSpPr>
          <p:nvPr/>
        </p:nvSpPr>
        <p:spPr bwMode="auto">
          <a:xfrm>
            <a:off x="6272647" y="-58931"/>
            <a:ext cx="5701146" cy="556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endParaRPr kumimoji="0" lang="en-US" altLang="en-US" sz="2400" b="0" i="0" u="none" strike="noStrike" cap="none" normalizeH="0" baseline="0" dirty="0">
              <a:ln>
                <a:noFill/>
              </a:ln>
              <a:solidFill>
                <a:srgbClr val="7030A0"/>
              </a:solidFill>
              <a:effectLst/>
              <a:latin typeface="Arial" panose="020B0604020202020204"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err="1">
                <a:ln>
                  <a:noFill/>
                </a:ln>
                <a:solidFill>
                  <a:srgbClr val="7030A0"/>
                </a:solidFill>
                <a:effectLst/>
                <a:latin typeface="Arial" panose="020B0604020202020204" pitchFamily="34" charset="0"/>
              </a:rPr>
              <a:t>Khi</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chúng</a:t>
            </a:r>
            <a:r>
              <a:rPr kumimoji="0" lang="en-US" altLang="en-US" sz="2400" b="0" i="0" u="none" strike="noStrike" cap="none" normalizeH="0" baseline="0" dirty="0">
                <a:ln>
                  <a:noFill/>
                </a:ln>
                <a:solidFill>
                  <a:srgbClr val="7030A0"/>
                </a:solidFill>
                <a:effectLst/>
                <a:latin typeface="Arial" panose="020B0604020202020204" pitchFamily="34" charset="0"/>
              </a:rPr>
              <a:t> ta </a:t>
            </a:r>
            <a:r>
              <a:rPr kumimoji="0" lang="en-US" altLang="en-US" sz="2400" b="0" i="0" u="none" strike="noStrike" cap="none" normalizeH="0" baseline="0" dirty="0" err="1">
                <a:ln>
                  <a:noFill/>
                </a:ln>
                <a:solidFill>
                  <a:srgbClr val="7030A0"/>
                </a:solidFill>
                <a:effectLst/>
                <a:latin typeface="Arial" panose="020B0604020202020204" pitchFamily="34" charset="0"/>
              </a:rPr>
              <a:t>không</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có</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một</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cách</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tổ</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chức</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thông</a:t>
            </a:r>
            <a:r>
              <a:rPr kumimoji="0" lang="en-US" altLang="en-US" sz="2400" b="0" i="0" u="none" strike="noStrike" cap="none" normalizeH="0" baseline="0" dirty="0">
                <a:ln>
                  <a:noFill/>
                </a:ln>
                <a:solidFill>
                  <a:srgbClr val="7030A0"/>
                </a:solidFill>
                <a:effectLst/>
                <a:latin typeface="Arial" panose="020B0604020202020204" pitchFamily="34" charset="0"/>
              </a:rPr>
              <a:t> tin khoa </a:t>
            </a:r>
            <a:r>
              <a:rPr kumimoji="0" lang="en-US" altLang="en-US" sz="2400" b="0" i="0" u="none" strike="noStrike" cap="none" normalizeH="0" baseline="0" dirty="0" err="1">
                <a:ln>
                  <a:noFill/>
                </a:ln>
                <a:solidFill>
                  <a:srgbClr val="7030A0"/>
                </a:solidFill>
                <a:effectLst/>
                <a:latin typeface="Arial" panose="020B0604020202020204" pitchFamily="34" charset="0"/>
              </a:rPr>
              <a:t>học</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việc</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tìm</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kiếm</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và</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quản</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lý</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thông</a:t>
            </a:r>
            <a:r>
              <a:rPr kumimoji="0" lang="en-US" altLang="en-US" sz="2400" b="0" i="0" u="none" strike="noStrike" cap="none" normalizeH="0" baseline="0" dirty="0">
                <a:ln>
                  <a:noFill/>
                </a:ln>
                <a:solidFill>
                  <a:srgbClr val="7030A0"/>
                </a:solidFill>
                <a:effectLst/>
                <a:latin typeface="Arial" panose="020B0604020202020204" pitchFamily="34" charset="0"/>
              </a:rPr>
              <a:t> tin </a:t>
            </a:r>
            <a:r>
              <a:rPr kumimoji="0" lang="en-US" altLang="en-US" sz="2400" b="0" i="0" u="none" strike="noStrike" cap="none" normalizeH="0" baseline="0" dirty="0" err="1">
                <a:ln>
                  <a:noFill/>
                </a:ln>
                <a:solidFill>
                  <a:srgbClr val="7030A0"/>
                </a:solidFill>
                <a:effectLst/>
                <a:latin typeface="Arial" panose="020B0604020202020204" pitchFamily="34" charset="0"/>
              </a:rPr>
              <a:t>sẽ</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trở</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nên</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rất</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khó</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khăn</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và</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mất</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thời</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gian</a:t>
            </a:r>
            <a:r>
              <a:rPr kumimoji="0" lang="en-US" altLang="en-US" sz="2400" b="0" i="0" u="none" strike="noStrike" cap="none" normalizeH="0" baseline="0" dirty="0">
                <a:ln>
                  <a:noFill/>
                </a:ln>
                <a:solidFill>
                  <a:srgbClr val="7030A0"/>
                </a:solidFill>
                <a:effectLst/>
                <a:latin typeface="Arial" panose="020B0604020202020204" pitchFamily="34" charset="0"/>
              </a:rPr>
              <a:t>. </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err="1">
                <a:ln>
                  <a:noFill/>
                </a:ln>
                <a:solidFill>
                  <a:srgbClr val="7030A0"/>
                </a:solidFill>
                <a:effectLst/>
                <a:latin typeface="Arial" panose="020B0604020202020204" pitchFamily="34" charset="0"/>
              </a:rPr>
              <a:t>Để</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khắc</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phục</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những</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hạn</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chế</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này</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chúng</a:t>
            </a:r>
            <a:r>
              <a:rPr kumimoji="0" lang="en-US" altLang="en-US" sz="2400" b="0" i="0" u="none" strike="noStrike" cap="none" normalizeH="0" baseline="0" dirty="0">
                <a:ln>
                  <a:noFill/>
                </a:ln>
                <a:solidFill>
                  <a:srgbClr val="7030A0"/>
                </a:solidFill>
                <a:effectLst/>
                <a:latin typeface="Arial" panose="020B0604020202020204" pitchFamily="34" charset="0"/>
              </a:rPr>
              <a:t> ta </a:t>
            </a:r>
            <a:r>
              <a:rPr kumimoji="0" lang="en-US" altLang="en-US" sz="2400" b="0" i="0" u="none" strike="noStrike" cap="none" normalizeH="0" baseline="0" dirty="0" err="1">
                <a:ln>
                  <a:noFill/>
                </a:ln>
                <a:solidFill>
                  <a:srgbClr val="7030A0"/>
                </a:solidFill>
                <a:effectLst/>
                <a:latin typeface="Arial" panose="020B0604020202020204" pitchFamily="34" charset="0"/>
              </a:rPr>
              <a:t>cần</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có</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một</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công</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cụ</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giúp</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chúng</a:t>
            </a:r>
            <a:r>
              <a:rPr kumimoji="0" lang="en-US" altLang="en-US" sz="2400" b="0" i="0" u="none" strike="noStrike" cap="none" normalizeH="0" baseline="0" dirty="0">
                <a:ln>
                  <a:noFill/>
                </a:ln>
                <a:solidFill>
                  <a:srgbClr val="7030A0"/>
                </a:solidFill>
                <a:effectLst/>
                <a:latin typeface="Arial" panose="020B0604020202020204" pitchFamily="34" charset="0"/>
              </a:rPr>
              <a:t> ta </a:t>
            </a:r>
            <a:r>
              <a:rPr kumimoji="0" lang="en-US" altLang="en-US" sz="2400" b="0" i="0" u="none" strike="noStrike" cap="none" normalizeH="0" baseline="0" dirty="0" err="1">
                <a:ln>
                  <a:noFill/>
                </a:ln>
                <a:solidFill>
                  <a:srgbClr val="7030A0"/>
                </a:solidFill>
                <a:effectLst/>
                <a:latin typeface="Arial" panose="020B0604020202020204" pitchFamily="34" charset="0"/>
              </a:rPr>
              <a:t>lưu</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trữ</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quản</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lý</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và</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truy</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xuất</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thông</a:t>
            </a:r>
            <a:r>
              <a:rPr kumimoji="0" lang="en-US" altLang="en-US" sz="2400" b="0" i="0" u="none" strike="noStrike" cap="none" normalizeH="0" baseline="0" dirty="0">
                <a:ln>
                  <a:noFill/>
                </a:ln>
                <a:solidFill>
                  <a:srgbClr val="7030A0"/>
                </a:solidFill>
                <a:effectLst/>
                <a:latin typeface="Arial" panose="020B0604020202020204" pitchFamily="34" charset="0"/>
              </a:rPr>
              <a:t> tin </a:t>
            </a:r>
            <a:r>
              <a:rPr kumimoji="0" lang="en-US" altLang="en-US" sz="2400" b="0" i="0" u="none" strike="noStrike" cap="none" normalizeH="0" baseline="0" dirty="0" err="1">
                <a:ln>
                  <a:noFill/>
                </a:ln>
                <a:solidFill>
                  <a:srgbClr val="7030A0"/>
                </a:solidFill>
                <a:effectLst/>
                <a:latin typeface="Arial" panose="020B0604020202020204" pitchFamily="34" charset="0"/>
              </a:rPr>
              <a:t>một</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cách</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hiệu</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quả</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Đó</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chính</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là</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cơ</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sở</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dữ</a:t>
            </a:r>
            <a:r>
              <a:rPr kumimoji="0" lang="en-US" altLang="en-US" sz="2400" b="0" i="0" u="none" strike="noStrike" cap="none" normalizeH="0" baseline="0" dirty="0">
                <a:ln>
                  <a:noFill/>
                </a:ln>
                <a:solidFill>
                  <a:srgbClr val="7030A0"/>
                </a:solidFill>
                <a:effectLst/>
                <a:latin typeface="Arial" panose="020B0604020202020204" pitchFamily="34" charset="0"/>
              </a:rPr>
              <a:t> </a:t>
            </a:r>
            <a:r>
              <a:rPr kumimoji="0" lang="en-US" altLang="en-US" sz="2400" b="0" i="0" u="none" strike="noStrike" cap="none" normalizeH="0" baseline="0" dirty="0" err="1">
                <a:ln>
                  <a:noFill/>
                </a:ln>
                <a:solidFill>
                  <a:srgbClr val="7030A0"/>
                </a:solidFill>
                <a:effectLst/>
                <a:latin typeface="Arial" panose="020B0604020202020204" pitchFamily="34" charset="0"/>
              </a:rPr>
              <a:t>liệu</a:t>
            </a:r>
            <a:r>
              <a:rPr kumimoji="0" lang="en-US" altLang="en-US" sz="2400" b="0" i="0" u="none" strike="noStrike" cap="none" normalizeH="0" baseline="0" dirty="0">
                <a:ln>
                  <a:noFill/>
                </a:ln>
                <a:solidFill>
                  <a:srgbClr val="7030A0"/>
                </a:solidFill>
                <a:effectLst/>
                <a:latin typeface="Arial" panose="020B0604020202020204" pitchFamily="34" charset="0"/>
              </a:rPr>
              <a:t>. </a:t>
            </a:r>
          </a:p>
        </p:txBody>
      </p:sp>
    </p:spTree>
    <p:extLst>
      <p:ext uri="{BB962C8B-B14F-4D97-AF65-F5344CB8AC3E}">
        <p14:creationId xmlns:p14="http://schemas.microsoft.com/office/powerpoint/2010/main" val="257684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370453" y="114251"/>
            <a:ext cx="11045687" cy="610863"/>
          </a:xfrm>
        </p:spPr>
        <p:txBody>
          <a:bodyPr>
            <a:noAutofit/>
          </a:bodyPr>
          <a:lstStyle/>
          <a:p>
            <a:r>
              <a:rPr lang="en-US" sz="3200" dirty="0">
                <a:latin typeface="Times New Roman" panose="02020603050405020304" pitchFamily="18" charset="0"/>
                <a:cs typeface="Times New Roman" panose="02020603050405020304" pitchFamily="18" charset="0"/>
              </a:rPr>
              <a:t>2. C</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 SỞ DỮ LIỆU VÀ MỘT SỐ THUỘC TÍNH C</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 BẢN</a:t>
            </a:r>
          </a:p>
        </p:txBody>
      </p:sp>
      <p:sp>
        <p:nvSpPr>
          <p:cNvPr id="49" name="Text Placeholder 48">
            <a:extLst>
              <a:ext uri="{FF2B5EF4-FFF2-40B4-BE49-F238E27FC236}">
                <a16:creationId xmlns:a16="http://schemas.microsoft.com/office/drawing/2014/main" id="{ED796758-F31D-4250-A439-D6DE9523C88B}"/>
              </a:ext>
            </a:extLst>
          </p:cNvPr>
          <p:cNvSpPr>
            <a:spLocks noGrp="1"/>
          </p:cNvSpPr>
          <p:nvPr>
            <p:ph type="body" sz="quarter" idx="16"/>
          </p:nvPr>
        </p:nvSpPr>
        <p:spPr>
          <a:xfrm>
            <a:off x="2796824" y="1672172"/>
            <a:ext cx="8298805" cy="1274174"/>
          </a:xfrm>
        </p:spPr>
        <p:txBody>
          <a:bodyPr/>
          <a:lstStyle/>
          <a:p>
            <a:pPr marL="0" indent="7938"/>
            <a:r>
              <a:rPr lang="en-US" sz="2800" dirty="0">
                <a:solidFill>
                  <a:srgbClr val="00B050"/>
                </a:solidFill>
                <a:latin typeface="Times New Roman" panose="02020603050405020304" pitchFamily="18" charset="0"/>
                <a:cs typeface="Times New Roman" panose="02020603050405020304" pitchFamily="18" charset="0"/>
              </a:rPr>
              <a:t>Theo </a:t>
            </a:r>
            <a:r>
              <a:rPr lang="en-US" sz="2800" dirty="0" err="1">
                <a:solidFill>
                  <a:srgbClr val="00B050"/>
                </a:solidFill>
                <a:latin typeface="Times New Roman" panose="02020603050405020304" pitchFamily="18" charset="0"/>
                <a:cs typeface="Times New Roman" panose="02020603050405020304" pitchFamily="18" charset="0"/>
              </a:rPr>
              <a:t>em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nên</a:t>
            </a:r>
            <a:r>
              <a:rPr lang="en-US" sz="2800" dirty="0">
                <a:solidFill>
                  <a:srgbClr val="00B050"/>
                </a:solidFill>
                <a:latin typeface="Times New Roman" panose="02020603050405020304" pitchFamily="18" charset="0"/>
                <a:cs typeface="Times New Roman" panose="02020603050405020304" pitchFamily="18" charset="0"/>
              </a:rPr>
              <a:t> l</a:t>
            </a:r>
            <a:r>
              <a:rPr lang="vi-VN" sz="2800" dirty="0">
                <a:solidFill>
                  <a:srgbClr val="00B050"/>
                </a:solidFill>
                <a:latin typeface="Times New Roman" panose="02020603050405020304" pitchFamily="18" charset="0"/>
                <a:cs typeface="Times New Roman" panose="02020603050405020304" pitchFamily="18" charset="0"/>
              </a:rPr>
              <a:t>ư</a:t>
            </a:r>
            <a:r>
              <a:rPr lang="en-US" sz="2800" dirty="0">
                <a:solidFill>
                  <a:srgbClr val="00B050"/>
                </a:solidFill>
                <a:latin typeface="Times New Roman" panose="02020603050405020304" pitchFamily="18" charset="0"/>
                <a:cs typeface="Times New Roman" panose="02020603050405020304" pitchFamily="18" charset="0"/>
              </a:rPr>
              <a:t>u </a:t>
            </a:r>
            <a:r>
              <a:rPr lang="en-US" sz="2800" dirty="0" err="1">
                <a:solidFill>
                  <a:srgbClr val="00B050"/>
                </a:solidFill>
                <a:latin typeface="Times New Roman" panose="02020603050405020304" pitchFamily="18" charset="0"/>
                <a:cs typeface="Times New Roman" panose="02020603050405020304" pitchFamily="18" charset="0"/>
              </a:rPr>
              <a:t>trữ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liệu</a:t>
            </a:r>
            <a:r>
              <a:rPr lang="en-US" sz="2800" dirty="0">
                <a:solidFill>
                  <a:srgbClr val="00B050"/>
                </a:solidFill>
                <a:latin typeface="Times New Roman" panose="02020603050405020304" pitchFamily="18" charset="0"/>
                <a:cs typeface="Times New Roman" panose="02020603050405020304" pitchFamily="18" charset="0"/>
              </a:rPr>
              <a:t> ở </a:t>
            </a:r>
            <a:r>
              <a:rPr lang="en-US" sz="2800" dirty="0" err="1">
                <a:solidFill>
                  <a:srgbClr val="00B050"/>
                </a:solidFill>
                <a:latin typeface="Times New Roman" panose="02020603050405020304" pitchFamily="18" charset="0"/>
                <a:cs typeface="Times New Roman" panose="02020603050405020304" pitchFamily="18" charset="0"/>
              </a:rPr>
              <a:t>dạng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nào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là</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thuận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lợi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nhất</a:t>
            </a:r>
            <a:r>
              <a:rPr lang="en-US" sz="2800" dirty="0">
                <a:solidFill>
                  <a:srgbClr val="00B050"/>
                </a:solidFill>
                <a:latin typeface="Times New Roman" panose="02020603050405020304" pitchFamily="18"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5556364"/>
            <a:ext cx="523240" cy="247651"/>
          </a:xfrm>
        </p:spPr>
        <p:txBody>
          <a:bodyPr/>
          <a:lstStyle/>
          <a:p>
            <a:fld id="{294A09A9-5501-47C1-A89A-A340965A2BE2}" type="slidenum">
              <a:rPr lang="en-US" smtClean="0">
                <a:latin typeface="Times New Roman" panose="02020603050405020304" pitchFamily="18" charset="0"/>
                <a:cs typeface="Times New Roman" panose="02020603050405020304" pitchFamily="18" charset="0"/>
              </a:rPr>
              <a:pPr/>
              <a:t>15</a:t>
            </a:fld>
            <a:endParaRPr lang="en-US"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61CA72C8-3559-418F-9D7F-2F1E86A3E251}"/>
              </a:ext>
            </a:extLst>
          </p:cNvPr>
          <p:cNvPicPr>
            <a:picLocks noChangeAspect="1"/>
          </p:cNvPicPr>
          <p:nvPr/>
        </p:nvPicPr>
        <p:blipFill>
          <a:blip r:embed="rId2"/>
          <a:stretch>
            <a:fillRect/>
          </a:stretch>
        </p:blipFill>
        <p:spPr>
          <a:xfrm>
            <a:off x="918590" y="1484890"/>
            <a:ext cx="1341236" cy="1274174"/>
          </a:xfrm>
          <a:prstGeom prst="rect">
            <a:avLst/>
          </a:prstGeom>
        </p:spPr>
      </p:pic>
      <p:pic>
        <p:nvPicPr>
          <p:cNvPr id="3" name="Picture 2">
            <a:extLst>
              <a:ext uri="{FF2B5EF4-FFF2-40B4-BE49-F238E27FC236}">
                <a16:creationId xmlns:a16="http://schemas.microsoft.com/office/drawing/2014/main" id="{C80BBE1E-33D1-4091-9186-EF90EF4EBA9C}"/>
              </a:ext>
            </a:extLst>
          </p:cNvPr>
          <p:cNvPicPr>
            <a:picLocks noChangeAspect="1"/>
          </p:cNvPicPr>
          <p:nvPr/>
        </p:nvPicPr>
        <p:blipFill>
          <a:blip r:embed="rId3"/>
          <a:stretch>
            <a:fillRect/>
          </a:stretch>
        </p:blipFill>
        <p:spPr>
          <a:xfrm>
            <a:off x="1738312" y="4415726"/>
            <a:ext cx="8715375" cy="1390650"/>
          </a:xfrm>
          <a:prstGeom prst="rect">
            <a:avLst/>
          </a:prstGeom>
        </p:spPr>
      </p:pic>
      <p:pic>
        <p:nvPicPr>
          <p:cNvPr id="4" name="Picture 3">
            <a:extLst>
              <a:ext uri="{FF2B5EF4-FFF2-40B4-BE49-F238E27FC236}">
                <a16:creationId xmlns:a16="http://schemas.microsoft.com/office/drawing/2014/main" id="{0070A8FC-ED0E-4CB0-83E1-257D3F272859}"/>
              </a:ext>
            </a:extLst>
          </p:cNvPr>
          <p:cNvPicPr>
            <a:picLocks noChangeAspect="1"/>
          </p:cNvPicPr>
          <p:nvPr/>
        </p:nvPicPr>
        <p:blipFill>
          <a:blip r:embed="rId4"/>
          <a:stretch>
            <a:fillRect/>
          </a:stretch>
        </p:blipFill>
        <p:spPr>
          <a:xfrm>
            <a:off x="3367086" y="3005241"/>
            <a:ext cx="4848225" cy="1457325"/>
          </a:xfrm>
          <a:prstGeom prst="rect">
            <a:avLst/>
          </a:prstGeom>
        </p:spPr>
      </p:pic>
    </p:spTree>
    <p:extLst>
      <p:ext uri="{BB962C8B-B14F-4D97-AF65-F5344CB8AC3E}">
        <p14:creationId xmlns:p14="http://schemas.microsoft.com/office/powerpoint/2010/main" val="2650437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7793912-0E59-4166-B1C0-126CB8EDDD17}"/>
              </a:ext>
            </a:extLst>
          </p:cNvPr>
          <p:cNvSpPr>
            <a:spLocks noGrp="1"/>
          </p:cNvSpPr>
          <p:nvPr>
            <p:ph type="sldNum" sz="quarter" idx="16"/>
          </p:nvPr>
        </p:nvSpPr>
        <p:spPr>
          <a:xfrm>
            <a:off x="916130" y="6249090"/>
            <a:ext cx="523240" cy="247651"/>
          </a:xfrm>
        </p:spPr>
        <p:txBody>
          <a:bodyPr/>
          <a:lstStyle/>
          <a:p>
            <a:fld id="{294A09A9-5501-47C1-A89A-A340965A2BE2}" type="slidenum">
              <a:rPr lang="en-US" smtClean="0">
                <a:latin typeface="Times New Roman" panose="02020603050405020304" pitchFamily="18" charset="0"/>
                <a:cs typeface="Times New Roman" panose="02020603050405020304" pitchFamily="18" charset="0"/>
              </a:rPr>
              <a:pPr/>
              <a:t>16</a:t>
            </a:fld>
            <a:endParaRPr lang="en-US" dirty="0">
              <a:latin typeface="Times New Roman" panose="02020603050405020304" pitchFamily="18" charset="0"/>
              <a:cs typeface="Times New Roman" panose="02020603050405020304" pitchFamily="18" charset="0"/>
            </a:endParaRPr>
          </a:p>
        </p:txBody>
      </p:sp>
      <p:sp>
        <p:nvSpPr>
          <p:cNvPr id="8" name="Title 2">
            <a:extLst>
              <a:ext uri="{FF2B5EF4-FFF2-40B4-BE49-F238E27FC236}">
                <a16:creationId xmlns:a16="http://schemas.microsoft.com/office/drawing/2014/main" id="{570C0321-15E1-4E2C-A750-702A24BDFDD7}"/>
              </a:ext>
            </a:extLst>
          </p:cNvPr>
          <p:cNvSpPr>
            <a:spLocks noGrp="1"/>
          </p:cNvSpPr>
          <p:nvPr>
            <p:ph type="title"/>
          </p:nvPr>
        </p:nvSpPr>
        <p:spPr>
          <a:xfrm>
            <a:off x="908603" y="424870"/>
            <a:ext cx="4941477" cy="981927"/>
          </a:xfrm>
        </p:spPr>
        <p:txBody>
          <a:bodyPr anchor="b">
            <a:norm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CSDL</a:t>
            </a:r>
            <a:endParaRPr lang="vi-VN" sz="2800" dirty="0">
              <a:latin typeface="Times New Roman" panose="02020603050405020304" pitchFamily="18" charset="0"/>
              <a:cs typeface="Times New Roman" panose="02020603050405020304" pitchFamily="18" charset="0"/>
            </a:endParaRPr>
          </a:p>
        </p:txBody>
      </p:sp>
      <p:pic>
        <p:nvPicPr>
          <p:cNvPr id="10" name="Picture 9" descr="A close-up of words&#10;&#10;Description automatically generated">
            <a:extLst>
              <a:ext uri="{FF2B5EF4-FFF2-40B4-BE49-F238E27FC236}">
                <a16:creationId xmlns:a16="http://schemas.microsoft.com/office/drawing/2014/main" id="{511D9BB7-B281-4049-B401-C26FEB415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299" y="2332937"/>
            <a:ext cx="6628571" cy="4971429"/>
          </a:xfrm>
          <a:prstGeom prst="rect">
            <a:avLst/>
          </a:prstGeom>
        </p:spPr>
      </p:pic>
      <p:sp>
        <p:nvSpPr>
          <p:cNvPr id="4" name="Text Placeholder 3">
            <a:extLst>
              <a:ext uri="{FF2B5EF4-FFF2-40B4-BE49-F238E27FC236}">
                <a16:creationId xmlns:a16="http://schemas.microsoft.com/office/drawing/2014/main" id="{133F91FE-6C8D-4F3F-8532-2779F36C51EB}"/>
              </a:ext>
            </a:extLst>
          </p:cNvPr>
          <p:cNvSpPr>
            <a:spLocks noGrp="1"/>
          </p:cNvSpPr>
          <p:nvPr>
            <p:ph type="body" sz="quarter" idx="11"/>
          </p:nvPr>
        </p:nvSpPr>
        <p:spPr>
          <a:xfrm>
            <a:off x="952347" y="1868810"/>
            <a:ext cx="11114960" cy="1560190"/>
          </a:xfrm>
          <a:prstGeom prst="parallelogram">
            <a:avLst/>
          </a:prstGeom>
          <a:solidFill>
            <a:schemeClr val="tx1">
              <a:lumMod val="95000"/>
            </a:schemeClr>
          </a:solidFill>
          <a:ln/>
        </p:spPr>
        <p:style>
          <a:lnRef idx="1">
            <a:schemeClr val="accent1"/>
          </a:lnRef>
          <a:fillRef idx="2">
            <a:schemeClr val="accent1"/>
          </a:fillRef>
          <a:effectRef idx="1">
            <a:schemeClr val="accent1"/>
          </a:effectRef>
          <a:fontRef idx="minor">
            <a:schemeClr val="dk1"/>
          </a:fontRef>
        </p:style>
        <p:txBody>
          <a:bodyPr/>
          <a:lstStyle/>
          <a:p>
            <a:pPr algn="just">
              <a:lnSpc>
                <a:spcPct val="150000"/>
              </a:lnSpc>
              <a:spcBef>
                <a:spcPts val="600"/>
              </a:spcBef>
            </a:pP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CSDL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là</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một</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tập</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hợp</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các</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dữ</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liệu</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có</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liên</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quan</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với</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nhau</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đ</a:t>
            </a:r>
            <a:r>
              <a:rPr lang="vi-VN" sz="2600" dirty="0">
                <a:solidFill>
                  <a:schemeClr val="bg1">
                    <a:lumMod val="75000"/>
                    <a:lumOff val="25000"/>
                  </a:schemeClr>
                </a:solidFill>
                <a:latin typeface="Times New Roman" panose="02020603050405020304" pitchFamily="18" charset="0"/>
                <a:cs typeface="Times New Roman" panose="02020603050405020304" pitchFamily="18" charset="0"/>
              </a:rPr>
              <a:t>ư</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ợc</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l</a:t>
            </a:r>
            <a:r>
              <a:rPr lang="vi-VN" sz="2600" dirty="0">
                <a:solidFill>
                  <a:schemeClr val="bg1">
                    <a:lumMod val="75000"/>
                    <a:lumOff val="25000"/>
                  </a:schemeClr>
                </a:solidFill>
                <a:latin typeface="Times New Roman" panose="02020603050405020304" pitchFamily="18" charset="0"/>
                <a:cs typeface="Times New Roman" panose="02020603050405020304" pitchFamily="18" charset="0"/>
              </a:rPr>
              <a:t>ư</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u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trữ</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một</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cách</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có</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tổ</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chức</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trên</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hệ</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thống</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máy</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600" dirty="0" err="1">
                <a:solidFill>
                  <a:schemeClr val="bg1">
                    <a:lumMod val="75000"/>
                    <a:lumOff val="25000"/>
                  </a:schemeClr>
                </a:solidFill>
                <a:latin typeface="Times New Roman" panose="02020603050405020304" pitchFamily="18" charset="0"/>
                <a:cs typeface="Times New Roman" panose="02020603050405020304" pitchFamily="18" charset="0"/>
              </a:rPr>
              <a:t>tính</a:t>
            </a:r>
            <a:r>
              <a:rPr lang="en-US" sz="2600" dirty="0">
                <a:solidFill>
                  <a:schemeClr val="bg1">
                    <a:lumMod val="75000"/>
                    <a:lumOff val="25000"/>
                  </a:schemeClr>
                </a:solidFill>
                <a:latin typeface="Times New Roman" panose="02020603050405020304" pitchFamily="18" charset="0"/>
                <a:cs typeface="Times New Roman" panose="02020603050405020304" pitchFamily="18" charset="0"/>
              </a:rPr>
              <a:t>.</a:t>
            </a:r>
            <a:endParaRPr lang="vi-VN" sz="2600" dirty="0">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5E2EFD2F-E044-44F0-A35F-8F3A01E53597}"/>
              </a:ext>
            </a:extLst>
          </p:cNvPr>
          <p:cNvSpPr txBox="1">
            <a:spLocks/>
          </p:cNvSpPr>
          <p:nvPr/>
        </p:nvSpPr>
        <p:spPr>
          <a:xfrm>
            <a:off x="370453" y="114251"/>
            <a:ext cx="1104568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latin typeface="Times New Roman" panose="02020603050405020304" pitchFamily="18" charset="0"/>
                <a:cs typeface="Times New Roman" panose="02020603050405020304" pitchFamily="18" charset="0"/>
              </a:rPr>
              <a:t>2.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SỞ DỮ LIỆU VÀ MỘT SỐ THUỘC TÍNH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BẢN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479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as.edu.vn/HDSD/QuantriTruong/pages/doc_files/image145.jpg">
            <a:extLst>
              <a:ext uri="{FF2B5EF4-FFF2-40B4-BE49-F238E27FC236}">
                <a16:creationId xmlns:a16="http://schemas.microsoft.com/office/drawing/2014/main" id="{2568A55D-16FE-4ACB-BE68-E9415B3391D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315976"/>
            <a:ext cx="12192000" cy="6226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as.edu.vn/HDSD/QuantriTruong/pages/doc_files/image146.jpg">
            <a:extLst>
              <a:ext uri="{FF2B5EF4-FFF2-40B4-BE49-F238E27FC236}">
                <a16:creationId xmlns:a16="http://schemas.microsoft.com/office/drawing/2014/main" id="{DDE2500C-FF3A-45A1-B14B-C30263B7F8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976"/>
            <a:ext cx="12192000" cy="6185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mas.edu.vn/HDSD/QuantriTruong/pages/doc_files/image147.jpg">
            <a:extLst>
              <a:ext uri="{FF2B5EF4-FFF2-40B4-BE49-F238E27FC236}">
                <a16:creationId xmlns:a16="http://schemas.microsoft.com/office/drawing/2014/main" id="{DECDD5B0-B9D2-4C30-8961-8D0BD7062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5217"/>
            <a:ext cx="12224126" cy="45738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mas.edu.vn/HDSD/QuantriTruong/pages/doc_files/image148.jpg">
            <a:extLst>
              <a:ext uri="{FF2B5EF4-FFF2-40B4-BE49-F238E27FC236}">
                <a16:creationId xmlns:a16="http://schemas.microsoft.com/office/drawing/2014/main" id="{8923618F-2531-494A-93BA-3B32734714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5976"/>
            <a:ext cx="12192000" cy="53644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mas.edu.vn/HDSD/QuantriTruong/pages/doc_files/image153.jpg">
            <a:extLst>
              <a:ext uri="{FF2B5EF4-FFF2-40B4-BE49-F238E27FC236}">
                <a16:creationId xmlns:a16="http://schemas.microsoft.com/office/drawing/2014/main" id="{B54140F3-361C-4ACE-9594-75B80C8AF6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5216"/>
            <a:ext cx="12192000" cy="585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2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028"/>
                                        </p:tgtEl>
                                      </p:cBhvr>
                                    </p:animEffect>
                                    <p:set>
                                      <p:cBhvr>
                                        <p:cTn id="20" dur="1" fill="hold">
                                          <p:stCondLst>
                                            <p:cond delay="499"/>
                                          </p:stCondLst>
                                        </p:cTn>
                                        <p:tgtEl>
                                          <p:spTgt spid="10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030"/>
                                        </p:tgtEl>
                                      </p:cBhvr>
                                    </p:animEffect>
                                    <p:set>
                                      <p:cBhvr>
                                        <p:cTn id="29" dur="1" fill="hold">
                                          <p:stCondLst>
                                            <p:cond delay="499"/>
                                          </p:stCondLst>
                                        </p:cTn>
                                        <p:tgtEl>
                                          <p:spTgt spid="103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1032"/>
                                        </p:tgtEl>
                                      </p:cBhvr>
                                    </p:animEffect>
                                    <p:set>
                                      <p:cBhvr>
                                        <p:cTn id="38" dur="1" fill="hold">
                                          <p:stCondLst>
                                            <p:cond delay="499"/>
                                          </p:stCondLst>
                                        </p:cTn>
                                        <p:tgtEl>
                                          <p:spTgt spid="10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3" name="Picture 12">
            <a:extLst>
              <a:ext uri="{FF2B5EF4-FFF2-40B4-BE49-F238E27FC236}">
                <a16:creationId xmlns:a16="http://schemas.microsoft.com/office/drawing/2014/main" id="{55310320-41C4-6616-3250-5CD90AE3612D}"/>
              </a:ext>
            </a:extLst>
          </p:cNvPr>
          <p:cNvPicPr>
            <a:picLocks noChangeAspect="1"/>
          </p:cNvPicPr>
          <p:nvPr/>
        </p:nvPicPr>
        <p:blipFill rotWithShape="1">
          <a:blip r:embed="rId3"/>
          <a:srcRect r="11753"/>
          <a:stretch/>
        </p:blipFill>
        <p:spPr>
          <a:xfrm>
            <a:off x="2896729" y="2400225"/>
            <a:ext cx="8979270" cy="3734981"/>
          </a:xfrm>
          <a:prstGeom prst="rect">
            <a:avLst/>
          </a:prstGeom>
        </p:spPr>
      </p:pic>
      <p:sp>
        <p:nvSpPr>
          <p:cNvPr id="4" name="Text Placeholder 3">
            <a:extLst>
              <a:ext uri="{FF2B5EF4-FFF2-40B4-BE49-F238E27FC236}">
                <a16:creationId xmlns:a16="http://schemas.microsoft.com/office/drawing/2014/main" id="{E542747A-8B58-4D87-BF26-73734FA85C4D}"/>
              </a:ext>
            </a:extLst>
          </p:cNvPr>
          <p:cNvSpPr>
            <a:spLocks noGrp="1"/>
          </p:cNvSpPr>
          <p:nvPr>
            <p:ph type="body" sz="quarter" idx="11"/>
          </p:nvPr>
        </p:nvSpPr>
        <p:spPr>
          <a:xfrm>
            <a:off x="7159342" y="5102063"/>
            <a:ext cx="4914900" cy="588795"/>
          </a:xfrm>
        </p:spPr>
        <p:txBody>
          <a:bodyPr/>
          <a:lstStyle/>
          <a:p>
            <a:endParaRPr lang="en-US"/>
          </a:p>
        </p:txBody>
      </p:sp>
      <p:sp>
        <p:nvSpPr>
          <p:cNvPr id="15" name="Title 2">
            <a:extLst>
              <a:ext uri="{FF2B5EF4-FFF2-40B4-BE49-F238E27FC236}">
                <a16:creationId xmlns:a16="http://schemas.microsoft.com/office/drawing/2014/main" id="{F9471C66-42CB-4590-8B30-688EC30F60AE}"/>
              </a:ext>
            </a:extLst>
          </p:cNvPr>
          <p:cNvSpPr>
            <a:spLocks noGrp="1"/>
          </p:cNvSpPr>
          <p:nvPr>
            <p:ph type="title"/>
          </p:nvPr>
        </p:nvSpPr>
        <p:spPr>
          <a:xfrm>
            <a:off x="370453" y="357103"/>
            <a:ext cx="7376415" cy="981927"/>
          </a:xfrm>
        </p:spPr>
        <p:txBody>
          <a:bodyPr anchor="b">
            <a:norm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CSDL</a:t>
            </a:r>
            <a:endParaRPr lang="vi-VN" sz="2800" dirty="0">
              <a:latin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3B5BB0DA-2242-4601-A42F-EA481E2F4E9C}"/>
              </a:ext>
            </a:extLst>
          </p:cNvPr>
          <p:cNvSpPr txBox="1">
            <a:spLocks/>
          </p:cNvSpPr>
          <p:nvPr/>
        </p:nvSpPr>
        <p:spPr>
          <a:xfrm>
            <a:off x="370453" y="114251"/>
            <a:ext cx="1104568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latin typeface="Times New Roman" panose="02020603050405020304" pitchFamily="18" charset="0"/>
                <a:cs typeface="Times New Roman" panose="02020603050405020304" pitchFamily="18" charset="0"/>
              </a:rPr>
              <a:t>2.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SỞ DỮ LIỆU VÀ MỘT SỐ THUỘC TÍNH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BẢN</a:t>
            </a:r>
            <a:endParaRPr lang="en-US" sz="3200" dirty="0">
              <a:latin typeface="Times New Roman" panose="02020603050405020304" pitchFamily="18" charset="0"/>
              <a:cs typeface="Times New Roman" panose="02020603050405020304" pitchFamily="18" charset="0"/>
            </a:endParaRPr>
          </a:p>
        </p:txBody>
      </p:sp>
      <p:sp>
        <p:nvSpPr>
          <p:cNvPr id="30" name="Freeform: Shape 29">
            <a:extLst>
              <a:ext uri="{FF2B5EF4-FFF2-40B4-BE49-F238E27FC236}">
                <a16:creationId xmlns:a16="http://schemas.microsoft.com/office/drawing/2014/main" id="{0CC4E84E-57A6-4C38-B81B-8BFCA16CF8BC}"/>
              </a:ext>
            </a:extLst>
          </p:cNvPr>
          <p:cNvSpPr/>
          <p:nvPr/>
        </p:nvSpPr>
        <p:spPr>
          <a:xfrm>
            <a:off x="370453" y="1611438"/>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cấu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trúc</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199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3" name="Picture 12">
            <a:extLst>
              <a:ext uri="{FF2B5EF4-FFF2-40B4-BE49-F238E27FC236}">
                <a16:creationId xmlns:a16="http://schemas.microsoft.com/office/drawing/2014/main" id="{55310320-41C4-6616-3250-5CD90AE3612D}"/>
              </a:ext>
            </a:extLst>
          </p:cNvPr>
          <p:cNvPicPr>
            <a:picLocks noChangeAspect="1"/>
          </p:cNvPicPr>
          <p:nvPr/>
        </p:nvPicPr>
        <p:blipFill>
          <a:blip r:embed="rId3"/>
          <a:stretch>
            <a:fillRect/>
          </a:stretch>
        </p:blipFill>
        <p:spPr>
          <a:xfrm>
            <a:off x="4668962" y="3902636"/>
            <a:ext cx="6155811" cy="2259611"/>
          </a:xfrm>
          <a:prstGeom prst="rect">
            <a:avLst/>
          </a:prstGeom>
        </p:spPr>
      </p:pic>
      <p:pic>
        <p:nvPicPr>
          <p:cNvPr id="11" name="Picture 10">
            <a:extLst>
              <a:ext uri="{FF2B5EF4-FFF2-40B4-BE49-F238E27FC236}">
                <a16:creationId xmlns:a16="http://schemas.microsoft.com/office/drawing/2014/main" id="{3A18E575-B7FD-1FD7-1A94-1CB9EDBAEBD1}"/>
              </a:ext>
            </a:extLst>
          </p:cNvPr>
          <p:cNvPicPr>
            <a:picLocks noChangeAspect="1"/>
          </p:cNvPicPr>
          <p:nvPr/>
        </p:nvPicPr>
        <p:blipFill>
          <a:blip r:embed="rId4"/>
          <a:stretch>
            <a:fillRect/>
          </a:stretch>
        </p:blipFill>
        <p:spPr>
          <a:xfrm>
            <a:off x="6096000" y="1513886"/>
            <a:ext cx="4188769" cy="2246956"/>
          </a:xfrm>
          <a:prstGeom prst="rect">
            <a:avLst/>
          </a:prstGeom>
        </p:spPr>
      </p:pic>
      <p:sp>
        <p:nvSpPr>
          <p:cNvPr id="4" name="Text Placeholder 3">
            <a:extLst>
              <a:ext uri="{FF2B5EF4-FFF2-40B4-BE49-F238E27FC236}">
                <a16:creationId xmlns:a16="http://schemas.microsoft.com/office/drawing/2014/main" id="{E542747A-8B58-4D87-BF26-73734FA85C4D}"/>
              </a:ext>
            </a:extLst>
          </p:cNvPr>
          <p:cNvSpPr>
            <a:spLocks noGrp="1"/>
          </p:cNvSpPr>
          <p:nvPr>
            <p:ph type="body" sz="quarter" idx="11"/>
          </p:nvPr>
        </p:nvSpPr>
        <p:spPr/>
        <p:txBody>
          <a:bodyPr/>
          <a:lstStyle/>
          <a:p>
            <a:endParaRPr lang="en-US"/>
          </a:p>
        </p:txBody>
      </p:sp>
      <p:sp>
        <p:nvSpPr>
          <p:cNvPr id="8" name="Rectangle 7">
            <a:extLst>
              <a:ext uri="{FF2B5EF4-FFF2-40B4-BE49-F238E27FC236}">
                <a16:creationId xmlns:a16="http://schemas.microsoft.com/office/drawing/2014/main" id="{A3983FD6-ABB5-2391-AEFF-606443D0860D}"/>
              </a:ext>
            </a:extLst>
          </p:cNvPr>
          <p:cNvSpPr/>
          <p:nvPr/>
        </p:nvSpPr>
        <p:spPr>
          <a:xfrm>
            <a:off x="9538919" y="1755691"/>
            <a:ext cx="752337" cy="2005151"/>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8E943EB1-DA4B-09F8-2481-8C776F6F27C3}"/>
              </a:ext>
            </a:extLst>
          </p:cNvPr>
          <p:cNvSpPr/>
          <p:nvPr/>
        </p:nvSpPr>
        <p:spPr>
          <a:xfrm>
            <a:off x="10106036" y="4158573"/>
            <a:ext cx="683943" cy="2005151"/>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2">
            <a:extLst>
              <a:ext uri="{FF2B5EF4-FFF2-40B4-BE49-F238E27FC236}">
                <a16:creationId xmlns:a16="http://schemas.microsoft.com/office/drawing/2014/main" id="{F9471C66-42CB-4590-8B30-688EC30F60AE}"/>
              </a:ext>
            </a:extLst>
          </p:cNvPr>
          <p:cNvSpPr>
            <a:spLocks noGrp="1"/>
          </p:cNvSpPr>
          <p:nvPr>
            <p:ph type="title"/>
          </p:nvPr>
        </p:nvSpPr>
        <p:spPr>
          <a:xfrm>
            <a:off x="370453" y="323105"/>
            <a:ext cx="7376415" cy="981927"/>
          </a:xfrm>
        </p:spPr>
        <p:txBody>
          <a:bodyPr anchor="b">
            <a:norm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CSDL</a:t>
            </a:r>
            <a:endParaRPr lang="vi-VN" sz="2800" dirty="0">
              <a:latin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3B5BB0DA-2242-4601-A42F-EA481E2F4E9C}"/>
              </a:ext>
            </a:extLst>
          </p:cNvPr>
          <p:cNvSpPr txBox="1">
            <a:spLocks/>
          </p:cNvSpPr>
          <p:nvPr/>
        </p:nvSpPr>
        <p:spPr>
          <a:xfrm>
            <a:off x="370453" y="114251"/>
            <a:ext cx="1104568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latin typeface="Times New Roman" panose="02020603050405020304" pitchFamily="18" charset="0"/>
                <a:cs typeface="Times New Roman" panose="02020603050405020304" pitchFamily="18" charset="0"/>
              </a:rPr>
              <a:t>2.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SỞ DỮ LIỆU VÀ MỘT SỐ THUỘC TÍNH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BẢN</a:t>
            </a:r>
            <a:endParaRPr lang="en-US" sz="3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18EBF759-43D6-4155-B3FA-54B0DCB745BA}"/>
              </a:ext>
            </a:extLst>
          </p:cNvPr>
          <p:cNvSpPr/>
          <p:nvPr/>
        </p:nvSpPr>
        <p:spPr>
          <a:xfrm>
            <a:off x="370453" y="2179762"/>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không</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dư</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thừa</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7" name="Freeform: Shape 16">
            <a:extLst>
              <a:ext uri="{FF2B5EF4-FFF2-40B4-BE49-F238E27FC236}">
                <a16:creationId xmlns:a16="http://schemas.microsoft.com/office/drawing/2014/main" id="{8AF61405-B261-4EAB-9578-EA92E431D6EF}"/>
              </a:ext>
            </a:extLst>
          </p:cNvPr>
          <p:cNvSpPr/>
          <p:nvPr/>
        </p:nvSpPr>
        <p:spPr>
          <a:xfrm>
            <a:off x="370453" y="1611438"/>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cấu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trúc</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672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384456" y="2109252"/>
            <a:ext cx="4572001" cy="2795232"/>
          </a:xfrm>
        </p:spPr>
        <p:txBody>
          <a:bodyPr/>
          <a:lstStyle/>
          <a:p>
            <a:pPr algn="just"/>
            <a:r>
              <a:rPr lang="vi-VN" sz="2800" dirty="0">
                <a:solidFill>
                  <a:srgbClr val="00B050"/>
                </a:solidFill>
                <a:latin typeface="Times New Roman" panose="02020603050405020304" pitchFamily="18" charset="0"/>
                <a:cs typeface="Times New Roman" panose="02020603050405020304" pitchFamily="18" charset="0"/>
              </a:rPr>
              <a:t>Theo em, việc lưu trữ dữ liệu phục vụ các bài toán quản lí có phải chỉ là việc chuyển các ghi chép trên giấy thành văn bản trên máy tính không?</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2</a:t>
            </a:fld>
            <a:endParaRPr lang="en-US" dirty="0"/>
          </a:p>
        </p:txBody>
      </p:sp>
      <p:pic>
        <p:nvPicPr>
          <p:cNvPr id="12" name="Picture 11" descr="A group of people standing on a computer&#10;&#10;Description automatically generated">
            <a:extLst>
              <a:ext uri="{FF2B5EF4-FFF2-40B4-BE49-F238E27FC236}">
                <a16:creationId xmlns:a16="http://schemas.microsoft.com/office/drawing/2014/main" id="{D02B8F0F-153C-45E4-990A-2E0E4146C82B}"/>
              </a:ext>
            </a:extLst>
          </p:cNvPr>
          <p:cNvPicPr>
            <a:picLocks noChangeAspect="1"/>
          </p:cNvPicPr>
          <p:nvPr/>
        </p:nvPicPr>
        <p:blipFill rotWithShape="1">
          <a:blip r:embed="rId2">
            <a:extLst>
              <a:ext uri="{28A0092B-C50C-407E-A947-70E740481C1C}">
                <a14:useLocalDpi xmlns:a14="http://schemas.microsoft.com/office/drawing/2010/main" val="0"/>
              </a:ext>
            </a:extLst>
          </a:blip>
          <a:srcRect l="14322"/>
          <a:stretch/>
        </p:blipFill>
        <p:spPr>
          <a:xfrm>
            <a:off x="5409461" y="1184494"/>
            <a:ext cx="6782539" cy="4452938"/>
          </a:xfrm>
          <a:prstGeom prst="rect">
            <a:avLst/>
          </a:prstGeom>
        </p:spPr>
      </p:pic>
      <p:sp>
        <p:nvSpPr>
          <p:cNvPr id="13" name="Rectangle 12">
            <a:extLst>
              <a:ext uri="{FF2B5EF4-FFF2-40B4-BE49-F238E27FC236}">
                <a16:creationId xmlns:a16="http://schemas.microsoft.com/office/drawing/2014/main" id="{2F49CB63-434C-4A13-97B2-EF61708E6A9C}"/>
              </a:ext>
            </a:extLst>
          </p:cNvPr>
          <p:cNvSpPr/>
          <p:nvPr/>
        </p:nvSpPr>
        <p:spPr>
          <a:xfrm>
            <a:off x="4663790" y="5845746"/>
            <a:ext cx="6782539" cy="830997"/>
          </a:xfrm>
          <a:prstGeom prst="rect">
            <a:avLst/>
          </a:prstGeom>
        </p:spPr>
        <p:txBody>
          <a:bodyPr wrap="square">
            <a:spAutoFit/>
          </a:bodyPr>
          <a:lstStyle/>
          <a:p>
            <a:pPr algn="just"/>
            <a:r>
              <a:rPr lang="vi-VN" sz="2400">
                <a:solidFill>
                  <a:schemeClr val="bg1">
                    <a:lumMod val="75000"/>
                    <a:lumOff val="25000"/>
                  </a:schemeClr>
                </a:solidFill>
                <a:latin typeface="Times New Roman" panose="02020603050405020304" pitchFamily="18" charset="0"/>
                <a:cs typeface="Times New Roman" panose="02020603050405020304" pitchFamily="18" charset="0"/>
              </a:rPr>
              <a:t>Cơ sở dữ liệu thương mại điện tử để quản lý thông tin sản phẩm, đơn hàng, thanh toán và vận chuyển</a:t>
            </a:r>
          </a:p>
        </p:txBody>
      </p:sp>
      <p:grpSp>
        <p:nvGrpSpPr>
          <p:cNvPr id="18" name="Conversation5" descr="{&quot;Key&quot;:&quot;POWER_USER_SHAPE_ICON&quot;,&quot;Value&quot;:&quot;POWER_USER_SHAPE_ICON_STYLE_1&quot;}">
            <a:extLst>
              <a:ext uri="{FF2B5EF4-FFF2-40B4-BE49-F238E27FC236}">
                <a16:creationId xmlns:a16="http://schemas.microsoft.com/office/drawing/2014/main" id="{5B6DD608-613D-4144-8A12-5193BE336BBD}"/>
              </a:ext>
            </a:extLst>
          </p:cNvPr>
          <p:cNvGrpSpPr>
            <a:grpSpLocks noChangeAspect="1"/>
          </p:cNvGrpSpPr>
          <p:nvPr/>
        </p:nvGrpSpPr>
        <p:grpSpPr>
          <a:xfrm>
            <a:off x="1363530" y="553511"/>
            <a:ext cx="1331707" cy="1261965"/>
            <a:chOff x="6262688" y="1644651"/>
            <a:chExt cx="636588" cy="603250"/>
          </a:xfrm>
          <a:solidFill>
            <a:srgbClr val="00B050"/>
          </a:solidFill>
        </p:grpSpPr>
        <p:sp>
          <p:nvSpPr>
            <p:cNvPr id="19" name="Freeform 102">
              <a:extLst>
                <a:ext uri="{FF2B5EF4-FFF2-40B4-BE49-F238E27FC236}">
                  <a16:creationId xmlns:a16="http://schemas.microsoft.com/office/drawing/2014/main" id="{6779A807-47A2-496D-A13E-BE8FA2A28EA6}"/>
                </a:ext>
              </a:extLst>
            </p:cNvPr>
            <p:cNvSpPr>
              <a:spLocks noEditPoints="1"/>
            </p:cNvSpPr>
            <p:nvPr/>
          </p:nvSpPr>
          <p:spPr bwMode="auto">
            <a:xfrm>
              <a:off x="6308725" y="1801813"/>
              <a:ext cx="106363" cy="115888"/>
            </a:xfrm>
            <a:custGeom>
              <a:avLst/>
              <a:gdLst>
                <a:gd name="T0" fmla="*/ 88 w 176"/>
                <a:gd name="T1" fmla="*/ 33 h 193"/>
                <a:gd name="T2" fmla="*/ 143 w 176"/>
                <a:gd name="T3" fmla="*/ 96 h 193"/>
                <a:gd name="T4" fmla="*/ 88 w 176"/>
                <a:gd name="T5" fmla="*/ 159 h 193"/>
                <a:gd name="T6" fmla="*/ 33 w 176"/>
                <a:gd name="T7" fmla="*/ 96 h 193"/>
                <a:gd name="T8" fmla="*/ 88 w 176"/>
                <a:gd name="T9" fmla="*/ 33 h 193"/>
                <a:gd name="T10" fmla="*/ 88 w 176"/>
                <a:gd name="T11" fmla="*/ 193 h 193"/>
                <a:gd name="T12" fmla="*/ 176 w 176"/>
                <a:gd name="T13" fmla="*/ 96 h 193"/>
                <a:gd name="T14" fmla="*/ 88 w 176"/>
                <a:gd name="T15" fmla="*/ 0 h 193"/>
                <a:gd name="T16" fmla="*/ 0 w 176"/>
                <a:gd name="T17" fmla="*/ 96 h 193"/>
                <a:gd name="T18" fmla="*/ 88 w 176"/>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93">
                  <a:moveTo>
                    <a:pt x="88" y="33"/>
                  </a:moveTo>
                  <a:cubicBezTo>
                    <a:pt x="118" y="33"/>
                    <a:pt x="143" y="61"/>
                    <a:pt x="143" y="96"/>
                  </a:cubicBezTo>
                  <a:cubicBezTo>
                    <a:pt x="143" y="131"/>
                    <a:pt x="118" y="159"/>
                    <a:pt x="88" y="159"/>
                  </a:cubicBezTo>
                  <a:cubicBezTo>
                    <a:pt x="58" y="159"/>
                    <a:pt x="33" y="131"/>
                    <a:pt x="33" y="96"/>
                  </a:cubicBezTo>
                  <a:cubicBezTo>
                    <a:pt x="33" y="61"/>
                    <a:pt x="58" y="33"/>
                    <a:pt x="88" y="33"/>
                  </a:cubicBezTo>
                  <a:close/>
                  <a:moveTo>
                    <a:pt x="88" y="193"/>
                  </a:moveTo>
                  <a:cubicBezTo>
                    <a:pt x="137" y="193"/>
                    <a:pt x="176" y="149"/>
                    <a:pt x="176" y="96"/>
                  </a:cubicBezTo>
                  <a:cubicBezTo>
                    <a:pt x="176" y="43"/>
                    <a:pt x="137" y="0"/>
                    <a:pt x="88" y="0"/>
                  </a:cubicBezTo>
                  <a:cubicBezTo>
                    <a:pt x="40" y="0"/>
                    <a:pt x="0" y="43"/>
                    <a:pt x="0" y="96"/>
                  </a:cubicBezTo>
                  <a:cubicBezTo>
                    <a:pt x="0" y="149"/>
                    <a:pt x="40" y="193"/>
                    <a:pt x="88" y="193"/>
                  </a:cubicBezTo>
                  <a:close/>
                </a:path>
              </a:pathLst>
            </a:custGeom>
            <a:grp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3">
              <a:extLst>
                <a:ext uri="{FF2B5EF4-FFF2-40B4-BE49-F238E27FC236}">
                  <a16:creationId xmlns:a16="http://schemas.microsoft.com/office/drawing/2014/main" id="{1F9D462C-6B02-4760-A550-197ED17655F1}"/>
                </a:ext>
              </a:extLst>
            </p:cNvPr>
            <p:cNvSpPr>
              <a:spLocks noEditPoints="1"/>
            </p:cNvSpPr>
            <p:nvPr/>
          </p:nvSpPr>
          <p:spPr bwMode="auto">
            <a:xfrm>
              <a:off x="6746875" y="1801813"/>
              <a:ext cx="106363" cy="115888"/>
            </a:xfrm>
            <a:custGeom>
              <a:avLst/>
              <a:gdLst>
                <a:gd name="T0" fmla="*/ 88 w 176"/>
                <a:gd name="T1" fmla="*/ 33 h 193"/>
                <a:gd name="T2" fmla="*/ 143 w 176"/>
                <a:gd name="T3" fmla="*/ 96 h 193"/>
                <a:gd name="T4" fmla="*/ 88 w 176"/>
                <a:gd name="T5" fmla="*/ 159 h 193"/>
                <a:gd name="T6" fmla="*/ 34 w 176"/>
                <a:gd name="T7" fmla="*/ 96 h 193"/>
                <a:gd name="T8" fmla="*/ 88 w 176"/>
                <a:gd name="T9" fmla="*/ 33 h 193"/>
                <a:gd name="T10" fmla="*/ 0 w 176"/>
                <a:gd name="T11" fmla="*/ 96 h 193"/>
                <a:gd name="T12" fmla="*/ 88 w 176"/>
                <a:gd name="T13" fmla="*/ 193 h 193"/>
                <a:gd name="T14" fmla="*/ 176 w 176"/>
                <a:gd name="T15" fmla="*/ 96 h 193"/>
                <a:gd name="T16" fmla="*/ 88 w 176"/>
                <a:gd name="T17" fmla="*/ 0 h 193"/>
                <a:gd name="T18" fmla="*/ 0 w 176"/>
                <a:gd name="T19" fmla="*/ 9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93">
                  <a:moveTo>
                    <a:pt x="88" y="33"/>
                  </a:moveTo>
                  <a:cubicBezTo>
                    <a:pt x="118" y="33"/>
                    <a:pt x="143" y="61"/>
                    <a:pt x="143" y="96"/>
                  </a:cubicBezTo>
                  <a:cubicBezTo>
                    <a:pt x="143" y="131"/>
                    <a:pt x="118" y="159"/>
                    <a:pt x="88" y="159"/>
                  </a:cubicBezTo>
                  <a:cubicBezTo>
                    <a:pt x="58" y="159"/>
                    <a:pt x="34" y="131"/>
                    <a:pt x="34" y="96"/>
                  </a:cubicBezTo>
                  <a:cubicBezTo>
                    <a:pt x="34" y="61"/>
                    <a:pt x="58" y="33"/>
                    <a:pt x="88" y="33"/>
                  </a:cubicBezTo>
                  <a:close/>
                  <a:moveTo>
                    <a:pt x="0" y="96"/>
                  </a:moveTo>
                  <a:cubicBezTo>
                    <a:pt x="0" y="149"/>
                    <a:pt x="40" y="193"/>
                    <a:pt x="88" y="193"/>
                  </a:cubicBezTo>
                  <a:cubicBezTo>
                    <a:pt x="137" y="193"/>
                    <a:pt x="176" y="149"/>
                    <a:pt x="176" y="96"/>
                  </a:cubicBezTo>
                  <a:cubicBezTo>
                    <a:pt x="176" y="43"/>
                    <a:pt x="137" y="0"/>
                    <a:pt x="88" y="0"/>
                  </a:cubicBezTo>
                  <a:cubicBezTo>
                    <a:pt x="40" y="0"/>
                    <a:pt x="0" y="43"/>
                    <a:pt x="0" y="96"/>
                  </a:cubicBezTo>
                  <a:close/>
                </a:path>
              </a:pathLst>
            </a:custGeom>
            <a:grp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04">
              <a:extLst>
                <a:ext uri="{FF2B5EF4-FFF2-40B4-BE49-F238E27FC236}">
                  <a16:creationId xmlns:a16="http://schemas.microsoft.com/office/drawing/2014/main" id="{A445DF84-2554-4E80-B232-CC6C705096BE}"/>
                </a:ext>
              </a:extLst>
            </p:cNvPr>
            <p:cNvSpPr>
              <a:spLocks noEditPoints="1"/>
            </p:cNvSpPr>
            <p:nvPr/>
          </p:nvSpPr>
          <p:spPr bwMode="auto">
            <a:xfrm>
              <a:off x="6262688" y="1925638"/>
              <a:ext cx="636588" cy="322263"/>
            </a:xfrm>
            <a:custGeom>
              <a:avLst/>
              <a:gdLst>
                <a:gd name="T0" fmla="*/ 852 w 1067"/>
                <a:gd name="T1" fmla="*/ 384 h 540"/>
                <a:gd name="T2" fmla="*/ 1005 w 1067"/>
                <a:gd name="T3" fmla="*/ 126 h 540"/>
                <a:gd name="T4" fmla="*/ 1017 w 1067"/>
                <a:gd name="T5" fmla="*/ 33 h 540"/>
                <a:gd name="T6" fmla="*/ 784 w 1067"/>
                <a:gd name="T7" fmla="*/ 337 h 540"/>
                <a:gd name="T8" fmla="*/ 723 w 1067"/>
                <a:gd name="T9" fmla="*/ 295 h 540"/>
                <a:gd name="T10" fmla="*/ 877 w 1067"/>
                <a:gd name="T11" fmla="*/ 245 h 540"/>
                <a:gd name="T12" fmla="*/ 892 w 1067"/>
                <a:gd name="T13" fmla="*/ 108 h 540"/>
                <a:gd name="T14" fmla="*/ 822 w 1067"/>
                <a:gd name="T15" fmla="*/ 154 h 540"/>
                <a:gd name="T16" fmla="*/ 685 w 1067"/>
                <a:gd name="T17" fmla="*/ 128 h 540"/>
                <a:gd name="T18" fmla="*/ 877 w 1067"/>
                <a:gd name="T19" fmla="*/ 33 h 540"/>
                <a:gd name="T20" fmla="*/ 971 w 1067"/>
                <a:gd name="T21" fmla="*/ 125 h 540"/>
                <a:gd name="T22" fmla="*/ 554 w 1067"/>
                <a:gd name="T23" fmla="*/ 507 h 540"/>
                <a:gd name="T24" fmla="*/ 554 w 1067"/>
                <a:gd name="T25" fmla="*/ 507 h 540"/>
                <a:gd name="T26" fmla="*/ 299 w 1067"/>
                <a:gd name="T27" fmla="*/ 349 h 540"/>
                <a:gd name="T28" fmla="*/ 96 w 1067"/>
                <a:gd name="T29" fmla="*/ 125 h 540"/>
                <a:gd name="T30" fmla="*/ 191 w 1067"/>
                <a:gd name="T31" fmla="*/ 33 h 540"/>
                <a:gd name="T32" fmla="*/ 382 w 1067"/>
                <a:gd name="T33" fmla="*/ 128 h 540"/>
                <a:gd name="T34" fmla="*/ 245 w 1067"/>
                <a:gd name="T35" fmla="*/ 154 h 540"/>
                <a:gd name="T36" fmla="*/ 175 w 1067"/>
                <a:gd name="T37" fmla="*/ 108 h 540"/>
                <a:gd name="T38" fmla="*/ 190 w 1067"/>
                <a:gd name="T39" fmla="*/ 245 h 540"/>
                <a:gd name="T40" fmla="*/ 203 w 1067"/>
                <a:gd name="T41" fmla="*/ 395 h 540"/>
                <a:gd name="T42" fmla="*/ 45 w 1067"/>
                <a:gd name="T43" fmla="*/ 33 h 540"/>
                <a:gd name="T44" fmla="*/ 62 w 1067"/>
                <a:gd name="T45" fmla="*/ 75 h 540"/>
                <a:gd name="T46" fmla="*/ 203 w 1067"/>
                <a:gd name="T47" fmla="*/ 372 h 540"/>
                <a:gd name="T48" fmla="*/ 844 w 1067"/>
                <a:gd name="T49" fmla="*/ 188 h 540"/>
                <a:gd name="T50" fmla="*/ 359 w 1067"/>
                <a:gd name="T51" fmla="*/ 188 h 540"/>
                <a:gd name="T52" fmla="*/ 1017 w 1067"/>
                <a:gd name="T53" fmla="*/ 0 h 540"/>
                <a:gd name="T54" fmla="*/ 845 w 1067"/>
                <a:gd name="T55" fmla="*/ 13 h 540"/>
                <a:gd name="T56" fmla="*/ 652 w 1067"/>
                <a:gd name="T57" fmla="*/ 128 h 540"/>
                <a:gd name="T58" fmla="*/ 415 w 1067"/>
                <a:gd name="T59" fmla="*/ 111 h 540"/>
                <a:gd name="T60" fmla="*/ 191 w 1067"/>
                <a:gd name="T61" fmla="*/ 0 h 540"/>
                <a:gd name="T62" fmla="*/ 45 w 1067"/>
                <a:gd name="T63" fmla="*/ 0 h 540"/>
                <a:gd name="T64" fmla="*/ 128 w 1067"/>
                <a:gd name="T65" fmla="*/ 428 h 540"/>
                <a:gd name="T66" fmla="*/ 84 w 1067"/>
                <a:gd name="T67" fmla="*/ 522 h 540"/>
                <a:gd name="T68" fmla="*/ 144 w 1067"/>
                <a:gd name="T69" fmla="*/ 540 h 540"/>
                <a:gd name="T70" fmla="*/ 219 w 1067"/>
                <a:gd name="T71" fmla="*/ 516 h 540"/>
                <a:gd name="T72" fmla="*/ 203 w 1067"/>
                <a:gd name="T73" fmla="*/ 428 h 540"/>
                <a:gd name="T74" fmla="*/ 322 w 1067"/>
                <a:gd name="T75" fmla="*/ 528 h 540"/>
                <a:gd name="T76" fmla="*/ 431 w 1067"/>
                <a:gd name="T77" fmla="*/ 520 h 540"/>
                <a:gd name="T78" fmla="*/ 480 w 1067"/>
                <a:gd name="T79" fmla="*/ 523 h 540"/>
                <a:gd name="T80" fmla="*/ 588 w 1067"/>
                <a:gd name="T81" fmla="*/ 261 h 540"/>
                <a:gd name="T82" fmla="*/ 640 w 1067"/>
                <a:gd name="T83" fmla="*/ 534 h 540"/>
                <a:gd name="T84" fmla="*/ 796 w 1067"/>
                <a:gd name="T85" fmla="*/ 371 h 540"/>
                <a:gd name="T86" fmla="*/ 906 w 1067"/>
                <a:gd name="T87" fmla="*/ 428 h 540"/>
                <a:gd name="T88" fmla="*/ 871 w 1067"/>
                <a:gd name="T89" fmla="*/ 520 h 540"/>
                <a:gd name="T90" fmla="*/ 940 w 1067"/>
                <a:gd name="T91" fmla="*/ 523 h 540"/>
                <a:gd name="T92" fmla="*/ 997 w 1067"/>
                <a:gd name="T93" fmla="*/ 515 h 540"/>
                <a:gd name="T94" fmla="*/ 1022 w 1067"/>
                <a:gd name="T95" fmla="*/ 42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7" h="540">
                  <a:moveTo>
                    <a:pt x="1034" y="384"/>
                  </a:moveTo>
                  <a:cubicBezTo>
                    <a:pt x="1034" y="390"/>
                    <a:pt x="1028" y="395"/>
                    <a:pt x="1022" y="395"/>
                  </a:cubicBezTo>
                  <a:lnTo>
                    <a:pt x="864" y="395"/>
                  </a:lnTo>
                  <a:cubicBezTo>
                    <a:pt x="858" y="395"/>
                    <a:pt x="852" y="390"/>
                    <a:pt x="852" y="384"/>
                  </a:cubicBezTo>
                  <a:cubicBezTo>
                    <a:pt x="852" y="377"/>
                    <a:pt x="858" y="372"/>
                    <a:pt x="864" y="372"/>
                  </a:cubicBezTo>
                  <a:lnTo>
                    <a:pt x="987" y="372"/>
                  </a:lnTo>
                  <a:cubicBezTo>
                    <a:pt x="996" y="372"/>
                    <a:pt x="1003" y="365"/>
                    <a:pt x="1003" y="355"/>
                  </a:cubicBezTo>
                  <a:lnTo>
                    <a:pt x="1005" y="126"/>
                  </a:lnTo>
                  <a:lnTo>
                    <a:pt x="1005" y="75"/>
                  </a:lnTo>
                  <a:cubicBezTo>
                    <a:pt x="1005" y="74"/>
                    <a:pt x="1005" y="74"/>
                    <a:pt x="1005" y="73"/>
                  </a:cubicBezTo>
                  <a:lnTo>
                    <a:pt x="1005" y="45"/>
                  </a:lnTo>
                  <a:cubicBezTo>
                    <a:pt x="1005" y="38"/>
                    <a:pt x="1010" y="33"/>
                    <a:pt x="1017" y="33"/>
                  </a:cubicBezTo>
                  <a:lnTo>
                    <a:pt x="1022" y="33"/>
                  </a:lnTo>
                  <a:cubicBezTo>
                    <a:pt x="1028" y="33"/>
                    <a:pt x="1034" y="38"/>
                    <a:pt x="1034" y="45"/>
                  </a:cubicBezTo>
                  <a:lnTo>
                    <a:pt x="1034" y="384"/>
                  </a:lnTo>
                  <a:close/>
                  <a:moveTo>
                    <a:pt x="784" y="337"/>
                  </a:moveTo>
                  <a:cubicBezTo>
                    <a:pt x="777" y="337"/>
                    <a:pt x="771" y="342"/>
                    <a:pt x="768" y="349"/>
                  </a:cubicBezTo>
                  <a:lnTo>
                    <a:pt x="717" y="507"/>
                  </a:lnTo>
                  <a:lnTo>
                    <a:pt x="674" y="507"/>
                  </a:lnTo>
                  <a:lnTo>
                    <a:pt x="723" y="295"/>
                  </a:lnTo>
                  <a:cubicBezTo>
                    <a:pt x="728" y="275"/>
                    <a:pt x="745" y="261"/>
                    <a:pt x="766" y="261"/>
                  </a:cubicBezTo>
                  <a:lnTo>
                    <a:pt x="848" y="261"/>
                  </a:lnTo>
                  <a:lnTo>
                    <a:pt x="861" y="261"/>
                  </a:lnTo>
                  <a:cubicBezTo>
                    <a:pt x="870" y="261"/>
                    <a:pt x="877" y="254"/>
                    <a:pt x="877" y="245"/>
                  </a:cubicBezTo>
                  <a:lnTo>
                    <a:pt x="877" y="171"/>
                  </a:lnTo>
                  <a:lnTo>
                    <a:pt x="877" y="146"/>
                  </a:lnTo>
                  <a:lnTo>
                    <a:pt x="892" y="131"/>
                  </a:lnTo>
                  <a:cubicBezTo>
                    <a:pt x="899" y="125"/>
                    <a:pt x="899" y="114"/>
                    <a:pt x="892" y="108"/>
                  </a:cubicBezTo>
                  <a:cubicBezTo>
                    <a:pt x="886" y="101"/>
                    <a:pt x="875" y="101"/>
                    <a:pt x="869" y="108"/>
                  </a:cubicBezTo>
                  <a:lnTo>
                    <a:pt x="849" y="128"/>
                  </a:lnTo>
                  <a:cubicBezTo>
                    <a:pt x="849" y="128"/>
                    <a:pt x="849" y="128"/>
                    <a:pt x="849" y="128"/>
                  </a:cubicBezTo>
                  <a:lnTo>
                    <a:pt x="822" y="154"/>
                  </a:lnTo>
                  <a:lnTo>
                    <a:pt x="709" y="154"/>
                  </a:lnTo>
                  <a:cubicBezTo>
                    <a:pt x="702" y="154"/>
                    <a:pt x="696" y="152"/>
                    <a:pt x="692" y="147"/>
                  </a:cubicBezTo>
                  <a:cubicBezTo>
                    <a:pt x="687" y="142"/>
                    <a:pt x="685" y="136"/>
                    <a:pt x="685" y="129"/>
                  </a:cubicBezTo>
                  <a:lnTo>
                    <a:pt x="685" y="128"/>
                  </a:lnTo>
                  <a:lnTo>
                    <a:pt x="770" y="128"/>
                  </a:lnTo>
                  <a:cubicBezTo>
                    <a:pt x="775" y="128"/>
                    <a:pt x="779" y="126"/>
                    <a:pt x="782" y="123"/>
                  </a:cubicBezTo>
                  <a:lnTo>
                    <a:pt x="868" y="37"/>
                  </a:lnTo>
                  <a:cubicBezTo>
                    <a:pt x="871" y="34"/>
                    <a:pt x="873" y="33"/>
                    <a:pt x="877" y="33"/>
                  </a:cubicBezTo>
                  <a:lnTo>
                    <a:pt x="931" y="33"/>
                  </a:lnTo>
                  <a:cubicBezTo>
                    <a:pt x="942" y="33"/>
                    <a:pt x="952" y="37"/>
                    <a:pt x="960" y="45"/>
                  </a:cubicBezTo>
                  <a:cubicBezTo>
                    <a:pt x="967" y="53"/>
                    <a:pt x="971" y="62"/>
                    <a:pt x="972" y="73"/>
                  </a:cubicBezTo>
                  <a:lnTo>
                    <a:pt x="971" y="125"/>
                  </a:lnTo>
                  <a:lnTo>
                    <a:pt x="970" y="288"/>
                  </a:lnTo>
                  <a:cubicBezTo>
                    <a:pt x="970" y="315"/>
                    <a:pt x="948" y="337"/>
                    <a:pt x="921" y="337"/>
                  </a:cubicBezTo>
                  <a:lnTo>
                    <a:pt x="784" y="337"/>
                  </a:lnTo>
                  <a:close/>
                  <a:moveTo>
                    <a:pt x="554" y="507"/>
                  </a:moveTo>
                  <a:lnTo>
                    <a:pt x="513" y="507"/>
                  </a:lnTo>
                  <a:lnTo>
                    <a:pt x="513" y="261"/>
                  </a:lnTo>
                  <a:lnTo>
                    <a:pt x="554" y="261"/>
                  </a:lnTo>
                  <a:lnTo>
                    <a:pt x="554" y="507"/>
                  </a:lnTo>
                  <a:close/>
                  <a:moveTo>
                    <a:pt x="344" y="295"/>
                  </a:moveTo>
                  <a:lnTo>
                    <a:pt x="394" y="507"/>
                  </a:lnTo>
                  <a:lnTo>
                    <a:pt x="350" y="507"/>
                  </a:lnTo>
                  <a:lnTo>
                    <a:pt x="299" y="349"/>
                  </a:lnTo>
                  <a:cubicBezTo>
                    <a:pt x="297" y="342"/>
                    <a:pt x="290" y="337"/>
                    <a:pt x="283" y="337"/>
                  </a:cubicBezTo>
                  <a:lnTo>
                    <a:pt x="147" y="337"/>
                  </a:lnTo>
                  <a:cubicBezTo>
                    <a:pt x="119" y="337"/>
                    <a:pt x="97" y="315"/>
                    <a:pt x="97" y="288"/>
                  </a:cubicBezTo>
                  <a:lnTo>
                    <a:pt x="96" y="125"/>
                  </a:lnTo>
                  <a:lnTo>
                    <a:pt x="96" y="73"/>
                  </a:lnTo>
                  <a:cubicBezTo>
                    <a:pt x="96" y="62"/>
                    <a:pt x="100" y="53"/>
                    <a:pt x="107" y="45"/>
                  </a:cubicBezTo>
                  <a:cubicBezTo>
                    <a:pt x="115" y="37"/>
                    <a:pt x="125" y="33"/>
                    <a:pt x="136" y="33"/>
                  </a:cubicBezTo>
                  <a:lnTo>
                    <a:pt x="191" y="33"/>
                  </a:lnTo>
                  <a:cubicBezTo>
                    <a:pt x="194" y="33"/>
                    <a:pt x="197" y="34"/>
                    <a:pt x="199" y="37"/>
                  </a:cubicBezTo>
                  <a:lnTo>
                    <a:pt x="285" y="123"/>
                  </a:lnTo>
                  <a:cubicBezTo>
                    <a:pt x="289" y="126"/>
                    <a:pt x="293" y="128"/>
                    <a:pt x="297" y="128"/>
                  </a:cubicBezTo>
                  <a:lnTo>
                    <a:pt x="382" y="128"/>
                  </a:lnTo>
                  <a:lnTo>
                    <a:pt x="382" y="129"/>
                  </a:lnTo>
                  <a:cubicBezTo>
                    <a:pt x="383" y="136"/>
                    <a:pt x="380" y="142"/>
                    <a:pt x="376" y="147"/>
                  </a:cubicBezTo>
                  <a:cubicBezTo>
                    <a:pt x="371" y="152"/>
                    <a:pt x="365" y="154"/>
                    <a:pt x="359" y="154"/>
                  </a:cubicBezTo>
                  <a:lnTo>
                    <a:pt x="245" y="154"/>
                  </a:lnTo>
                  <a:lnTo>
                    <a:pt x="219" y="128"/>
                  </a:lnTo>
                  <a:lnTo>
                    <a:pt x="219" y="128"/>
                  </a:lnTo>
                  <a:lnTo>
                    <a:pt x="199" y="108"/>
                  </a:lnTo>
                  <a:cubicBezTo>
                    <a:pt x="192" y="101"/>
                    <a:pt x="182" y="101"/>
                    <a:pt x="175" y="108"/>
                  </a:cubicBezTo>
                  <a:cubicBezTo>
                    <a:pt x="169" y="114"/>
                    <a:pt x="169" y="125"/>
                    <a:pt x="175" y="131"/>
                  </a:cubicBezTo>
                  <a:lnTo>
                    <a:pt x="190" y="146"/>
                  </a:lnTo>
                  <a:lnTo>
                    <a:pt x="190" y="171"/>
                  </a:lnTo>
                  <a:lnTo>
                    <a:pt x="190" y="245"/>
                  </a:lnTo>
                  <a:cubicBezTo>
                    <a:pt x="190" y="254"/>
                    <a:pt x="198" y="261"/>
                    <a:pt x="207" y="261"/>
                  </a:cubicBezTo>
                  <a:lnTo>
                    <a:pt x="302" y="261"/>
                  </a:lnTo>
                  <a:cubicBezTo>
                    <a:pt x="322" y="261"/>
                    <a:pt x="339" y="275"/>
                    <a:pt x="344" y="295"/>
                  </a:cubicBezTo>
                  <a:close/>
                  <a:moveTo>
                    <a:pt x="203" y="395"/>
                  </a:moveTo>
                  <a:lnTo>
                    <a:pt x="45" y="395"/>
                  </a:lnTo>
                  <a:cubicBezTo>
                    <a:pt x="39" y="395"/>
                    <a:pt x="34" y="390"/>
                    <a:pt x="34" y="384"/>
                  </a:cubicBezTo>
                  <a:lnTo>
                    <a:pt x="34" y="45"/>
                  </a:lnTo>
                  <a:cubicBezTo>
                    <a:pt x="34" y="38"/>
                    <a:pt x="39" y="33"/>
                    <a:pt x="45" y="33"/>
                  </a:cubicBezTo>
                  <a:lnTo>
                    <a:pt x="51" y="33"/>
                  </a:lnTo>
                  <a:cubicBezTo>
                    <a:pt x="57" y="33"/>
                    <a:pt x="62" y="38"/>
                    <a:pt x="62" y="45"/>
                  </a:cubicBezTo>
                  <a:lnTo>
                    <a:pt x="62" y="73"/>
                  </a:lnTo>
                  <a:cubicBezTo>
                    <a:pt x="62" y="74"/>
                    <a:pt x="62" y="74"/>
                    <a:pt x="62" y="75"/>
                  </a:cubicBezTo>
                  <a:lnTo>
                    <a:pt x="63" y="126"/>
                  </a:lnTo>
                  <a:lnTo>
                    <a:pt x="64" y="355"/>
                  </a:lnTo>
                  <a:cubicBezTo>
                    <a:pt x="64" y="365"/>
                    <a:pt x="71" y="372"/>
                    <a:pt x="81" y="372"/>
                  </a:cubicBezTo>
                  <a:lnTo>
                    <a:pt x="203" y="372"/>
                  </a:lnTo>
                  <a:cubicBezTo>
                    <a:pt x="210" y="372"/>
                    <a:pt x="215" y="377"/>
                    <a:pt x="215" y="384"/>
                  </a:cubicBezTo>
                  <a:cubicBezTo>
                    <a:pt x="215" y="390"/>
                    <a:pt x="210" y="395"/>
                    <a:pt x="203" y="395"/>
                  </a:cubicBezTo>
                  <a:close/>
                  <a:moveTo>
                    <a:pt x="825" y="188"/>
                  </a:moveTo>
                  <a:lnTo>
                    <a:pt x="844" y="188"/>
                  </a:lnTo>
                  <a:lnTo>
                    <a:pt x="844" y="228"/>
                  </a:lnTo>
                  <a:lnTo>
                    <a:pt x="223" y="228"/>
                  </a:lnTo>
                  <a:lnTo>
                    <a:pt x="223" y="188"/>
                  </a:lnTo>
                  <a:lnTo>
                    <a:pt x="359" y="188"/>
                  </a:lnTo>
                  <a:lnTo>
                    <a:pt x="709" y="188"/>
                  </a:lnTo>
                  <a:lnTo>
                    <a:pt x="825" y="188"/>
                  </a:lnTo>
                  <a:close/>
                  <a:moveTo>
                    <a:pt x="1022" y="0"/>
                  </a:moveTo>
                  <a:lnTo>
                    <a:pt x="1017" y="0"/>
                  </a:lnTo>
                  <a:cubicBezTo>
                    <a:pt x="1002" y="0"/>
                    <a:pt x="988" y="7"/>
                    <a:pt x="980" y="19"/>
                  </a:cubicBezTo>
                  <a:cubicBezTo>
                    <a:pt x="967" y="7"/>
                    <a:pt x="949" y="0"/>
                    <a:pt x="931" y="0"/>
                  </a:cubicBezTo>
                  <a:lnTo>
                    <a:pt x="877" y="0"/>
                  </a:lnTo>
                  <a:cubicBezTo>
                    <a:pt x="865" y="0"/>
                    <a:pt x="853" y="5"/>
                    <a:pt x="845" y="13"/>
                  </a:cubicBezTo>
                  <a:lnTo>
                    <a:pt x="763" y="95"/>
                  </a:lnTo>
                  <a:lnTo>
                    <a:pt x="669" y="95"/>
                  </a:lnTo>
                  <a:cubicBezTo>
                    <a:pt x="660" y="95"/>
                    <a:pt x="653" y="102"/>
                    <a:pt x="652" y="111"/>
                  </a:cubicBezTo>
                  <a:lnTo>
                    <a:pt x="652" y="128"/>
                  </a:lnTo>
                  <a:cubicBezTo>
                    <a:pt x="651" y="137"/>
                    <a:pt x="653" y="146"/>
                    <a:pt x="657" y="154"/>
                  </a:cubicBezTo>
                  <a:lnTo>
                    <a:pt x="410" y="154"/>
                  </a:lnTo>
                  <a:cubicBezTo>
                    <a:pt x="414" y="146"/>
                    <a:pt x="416" y="137"/>
                    <a:pt x="416" y="128"/>
                  </a:cubicBezTo>
                  <a:lnTo>
                    <a:pt x="415" y="111"/>
                  </a:lnTo>
                  <a:cubicBezTo>
                    <a:pt x="415" y="102"/>
                    <a:pt x="407" y="95"/>
                    <a:pt x="398" y="95"/>
                  </a:cubicBezTo>
                  <a:lnTo>
                    <a:pt x="304" y="95"/>
                  </a:lnTo>
                  <a:lnTo>
                    <a:pt x="223" y="13"/>
                  </a:lnTo>
                  <a:cubicBezTo>
                    <a:pt x="214" y="5"/>
                    <a:pt x="203" y="0"/>
                    <a:pt x="191" y="0"/>
                  </a:cubicBezTo>
                  <a:lnTo>
                    <a:pt x="136" y="0"/>
                  </a:lnTo>
                  <a:cubicBezTo>
                    <a:pt x="118" y="0"/>
                    <a:pt x="101" y="7"/>
                    <a:pt x="87" y="19"/>
                  </a:cubicBezTo>
                  <a:cubicBezTo>
                    <a:pt x="79" y="7"/>
                    <a:pt x="66" y="0"/>
                    <a:pt x="51" y="0"/>
                  </a:cubicBezTo>
                  <a:lnTo>
                    <a:pt x="45" y="0"/>
                  </a:lnTo>
                  <a:cubicBezTo>
                    <a:pt x="20" y="0"/>
                    <a:pt x="0" y="20"/>
                    <a:pt x="0" y="45"/>
                  </a:cubicBezTo>
                  <a:lnTo>
                    <a:pt x="0" y="384"/>
                  </a:lnTo>
                  <a:cubicBezTo>
                    <a:pt x="0" y="408"/>
                    <a:pt x="20" y="428"/>
                    <a:pt x="45" y="428"/>
                  </a:cubicBezTo>
                  <a:lnTo>
                    <a:pt x="128" y="428"/>
                  </a:lnTo>
                  <a:lnTo>
                    <a:pt x="128" y="456"/>
                  </a:lnTo>
                  <a:lnTo>
                    <a:pt x="75" y="492"/>
                  </a:lnTo>
                  <a:cubicBezTo>
                    <a:pt x="67" y="497"/>
                    <a:pt x="65" y="507"/>
                    <a:pt x="71" y="515"/>
                  </a:cubicBezTo>
                  <a:cubicBezTo>
                    <a:pt x="74" y="519"/>
                    <a:pt x="79" y="522"/>
                    <a:pt x="84" y="522"/>
                  </a:cubicBezTo>
                  <a:cubicBezTo>
                    <a:pt x="88" y="522"/>
                    <a:pt x="91" y="521"/>
                    <a:pt x="94" y="519"/>
                  </a:cubicBezTo>
                  <a:lnTo>
                    <a:pt x="128" y="496"/>
                  </a:lnTo>
                  <a:lnTo>
                    <a:pt x="128" y="523"/>
                  </a:lnTo>
                  <a:cubicBezTo>
                    <a:pt x="128" y="533"/>
                    <a:pt x="135" y="540"/>
                    <a:pt x="144" y="540"/>
                  </a:cubicBezTo>
                  <a:cubicBezTo>
                    <a:pt x="154" y="540"/>
                    <a:pt x="161" y="533"/>
                    <a:pt x="161" y="523"/>
                  </a:cubicBezTo>
                  <a:lnTo>
                    <a:pt x="161" y="496"/>
                  </a:lnTo>
                  <a:lnTo>
                    <a:pt x="196" y="520"/>
                  </a:lnTo>
                  <a:cubicBezTo>
                    <a:pt x="204" y="526"/>
                    <a:pt x="214" y="524"/>
                    <a:pt x="219" y="516"/>
                  </a:cubicBezTo>
                  <a:cubicBezTo>
                    <a:pt x="225" y="509"/>
                    <a:pt x="223" y="498"/>
                    <a:pt x="215" y="493"/>
                  </a:cubicBezTo>
                  <a:lnTo>
                    <a:pt x="161" y="456"/>
                  </a:lnTo>
                  <a:lnTo>
                    <a:pt x="161" y="428"/>
                  </a:lnTo>
                  <a:lnTo>
                    <a:pt x="203" y="428"/>
                  </a:lnTo>
                  <a:cubicBezTo>
                    <a:pt x="228" y="428"/>
                    <a:pt x="248" y="408"/>
                    <a:pt x="248" y="384"/>
                  </a:cubicBezTo>
                  <a:cubicBezTo>
                    <a:pt x="248" y="379"/>
                    <a:pt x="247" y="375"/>
                    <a:pt x="246" y="371"/>
                  </a:cubicBezTo>
                  <a:lnTo>
                    <a:pt x="271" y="371"/>
                  </a:lnTo>
                  <a:lnTo>
                    <a:pt x="322" y="528"/>
                  </a:lnTo>
                  <a:cubicBezTo>
                    <a:pt x="325" y="535"/>
                    <a:pt x="331" y="540"/>
                    <a:pt x="338" y="540"/>
                  </a:cubicBezTo>
                  <a:lnTo>
                    <a:pt x="415" y="540"/>
                  </a:lnTo>
                  <a:cubicBezTo>
                    <a:pt x="420" y="540"/>
                    <a:pt x="425" y="538"/>
                    <a:pt x="428" y="534"/>
                  </a:cubicBezTo>
                  <a:cubicBezTo>
                    <a:pt x="431" y="530"/>
                    <a:pt x="432" y="524"/>
                    <a:pt x="431" y="520"/>
                  </a:cubicBezTo>
                  <a:lnTo>
                    <a:pt x="376" y="287"/>
                  </a:lnTo>
                  <a:cubicBezTo>
                    <a:pt x="374" y="278"/>
                    <a:pt x="370" y="269"/>
                    <a:pt x="365" y="261"/>
                  </a:cubicBezTo>
                  <a:lnTo>
                    <a:pt x="480" y="261"/>
                  </a:lnTo>
                  <a:lnTo>
                    <a:pt x="480" y="523"/>
                  </a:lnTo>
                  <a:cubicBezTo>
                    <a:pt x="480" y="533"/>
                    <a:pt x="487" y="540"/>
                    <a:pt x="496" y="540"/>
                  </a:cubicBezTo>
                  <a:lnTo>
                    <a:pt x="571" y="540"/>
                  </a:lnTo>
                  <a:cubicBezTo>
                    <a:pt x="580" y="540"/>
                    <a:pt x="588" y="533"/>
                    <a:pt x="588" y="523"/>
                  </a:cubicBezTo>
                  <a:lnTo>
                    <a:pt x="588" y="261"/>
                  </a:lnTo>
                  <a:lnTo>
                    <a:pt x="702" y="261"/>
                  </a:lnTo>
                  <a:cubicBezTo>
                    <a:pt x="697" y="269"/>
                    <a:pt x="693" y="278"/>
                    <a:pt x="691" y="287"/>
                  </a:cubicBezTo>
                  <a:lnTo>
                    <a:pt x="636" y="520"/>
                  </a:lnTo>
                  <a:cubicBezTo>
                    <a:pt x="635" y="524"/>
                    <a:pt x="636" y="530"/>
                    <a:pt x="640" y="534"/>
                  </a:cubicBezTo>
                  <a:cubicBezTo>
                    <a:pt x="643" y="538"/>
                    <a:pt x="648" y="540"/>
                    <a:pt x="653" y="540"/>
                  </a:cubicBezTo>
                  <a:lnTo>
                    <a:pt x="729" y="540"/>
                  </a:lnTo>
                  <a:cubicBezTo>
                    <a:pt x="736" y="540"/>
                    <a:pt x="743" y="535"/>
                    <a:pt x="745" y="528"/>
                  </a:cubicBezTo>
                  <a:lnTo>
                    <a:pt x="796" y="371"/>
                  </a:lnTo>
                  <a:lnTo>
                    <a:pt x="821" y="371"/>
                  </a:lnTo>
                  <a:cubicBezTo>
                    <a:pt x="820" y="375"/>
                    <a:pt x="819" y="379"/>
                    <a:pt x="819" y="384"/>
                  </a:cubicBezTo>
                  <a:cubicBezTo>
                    <a:pt x="819" y="408"/>
                    <a:pt x="839" y="428"/>
                    <a:pt x="864" y="428"/>
                  </a:cubicBezTo>
                  <a:lnTo>
                    <a:pt x="906" y="428"/>
                  </a:lnTo>
                  <a:lnTo>
                    <a:pt x="906" y="456"/>
                  </a:lnTo>
                  <a:lnTo>
                    <a:pt x="852" y="493"/>
                  </a:lnTo>
                  <a:cubicBezTo>
                    <a:pt x="845" y="498"/>
                    <a:pt x="843" y="509"/>
                    <a:pt x="848" y="516"/>
                  </a:cubicBezTo>
                  <a:cubicBezTo>
                    <a:pt x="853" y="524"/>
                    <a:pt x="863" y="526"/>
                    <a:pt x="871" y="520"/>
                  </a:cubicBezTo>
                  <a:lnTo>
                    <a:pt x="906" y="496"/>
                  </a:lnTo>
                  <a:lnTo>
                    <a:pt x="906" y="523"/>
                  </a:lnTo>
                  <a:cubicBezTo>
                    <a:pt x="906" y="533"/>
                    <a:pt x="914" y="540"/>
                    <a:pt x="923" y="540"/>
                  </a:cubicBezTo>
                  <a:cubicBezTo>
                    <a:pt x="932" y="540"/>
                    <a:pt x="940" y="533"/>
                    <a:pt x="940" y="523"/>
                  </a:cubicBezTo>
                  <a:lnTo>
                    <a:pt x="940" y="496"/>
                  </a:lnTo>
                  <a:lnTo>
                    <a:pt x="974" y="519"/>
                  </a:lnTo>
                  <a:cubicBezTo>
                    <a:pt x="976" y="521"/>
                    <a:pt x="980" y="522"/>
                    <a:pt x="983" y="522"/>
                  </a:cubicBezTo>
                  <a:cubicBezTo>
                    <a:pt x="988" y="522"/>
                    <a:pt x="994" y="519"/>
                    <a:pt x="997" y="515"/>
                  </a:cubicBezTo>
                  <a:cubicBezTo>
                    <a:pt x="1002" y="507"/>
                    <a:pt x="1000" y="497"/>
                    <a:pt x="992" y="492"/>
                  </a:cubicBezTo>
                  <a:lnTo>
                    <a:pt x="940" y="456"/>
                  </a:lnTo>
                  <a:lnTo>
                    <a:pt x="940" y="428"/>
                  </a:lnTo>
                  <a:lnTo>
                    <a:pt x="1022" y="428"/>
                  </a:lnTo>
                  <a:cubicBezTo>
                    <a:pt x="1047" y="428"/>
                    <a:pt x="1067" y="408"/>
                    <a:pt x="1067" y="384"/>
                  </a:cubicBezTo>
                  <a:lnTo>
                    <a:pt x="1067" y="45"/>
                  </a:lnTo>
                  <a:cubicBezTo>
                    <a:pt x="1067" y="20"/>
                    <a:pt x="1047" y="0"/>
                    <a:pt x="1022" y="0"/>
                  </a:cubicBezTo>
                </a:path>
              </a:pathLst>
            </a:custGeom>
            <a:grp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05">
              <a:extLst>
                <a:ext uri="{FF2B5EF4-FFF2-40B4-BE49-F238E27FC236}">
                  <a16:creationId xmlns:a16="http://schemas.microsoft.com/office/drawing/2014/main" id="{3D749C66-F704-41E5-8B45-47672D319927}"/>
                </a:ext>
              </a:extLst>
            </p:cNvPr>
            <p:cNvSpPr>
              <a:spLocks noEditPoints="1"/>
            </p:cNvSpPr>
            <p:nvPr/>
          </p:nvSpPr>
          <p:spPr bwMode="auto">
            <a:xfrm>
              <a:off x="6388100" y="1644651"/>
              <a:ext cx="385763" cy="155575"/>
            </a:xfrm>
            <a:custGeom>
              <a:avLst/>
              <a:gdLst>
                <a:gd name="T0" fmla="*/ 196 w 647"/>
                <a:gd name="T1" fmla="*/ 34 h 261"/>
                <a:gd name="T2" fmla="*/ 358 w 647"/>
                <a:gd name="T3" fmla="*/ 121 h 261"/>
                <a:gd name="T4" fmla="*/ 196 w 647"/>
                <a:gd name="T5" fmla="*/ 208 h 261"/>
                <a:gd name="T6" fmla="*/ 144 w 647"/>
                <a:gd name="T7" fmla="*/ 203 h 261"/>
                <a:gd name="T8" fmla="*/ 105 w 647"/>
                <a:gd name="T9" fmla="*/ 219 h 261"/>
                <a:gd name="T10" fmla="*/ 96 w 647"/>
                <a:gd name="T11" fmla="*/ 225 h 261"/>
                <a:gd name="T12" fmla="*/ 93 w 647"/>
                <a:gd name="T13" fmla="*/ 213 h 261"/>
                <a:gd name="T14" fmla="*/ 76 w 647"/>
                <a:gd name="T15" fmla="*/ 179 h 261"/>
                <a:gd name="T16" fmla="*/ 33 w 647"/>
                <a:gd name="T17" fmla="*/ 121 h 261"/>
                <a:gd name="T18" fmla="*/ 196 w 647"/>
                <a:gd name="T19" fmla="*/ 34 h 261"/>
                <a:gd name="T20" fmla="*/ 452 w 647"/>
                <a:gd name="T21" fmla="*/ 34 h 261"/>
                <a:gd name="T22" fmla="*/ 614 w 647"/>
                <a:gd name="T23" fmla="*/ 121 h 261"/>
                <a:gd name="T24" fmla="*/ 571 w 647"/>
                <a:gd name="T25" fmla="*/ 179 h 261"/>
                <a:gd name="T26" fmla="*/ 554 w 647"/>
                <a:gd name="T27" fmla="*/ 213 h 261"/>
                <a:gd name="T28" fmla="*/ 551 w 647"/>
                <a:gd name="T29" fmla="*/ 225 h 261"/>
                <a:gd name="T30" fmla="*/ 542 w 647"/>
                <a:gd name="T31" fmla="*/ 219 h 261"/>
                <a:gd name="T32" fmla="*/ 503 w 647"/>
                <a:gd name="T33" fmla="*/ 203 h 261"/>
                <a:gd name="T34" fmla="*/ 452 w 647"/>
                <a:gd name="T35" fmla="*/ 208 h 261"/>
                <a:gd name="T36" fmla="*/ 356 w 647"/>
                <a:gd name="T37" fmla="*/ 190 h 261"/>
                <a:gd name="T38" fmla="*/ 391 w 647"/>
                <a:gd name="T39" fmla="*/ 121 h 261"/>
                <a:gd name="T40" fmla="*/ 356 w 647"/>
                <a:gd name="T41" fmla="*/ 51 h 261"/>
                <a:gd name="T42" fmla="*/ 452 w 647"/>
                <a:gd name="T43" fmla="*/ 34 h 261"/>
                <a:gd name="T44" fmla="*/ 57 w 647"/>
                <a:gd name="T45" fmla="*/ 206 h 261"/>
                <a:gd name="T46" fmla="*/ 61 w 647"/>
                <a:gd name="T47" fmla="*/ 221 h 261"/>
                <a:gd name="T48" fmla="*/ 84 w 647"/>
                <a:gd name="T49" fmla="*/ 260 h 261"/>
                <a:gd name="T50" fmla="*/ 92 w 647"/>
                <a:gd name="T51" fmla="*/ 261 h 261"/>
                <a:gd name="T52" fmla="*/ 125 w 647"/>
                <a:gd name="T53" fmla="*/ 246 h 261"/>
                <a:gd name="T54" fmla="*/ 139 w 647"/>
                <a:gd name="T55" fmla="*/ 236 h 261"/>
                <a:gd name="T56" fmla="*/ 196 w 647"/>
                <a:gd name="T57" fmla="*/ 241 h 261"/>
                <a:gd name="T58" fmla="*/ 324 w 647"/>
                <a:gd name="T59" fmla="*/ 212 h 261"/>
                <a:gd name="T60" fmla="*/ 452 w 647"/>
                <a:gd name="T61" fmla="*/ 241 h 261"/>
                <a:gd name="T62" fmla="*/ 508 w 647"/>
                <a:gd name="T63" fmla="*/ 236 h 261"/>
                <a:gd name="T64" fmla="*/ 523 w 647"/>
                <a:gd name="T65" fmla="*/ 246 h 261"/>
                <a:gd name="T66" fmla="*/ 555 w 647"/>
                <a:gd name="T67" fmla="*/ 261 h 261"/>
                <a:gd name="T68" fmla="*/ 564 w 647"/>
                <a:gd name="T69" fmla="*/ 260 h 261"/>
                <a:gd name="T70" fmla="*/ 586 w 647"/>
                <a:gd name="T71" fmla="*/ 221 h 261"/>
                <a:gd name="T72" fmla="*/ 590 w 647"/>
                <a:gd name="T73" fmla="*/ 206 h 261"/>
                <a:gd name="T74" fmla="*/ 647 w 647"/>
                <a:gd name="T75" fmla="*/ 121 h 261"/>
                <a:gd name="T76" fmla="*/ 452 w 647"/>
                <a:gd name="T77" fmla="*/ 0 h 261"/>
                <a:gd name="T78" fmla="*/ 324 w 647"/>
                <a:gd name="T79" fmla="*/ 29 h 261"/>
                <a:gd name="T80" fmla="*/ 196 w 647"/>
                <a:gd name="T81" fmla="*/ 0 h 261"/>
                <a:gd name="T82" fmla="*/ 0 w 647"/>
                <a:gd name="T83" fmla="*/ 121 h 261"/>
                <a:gd name="T84" fmla="*/ 57 w 647"/>
                <a:gd name="T85" fmla="*/ 20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7" h="261">
                  <a:moveTo>
                    <a:pt x="196" y="34"/>
                  </a:moveTo>
                  <a:cubicBezTo>
                    <a:pt x="284" y="34"/>
                    <a:pt x="358" y="74"/>
                    <a:pt x="358" y="121"/>
                  </a:cubicBezTo>
                  <a:cubicBezTo>
                    <a:pt x="358" y="168"/>
                    <a:pt x="284" y="208"/>
                    <a:pt x="196" y="208"/>
                  </a:cubicBezTo>
                  <a:cubicBezTo>
                    <a:pt x="178" y="208"/>
                    <a:pt x="161" y="206"/>
                    <a:pt x="144" y="203"/>
                  </a:cubicBezTo>
                  <a:cubicBezTo>
                    <a:pt x="130" y="201"/>
                    <a:pt x="117" y="210"/>
                    <a:pt x="105" y="219"/>
                  </a:cubicBezTo>
                  <a:cubicBezTo>
                    <a:pt x="102" y="221"/>
                    <a:pt x="99" y="223"/>
                    <a:pt x="96" y="225"/>
                  </a:cubicBezTo>
                  <a:cubicBezTo>
                    <a:pt x="95" y="221"/>
                    <a:pt x="94" y="217"/>
                    <a:pt x="93" y="213"/>
                  </a:cubicBezTo>
                  <a:cubicBezTo>
                    <a:pt x="90" y="199"/>
                    <a:pt x="87" y="185"/>
                    <a:pt x="76" y="179"/>
                  </a:cubicBezTo>
                  <a:cubicBezTo>
                    <a:pt x="48" y="163"/>
                    <a:pt x="33" y="142"/>
                    <a:pt x="33" y="121"/>
                  </a:cubicBezTo>
                  <a:cubicBezTo>
                    <a:pt x="33" y="74"/>
                    <a:pt x="108" y="34"/>
                    <a:pt x="196" y="34"/>
                  </a:cubicBezTo>
                  <a:close/>
                  <a:moveTo>
                    <a:pt x="452" y="34"/>
                  </a:moveTo>
                  <a:cubicBezTo>
                    <a:pt x="540" y="34"/>
                    <a:pt x="614" y="74"/>
                    <a:pt x="614" y="121"/>
                  </a:cubicBezTo>
                  <a:cubicBezTo>
                    <a:pt x="614" y="142"/>
                    <a:pt x="599" y="163"/>
                    <a:pt x="571" y="179"/>
                  </a:cubicBezTo>
                  <a:cubicBezTo>
                    <a:pt x="560" y="185"/>
                    <a:pt x="557" y="199"/>
                    <a:pt x="554" y="213"/>
                  </a:cubicBezTo>
                  <a:cubicBezTo>
                    <a:pt x="553" y="217"/>
                    <a:pt x="552" y="221"/>
                    <a:pt x="551" y="225"/>
                  </a:cubicBezTo>
                  <a:cubicBezTo>
                    <a:pt x="548" y="223"/>
                    <a:pt x="545" y="221"/>
                    <a:pt x="542" y="219"/>
                  </a:cubicBezTo>
                  <a:cubicBezTo>
                    <a:pt x="530" y="210"/>
                    <a:pt x="517" y="201"/>
                    <a:pt x="503" y="203"/>
                  </a:cubicBezTo>
                  <a:cubicBezTo>
                    <a:pt x="487" y="206"/>
                    <a:pt x="469" y="208"/>
                    <a:pt x="452" y="208"/>
                  </a:cubicBezTo>
                  <a:cubicBezTo>
                    <a:pt x="417" y="208"/>
                    <a:pt x="384" y="202"/>
                    <a:pt x="356" y="190"/>
                  </a:cubicBezTo>
                  <a:cubicBezTo>
                    <a:pt x="378" y="171"/>
                    <a:pt x="391" y="147"/>
                    <a:pt x="391" y="121"/>
                  </a:cubicBezTo>
                  <a:cubicBezTo>
                    <a:pt x="391" y="95"/>
                    <a:pt x="378" y="71"/>
                    <a:pt x="356" y="51"/>
                  </a:cubicBezTo>
                  <a:cubicBezTo>
                    <a:pt x="384" y="40"/>
                    <a:pt x="417" y="34"/>
                    <a:pt x="452" y="34"/>
                  </a:cubicBezTo>
                  <a:close/>
                  <a:moveTo>
                    <a:pt x="57" y="206"/>
                  </a:moveTo>
                  <a:cubicBezTo>
                    <a:pt x="58" y="209"/>
                    <a:pt x="60" y="216"/>
                    <a:pt x="61" y="221"/>
                  </a:cubicBezTo>
                  <a:cubicBezTo>
                    <a:pt x="64" y="236"/>
                    <a:pt x="68" y="254"/>
                    <a:pt x="84" y="260"/>
                  </a:cubicBezTo>
                  <a:cubicBezTo>
                    <a:pt x="86" y="261"/>
                    <a:pt x="89" y="261"/>
                    <a:pt x="92" y="261"/>
                  </a:cubicBezTo>
                  <a:cubicBezTo>
                    <a:pt x="103" y="261"/>
                    <a:pt x="114" y="253"/>
                    <a:pt x="125" y="246"/>
                  </a:cubicBezTo>
                  <a:cubicBezTo>
                    <a:pt x="129" y="243"/>
                    <a:pt x="136" y="237"/>
                    <a:pt x="139" y="236"/>
                  </a:cubicBezTo>
                  <a:cubicBezTo>
                    <a:pt x="157" y="239"/>
                    <a:pt x="176" y="241"/>
                    <a:pt x="196" y="241"/>
                  </a:cubicBezTo>
                  <a:cubicBezTo>
                    <a:pt x="245" y="241"/>
                    <a:pt x="290" y="230"/>
                    <a:pt x="324" y="212"/>
                  </a:cubicBezTo>
                  <a:cubicBezTo>
                    <a:pt x="359" y="231"/>
                    <a:pt x="404" y="241"/>
                    <a:pt x="452" y="241"/>
                  </a:cubicBezTo>
                  <a:cubicBezTo>
                    <a:pt x="471" y="241"/>
                    <a:pt x="490" y="239"/>
                    <a:pt x="508" y="236"/>
                  </a:cubicBezTo>
                  <a:cubicBezTo>
                    <a:pt x="511" y="237"/>
                    <a:pt x="518" y="243"/>
                    <a:pt x="523" y="246"/>
                  </a:cubicBezTo>
                  <a:cubicBezTo>
                    <a:pt x="533" y="253"/>
                    <a:pt x="544" y="261"/>
                    <a:pt x="555" y="261"/>
                  </a:cubicBezTo>
                  <a:cubicBezTo>
                    <a:pt x="558" y="261"/>
                    <a:pt x="561" y="261"/>
                    <a:pt x="564" y="260"/>
                  </a:cubicBezTo>
                  <a:cubicBezTo>
                    <a:pt x="579" y="254"/>
                    <a:pt x="583" y="237"/>
                    <a:pt x="586" y="221"/>
                  </a:cubicBezTo>
                  <a:cubicBezTo>
                    <a:pt x="587" y="216"/>
                    <a:pt x="589" y="209"/>
                    <a:pt x="590" y="206"/>
                  </a:cubicBezTo>
                  <a:cubicBezTo>
                    <a:pt x="627" y="184"/>
                    <a:pt x="647" y="154"/>
                    <a:pt x="647" y="121"/>
                  </a:cubicBezTo>
                  <a:cubicBezTo>
                    <a:pt x="647" y="53"/>
                    <a:pt x="561" y="0"/>
                    <a:pt x="452" y="0"/>
                  </a:cubicBezTo>
                  <a:cubicBezTo>
                    <a:pt x="404" y="0"/>
                    <a:pt x="359" y="11"/>
                    <a:pt x="324" y="29"/>
                  </a:cubicBezTo>
                  <a:cubicBezTo>
                    <a:pt x="290" y="11"/>
                    <a:pt x="245" y="0"/>
                    <a:pt x="196" y="0"/>
                  </a:cubicBezTo>
                  <a:cubicBezTo>
                    <a:pt x="86" y="0"/>
                    <a:pt x="0" y="53"/>
                    <a:pt x="0" y="121"/>
                  </a:cubicBezTo>
                  <a:cubicBezTo>
                    <a:pt x="0" y="154"/>
                    <a:pt x="20" y="184"/>
                    <a:pt x="57" y="206"/>
                  </a:cubicBezTo>
                </a:path>
              </a:pathLst>
            </a:custGeom>
            <a:grp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1246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4" name="Text Placeholder 3">
            <a:extLst>
              <a:ext uri="{FF2B5EF4-FFF2-40B4-BE49-F238E27FC236}">
                <a16:creationId xmlns:a16="http://schemas.microsoft.com/office/drawing/2014/main" id="{E542747A-8B58-4D87-BF26-73734FA85C4D}"/>
              </a:ext>
            </a:extLst>
          </p:cNvPr>
          <p:cNvSpPr>
            <a:spLocks noGrp="1"/>
          </p:cNvSpPr>
          <p:nvPr>
            <p:ph type="body" sz="quarter" idx="11"/>
          </p:nvPr>
        </p:nvSpPr>
        <p:spPr/>
        <p:txBody>
          <a:bodyPr/>
          <a:lstStyle/>
          <a:p>
            <a:endParaRPr lang="en-US"/>
          </a:p>
        </p:txBody>
      </p:sp>
      <p:sp>
        <p:nvSpPr>
          <p:cNvPr id="15" name="Title 2">
            <a:extLst>
              <a:ext uri="{FF2B5EF4-FFF2-40B4-BE49-F238E27FC236}">
                <a16:creationId xmlns:a16="http://schemas.microsoft.com/office/drawing/2014/main" id="{F9471C66-42CB-4590-8B30-688EC30F60AE}"/>
              </a:ext>
            </a:extLst>
          </p:cNvPr>
          <p:cNvSpPr>
            <a:spLocks noGrp="1"/>
          </p:cNvSpPr>
          <p:nvPr>
            <p:ph type="title"/>
          </p:nvPr>
        </p:nvSpPr>
        <p:spPr>
          <a:xfrm>
            <a:off x="370453" y="323105"/>
            <a:ext cx="7376415" cy="981927"/>
          </a:xfrm>
        </p:spPr>
        <p:txBody>
          <a:bodyPr anchor="b">
            <a:norm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CSDL</a:t>
            </a:r>
            <a:endParaRPr lang="vi-VN" sz="2800" dirty="0">
              <a:latin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3B5BB0DA-2242-4601-A42F-EA481E2F4E9C}"/>
              </a:ext>
            </a:extLst>
          </p:cNvPr>
          <p:cNvSpPr txBox="1">
            <a:spLocks/>
          </p:cNvSpPr>
          <p:nvPr/>
        </p:nvSpPr>
        <p:spPr>
          <a:xfrm>
            <a:off x="370453" y="114251"/>
            <a:ext cx="1104568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latin typeface="Times New Roman" panose="02020603050405020304" pitchFamily="18" charset="0"/>
                <a:cs typeface="Times New Roman" panose="02020603050405020304" pitchFamily="18" charset="0"/>
              </a:rPr>
              <a:t>2.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SỞ DỮ LIỆU VÀ MỘT SỐ THUỘC TÍNH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BẢN</a:t>
            </a:r>
            <a:endParaRPr lang="en-US" sz="3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18EBF759-43D6-4155-B3FA-54B0DCB745BA}"/>
              </a:ext>
            </a:extLst>
          </p:cNvPr>
          <p:cNvSpPr/>
          <p:nvPr/>
        </p:nvSpPr>
        <p:spPr>
          <a:xfrm>
            <a:off x="370453" y="2179762"/>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không</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dư</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thừa</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7" name="Freeform: Shape 16">
            <a:extLst>
              <a:ext uri="{FF2B5EF4-FFF2-40B4-BE49-F238E27FC236}">
                <a16:creationId xmlns:a16="http://schemas.microsoft.com/office/drawing/2014/main" id="{8AF61405-B261-4EAB-9578-EA92E431D6EF}"/>
              </a:ext>
            </a:extLst>
          </p:cNvPr>
          <p:cNvSpPr/>
          <p:nvPr/>
        </p:nvSpPr>
        <p:spPr>
          <a:xfrm>
            <a:off x="370453" y="1611438"/>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cấu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trúc</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2" name="Freeform: Shape 11">
            <a:extLst>
              <a:ext uri="{FF2B5EF4-FFF2-40B4-BE49-F238E27FC236}">
                <a16:creationId xmlns:a16="http://schemas.microsoft.com/office/drawing/2014/main" id="{1474047F-44ED-4954-8A7C-9914044F9546}"/>
              </a:ext>
            </a:extLst>
          </p:cNvPr>
          <p:cNvSpPr/>
          <p:nvPr/>
        </p:nvSpPr>
        <p:spPr>
          <a:xfrm>
            <a:off x="370452" y="2758266"/>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độc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lập</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pic>
        <p:nvPicPr>
          <p:cNvPr id="18" name="Picture 4" descr="Free Source code phần mềm quản lý học sinh trung học phổ thông full code và  tài liệu">
            <a:extLst>
              <a:ext uri="{FF2B5EF4-FFF2-40B4-BE49-F238E27FC236}">
                <a16:creationId xmlns:a16="http://schemas.microsoft.com/office/drawing/2014/main" id="{2305424C-E354-4A92-B11F-B4CF3CD2B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136" y="4035817"/>
            <a:ext cx="3413096" cy="21453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Giải mã SMAS - hệ thống quản lý nhà trường vừa đoạt &quot;Tượng vàng&quot; tại Stevie  Awards 2022 | Báo Dân trí">
            <a:extLst>
              <a:ext uri="{FF2B5EF4-FFF2-40B4-BE49-F238E27FC236}">
                <a16:creationId xmlns:a16="http://schemas.microsoft.com/office/drawing/2014/main" id="{E8E406E0-4474-496E-A2BA-C5844FBD13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45" t="2112" r="11464" b="7714"/>
          <a:stretch/>
        </p:blipFill>
        <p:spPr bwMode="auto">
          <a:xfrm>
            <a:off x="7852552" y="4035817"/>
            <a:ext cx="3466389" cy="21453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6B9CED95-30B8-46E4-B7F3-2143D8B93B5A}"/>
              </a:ext>
            </a:extLst>
          </p:cNvPr>
          <p:cNvPicPr>
            <a:picLocks noChangeAspect="1"/>
          </p:cNvPicPr>
          <p:nvPr/>
        </p:nvPicPr>
        <p:blipFill>
          <a:blip r:embed="rId5"/>
          <a:stretch>
            <a:fillRect/>
          </a:stretch>
        </p:blipFill>
        <p:spPr>
          <a:xfrm>
            <a:off x="6022561" y="1587866"/>
            <a:ext cx="4188769" cy="2246956"/>
          </a:xfrm>
          <a:prstGeom prst="rect">
            <a:avLst/>
          </a:prstGeom>
        </p:spPr>
      </p:pic>
    </p:spTree>
    <p:extLst>
      <p:ext uri="{BB962C8B-B14F-4D97-AF65-F5344CB8AC3E}">
        <p14:creationId xmlns:p14="http://schemas.microsoft.com/office/powerpoint/2010/main" val="14874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4" name="Text Placeholder 3">
            <a:extLst>
              <a:ext uri="{FF2B5EF4-FFF2-40B4-BE49-F238E27FC236}">
                <a16:creationId xmlns:a16="http://schemas.microsoft.com/office/drawing/2014/main" id="{E542747A-8B58-4D87-BF26-73734FA85C4D}"/>
              </a:ext>
            </a:extLst>
          </p:cNvPr>
          <p:cNvSpPr>
            <a:spLocks noGrp="1"/>
          </p:cNvSpPr>
          <p:nvPr>
            <p:ph type="body" sz="quarter" idx="11"/>
          </p:nvPr>
        </p:nvSpPr>
        <p:spPr/>
        <p:txBody>
          <a:bodyPr/>
          <a:lstStyle/>
          <a:p>
            <a:endParaRPr lang="en-US"/>
          </a:p>
        </p:txBody>
      </p:sp>
      <p:sp>
        <p:nvSpPr>
          <p:cNvPr id="15" name="Title 2">
            <a:extLst>
              <a:ext uri="{FF2B5EF4-FFF2-40B4-BE49-F238E27FC236}">
                <a16:creationId xmlns:a16="http://schemas.microsoft.com/office/drawing/2014/main" id="{F9471C66-42CB-4590-8B30-688EC30F60AE}"/>
              </a:ext>
            </a:extLst>
          </p:cNvPr>
          <p:cNvSpPr>
            <a:spLocks noGrp="1"/>
          </p:cNvSpPr>
          <p:nvPr>
            <p:ph type="title"/>
          </p:nvPr>
        </p:nvSpPr>
        <p:spPr>
          <a:xfrm>
            <a:off x="370453" y="323105"/>
            <a:ext cx="7376415" cy="981927"/>
          </a:xfrm>
        </p:spPr>
        <p:txBody>
          <a:bodyPr anchor="b">
            <a:norm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CSDL</a:t>
            </a:r>
            <a:endParaRPr lang="vi-VN" sz="2800" dirty="0">
              <a:latin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3B5BB0DA-2242-4601-A42F-EA481E2F4E9C}"/>
              </a:ext>
            </a:extLst>
          </p:cNvPr>
          <p:cNvSpPr txBox="1">
            <a:spLocks/>
          </p:cNvSpPr>
          <p:nvPr/>
        </p:nvSpPr>
        <p:spPr>
          <a:xfrm>
            <a:off x="370453" y="114251"/>
            <a:ext cx="1104568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latin typeface="Times New Roman" panose="02020603050405020304" pitchFamily="18" charset="0"/>
                <a:cs typeface="Times New Roman" panose="02020603050405020304" pitchFamily="18" charset="0"/>
              </a:rPr>
              <a:t>2.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SỞ DỮ LIỆU VÀ MỘT SỐ THUỘC TÍNH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BẢN</a:t>
            </a:r>
            <a:endParaRPr lang="en-US" sz="3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18EBF759-43D6-4155-B3FA-54B0DCB745BA}"/>
              </a:ext>
            </a:extLst>
          </p:cNvPr>
          <p:cNvSpPr/>
          <p:nvPr/>
        </p:nvSpPr>
        <p:spPr>
          <a:xfrm>
            <a:off x="370453" y="2179762"/>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không</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dư</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thừa</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7" name="Freeform: Shape 16">
            <a:extLst>
              <a:ext uri="{FF2B5EF4-FFF2-40B4-BE49-F238E27FC236}">
                <a16:creationId xmlns:a16="http://schemas.microsoft.com/office/drawing/2014/main" id="{8AF61405-B261-4EAB-9578-EA92E431D6EF}"/>
              </a:ext>
            </a:extLst>
          </p:cNvPr>
          <p:cNvSpPr/>
          <p:nvPr/>
        </p:nvSpPr>
        <p:spPr>
          <a:xfrm>
            <a:off x="370453" y="1611438"/>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cấu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trúc</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2" name="Freeform: Shape 11">
            <a:extLst>
              <a:ext uri="{FF2B5EF4-FFF2-40B4-BE49-F238E27FC236}">
                <a16:creationId xmlns:a16="http://schemas.microsoft.com/office/drawing/2014/main" id="{1474047F-44ED-4954-8A7C-9914044F9546}"/>
              </a:ext>
            </a:extLst>
          </p:cNvPr>
          <p:cNvSpPr/>
          <p:nvPr/>
        </p:nvSpPr>
        <p:spPr>
          <a:xfrm>
            <a:off x="370452" y="2758266"/>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độc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lập</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3" name="Freeform: Shape 12">
            <a:extLst>
              <a:ext uri="{FF2B5EF4-FFF2-40B4-BE49-F238E27FC236}">
                <a16:creationId xmlns:a16="http://schemas.microsoft.com/office/drawing/2014/main" id="{B004E68F-D304-49D5-90D5-872FC5855226}"/>
              </a:ext>
            </a:extLst>
          </p:cNvPr>
          <p:cNvSpPr/>
          <p:nvPr/>
        </p:nvSpPr>
        <p:spPr>
          <a:xfrm>
            <a:off x="370451" y="3389782"/>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toàn</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vẹn</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21" name="Callout: Line 20">
            <a:extLst>
              <a:ext uri="{FF2B5EF4-FFF2-40B4-BE49-F238E27FC236}">
                <a16:creationId xmlns:a16="http://schemas.microsoft.com/office/drawing/2014/main" id="{B27BB432-4E8E-432F-A456-775C0AE269B9}"/>
              </a:ext>
            </a:extLst>
          </p:cNvPr>
          <p:cNvSpPr/>
          <p:nvPr/>
        </p:nvSpPr>
        <p:spPr>
          <a:xfrm>
            <a:off x="4932218" y="5102063"/>
            <a:ext cx="6483922" cy="976909"/>
          </a:xfrm>
          <a:prstGeom prst="borderCallout1">
            <a:avLst>
              <a:gd name="adj1" fmla="val 231"/>
              <a:gd name="adj2" fmla="val 87432"/>
              <a:gd name="adj3" fmla="val -72686"/>
              <a:gd name="adj4" fmla="val 87400"/>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err="1">
                <a:latin typeface="Roboto" panose="02000000000000000000" pitchFamily="2" charset="0"/>
                <a:ea typeface="Roboto" panose="02000000000000000000" pitchFamily="2" charset="0"/>
                <a:cs typeface="Roboto" panose="02000000000000000000" pitchFamily="2" charset="0"/>
              </a:rPr>
              <a:t>Điểm</a:t>
            </a:r>
            <a:r>
              <a:rPr lang="en-US" sz="2400" dirty="0">
                <a:latin typeface="Roboto" panose="02000000000000000000" pitchFamily="2" charset="0"/>
                <a:ea typeface="Roboto" panose="02000000000000000000" pitchFamily="2" charset="0"/>
                <a:cs typeface="Roboto" panose="02000000000000000000" pitchFamily="2" charset="0"/>
              </a:rPr>
              <a:t> TB: </a:t>
            </a:r>
            <a:r>
              <a:rPr lang="en-US" sz="2400" dirty="0" err="1">
                <a:latin typeface="Roboto" panose="02000000000000000000" pitchFamily="2" charset="0"/>
                <a:ea typeface="Roboto" panose="02000000000000000000" pitchFamily="2" charset="0"/>
                <a:cs typeface="Roboto" panose="02000000000000000000" pitchFamily="2" charset="0"/>
              </a:rPr>
              <a:t>số</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nguyên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hoặc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số</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thập</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phân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không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âm</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và</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nhỏ</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hơn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hoặc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bằng</a:t>
            </a:r>
            <a:r>
              <a:rPr lang="en-US" sz="2400" dirty="0">
                <a:latin typeface="Roboto" panose="02000000000000000000" pitchFamily="2" charset="0"/>
                <a:ea typeface="Roboto" panose="02000000000000000000" pitchFamily="2" charset="0"/>
                <a:cs typeface="Roboto" panose="02000000000000000000" pitchFamily="2" charset="0"/>
              </a:rPr>
              <a:t> 10</a:t>
            </a:r>
          </a:p>
        </p:txBody>
      </p:sp>
      <p:pic>
        <p:nvPicPr>
          <p:cNvPr id="22" name="Picture 21">
            <a:extLst>
              <a:ext uri="{FF2B5EF4-FFF2-40B4-BE49-F238E27FC236}">
                <a16:creationId xmlns:a16="http://schemas.microsoft.com/office/drawing/2014/main" id="{B16FB910-274E-455A-8897-13DB76B720D8}"/>
              </a:ext>
            </a:extLst>
          </p:cNvPr>
          <p:cNvPicPr>
            <a:picLocks noChangeAspect="1"/>
          </p:cNvPicPr>
          <p:nvPr/>
        </p:nvPicPr>
        <p:blipFill>
          <a:blip r:embed="rId3"/>
          <a:stretch>
            <a:fillRect/>
          </a:stretch>
        </p:blipFill>
        <p:spPr>
          <a:xfrm>
            <a:off x="5036493" y="1384077"/>
            <a:ext cx="6379647" cy="3422196"/>
          </a:xfrm>
          <a:prstGeom prst="rect">
            <a:avLst/>
          </a:prstGeom>
        </p:spPr>
      </p:pic>
    </p:spTree>
    <p:extLst>
      <p:ext uri="{BB962C8B-B14F-4D97-AF65-F5344CB8AC3E}">
        <p14:creationId xmlns:p14="http://schemas.microsoft.com/office/powerpoint/2010/main" val="102312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4" name="Text Placeholder 3">
            <a:extLst>
              <a:ext uri="{FF2B5EF4-FFF2-40B4-BE49-F238E27FC236}">
                <a16:creationId xmlns:a16="http://schemas.microsoft.com/office/drawing/2014/main" id="{E542747A-8B58-4D87-BF26-73734FA85C4D}"/>
              </a:ext>
            </a:extLst>
          </p:cNvPr>
          <p:cNvSpPr>
            <a:spLocks noGrp="1"/>
          </p:cNvSpPr>
          <p:nvPr>
            <p:ph type="body" sz="quarter" idx="11"/>
          </p:nvPr>
        </p:nvSpPr>
        <p:spPr/>
        <p:txBody>
          <a:bodyPr/>
          <a:lstStyle/>
          <a:p>
            <a:endParaRPr lang="en-US"/>
          </a:p>
        </p:txBody>
      </p:sp>
      <p:sp>
        <p:nvSpPr>
          <p:cNvPr id="15" name="Title 2">
            <a:extLst>
              <a:ext uri="{FF2B5EF4-FFF2-40B4-BE49-F238E27FC236}">
                <a16:creationId xmlns:a16="http://schemas.microsoft.com/office/drawing/2014/main" id="{F9471C66-42CB-4590-8B30-688EC30F60AE}"/>
              </a:ext>
            </a:extLst>
          </p:cNvPr>
          <p:cNvSpPr>
            <a:spLocks noGrp="1"/>
          </p:cNvSpPr>
          <p:nvPr>
            <p:ph type="title"/>
          </p:nvPr>
        </p:nvSpPr>
        <p:spPr>
          <a:xfrm>
            <a:off x="370453" y="323105"/>
            <a:ext cx="7376415" cy="981927"/>
          </a:xfrm>
        </p:spPr>
        <p:txBody>
          <a:bodyPr anchor="b">
            <a:norm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CSDL</a:t>
            </a:r>
            <a:endParaRPr lang="vi-VN" sz="2800" dirty="0">
              <a:latin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3B5BB0DA-2242-4601-A42F-EA481E2F4E9C}"/>
              </a:ext>
            </a:extLst>
          </p:cNvPr>
          <p:cNvSpPr txBox="1">
            <a:spLocks/>
          </p:cNvSpPr>
          <p:nvPr/>
        </p:nvSpPr>
        <p:spPr>
          <a:xfrm>
            <a:off x="370453" y="114251"/>
            <a:ext cx="1104568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latin typeface="Times New Roman" panose="02020603050405020304" pitchFamily="18" charset="0"/>
                <a:cs typeface="Times New Roman" panose="02020603050405020304" pitchFamily="18" charset="0"/>
              </a:rPr>
              <a:t>2.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SỞ DỮ LIỆU VÀ MỘT SỐ THUỘC TÍNH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BẢN</a:t>
            </a:r>
            <a:endParaRPr lang="en-US" sz="3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18EBF759-43D6-4155-B3FA-54B0DCB745BA}"/>
              </a:ext>
            </a:extLst>
          </p:cNvPr>
          <p:cNvSpPr/>
          <p:nvPr/>
        </p:nvSpPr>
        <p:spPr>
          <a:xfrm>
            <a:off x="370453" y="2179762"/>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không</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dư</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thừa</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7" name="Freeform: Shape 16">
            <a:extLst>
              <a:ext uri="{FF2B5EF4-FFF2-40B4-BE49-F238E27FC236}">
                <a16:creationId xmlns:a16="http://schemas.microsoft.com/office/drawing/2014/main" id="{8AF61405-B261-4EAB-9578-EA92E431D6EF}"/>
              </a:ext>
            </a:extLst>
          </p:cNvPr>
          <p:cNvSpPr/>
          <p:nvPr/>
        </p:nvSpPr>
        <p:spPr>
          <a:xfrm>
            <a:off x="370453" y="1611438"/>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cấu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trúc</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2" name="Freeform: Shape 11">
            <a:extLst>
              <a:ext uri="{FF2B5EF4-FFF2-40B4-BE49-F238E27FC236}">
                <a16:creationId xmlns:a16="http://schemas.microsoft.com/office/drawing/2014/main" id="{1474047F-44ED-4954-8A7C-9914044F9546}"/>
              </a:ext>
            </a:extLst>
          </p:cNvPr>
          <p:cNvSpPr/>
          <p:nvPr/>
        </p:nvSpPr>
        <p:spPr>
          <a:xfrm>
            <a:off x="370452" y="2758266"/>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độc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lập</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3" name="Freeform: Shape 12">
            <a:extLst>
              <a:ext uri="{FF2B5EF4-FFF2-40B4-BE49-F238E27FC236}">
                <a16:creationId xmlns:a16="http://schemas.microsoft.com/office/drawing/2014/main" id="{B004E68F-D304-49D5-90D5-872FC5855226}"/>
              </a:ext>
            </a:extLst>
          </p:cNvPr>
          <p:cNvSpPr/>
          <p:nvPr/>
        </p:nvSpPr>
        <p:spPr>
          <a:xfrm>
            <a:off x="370451" y="3389782"/>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toàn</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vẹn</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1" name="Freeform: Shape 10">
            <a:extLst>
              <a:ext uri="{FF2B5EF4-FFF2-40B4-BE49-F238E27FC236}">
                <a16:creationId xmlns:a16="http://schemas.microsoft.com/office/drawing/2014/main" id="{41204937-5803-48AC-AC68-C10BAC5172E9}"/>
              </a:ext>
            </a:extLst>
          </p:cNvPr>
          <p:cNvSpPr/>
          <p:nvPr/>
        </p:nvSpPr>
        <p:spPr>
          <a:xfrm>
            <a:off x="370451" y="4021298"/>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nhất</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quán</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pic>
        <p:nvPicPr>
          <p:cNvPr id="18" name="Picture 17">
            <a:extLst>
              <a:ext uri="{FF2B5EF4-FFF2-40B4-BE49-F238E27FC236}">
                <a16:creationId xmlns:a16="http://schemas.microsoft.com/office/drawing/2014/main" id="{F77EC21C-1B83-4659-852B-0D641F19B0E4}"/>
              </a:ext>
            </a:extLst>
          </p:cNvPr>
          <p:cNvPicPr>
            <a:picLocks noChangeAspect="1"/>
          </p:cNvPicPr>
          <p:nvPr/>
        </p:nvPicPr>
        <p:blipFill>
          <a:blip r:embed="rId3"/>
          <a:stretch>
            <a:fillRect/>
          </a:stretch>
        </p:blipFill>
        <p:spPr>
          <a:xfrm>
            <a:off x="4801715" y="1513885"/>
            <a:ext cx="4968364" cy="2665150"/>
          </a:xfrm>
          <a:prstGeom prst="rect">
            <a:avLst/>
          </a:prstGeom>
        </p:spPr>
      </p:pic>
      <p:pic>
        <p:nvPicPr>
          <p:cNvPr id="19" name="Picture 18">
            <a:extLst>
              <a:ext uri="{FF2B5EF4-FFF2-40B4-BE49-F238E27FC236}">
                <a16:creationId xmlns:a16="http://schemas.microsoft.com/office/drawing/2014/main" id="{B7BD86A9-982E-4DE4-90E8-6E2D9F12FCAF}"/>
              </a:ext>
            </a:extLst>
          </p:cNvPr>
          <p:cNvPicPr>
            <a:picLocks noChangeAspect="1"/>
          </p:cNvPicPr>
          <p:nvPr/>
        </p:nvPicPr>
        <p:blipFill>
          <a:blip r:embed="rId4"/>
          <a:stretch>
            <a:fillRect/>
          </a:stretch>
        </p:blipFill>
        <p:spPr>
          <a:xfrm>
            <a:off x="4757698" y="4279367"/>
            <a:ext cx="5072677" cy="2552092"/>
          </a:xfrm>
          <a:prstGeom prst="rect">
            <a:avLst/>
          </a:prstGeom>
        </p:spPr>
      </p:pic>
      <p:sp>
        <p:nvSpPr>
          <p:cNvPr id="20" name="Rectangle 19">
            <a:extLst>
              <a:ext uri="{FF2B5EF4-FFF2-40B4-BE49-F238E27FC236}">
                <a16:creationId xmlns:a16="http://schemas.microsoft.com/office/drawing/2014/main" id="{C84D034E-39B4-46AB-98E0-09C3E9C0EC38}"/>
              </a:ext>
            </a:extLst>
          </p:cNvPr>
          <p:cNvSpPr/>
          <p:nvPr/>
        </p:nvSpPr>
        <p:spPr>
          <a:xfrm>
            <a:off x="4801715" y="3670759"/>
            <a:ext cx="4917820" cy="210251"/>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E18D1A2B-F517-4B4E-BAEE-DEE7536CF9F4}"/>
              </a:ext>
            </a:extLst>
          </p:cNvPr>
          <p:cNvSpPr/>
          <p:nvPr/>
        </p:nvSpPr>
        <p:spPr>
          <a:xfrm>
            <a:off x="4756803" y="6299465"/>
            <a:ext cx="5072677" cy="241799"/>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6738FB8A-71BC-459D-AF26-8D56484F430C}"/>
              </a:ext>
            </a:extLst>
          </p:cNvPr>
          <p:cNvSpPr txBox="1"/>
          <p:nvPr/>
        </p:nvSpPr>
        <p:spPr>
          <a:xfrm>
            <a:off x="9496705" y="6269992"/>
            <a:ext cx="745332" cy="318100"/>
          </a:xfrm>
          <a:prstGeom prst="rect">
            <a:avLst/>
          </a:prstGeom>
          <a:noFill/>
        </p:spPr>
        <p:txBody>
          <a:bodyPr wrap="square" rtlCol="0">
            <a:spAutoFit/>
          </a:bodyPr>
          <a:lstStyle/>
          <a:p>
            <a:r>
              <a:rPr lang="en-US" sz="1467" dirty="0">
                <a:solidFill>
                  <a:srgbClr val="FF0000"/>
                </a:solidFill>
              </a:rPr>
              <a:t>7.25</a:t>
            </a:r>
          </a:p>
        </p:txBody>
      </p:sp>
      <p:sp>
        <p:nvSpPr>
          <p:cNvPr id="25" name="TextBox 24">
            <a:extLst>
              <a:ext uri="{FF2B5EF4-FFF2-40B4-BE49-F238E27FC236}">
                <a16:creationId xmlns:a16="http://schemas.microsoft.com/office/drawing/2014/main" id="{547710B8-88FB-4057-B377-040D27504039}"/>
              </a:ext>
            </a:extLst>
          </p:cNvPr>
          <p:cNvSpPr txBox="1"/>
          <p:nvPr/>
        </p:nvSpPr>
        <p:spPr>
          <a:xfrm>
            <a:off x="6906491" y="6279012"/>
            <a:ext cx="342900" cy="261610"/>
          </a:xfrm>
          <a:prstGeom prst="rect">
            <a:avLst/>
          </a:prstGeom>
          <a:noFill/>
        </p:spPr>
        <p:txBody>
          <a:bodyPr wrap="square" rtlCol="0">
            <a:spAutoFit/>
          </a:bodyPr>
          <a:lstStyle/>
          <a:p>
            <a:r>
              <a:rPr lang="en-US" sz="1100" dirty="0">
                <a:solidFill>
                  <a:srgbClr val="FF0000"/>
                </a:solidFill>
              </a:rPr>
              <a:t>6</a:t>
            </a:r>
          </a:p>
        </p:txBody>
      </p:sp>
    </p:spTree>
    <p:extLst>
      <p:ext uri="{BB962C8B-B14F-4D97-AF65-F5344CB8AC3E}">
        <p14:creationId xmlns:p14="http://schemas.microsoft.com/office/powerpoint/2010/main" val="5351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4" name="Text Placeholder 3">
            <a:extLst>
              <a:ext uri="{FF2B5EF4-FFF2-40B4-BE49-F238E27FC236}">
                <a16:creationId xmlns:a16="http://schemas.microsoft.com/office/drawing/2014/main" id="{E542747A-8B58-4D87-BF26-73734FA85C4D}"/>
              </a:ext>
            </a:extLst>
          </p:cNvPr>
          <p:cNvSpPr>
            <a:spLocks noGrp="1"/>
          </p:cNvSpPr>
          <p:nvPr>
            <p:ph type="body" sz="quarter" idx="11"/>
          </p:nvPr>
        </p:nvSpPr>
        <p:spPr/>
        <p:txBody>
          <a:bodyPr/>
          <a:lstStyle/>
          <a:p>
            <a:endParaRPr lang="en-US"/>
          </a:p>
        </p:txBody>
      </p:sp>
      <p:sp>
        <p:nvSpPr>
          <p:cNvPr id="15" name="Title 2">
            <a:extLst>
              <a:ext uri="{FF2B5EF4-FFF2-40B4-BE49-F238E27FC236}">
                <a16:creationId xmlns:a16="http://schemas.microsoft.com/office/drawing/2014/main" id="{F9471C66-42CB-4590-8B30-688EC30F60AE}"/>
              </a:ext>
            </a:extLst>
          </p:cNvPr>
          <p:cNvSpPr>
            <a:spLocks noGrp="1"/>
          </p:cNvSpPr>
          <p:nvPr>
            <p:ph type="title"/>
          </p:nvPr>
        </p:nvSpPr>
        <p:spPr>
          <a:xfrm>
            <a:off x="370451" y="323493"/>
            <a:ext cx="7376415" cy="981927"/>
          </a:xfrm>
        </p:spPr>
        <p:txBody>
          <a:bodyPr anchor="b">
            <a:norm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CSDL</a:t>
            </a:r>
            <a:endParaRPr lang="vi-VN" sz="2800" dirty="0">
              <a:latin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3B5BB0DA-2242-4601-A42F-EA481E2F4E9C}"/>
              </a:ext>
            </a:extLst>
          </p:cNvPr>
          <p:cNvSpPr txBox="1">
            <a:spLocks/>
          </p:cNvSpPr>
          <p:nvPr/>
        </p:nvSpPr>
        <p:spPr>
          <a:xfrm>
            <a:off x="370453" y="114251"/>
            <a:ext cx="1104568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latin typeface="Times New Roman" panose="02020603050405020304" pitchFamily="18" charset="0"/>
                <a:cs typeface="Times New Roman" panose="02020603050405020304" pitchFamily="18" charset="0"/>
              </a:rPr>
              <a:t>2.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SỞ DỮ LIỆU VÀ MỘT SỐ THUỘC TÍNH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BẢN</a:t>
            </a:r>
            <a:endParaRPr lang="en-US" sz="3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18EBF759-43D6-4155-B3FA-54B0DCB745BA}"/>
              </a:ext>
            </a:extLst>
          </p:cNvPr>
          <p:cNvSpPr/>
          <p:nvPr/>
        </p:nvSpPr>
        <p:spPr>
          <a:xfrm>
            <a:off x="370453" y="2179762"/>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không</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dư</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thừa</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7" name="Freeform: Shape 16">
            <a:extLst>
              <a:ext uri="{FF2B5EF4-FFF2-40B4-BE49-F238E27FC236}">
                <a16:creationId xmlns:a16="http://schemas.microsoft.com/office/drawing/2014/main" id="{8AF61405-B261-4EAB-9578-EA92E431D6EF}"/>
              </a:ext>
            </a:extLst>
          </p:cNvPr>
          <p:cNvSpPr/>
          <p:nvPr/>
        </p:nvSpPr>
        <p:spPr>
          <a:xfrm>
            <a:off x="370453" y="1611438"/>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cấu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trúc</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2" name="Freeform: Shape 11">
            <a:extLst>
              <a:ext uri="{FF2B5EF4-FFF2-40B4-BE49-F238E27FC236}">
                <a16:creationId xmlns:a16="http://schemas.microsoft.com/office/drawing/2014/main" id="{1474047F-44ED-4954-8A7C-9914044F9546}"/>
              </a:ext>
            </a:extLst>
          </p:cNvPr>
          <p:cNvSpPr/>
          <p:nvPr/>
        </p:nvSpPr>
        <p:spPr>
          <a:xfrm>
            <a:off x="370452" y="2758266"/>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độc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lập</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3" name="Freeform: Shape 12">
            <a:extLst>
              <a:ext uri="{FF2B5EF4-FFF2-40B4-BE49-F238E27FC236}">
                <a16:creationId xmlns:a16="http://schemas.microsoft.com/office/drawing/2014/main" id="{B004E68F-D304-49D5-90D5-872FC5855226}"/>
              </a:ext>
            </a:extLst>
          </p:cNvPr>
          <p:cNvSpPr/>
          <p:nvPr/>
        </p:nvSpPr>
        <p:spPr>
          <a:xfrm>
            <a:off x="370451" y="3389782"/>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toàn</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vẹn</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11" name="Freeform: Shape 10">
            <a:extLst>
              <a:ext uri="{FF2B5EF4-FFF2-40B4-BE49-F238E27FC236}">
                <a16:creationId xmlns:a16="http://schemas.microsoft.com/office/drawing/2014/main" id="{41204937-5803-48AC-AC68-C10BAC5172E9}"/>
              </a:ext>
            </a:extLst>
          </p:cNvPr>
          <p:cNvSpPr/>
          <p:nvPr/>
        </p:nvSpPr>
        <p:spPr>
          <a:xfrm>
            <a:off x="370451" y="4021298"/>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nhất</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quán</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21" name="Freeform: Shape 20">
            <a:extLst>
              <a:ext uri="{FF2B5EF4-FFF2-40B4-BE49-F238E27FC236}">
                <a16:creationId xmlns:a16="http://schemas.microsoft.com/office/drawing/2014/main" id="{EE380CDE-5954-4622-BEF3-E7C8DADE5431}"/>
              </a:ext>
            </a:extLst>
          </p:cNvPr>
          <p:cNvSpPr/>
          <p:nvPr/>
        </p:nvSpPr>
        <p:spPr>
          <a:xfrm>
            <a:off x="370450" y="4652814"/>
            <a:ext cx="3470811" cy="473302"/>
          </a:xfrm>
          <a:custGeom>
            <a:avLst/>
            <a:gdLst>
              <a:gd name="connsiteX0" fmla="*/ 0 w 3470811"/>
              <a:gd name="connsiteY0" fmla="*/ 47330 h 473302"/>
              <a:gd name="connsiteX1" fmla="*/ 47330 w 3470811"/>
              <a:gd name="connsiteY1" fmla="*/ 0 h 473302"/>
              <a:gd name="connsiteX2" fmla="*/ 3423481 w 3470811"/>
              <a:gd name="connsiteY2" fmla="*/ 0 h 473302"/>
              <a:gd name="connsiteX3" fmla="*/ 3470811 w 3470811"/>
              <a:gd name="connsiteY3" fmla="*/ 47330 h 473302"/>
              <a:gd name="connsiteX4" fmla="*/ 3470811 w 3470811"/>
              <a:gd name="connsiteY4" fmla="*/ 425972 h 473302"/>
              <a:gd name="connsiteX5" fmla="*/ 3423481 w 3470811"/>
              <a:gd name="connsiteY5" fmla="*/ 473302 h 473302"/>
              <a:gd name="connsiteX6" fmla="*/ 47330 w 3470811"/>
              <a:gd name="connsiteY6" fmla="*/ 473302 h 473302"/>
              <a:gd name="connsiteX7" fmla="*/ 0 w 3470811"/>
              <a:gd name="connsiteY7" fmla="*/ 425972 h 473302"/>
              <a:gd name="connsiteX8" fmla="*/ 0 w 3470811"/>
              <a:gd name="connsiteY8" fmla="*/ 47330 h 4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811" h="473302">
                <a:moveTo>
                  <a:pt x="0" y="47330"/>
                </a:moveTo>
                <a:cubicBezTo>
                  <a:pt x="0" y="21190"/>
                  <a:pt x="21190" y="0"/>
                  <a:pt x="47330" y="0"/>
                </a:cubicBezTo>
                <a:lnTo>
                  <a:pt x="3423481" y="0"/>
                </a:lnTo>
                <a:cubicBezTo>
                  <a:pt x="3449621" y="0"/>
                  <a:pt x="3470811" y="21190"/>
                  <a:pt x="3470811" y="47330"/>
                </a:cubicBezTo>
                <a:lnTo>
                  <a:pt x="3470811" y="425972"/>
                </a:lnTo>
                <a:cubicBezTo>
                  <a:pt x="3470811" y="452112"/>
                  <a:pt x="3449621" y="473302"/>
                  <a:pt x="3423481" y="473302"/>
                </a:cubicBezTo>
                <a:lnTo>
                  <a:pt x="47330" y="473302"/>
                </a:lnTo>
                <a:cubicBezTo>
                  <a:pt x="21190" y="473302"/>
                  <a:pt x="0" y="452112"/>
                  <a:pt x="0" y="425972"/>
                </a:cubicBezTo>
                <a:lnTo>
                  <a:pt x="0" y="473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583" tIns="44343" rIns="59583" bIns="44343"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Tính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bảo</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mật</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và</a:t>
            </a:r>
            <a:r>
              <a:rPr lang="en-US" sz="2400" kern="1200" dirty="0">
                <a:latin typeface="Roboto" panose="02000000000000000000" pitchFamily="2" charset="0"/>
                <a:ea typeface="Roboto" panose="02000000000000000000" pitchFamily="2" charset="0"/>
                <a:cs typeface="Roboto" panose="02000000000000000000" pitchFamily="2" charset="0"/>
              </a:rPr>
              <a:t> an </a:t>
            </a:r>
            <a:r>
              <a:rPr lang="en-US" sz="2400" kern="1200" dirty="0" err="1">
                <a:latin typeface="Roboto" panose="02000000000000000000" pitchFamily="2" charset="0"/>
                <a:ea typeface="Roboto" panose="02000000000000000000" pitchFamily="2" charset="0"/>
                <a:cs typeface="Roboto" panose="02000000000000000000" pitchFamily="2" charset="0"/>
              </a:rPr>
              <a:t>toàn</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pic>
        <p:nvPicPr>
          <p:cNvPr id="22" name="Picture 21">
            <a:extLst>
              <a:ext uri="{FF2B5EF4-FFF2-40B4-BE49-F238E27FC236}">
                <a16:creationId xmlns:a16="http://schemas.microsoft.com/office/drawing/2014/main" id="{1FC3B900-3F6A-4422-AF0B-E035FC9CCA20}"/>
              </a:ext>
            </a:extLst>
          </p:cNvPr>
          <p:cNvPicPr>
            <a:picLocks noChangeAspect="1"/>
          </p:cNvPicPr>
          <p:nvPr/>
        </p:nvPicPr>
        <p:blipFill>
          <a:blip r:embed="rId3"/>
          <a:stretch>
            <a:fillRect/>
          </a:stretch>
        </p:blipFill>
        <p:spPr>
          <a:xfrm>
            <a:off x="5530688" y="1440857"/>
            <a:ext cx="6176403" cy="3313170"/>
          </a:xfrm>
          <a:prstGeom prst="rect">
            <a:avLst/>
          </a:prstGeom>
        </p:spPr>
      </p:pic>
      <p:sp>
        <p:nvSpPr>
          <p:cNvPr id="26" name="Callout: Line 25">
            <a:extLst>
              <a:ext uri="{FF2B5EF4-FFF2-40B4-BE49-F238E27FC236}">
                <a16:creationId xmlns:a16="http://schemas.microsoft.com/office/drawing/2014/main" id="{4AF2CA8E-28A1-41C4-B620-CDE397DC810D}"/>
              </a:ext>
            </a:extLst>
          </p:cNvPr>
          <p:cNvSpPr/>
          <p:nvPr/>
        </p:nvSpPr>
        <p:spPr>
          <a:xfrm>
            <a:off x="5195455" y="4889465"/>
            <a:ext cx="6906421" cy="1400499"/>
          </a:xfrm>
          <a:prstGeom prst="borderCallout1">
            <a:avLst>
              <a:gd name="adj1" fmla="val 231"/>
              <a:gd name="adj2" fmla="val 50010"/>
              <a:gd name="adj3" fmla="val -37604"/>
              <a:gd name="adj4" fmla="val 49977"/>
            </a:avLst>
          </a:prstGeom>
        </p:spPr>
        <p:style>
          <a:lnRef idx="1">
            <a:schemeClr val="accent2"/>
          </a:lnRef>
          <a:fillRef idx="2">
            <a:schemeClr val="accent2"/>
          </a:fillRef>
          <a:effectRef idx="1">
            <a:schemeClr val="accent2"/>
          </a:effectRef>
          <a:fontRef idx="minor">
            <a:schemeClr val="dk1"/>
          </a:fontRef>
        </p:style>
        <p:txBody>
          <a:bodyPr rtlCol="0" anchor="ctr"/>
          <a:lstStyle/>
          <a:p>
            <a:pPr marL="380990" indent="-380990">
              <a:buFont typeface="Arial" panose="020B0604020202020204" pitchFamily="34" charset="0"/>
              <a:buChar char="•"/>
            </a:pPr>
            <a:r>
              <a:rPr lang="en-US" sz="2400" dirty="0" err="1">
                <a:latin typeface="Roboto" panose="02000000000000000000" pitchFamily="2" charset="0"/>
                <a:ea typeface="Roboto" panose="02000000000000000000" pitchFamily="2" charset="0"/>
                <a:cs typeface="Roboto" panose="02000000000000000000" pitchFamily="2" charset="0"/>
              </a:rPr>
              <a:t>Cấp</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quyền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truy</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cập</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quyền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thay</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đổi</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sửa</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chữa</a:t>
            </a:r>
            <a:endParaRPr lang="en-US" sz="2400" dirty="0">
              <a:latin typeface="Roboto" panose="02000000000000000000" pitchFamily="2" charset="0"/>
              <a:ea typeface="Roboto" panose="02000000000000000000" pitchFamily="2" charset="0"/>
              <a:cs typeface="Roboto" panose="02000000000000000000" pitchFamily="2" charset="0"/>
            </a:endParaRPr>
          </a:p>
          <a:p>
            <a:pPr marL="380990" indent="-380990">
              <a:buFont typeface="Arial" panose="020B0604020202020204" pitchFamily="34" charset="0"/>
              <a:buChar char="•"/>
            </a:pPr>
            <a:r>
              <a:rPr lang="en-US" sz="2400" dirty="0" err="1">
                <a:latin typeface="Roboto" panose="02000000000000000000" pitchFamily="2" charset="0"/>
                <a:ea typeface="Roboto" panose="02000000000000000000" pitchFamily="2" charset="0"/>
                <a:cs typeface="Roboto" panose="02000000000000000000" pitchFamily="2" charset="0"/>
              </a:rPr>
              <a:t>Cấm</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sao</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chép</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trái</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phép</a:t>
            </a:r>
            <a:endParaRPr lang="en-US" sz="2400" dirty="0">
              <a:latin typeface="Roboto" panose="02000000000000000000" pitchFamily="2" charset="0"/>
              <a:ea typeface="Roboto" panose="02000000000000000000" pitchFamily="2" charset="0"/>
              <a:cs typeface="Roboto" panose="02000000000000000000" pitchFamily="2" charset="0"/>
            </a:endParaRPr>
          </a:p>
          <a:p>
            <a:pPr marL="380990" indent="-38099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Sao </a:t>
            </a:r>
            <a:r>
              <a:rPr lang="en-US" sz="2400" dirty="0" err="1">
                <a:latin typeface="Roboto" panose="02000000000000000000" pitchFamily="2" charset="0"/>
                <a:ea typeface="Roboto" panose="02000000000000000000" pitchFamily="2" charset="0"/>
                <a:cs typeface="Roboto" panose="02000000000000000000" pitchFamily="2" charset="0"/>
              </a:rPr>
              <a:t>lưu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để</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đề</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phòng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dữ</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liệu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bị</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hỏng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mất</a:t>
            </a:r>
            <a:endParaRPr lang="en-US"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231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fade">
                                      <p:cBhvr>
                                        <p:cTn id="22" dur="500"/>
                                        <p:tgtEl>
                                          <p:spTgt spid="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animEffect transition="in" filter="fade">
                                      <p:cBhvr>
                                        <p:cTn id="2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9825B-97A1-445A-8CDA-68FDD0638B9B}"/>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endParaRPr lang="vi-VN"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9B0131CA-B217-41D2-9231-18E4301E2DAF}"/>
              </a:ext>
            </a:extLst>
          </p:cNvPr>
          <p:cNvSpPr>
            <a:spLocks noGrp="1"/>
          </p:cNvSpPr>
          <p:nvPr>
            <p:ph type="body" sz="quarter" idx="11"/>
          </p:nvPr>
        </p:nvSpPr>
        <p:spPr>
          <a:xfrm>
            <a:off x="3782831" y="4059849"/>
            <a:ext cx="3737665" cy="1255959"/>
          </a:xfrm>
          <a:ln>
            <a:solidFill>
              <a:srgbClr val="00B050"/>
            </a:solidFill>
          </a:ln>
          <a:effectLst>
            <a:glow rad="228600">
              <a:schemeClr val="accent4">
                <a:satMod val="175000"/>
                <a:alpha val="40000"/>
              </a:schemeClr>
            </a:glow>
          </a:effectLst>
        </p:spPr>
        <p:txBody>
          <a:bodyPr/>
          <a:lstStyle/>
          <a:p>
            <a:r>
              <a:rPr lang="en-US" sz="2000"/>
              <a:t>Các mô đun phần mềm ứng dụng không cần phải cập nhật khi thay đổi cách thức tổ chức hoặc l</a:t>
            </a:r>
            <a:r>
              <a:rPr lang="vi-VN" sz="2000"/>
              <a:t>ư</a:t>
            </a:r>
            <a:r>
              <a:rPr lang="en-US" sz="2000"/>
              <a:t>u trữ dữ liệu.</a:t>
            </a:r>
          </a:p>
        </p:txBody>
      </p:sp>
      <p:sp>
        <p:nvSpPr>
          <p:cNvPr id="7" name="Slide Number Placeholder 6">
            <a:extLst>
              <a:ext uri="{FF2B5EF4-FFF2-40B4-BE49-F238E27FC236}">
                <a16:creationId xmlns:a16="http://schemas.microsoft.com/office/drawing/2014/main" id="{C96B0D20-8ECA-4875-A9A2-B8CD4F58FCFE}"/>
              </a:ext>
            </a:extLst>
          </p:cNvPr>
          <p:cNvSpPr>
            <a:spLocks noGrp="1"/>
          </p:cNvSpPr>
          <p:nvPr>
            <p:ph type="sldNum" sz="quarter" idx="16"/>
          </p:nvPr>
        </p:nvSpPr>
        <p:spPr/>
        <p:txBody>
          <a:bodyPr/>
          <a:lstStyle/>
          <a:p>
            <a:fld id="{294A09A9-5501-47C1-A89A-A340965A2BE2}" type="slidenum">
              <a:rPr lang="en-US" smtClean="0"/>
              <a:pPr/>
              <a:t>24</a:t>
            </a:fld>
            <a:endParaRPr lang="en-US" dirty="0">
              <a:latin typeface="+mn-lt"/>
            </a:endParaRPr>
          </a:p>
        </p:txBody>
      </p:sp>
      <p:sp>
        <p:nvSpPr>
          <p:cNvPr id="8" name="Rectangle 7">
            <a:extLst>
              <a:ext uri="{FF2B5EF4-FFF2-40B4-BE49-F238E27FC236}">
                <a16:creationId xmlns:a16="http://schemas.microsoft.com/office/drawing/2014/main" id="{741AE04F-41CE-4E51-ADC4-5A34224FC035}"/>
              </a:ext>
            </a:extLst>
          </p:cNvPr>
          <p:cNvSpPr/>
          <p:nvPr/>
        </p:nvSpPr>
        <p:spPr>
          <a:xfrm>
            <a:off x="3787380" y="151466"/>
            <a:ext cx="3737666" cy="1631216"/>
          </a:xfrm>
          <a:prstGeom prst="rect">
            <a:avLst/>
          </a:prstGeom>
          <a:ln>
            <a:solidFill>
              <a:srgbClr val="00B050"/>
            </a:solidFill>
          </a:ln>
          <a:effectLst>
            <a:glow rad="228600">
              <a:srgbClr val="00B050">
                <a:alpha val="40000"/>
              </a:srgbClr>
            </a:glow>
          </a:effectLst>
        </p:spPr>
        <p:txBody>
          <a:bodyPr wrap="square">
            <a:spAutoFit/>
          </a:bodyPr>
          <a:lstStyle/>
          <a:p>
            <a:pPr lvl="0">
              <a:spcBef>
                <a:spcPts val="1000"/>
              </a:spcBef>
            </a:pPr>
            <a:r>
              <a:rPr lang="en-US" sz="2000">
                <a:solidFill>
                  <a:srgbClr val="000000"/>
                </a:solidFill>
              </a:rPr>
              <a:t>Đảm bảo không xảy ra hiện t</a:t>
            </a:r>
            <a:r>
              <a:rPr lang="vi-VN" sz="2000">
                <a:solidFill>
                  <a:srgbClr val="000000"/>
                </a:solidFill>
              </a:rPr>
              <a:t>ư</a:t>
            </a:r>
            <a:r>
              <a:rPr lang="en-US" sz="2000">
                <a:solidFill>
                  <a:srgbClr val="000000"/>
                </a:solidFill>
              </a:rPr>
              <a:t>ợng số tiền đã bị trừ bớt trong tài khoản chuyển đi nh</a:t>
            </a:r>
            <a:r>
              <a:rPr lang="vi-VN" sz="2000">
                <a:solidFill>
                  <a:srgbClr val="000000"/>
                </a:solidFill>
              </a:rPr>
              <a:t>ư</a:t>
            </a:r>
            <a:r>
              <a:rPr lang="en-US" sz="2000">
                <a:solidFill>
                  <a:srgbClr val="000000"/>
                </a:solidFill>
              </a:rPr>
              <a:t>ng lại ch</a:t>
            </a:r>
            <a:r>
              <a:rPr lang="vi-VN" sz="2000">
                <a:solidFill>
                  <a:srgbClr val="000000"/>
                </a:solidFill>
              </a:rPr>
              <a:t>ư</a:t>
            </a:r>
            <a:r>
              <a:rPr lang="en-US" sz="2000">
                <a:solidFill>
                  <a:srgbClr val="000000"/>
                </a:solidFill>
              </a:rPr>
              <a:t>a xuất hiện trong tài khoản nhận về.</a:t>
            </a:r>
          </a:p>
        </p:txBody>
      </p:sp>
      <p:sp>
        <p:nvSpPr>
          <p:cNvPr id="9" name="Rectangle 8">
            <a:extLst>
              <a:ext uri="{FF2B5EF4-FFF2-40B4-BE49-F238E27FC236}">
                <a16:creationId xmlns:a16="http://schemas.microsoft.com/office/drawing/2014/main" id="{34219699-22A6-4D85-A1E1-28D46542612E}"/>
              </a:ext>
            </a:extLst>
          </p:cNvPr>
          <p:cNvSpPr/>
          <p:nvPr/>
        </p:nvSpPr>
        <p:spPr>
          <a:xfrm>
            <a:off x="3782831" y="5690871"/>
            <a:ext cx="3737665" cy="1015663"/>
          </a:xfrm>
          <a:prstGeom prst="rect">
            <a:avLst/>
          </a:prstGeom>
          <a:ln>
            <a:solidFill>
              <a:srgbClr val="00B050"/>
            </a:solidFill>
          </a:ln>
          <a:effectLst>
            <a:glow rad="228600">
              <a:schemeClr val="accent3">
                <a:satMod val="175000"/>
                <a:alpha val="40000"/>
              </a:schemeClr>
            </a:glow>
          </a:effectLst>
        </p:spPr>
        <p:txBody>
          <a:bodyPr wrap="square">
            <a:spAutoFit/>
          </a:bodyPr>
          <a:lstStyle/>
          <a:p>
            <a:pPr lvl="0">
              <a:spcBef>
                <a:spcPts val="1000"/>
              </a:spcBef>
            </a:pPr>
            <a:r>
              <a:rPr lang="en-US" sz="2000">
                <a:solidFill>
                  <a:srgbClr val="000000"/>
                </a:solidFill>
              </a:rPr>
              <a:t>Điểm đánh giá học tập phải là số nguyên (hay số thập phân) không âm và nhỏ h</a:t>
            </a:r>
            <a:r>
              <a:rPr lang="vi-VN" sz="2000">
                <a:solidFill>
                  <a:srgbClr val="000000"/>
                </a:solidFill>
              </a:rPr>
              <a:t>ơ</a:t>
            </a:r>
            <a:r>
              <a:rPr lang="en-US" sz="2000">
                <a:solidFill>
                  <a:srgbClr val="000000"/>
                </a:solidFill>
              </a:rPr>
              <a:t>n hoặc bằng 10.</a:t>
            </a:r>
          </a:p>
        </p:txBody>
      </p:sp>
      <p:sp>
        <p:nvSpPr>
          <p:cNvPr id="10" name="Rectangle 9">
            <a:extLst>
              <a:ext uri="{FF2B5EF4-FFF2-40B4-BE49-F238E27FC236}">
                <a16:creationId xmlns:a16="http://schemas.microsoft.com/office/drawing/2014/main" id="{B92E8A8F-09E2-40BA-B359-C68505AA3E00}"/>
              </a:ext>
            </a:extLst>
          </p:cNvPr>
          <p:cNvSpPr/>
          <p:nvPr/>
        </p:nvSpPr>
        <p:spPr>
          <a:xfrm>
            <a:off x="3787380" y="2752758"/>
            <a:ext cx="3737666" cy="1015663"/>
          </a:xfrm>
          <a:prstGeom prst="rect">
            <a:avLst/>
          </a:prstGeom>
          <a:ln>
            <a:solidFill>
              <a:srgbClr val="00B050"/>
            </a:solidFill>
          </a:ln>
          <a:effectLst>
            <a:glow rad="228600">
              <a:schemeClr val="accent5">
                <a:satMod val="175000"/>
                <a:alpha val="40000"/>
              </a:schemeClr>
            </a:glow>
          </a:effectLst>
        </p:spPr>
        <p:txBody>
          <a:bodyPr wrap="square">
            <a:spAutoFit/>
          </a:bodyPr>
          <a:lstStyle/>
          <a:p>
            <a:pPr lvl="0">
              <a:spcBef>
                <a:spcPts val="1000"/>
              </a:spcBef>
            </a:pPr>
            <a:r>
              <a:rPr lang="en-US" sz="2000">
                <a:solidFill>
                  <a:srgbClr val="000000"/>
                </a:solidFill>
              </a:rPr>
              <a:t>Tài khoản ngân hàng ng</a:t>
            </a:r>
            <a:r>
              <a:rPr lang="vi-VN" sz="2000">
                <a:solidFill>
                  <a:srgbClr val="000000"/>
                </a:solidFill>
              </a:rPr>
              <a:t>ư</a:t>
            </a:r>
            <a:r>
              <a:rPr lang="en-US" sz="2000">
                <a:solidFill>
                  <a:srgbClr val="000000"/>
                </a:solidFill>
              </a:rPr>
              <a:t>ời không có thẩm quyền không đ</a:t>
            </a:r>
            <a:r>
              <a:rPr lang="vi-VN" sz="2000">
                <a:solidFill>
                  <a:srgbClr val="000000"/>
                </a:solidFill>
              </a:rPr>
              <a:t>ư</a:t>
            </a:r>
            <a:r>
              <a:rPr lang="en-US" sz="2000">
                <a:solidFill>
                  <a:srgbClr val="000000"/>
                </a:solidFill>
              </a:rPr>
              <a:t>ợc truy xuất để lấy thông tin.</a:t>
            </a:r>
          </a:p>
        </p:txBody>
      </p:sp>
      <p:sp>
        <p:nvSpPr>
          <p:cNvPr id="11" name="Rectangle 10">
            <a:extLst>
              <a:ext uri="{FF2B5EF4-FFF2-40B4-BE49-F238E27FC236}">
                <a16:creationId xmlns:a16="http://schemas.microsoft.com/office/drawing/2014/main" id="{35B094B2-7128-4483-A195-B800078FCA36}"/>
              </a:ext>
            </a:extLst>
          </p:cNvPr>
          <p:cNvSpPr/>
          <p:nvPr/>
        </p:nvSpPr>
        <p:spPr>
          <a:xfrm>
            <a:off x="3782831" y="2074110"/>
            <a:ext cx="3737667" cy="400110"/>
          </a:xfrm>
          <a:prstGeom prst="rect">
            <a:avLst/>
          </a:prstGeom>
          <a:ln>
            <a:solidFill>
              <a:srgbClr val="00B050"/>
            </a:solidFill>
          </a:ln>
          <a:effectLst>
            <a:glow rad="228600">
              <a:schemeClr val="accent6">
                <a:satMod val="175000"/>
                <a:alpha val="40000"/>
              </a:schemeClr>
            </a:glow>
          </a:effectLst>
        </p:spPr>
        <p:txBody>
          <a:bodyPr wrap="square">
            <a:spAutoFit/>
          </a:bodyPr>
          <a:lstStyle/>
          <a:p>
            <a:pPr lvl="0">
              <a:spcBef>
                <a:spcPts val="1000"/>
              </a:spcBef>
            </a:pPr>
            <a:r>
              <a:rPr lang="en-US" sz="2000">
                <a:solidFill>
                  <a:srgbClr val="000000"/>
                </a:solidFill>
              </a:rPr>
              <a:t>Dữ liệu hai bảng không trùng lặp.</a:t>
            </a:r>
          </a:p>
        </p:txBody>
      </p:sp>
      <p:sp>
        <p:nvSpPr>
          <p:cNvPr id="12" name="Text Placeholder 3">
            <a:extLst>
              <a:ext uri="{FF2B5EF4-FFF2-40B4-BE49-F238E27FC236}">
                <a16:creationId xmlns:a16="http://schemas.microsoft.com/office/drawing/2014/main" id="{D4E125C7-4EC3-401D-8E54-79A105A66B69}"/>
              </a:ext>
            </a:extLst>
          </p:cNvPr>
          <p:cNvSpPr txBox="1">
            <a:spLocks/>
          </p:cNvSpPr>
          <p:nvPr/>
        </p:nvSpPr>
        <p:spPr>
          <a:xfrm>
            <a:off x="8998902" y="958624"/>
            <a:ext cx="2468860" cy="429787"/>
          </a:xfrm>
          <a:prstGeom prst="rect">
            <a:avLst/>
          </a:prstGeom>
          <a:noFill/>
          <a:ln>
            <a:solidFill>
              <a:srgbClr val="00B050"/>
            </a:solidFill>
          </a:ln>
          <a:effectLst>
            <a:glow rad="101600">
              <a:srgbClr val="FF0000">
                <a:alpha val="60000"/>
              </a:srgbClr>
            </a:glow>
          </a:effectLst>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t>Tính không d</a:t>
            </a:r>
            <a:r>
              <a:rPr lang="vi-VN" sz="2200"/>
              <a:t>ư</a:t>
            </a:r>
            <a:r>
              <a:rPr lang="en-US" sz="2200"/>
              <a:t> thừa</a:t>
            </a:r>
            <a:endParaRPr lang="vi-VN" sz="2200"/>
          </a:p>
        </p:txBody>
      </p:sp>
      <p:sp>
        <p:nvSpPr>
          <p:cNvPr id="13" name="Text Placeholder 5">
            <a:extLst>
              <a:ext uri="{FF2B5EF4-FFF2-40B4-BE49-F238E27FC236}">
                <a16:creationId xmlns:a16="http://schemas.microsoft.com/office/drawing/2014/main" id="{6126C551-8CA3-409B-BD58-898D3567CEFB}"/>
              </a:ext>
            </a:extLst>
          </p:cNvPr>
          <p:cNvSpPr txBox="1">
            <a:spLocks/>
          </p:cNvSpPr>
          <p:nvPr/>
        </p:nvSpPr>
        <p:spPr>
          <a:xfrm>
            <a:off x="9005818" y="2063324"/>
            <a:ext cx="2462562" cy="429787"/>
          </a:xfrm>
          <a:prstGeom prst="rect">
            <a:avLst/>
          </a:prstGeom>
          <a:noFill/>
          <a:ln>
            <a:solidFill>
              <a:srgbClr val="00B050"/>
            </a:solidFill>
          </a:ln>
          <a:effectLst>
            <a:glow rad="101600">
              <a:srgbClr val="FF0000">
                <a:alpha val="60000"/>
              </a:srgbClr>
            </a:glow>
          </a:effectLst>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t>Tính độc lập dữ liệu</a:t>
            </a:r>
            <a:endParaRPr lang="vi-VN" sz="2200"/>
          </a:p>
        </p:txBody>
      </p:sp>
      <p:sp>
        <p:nvSpPr>
          <p:cNvPr id="14" name="Text Placeholder 7">
            <a:extLst>
              <a:ext uri="{FF2B5EF4-FFF2-40B4-BE49-F238E27FC236}">
                <a16:creationId xmlns:a16="http://schemas.microsoft.com/office/drawing/2014/main" id="{6D19572D-DA27-438F-A534-7C13038B54CE}"/>
              </a:ext>
            </a:extLst>
          </p:cNvPr>
          <p:cNvSpPr txBox="1">
            <a:spLocks/>
          </p:cNvSpPr>
          <p:nvPr/>
        </p:nvSpPr>
        <p:spPr>
          <a:xfrm>
            <a:off x="8998902" y="3174906"/>
            <a:ext cx="2468860" cy="452497"/>
          </a:xfrm>
          <a:prstGeom prst="rect">
            <a:avLst/>
          </a:prstGeom>
          <a:noFill/>
          <a:ln>
            <a:solidFill>
              <a:srgbClr val="00B050"/>
            </a:solidFill>
          </a:ln>
          <a:effectLst>
            <a:glow rad="101600">
              <a:srgbClr val="FF0000">
                <a:alpha val="60000"/>
              </a:srgbClr>
            </a:glo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Tính toàn ven</a:t>
            </a:r>
            <a:endParaRPr lang="vi-VN" sz="2200"/>
          </a:p>
        </p:txBody>
      </p:sp>
      <p:sp>
        <p:nvSpPr>
          <p:cNvPr id="15" name="Text Placeholder 9">
            <a:extLst>
              <a:ext uri="{FF2B5EF4-FFF2-40B4-BE49-F238E27FC236}">
                <a16:creationId xmlns:a16="http://schemas.microsoft.com/office/drawing/2014/main" id="{A0CC0D87-52FF-4C07-A7FC-14522AE78F64}"/>
              </a:ext>
            </a:extLst>
          </p:cNvPr>
          <p:cNvSpPr txBox="1">
            <a:spLocks/>
          </p:cNvSpPr>
          <p:nvPr/>
        </p:nvSpPr>
        <p:spPr>
          <a:xfrm>
            <a:off x="9005818" y="4330330"/>
            <a:ext cx="2462562" cy="429787"/>
          </a:xfrm>
          <a:prstGeom prst="rect">
            <a:avLst/>
          </a:prstGeom>
          <a:noFill/>
          <a:ln>
            <a:solidFill>
              <a:srgbClr val="00B050"/>
            </a:solidFill>
          </a:ln>
          <a:effectLst>
            <a:glow rad="101600">
              <a:srgbClr val="FF0000">
                <a:alpha val="60000"/>
              </a:srgbClr>
            </a:glo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Tính nhất quán</a:t>
            </a:r>
            <a:endParaRPr lang="vi-VN" sz="2200"/>
          </a:p>
        </p:txBody>
      </p:sp>
      <p:sp>
        <p:nvSpPr>
          <p:cNvPr id="16" name="Text Placeholder 11">
            <a:extLst>
              <a:ext uri="{FF2B5EF4-FFF2-40B4-BE49-F238E27FC236}">
                <a16:creationId xmlns:a16="http://schemas.microsoft.com/office/drawing/2014/main" id="{3F7709DA-5773-4663-95D8-FD2D9988E474}"/>
              </a:ext>
            </a:extLst>
          </p:cNvPr>
          <p:cNvSpPr txBox="1">
            <a:spLocks/>
          </p:cNvSpPr>
          <p:nvPr/>
        </p:nvSpPr>
        <p:spPr>
          <a:xfrm>
            <a:off x="8998902" y="5464622"/>
            <a:ext cx="2462562" cy="867598"/>
          </a:xfrm>
          <a:prstGeom prst="rect">
            <a:avLst/>
          </a:prstGeom>
          <a:noFill/>
          <a:ln>
            <a:solidFill>
              <a:srgbClr val="00B050"/>
            </a:solidFill>
          </a:ln>
          <a:effectLst>
            <a:glow rad="101600">
              <a:srgbClr val="FF0000">
                <a:alpha val="60000"/>
              </a:srgbClr>
            </a:glo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Tính bảo mật và an toàn</a:t>
            </a:r>
            <a:endParaRPr lang="vi-VN" sz="2200"/>
          </a:p>
        </p:txBody>
      </p:sp>
      <p:cxnSp>
        <p:nvCxnSpPr>
          <p:cNvPr id="18" name="Straight Arrow Connector 17">
            <a:extLst>
              <a:ext uri="{FF2B5EF4-FFF2-40B4-BE49-F238E27FC236}">
                <a16:creationId xmlns:a16="http://schemas.microsoft.com/office/drawing/2014/main" id="{390E1199-6E86-41CC-BC2B-FCF13F8BF2FE}"/>
              </a:ext>
            </a:extLst>
          </p:cNvPr>
          <p:cNvCxnSpPr>
            <a:cxnSpLocks/>
            <a:stCxn id="10" idx="3"/>
            <a:endCxn id="16" idx="1"/>
          </p:cNvCxnSpPr>
          <p:nvPr/>
        </p:nvCxnSpPr>
        <p:spPr>
          <a:xfrm>
            <a:off x="7525046" y="3260590"/>
            <a:ext cx="1473856" cy="26378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C2E67A2-9995-486F-B74A-53086B3B446B}"/>
              </a:ext>
            </a:extLst>
          </p:cNvPr>
          <p:cNvCxnSpPr>
            <a:cxnSpLocks/>
            <a:stCxn id="4" idx="3"/>
            <a:endCxn id="13" idx="1"/>
          </p:cNvCxnSpPr>
          <p:nvPr/>
        </p:nvCxnSpPr>
        <p:spPr>
          <a:xfrm flipV="1">
            <a:off x="7520496" y="2278218"/>
            <a:ext cx="1485322" cy="2409611"/>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97EA7F9-E4EB-465A-9AAA-AA49601A3E03}"/>
              </a:ext>
            </a:extLst>
          </p:cNvPr>
          <p:cNvCxnSpPr>
            <a:cxnSpLocks/>
            <a:stCxn id="8" idx="3"/>
            <a:endCxn id="15" idx="1"/>
          </p:cNvCxnSpPr>
          <p:nvPr/>
        </p:nvCxnSpPr>
        <p:spPr>
          <a:xfrm>
            <a:off x="7525046" y="967074"/>
            <a:ext cx="1480772" cy="35781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4856469-E56D-4CAE-8CE0-3582B89B7A63}"/>
              </a:ext>
            </a:extLst>
          </p:cNvPr>
          <p:cNvCxnSpPr>
            <a:cxnSpLocks/>
            <a:stCxn id="11" idx="3"/>
            <a:endCxn id="12" idx="1"/>
          </p:cNvCxnSpPr>
          <p:nvPr/>
        </p:nvCxnSpPr>
        <p:spPr>
          <a:xfrm flipV="1">
            <a:off x="7520498" y="1173518"/>
            <a:ext cx="1478404" cy="110064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2A42E5-23E9-40D3-B276-8FCBC1CC04E0}"/>
              </a:ext>
            </a:extLst>
          </p:cNvPr>
          <p:cNvCxnSpPr>
            <a:cxnSpLocks/>
            <a:stCxn id="9" idx="3"/>
            <a:endCxn id="14" idx="1"/>
          </p:cNvCxnSpPr>
          <p:nvPr/>
        </p:nvCxnSpPr>
        <p:spPr>
          <a:xfrm flipV="1">
            <a:off x="7520496" y="3401155"/>
            <a:ext cx="1478406" cy="279754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336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childTnLst>
              </p:cTn>
              <p:nextCondLst>
                <p:cond evt="onClick" delay="0">
                  <p:tgtEl>
                    <p:spTgt spid="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C01A84-9749-4574-ACF1-1CD46DDAA8F6}"/>
              </a:ext>
            </a:extLst>
          </p:cNvPr>
          <p:cNvPicPr>
            <a:picLocks noChangeAspect="1"/>
          </p:cNvPicPr>
          <p:nvPr/>
        </p:nvPicPr>
        <p:blipFill>
          <a:blip r:embed="rId2"/>
          <a:stretch>
            <a:fillRect/>
          </a:stretch>
        </p:blipFill>
        <p:spPr>
          <a:xfrm>
            <a:off x="249953" y="0"/>
            <a:ext cx="11942047" cy="2493963"/>
          </a:xfrm>
          <a:prstGeom prst="rect">
            <a:avLst/>
          </a:prstGeom>
        </p:spPr>
      </p:pic>
      <p:sp>
        <p:nvSpPr>
          <p:cNvPr id="20" name="TextBox 19">
            <a:extLst>
              <a:ext uri="{FF2B5EF4-FFF2-40B4-BE49-F238E27FC236}">
                <a16:creationId xmlns:a16="http://schemas.microsoft.com/office/drawing/2014/main" id="{E6F180F7-6A93-43A5-BC3A-16B6BD71C09E}"/>
              </a:ext>
            </a:extLst>
          </p:cNvPr>
          <p:cNvSpPr txBox="1"/>
          <p:nvPr/>
        </p:nvSpPr>
        <p:spPr>
          <a:xfrm>
            <a:off x="1454382" y="2658879"/>
            <a:ext cx="9826320" cy="954107"/>
          </a:xfrm>
          <a:prstGeom prst="rect">
            <a:avLst/>
          </a:prstGeom>
          <a:noFill/>
        </p:spPr>
        <p:txBody>
          <a:bodyPr wrap="square" rtlCol="0">
            <a:spAutoFit/>
          </a:bodyPr>
          <a:lstStyle/>
          <a:p>
            <a:pPr marL="514350" indent="-514350">
              <a:buAutoNum type="arabicPeriod"/>
            </a:pPr>
            <a:r>
              <a:rPr lang="en-US" sz="2800" dirty="0" err="1">
                <a:solidFill>
                  <a:srgbClr val="00B050"/>
                </a:solidFill>
              </a:rPr>
              <a:t>Không</a:t>
            </a:r>
            <a:r>
              <a:rPr lang="en-US" sz="2800" dirty="0">
                <a:solidFill>
                  <a:srgbClr val="00B050"/>
                </a:solidFill>
              </a:rPr>
              <a:t>. </a:t>
            </a:r>
            <a:r>
              <a:rPr lang="en-US" sz="2800" dirty="0" err="1">
                <a:solidFill>
                  <a:srgbClr val="00B050"/>
                </a:solidFill>
              </a:rPr>
              <a:t>Vì</a:t>
            </a:r>
            <a:r>
              <a:rPr lang="en-US" sz="2800" dirty="0">
                <a:solidFill>
                  <a:srgbClr val="00B050"/>
                </a:solidFill>
              </a:rPr>
              <a:t> </a:t>
            </a:r>
            <a:r>
              <a:rPr lang="en-US" sz="2800" dirty="0" err="1">
                <a:solidFill>
                  <a:srgbClr val="00B050"/>
                </a:solidFill>
              </a:rPr>
              <a:t>điểm</a:t>
            </a:r>
            <a:r>
              <a:rPr lang="en-US" sz="2800" dirty="0">
                <a:solidFill>
                  <a:srgbClr val="00B050"/>
                </a:solidFill>
              </a:rPr>
              <a:t> </a:t>
            </a:r>
            <a:r>
              <a:rPr lang="en-US" sz="2800" dirty="0" err="1">
                <a:solidFill>
                  <a:srgbClr val="00B050"/>
                </a:solidFill>
              </a:rPr>
              <a:t>trung</a:t>
            </a:r>
            <a:r>
              <a:rPr lang="en-US" sz="2800" dirty="0">
                <a:solidFill>
                  <a:srgbClr val="00B050"/>
                </a:solidFill>
              </a:rPr>
              <a:t> </a:t>
            </a:r>
            <a:r>
              <a:rPr lang="en-US" sz="2800" dirty="0" err="1">
                <a:solidFill>
                  <a:srgbClr val="00B050"/>
                </a:solidFill>
              </a:rPr>
              <a:t>bình</a:t>
            </a:r>
            <a:r>
              <a:rPr lang="en-US" sz="2800" dirty="0">
                <a:solidFill>
                  <a:srgbClr val="00B050"/>
                </a:solidFill>
              </a:rPr>
              <a:t> </a:t>
            </a:r>
            <a:r>
              <a:rPr lang="en-US" sz="2800" dirty="0" err="1">
                <a:solidFill>
                  <a:srgbClr val="00B050"/>
                </a:solidFill>
              </a:rPr>
              <a:t>môn</a:t>
            </a:r>
            <a:r>
              <a:rPr lang="en-US" sz="2800" dirty="0">
                <a:solidFill>
                  <a:srgbClr val="00B050"/>
                </a:solidFill>
              </a:rPr>
              <a:t> </a:t>
            </a:r>
            <a:r>
              <a:rPr lang="en-US" sz="2800" dirty="0" err="1">
                <a:solidFill>
                  <a:srgbClr val="00B050"/>
                </a:solidFill>
              </a:rPr>
              <a:t>học</a:t>
            </a:r>
            <a:r>
              <a:rPr lang="en-US" sz="2800" dirty="0">
                <a:solidFill>
                  <a:srgbClr val="00B050"/>
                </a:solidFill>
              </a:rPr>
              <a:t> </a:t>
            </a:r>
            <a:r>
              <a:rPr lang="en-US" sz="2800" dirty="0" err="1">
                <a:solidFill>
                  <a:srgbClr val="00B050"/>
                </a:solidFill>
              </a:rPr>
              <a:t>là</a:t>
            </a:r>
            <a:r>
              <a:rPr lang="en-US" sz="2800" dirty="0">
                <a:solidFill>
                  <a:srgbClr val="00B050"/>
                </a:solidFill>
              </a:rPr>
              <a:t> </a:t>
            </a:r>
            <a:r>
              <a:rPr lang="en-US" sz="2800" dirty="0" err="1">
                <a:solidFill>
                  <a:srgbClr val="00B050"/>
                </a:solidFill>
              </a:rPr>
              <a:t>kết</a:t>
            </a:r>
            <a:r>
              <a:rPr lang="en-US" sz="2800" dirty="0">
                <a:solidFill>
                  <a:srgbClr val="00B050"/>
                </a:solidFill>
              </a:rPr>
              <a:t> </a:t>
            </a:r>
            <a:r>
              <a:rPr lang="en-US" sz="2800" dirty="0" err="1">
                <a:solidFill>
                  <a:srgbClr val="00B050"/>
                </a:solidFill>
              </a:rPr>
              <a:t>quả</a:t>
            </a:r>
            <a:r>
              <a:rPr lang="en-US" sz="2800" dirty="0">
                <a:solidFill>
                  <a:srgbClr val="00B050"/>
                </a:solidFill>
              </a:rPr>
              <a:t> </a:t>
            </a:r>
            <a:r>
              <a:rPr lang="en-US" sz="2800" dirty="0" err="1">
                <a:solidFill>
                  <a:srgbClr val="00B050"/>
                </a:solidFill>
              </a:rPr>
              <a:t>tính</a:t>
            </a:r>
            <a:r>
              <a:rPr lang="en-US" sz="2800" dirty="0">
                <a:solidFill>
                  <a:srgbClr val="00B050"/>
                </a:solidFill>
              </a:rPr>
              <a:t> </a:t>
            </a:r>
            <a:r>
              <a:rPr lang="en-US" sz="2800" dirty="0" err="1">
                <a:solidFill>
                  <a:srgbClr val="00B050"/>
                </a:solidFill>
              </a:rPr>
              <a:t>toán</a:t>
            </a:r>
            <a:r>
              <a:rPr lang="en-US" sz="2800" dirty="0">
                <a:solidFill>
                  <a:srgbClr val="00B050"/>
                </a:solidFill>
              </a:rPr>
              <a:t> </a:t>
            </a:r>
            <a:r>
              <a:rPr lang="en-US" sz="2800" dirty="0" err="1">
                <a:solidFill>
                  <a:srgbClr val="00B050"/>
                </a:solidFill>
              </a:rPr>
              <a:t>theo</a:t>
            </a:r>
            <a:r>
              <a:rPr lang="en-US" sz="2800" dirty="0">
                <a:solidFill>
                  <a:srgbClr val="00B050"/>
                </a:solidFill>
              </a:rPr>
              <a:t> </a:t>
            </a:r>
            <a:r>
              <a:rPr lang="en-US" sz="2800" dirty="0" err="1">
                <a:solidFill>
                  <a:srgbClr val="00B050"/>
                </a:solidFill>
              </a:rPr>
              <a:t>công</a:t>
            </a:r>
            <a:r>
              <a:rPr lang="en-US" sz="2800" dirty="0">
                <a:solidFill>
                  <a:srgbClr val="00B050"/>
                </a:solidFill>
              </a:rPr>
              <a:t> </a:t>
            </a:r>
            <a:r>
              <a:rPr lang="en-US" sz="2800" dirty="0" err="1">
                <a:solidFill>
                  <a:srgbClr val="00B050"/>
                </a:solidFill>
              </a:rPr>
              <a:t>thức</a:t>
            </a:r>
            <a:r>
              <a:rPr lang="en-US" sz="2800" dirty="0">
                <a:solidFill>
                  <a:srgbClr val="00B050"/>
                </a:solidFill>
              </a:rPr>
              <a:t> </a:t>
            </a:r>
            <a:r>
              <a:rPr lang="en-US" sz="2800" dirty="0" err="1">
                <a:solidFill>
                  <a:srgbClr val="00B050"/>
                </a:solidFill>
              </a:rPr>
              <a:t>đã</a:t>
            </a:r>
            <a:r>
              <a:rPr lang="en-US" sz="2800" dirty="0">
                <a:solidFill>
                  <a:srgbClr val="00B050"/>
                </a:solidFill>
              </a:rPr>
              <a:t> </a:t>
            </a:r>
            <a:r>
              <a:rPr lang="en-US" sz="2800" dirty="0" err="1">
                <a:solidFill>
                  <a:srgbClr val="00B050"/>
                </a:solidFill>
              </a:rPr>
              <a:t>định</a:t>
            </a:r>
            <a:r>
              <a:rPr lang="en-US" sz="2800" dirty="0">
                <a:solidFill>
                  <a:srgbClr val="00B050"/>
                </a:solidFill>
              </a:rPr>
              <a:t> </a:t>
            </a:r>
            <a:r>
              <a:rPr lang="en-US" sz="2800" dirty="0" err="1">
                <a:solidFill>
                  <a:srgbClr val="00B050"/>
                </a:solidFill>
              </a:rPr>
              <a:t>từ</a:t>
            </a:r>
            <a:r>
              <a:rPr lang="en-US" sz="2800" dirty="0">
                <a:solidFill>
                  <a:srgbClr val="00B050"/>
                </a:solidFill>
              </a:rPr>
              <a:t> </a:t>
            </a:r>
            <a:r>
              <a:rPr lang="en-US" sz="2800" dirty="0" err="1">
                <a:solidFill>
                  <a:srgbClr val="00B050"/>
                </a:solidFill>
              </a:rPr>
              <a:t>các</a:t>
            </a:r>
            <a:r>
              <a:rPr lang="en-US" sz="2800" dirty="0">
                <a:solidFill>
                  <a:srgbClr val="00B050"/>
                </a:solidFill>
              </a:rPr>
              <a:t> </a:t>
            </a:r>
            <a:r>
              <a:rPr lang="en-US" sz="2800" dirty="0" err="1">
                <a:solidFill>
                  <a:srgbClr val="00B050"/>
                </a:solidFill>
              </a:rPr>
              <a:t>dữ</a:t>
            </a:r>
            <a:r>
              <a:rPr lang="en-US" sz="2800" dirty="0">
                <a:solidFill>
                  <a:srgbClr val="00B050"/>
                </a:solidFill>
              </a:rPr>
              <a:t> </a:t>
            </a:r>
            <a:r>
              <a:rPr lang="en-US" sz="2800" dirty="0" err="1">
                <a:solidFill>
                  <a:srgbClr val="00B050"/>
                </a:solidFill>
              </a:rPr>
              <a:t>liệu</a:t>
            </a:r>
            <a:r>
              <a:rPr lang="en-US" sz="2800" dirty="0">
                <a:solidFill>
                  <a:srgbClr val="00B050"/>
                </a:solidFill>
              </a:rPr>
              <a:t> </a:t>
            </a:r>
            <a:r>
              <a:rPr lang="en-US" sz="2800" dirty="0" err="1">
                <a:solidFill>
                  <a:srgbClr val="00B050"/>
                </a:solidFill>
              </a:rPr>
              <a:t>đã</a:t>
            </a:r>
            <a:r>
              <a:rPr lang="en-US" sz="2800" dirty="0">
                <a:solidFill>
                  <a:srgbClr val="00B050"/>
                </a:solidFill>
              </a:rPr>
              <a:t> </a:t>
            </a:r>
            <a:r>
              <a:rPr lang="en-US" sz="2800" dirty="0" err="1">
                <a:solidFill>
                  <a:srgbClr val="00B050"/>
                </a:solidFill>
              </a:rPr>
              <a:t>có</a:t>
            </a:r>
            <a:r>
              <a:rPr lang="en-US" sz="2800" dirty="0">
                <a:solidFill>
                  <a:srgbClr val="00B050"/>
                </a:solidFill>
              </a:rPr>
              <a:t>.</a:t>
            </a:r>
          </a:p>
        </p:txBody>
      </p:sp>
      <p:pic>
        <p:nvPicPr>
          <p:cNvPr id="31" name="Graphic 30" descr="Rocket">
            <a:extLst>
              <a:ext uri="{FF2B5EF4-FFF2-40B4-BE49-F238E27FC236}">
                <a16:creationId xmlns:a16="http://schemas.microsoft.com/office/drawing/2014/main" id="{B31B41EB-1AEB-46DF-AAAC-0B9186ADCA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897" y="2493963"/>
            <a:ext cx="1246077" cy="1246077"/>
          </a:xfrm>
          <a:prstGeom prst="rect">
            <a:avLst/>
          </a:prstGeom>
        </p:spPr>
      </p:pic>
      <p:sp>
        <p:nvSpPr>
          <p:cNvPr id="5" name="Text Placeholder 6">
            <a:extLst>
              <a:ext uri="{FF2B5EF4-FFF2-40B4-BE49-F238E27FC236}">
                <a16:creationId xmlns:a16="http://schemas.microsoft.com/office/drawing/2014/main" id="{BA84FA42-8CB8-4F3E-8479-D24E8650828C}"/>
              </a:ext>
            </a:extLst>
          </p:cNvPr>
          <p:cNvSpPr txBox="1">
            <a:spLocks/>
          </p:cNvSpPr>
          <p:nvPr/>
        </p:nvSpPr>
        <p:spPr>
          <a:xfrm>
            <a:off x="1454382" y="3554517"/>
            <a:ext cx="10104510" cy="25353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lgn="just">
              <a:buNone/>
            </a:pP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2.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Ví</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dụ</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CSDL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hồ</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sơ</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bệnh</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án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của</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bệnh</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nhân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có</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nhiều</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phần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mềm</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cần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sử</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dụng</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đến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CSDL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này</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như</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phần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mềm</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quản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lí</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của</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bệnh</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viện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phần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mềm</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thanh</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toán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bảo</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hiểm</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y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tế</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phần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mềm</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sổ</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sức</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khỏe</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điện</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rgbClr val="00B050"/>
                </a:solidFill>
                <a:latin typeface="Roboto" panose="02000000000000000000" pitchFamily="2" charset="0"/>
                <a:ea typeface="Roboto" panose="02000000000000000000" pitchFamily="2" charset="0"/>
                <a:cs typeface="Roboto" panose="02000000000000000000" pitchFamily="2" charset="0"/>
              </a:rPr>
              <a:t>tử</a:t>
            </a:r>
            <a:r>
              <a:rPr lang="en-US" sz="2400" dirty="0">
                <a:solidFill>
                  <a:srgbClr val="00B050"/>
                </a:solidFill>
                <a:latin typeface="Roboto" panose="02000000000000000000" pitchFamily="2" charset="0"/>
                <a:ea typeface="Roboto" panose="02000000000000000000" pitchFamily="2" charset="0"/>
                <a:cs typeface="Roboto" panose="02000000000000000000" pitchFamily="2" charset="0"/>
              </a:rPr>
              <a:t>, …</a:t>
            </a:r>
          </a:p>
          <a:p>
            <a:pPr marL="63500" indent="0" algn="just">
              <a:buNone/>
            </a:pPr>
            <a:r>
              <a:rPr lang="vi-VN" sz="2400" dirty="0">
                <a:solidFill>
                  <a:srgbClr val="00B050"/>
                </a:solidFill>
              </a:rPr>
              <a:t>Việc lưu trữ dữ liệu </a:t>
            </a:r>
            <a:r>
              <a:rPr lang="en-US" sz="2400" dirty="0" err="1">
                <a:solidFill>
                  <a:srgbClr val="00B050"/>
                </a:solidFill>
              </a:rPr>
              <a:t>này</a:t>
            </a:r>
            <a:r>
              <a:rPr lang="en-US" sz="2400" dirty="0">
                <a:solidFill>
                  <a:srgbClr val="00B050"/>
                </a:solidFill>
              </a:rPr>
              <a:t> </a:t>
            </a:r>
            <a:r>
              <a:rPr lang="vi-VN" sz="2400" dirty="0">
                <a:solidFill>
                  <a:srgbClr val="00B050"/>
                </a:solidFill>
              </a:rPr>
              <a:t>độc lập với </a:t>
            </a:r>
            <a:r>
              <a:rPr lang="en-US" sz="2400" dirty="0" err="1">
                <a:solidFill>
                  <a:srgbClr val="00B050"/>
                </a:solidFill>
              </a:rPr>
              <a:t>các</a:t>
            </a:r>
            <a:r>
              <a:rPr lang="en-US" sz="2400" dirty="0">
                <a:solidFill>
                  <a:srgbClr val="00B050"/>
                </a:solidFill>
              </a:rPr>
              <a:t> </a:t>
            </a:r>
            <a:r>
              <a:rPr lang="vi-VN" sz="2400" dirty="0">
                <a:solidFill>
                  <a:srgbClr val="00B050"/>
                </a:solidFill>
              </a:rPr>
              <a:t>phần mềm khai thác dữ liệu là cần thiết để đảm bảo tính linh hoạt và dễ dàng trong việc truy xuất và phân tích dữ liệu từ nhiều nguồn khác nhau, </a:t>
            </a:r>
            <a:r>
              <a:rPr lang="en-US" sz="2400" dirty="0" err="1">
                <a:solidFill>
                  <a:srgbClr val="00B050"/>
                </a:solidFill>
              </a:rPr>
              <a:t>tăng</a:t>
            </a:r>
            <a:r>
              <a:rPr lang="vi-VN" sz="2400" dirty="0">
                <a:solidFill>
                  <a:srgbClr val="00B050"/>
                </a:solidFill>
              </a:rPr>
              <a:t> tính bảo mật và an toàn của dữ liệu cũng như đơn giản hóa quá trình khai thác và phân tích dữ liệu</a:t>
            </a:r>
            <a:r>
              <a:rPr lang="en-US" sz="2400" dirty="0">
                <a:solidFill>
                  <a:srgbClr val="00B050"/>
                </a:solidFill>
              </a:rPr>
              <a:t>.</a:t>
            </a:r>
          </a:p>
        </p:txBody>
      </p:sp>
    </p:spTree>
    <p:extLst>
      <p:ext uri="{BB962C8B-B14F-4D97-AF65-F5344CB8AC3E}">
        <p14:creationId xmlns:p14="http://schemas.microsoft.com/office/powerpoint/2010/main" val="156376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nextCondLst>
                <p:cond evt="onClick" delay="0">
                  <p:tgtEl>
                    <p:spTgt spid="31"/>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7327B8-3D26-481F-9963-7F45C62BD3BB}"/>
              </a:ext>
            </a:extLst>
          </p:cNvPr>
          <p:cNvPicPr>
            <a:picLocks noChangeAspect="1"/>
          </p:cNvPicPr>
          <p:nvPr/>
        </p:nvPicPr>
        <p:blipFill>
          <a:blip r:embed="rId2"/>
          <a:stretch>
            <a:fillRect/>
          </a:stretch>
        </p:blipFill>
        <p:spPr>
          <a:xfrm>
            <a:off x="0" y="1009936"/>
            <a:ext cx="12011849" cy="1883391"/>
          </a:xfrm>
          <a:prstGeom prst="rect">
            <a:avLst/>
          </a:prstGeom>
        </p:spPr>
      </p:pic>
      <p:sp>
        <p:nvSpPr>
          <p:cNvPr id="7" name="Rectangle 6">
            <a:extLst>
              <a:ext uri="{FF2B5EF4-FFF2-40B4-BE49-F238E27FC236}">
                <a16:creationId xmlns:a16="http://schemas.microsoft.com/office/drawing/2014/main" id="{294E73B0-8BD4-4101-BB84-D7B90AE17574}"/>
              </a:ext>
            </a:extLst>
          </p:cNvPr>
          <p:cNvSpPr/>
          <p:nvPr/>
        </p:nvSpPr>
        <p:spPr>
          <a:xfrm>
            <a:off x="1854888" y="4079401"/>
            <a:ext cx="9242647" cy="954107"/>
          </a:xfrm>
          <a:prstGeom prst="rect">
            <a:avLst/>
          </a:prstGeom>
        </p:spPr>
        <p:txBody>
          <a:bodyPr wrap="square">
            <a:spAutoFit/>
          </a:bodyPr>
          <a:lstStyle/>
          <a:p>
            <a:r>
              <a:rPr lang="vi-VN" sz="2800" dirty="0">
                <a:solidFill>
                  <a:srgbClr val="00B050"/>
                </a:solidFill>
              </a:rPr>
              <a:t>Mã sách, Tên sách, Tên tác giả, Nhà xuất bản</a:t>
            </a:r>
            <a:r>
              <a:rPr lang="en-US" sz="2800" dirty="0">
                <a:solidFill>
                  <a:srgbClr val="00B050"/>
                </a:solidFill>
              </a:rPr>
              <a:t>, </a:t>
            </a:r>
            <a:r>
              <a:rPr lang="en-US" sz="2800" dirty="0" err="1">
                <a:solidFill>
                  <a:srgbClr val="00B050"/>
                </a:solidFill>
              </a:rPr>
              <a:t>Năm</a:t>
            </a:r>
            <a:r>
              <a:rPr lang="en-US" sz="2800" dirty="0">
                <a:solidFill>
                  <a:srgbClr val="00B050"/>
                </a:solidFill>
              </a:rPr>
              <a:t> </a:t>
            </a:r>
            <a:r>
              <a:rPr lang="en-US" sz="2800" dirty="0" err="1">
                <a:solidFill>
                  <a:srgbClr val="00B050"/>
                </a:solidFill>
              </a:rPr>
              <a:t>xuất</a:t>
            </a:r>
            <a:r>
              <a:rPr lang="en-US" sz="2800" dirty="0">
                <a:solidFill>
                  <a:srgbClr val="00B050"/>
                </a:solidFill>
              </a:rPr>
              <a:t> </a:t>
            </a:r>
            <a:r>
              <a:rPr lang="en-US" sz="2800" dirty="0" err="1">
                <a:solidFill>
                  <a:srgbClr val="00B050"/>
                </a:solidFill>
              </a:rPr>
              <a:t>bản</a:t>
            </a:r>
            <a:r>
              <a:rPr lang="en-US" sz="2800" dirty="0">
                <a:solidFill>
                  <a:srgbClr val="00B050"/>
                </a:solidFill>
              </a:rPr>
              <a:t>, Ng</a:t>
            </a:r>
            <a:r>
              <a:rPr lang="vi-VN" sz="2800" dirty="0">
                <a:solidFill>
                  <a:srgbClr val="00B050"/>
                </a:solidFill>
              </a:rPr>
              <a:t>ư</a:t>
            </a:r>
            <a:r>
              <a:rPr lang="en-US" sz="2800" dirty="0" err="1">
                <a:solidFill>
                  <a:srgbClr val="00B050"/>
                </a:solidFill>
              </a:rPr>
              <a:t>ời</a:t>
            </a:r>
            <a:r>
              <a:rPr lang="en-US" sz="2800" dirty="0">
                <a:solidFill>
                  <a:srgbClr val="00B050"/>
                </a:solidFill>
              </a:rPr>
              <a:t> m</a:t>
            </a:r>
            <a:r>
              <a:rPr lang="vi-VN" sz="2800" dirty="0">
                <a:solidFill>
                  <a:srgbClr val="00B050"/>
                </a:solidFill>
              </a:rPr>
              <a:t>ư</a:t>
            </a:r>
            <a:r>
              <a:rPr lang="en-US" sz="2800" dirty="0" err="1">
                <a:solidFill>
                  <a:srgbClr val="00B050"/>
                </a:solidFill>
              </a:rPr>
              <a:t>ợn</a:t>
            </a:r>
            <a:r>
              <a:rPr lang="en-US" sz="2800" dirty="0">
                <a:solidFill>
                  <a:srgbClr val="00B050"/>
                </a:solidFill>
              </a:rPr>
              <a:t> </a:t>
            </a:r>
            <a:r>
              <a:rPr lang="en-US" sz="2800" dirty="0" err="1">
                <a:solidFill>
                  <a:srgbClr val="00B050"/>
                </a:solidFill>
              </a:rPr>
              <a:t>sách</a:t>
            </a:r>
            <a:r>
              <a:rPr lang="vi-VN" sz="2800" dirty="0">
                <a:solidFill>
                  <a:srgbClr val="00B050"/>
                </a:solidFill>
              </a:rPr>
              <a:t>, Ngày mượn</a:t>
            </a:r>
            <a:r>
              <a:rPr lang="en-US" sz="2800" dirty="0">
                <a:solidFill>
                  <a:srgbClr val="00B050"/>
                </a:solidFill>
              </a:rPr>
              <a:t>, </a:t>
            </a:r>
            <a:r>
              <a:rPr lang="vi-VN" sz="2800" dirty="0">
                <a:solidFill>
                  <a:srgbClr val="00B050"/>
                </a:solidFill>
              </a:rPr>
              <a:t>Ngày </a:t>
            </a:r>
            <a:r>
              <a:rPr lang="en-US" sz="2800" dirty="0" err="1">
                <a:solidFill>
                  <a:srgbClr val="00B050"/>
                </a:solidFill>
              </a:rPr>
              <a:t>hẹn</a:t>
            </a:r>
            <a:r>
              <a:rPr lang="en-US" sz="2800" dirty="0">
                <a:solidFill>
                  <a:srgbClr val="00B050"/>
                </a:solidFill>
              </a:rPr>
              <a:t> </a:t>
            </a:r>
            <a:r>
              <a:rPr lang="vi-VN" sz="2800" dirty="0">
                <a:solidFill>
                  <a:srgbClr val="00B050"/>
                </a:solidFill>
              </a:rPr>
              <a:t>trả</a:t>
            </a:r>
            <a:r>
              <a:rPr lang="en-US" sz="2800" dirty="0">
                <a:solidFill>
                  <a:srgbClr val="00B050"/>
                </a:solidFill>
              </a:rPr>
              <a:t>, </a:t>
            </a:r>
            <a:r>
              <a:rPr lang="en-US" sz="2800" dirty="0" err="1">
                <a:solidFill>
                  <a:srgbClr val="00B050"/>
                </a:solidFill>
              </a:rPr>
              <a:t>Ngày</a:t>
            </a:r>
            <a:r>
              <a:rPr lang="en-US" sz="2800" dirty="0">
                <a:solidFill>
                  <a:srgbClr val="00B050"/>
                </a:solidFill>
              </a:rPr>
              <a:t> </a:t>
            </a:r>
            <a:r>
              <a:rPr lang="en-US" sz="2800" dirty="0" err="1">
                <a:solidFill>
                  <a:srgbClr val="00B050"/>
                </a:solidFill>
              </a:rPr>
              <a:t>trả</a:t>
            </a:r>
            <a:endParaRPr lang="vi-VN" sz="2800" dirty="0">
              <a:solidFill>
                <a:srgbClr val="00B050"/>
              </a:solidFill>
            </a:endParaRPr>
          </a:p>
        </p:txBody>
      </p:sp>
      <p:pic>
        <p:nvPicPr>
          <p:cNvPr id="28" name="Graphic 27" descr="Rocket">
            <a:extLst>
              <a:ext uri="{FF2B5EF4-FFF2-40B4-BE49-F238E27FC236}">
                <a16:creationId xmlns:a16="http://schemas.microsoft.com/office/drawing/2014/main" id="{DD448B4C-CBCE-43F1-8413-EE0D1AE57E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514" y="3429000"/>
            <a:ext cx="1246077" cy="1246077"/>
          </a:xfrm>
          <a:prstGeom prst="rect">
            <a:avLst/>
          </a:prstGeom>
        </p:spPr>
      </p:pic>
    </p:spTree>
    <p:extLst>
      <p:ext uri="{BB962C8B-B14F-4D97-AF65-F5344CB8AC3E}">
        <p14:creationId xmlns:p14="http://schemas.microsoft.com/office/powerpoint/2010/main" val="4212557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nextCondLst>
                <p:cond evt="onClick" delay="0">
                  <p:tgtEl>
                    <p:spTgt spid="28"/>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with medical devices&#10;&#10;Description automatically generated">
            <a:extLst>
              <a:ext uri="{FF2B5EF4-FFF2-40B4-BE49-F238E27FC236}">
                <a16:creationId xmlns:a16="http://schemas.microsoft.com/office/drawing/2014/main" id="{D227B6D1-D49F-4616-949B-1937DBD14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796" y="283024"/>
            <a:ext cx="6763657" cy="5072743"/>
          </a:xfrm>
          <a:prstGeom prst="ellipse">
            <a:avLst/>
          </a:prstGeom>
          <a:ln>
            <a:noFill/>
          </a:ln>
          <a:effectLst>
            <a:softEdge rad="112500"/>
          </a:effectLst>
        </p:spPr>
      </p:pic>
      <p:sp>
        <p:nvSpPr>
          <p:cNvPr id="18" name="Rectangle 17">
            <a:extLst>
              <a:ext uri="{FF2B5EF4-FFF2-40B4-BE49-F238E27FC236}">
                <a16:creationId xmlns:a16="http://schemas.microsoft.com/office/drawing/2014/main" id="{3032E33E-6F73-4153-A982-AAF8A59B23EF}"/>
              </a:ext>
            </a:extLst>
          </p:cNvPr>
          <p:cNvSpPr/>
          <p:nvPr/>
        </p:nvSpPr>
        <p:spPr>
          <a:xfrm>
            <a:off x="433313" y="1081462"/>
            <a:ext cx="4201550" cy="3903954"/>
          </a:xfrm>
          <a:prstGeom prst="rect">
            <a:avLst/>
          </a:prstGeom>
        </p:spPr>
        <p:txBody>
          <a:bodyPr wrap="square">
            <a:spAutoFit/>
          </a:bodyPr>
          <a:lstStyle/>
          <a:p>
            <a:pPr algn="just">
              <a:lnSpc>
                <a:spcPct val="150000"/>
              </a:lnSpc>
            </a:pPr>
            <a:r>
              <a:rPr lang="vi-VN" sz="2400" dirty="0">
                <a:solidFill>
                  <a:schemeClr val="bg1">
                    <a:lumMod val="75000"/>
                    <a:lumOff val="25000"/>
                  </a:schemeClr>
                </a:solidFill>
                <a:latin typeface="Times New Roman" panose="02020603050405020304" pitchFamily="18" charset="0"/>
                <a:cs typeface="Times New Roman" panose="02020603050405020304" pitchFamily="18" charset="0"/>
              </a:rPr>
              <a:t>Cơ sở dữ liệu y tế được sử dụng để lưu trữ thông tin bệnh nhân, kết quả xét nghiệm, lịch sử bệnh tật và thông tin về thuốc. Điều này giúp cung cấp chăm sóc sức khỏe tốt hơn, quản lý bệnh án và nghiên cứu y học.</a:t>
            </a:r>
          </a:p>
        </p:txBody>
      </p:sp>
      <p:sp>
        <p:nvSpPr>
          <p:cNvPr id="19" name="Rectangle 18">
            <a:extLst>
              <a:ext uri="{FF2B5EF4-FFF2-40B4-BE49-F238E27FC236}">
                <a16:creationId xmlns:a16="http://schemas.microsoft.com/office/drawing/2014/main" id="{3AEA31FA-8576-4ABD-9C9B-DD0A835120C9}"/>
              </a:ext>
            </a:extLst>
          </p:cNvPr>
          <p:cNvSpPr/>
          <p:nvPr/>
        </p:nvSpPr>
        <p:spPr>
          <a:xfrm>
            <a:off x="433313" y="249385"/>
            <a:ext cx="6244578" cy="523220"/>
          </a:xfrm>
          <a:prstGeom prst="rect">
            <a:avLst/>
          </a:prstGeom>
        </p:spPr>
        <p:txBody>
          <a:bodyPr wrap="square">
            <a:spAutoFit/>
          </a:bodyPr>
          <a:lstStyle/>
          <a:p>
            <a:r>
              <a:rPr lang="vi-VN" sz="2800" b="1" dirty="0">
                <a:solidFill>
                  <a:srgbClr val="00B050"/>
                </a:solidFill>
                <a:latin typeface="Times New Roman" panose="02020603050405020304" pitchFamily="18" charset="0"/>
                <a:cs typeface="Times New Roman" panose="02020603050405020304" pitchFamily="18" charset="0"/>
              </a:rPr>
              <a:t>Y TẾ VÀ CHĂM SÓC SỨC KHỎE</a:t>
            </a:r>
          </a:p>
        </p:txBody>
      </p:sp>
      <p:sp>
        <p:nvSpPr>
          <p:cNvPr id="20" name="Rectangle 19">
            <a:extLst>
              <a:ext uri="{FF2B5EF4-FFF2-40B4-BE49-F238E27FC236}">
                <a16:creationId xmlns:a16="http://schemas.microsoft.com/office/drawing/2014/main" id="{C8A2925C-08FE-494F-9BEF-DBE440F6490A}"/>
              </a:ext>
            </a:extLst>
          </p:cNvPr>
          <p:cNvSpPr/>
          <p:nvPr/>
        </p:nvSpPr>
        <p:spPr>
          <a:xfrm>
            <a:off x="654984" y="5389406"/>
            <a:ext cx="11098923" cy="954107"/>
          </a:xfrm>
          <a:prstGeom prst="rect">
            <a:avLst/>
          </a:prstGeom>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V</a:t>
            </a:r>
            <a:r>
              <a:rPr lang="vi-VN" sz="2800" dirty="0">
                <a:solidFill>
                  <a:srgbClr val="00B050"/>
                </a:solidFill>
                <a:latin typeface="Times New Roman" panose="02020603050405020304" pitchFamily="18" charset="0"/>
                <a:cs typeface="Times New Roman" panose="02020603050405020304" pitchFamily="18" charset="0"/>
              </a:rPr>
              <a:t>iệc lưu trữ dữ liệu phục vụ các bài toán quản lí </a:t>
            </a:r>
            <a:r>
              <a:rPr lang="en-US" sz="2800" dirty="0" err="1">
                <a:solidFill>
                  <a:srgbClr val="00B050"/>
                </a:solidFill>
                <a:latin typeface="Times New Roman" panose="02020603050405020304" pitchFamily="18" charset="0"/>
                <a:cs typeface="Times New Roman" panose="02020603050405020304" pitchFamily="18" charset="0"/>
              </a:rPr>
              <a:t>không</a:t>
            </a:r>
            <a:r>
              <a:rPr lang="en-US" sz="2800" dirty="0">
                <a:solidFill>
                  <a:srgbClr val="00B050"/>
                </a:solidFill>
                <a:latin typeface="Times New Roman" panose="02020603050405020304" pitchFamily="18" charset="0"/>
                <a:cs typeface="Times New Roman" panose="02020603050405020304" pitchFamily="18" charset="0"/>
              </a:rPr>
              <a:t> đ</a:t>
            </a:r>
            <a:r>
              <a:rPr lang="vi-VN" sz="2800" dirty="0">
                <a:solidFill>
                  <a:srgbClr val="00B050"/>
                </a:solidFill>
                <a:latin typeface="Times New Roman" panose="02020603050405020304" pitchFamily="18" charset="0"/>
                <a:cs typeface="Times New Roman" panose="02020603050405020304" pitchFamily="18" charset="0"/>
              </a:rPr>
              <a:t>ơ</a:t>
            </a:r>
            <a:r>
              <a:rPr lang="en-US" sz="2800" dirty="0">
                <a:solidFill>
                  <a:srgbClr val="00B050"/>
                </a:solidFill>
                <a:latin typeface="Times New Roman" panose="02020603050405020304" pitchFamily="18" charset="0"/>
                <a:cs typeface="Times New Roman" panose="02020603050405020304" pitchFamily="18" charset="0"/>
              </a:rPr>
              <a:t>n </a:t>
            </a:r>
            <a:r>
              <a:rPr lang="en-US" sz="2800" dirty="0" err="1">
                <a:solidFill>
                  <a:srgbClr val="00B050"/>
                </a:solidFill>
                <a:latin typeface="Times New Roman" panose="02020603050405020304" pitchFamily="18" charset="0"/>
                <a:cs typeface="Times New Roman" panose="02020603050405020304" pitchFamily="18" charset="0"/>
              </a:rPr>
              <a:t>thuần</a:t>
            </a:r>
            <a:r>
              <a:rPr lang="en-US" sz="2800" dirty="0">
                <a:solidFill>
                  <a:srgbClr val="00B050"/>
                </a:solidFill>
                <a:latin typeface="Times New Roman" panose="02020603050405020304" pitchFamily="18" charset="0"/>
                <a:cs typeface="Times New Roman" panose="02020603050405020304" pitchFamily="18" charset="0"/>
              </a:rPr>
              <a:t> </a:t>
            </a:r>
            <a:r>
              <a:rPr lang="vi-VN" sz="2800" dirty="0">
                <a:solidFill>
                  <a:srgbClr val="00B050"/>
                </a:solidFill>
                <a:latin typeface="Times New Roman" panose="02020603050405020304" pitchFamily="18" charset="0"/>
                <a:cs typeface="Times New Roman" panose="02020603050405020304" pitchFamily="18" charset="0"/>
              </a:rPr>
              <a:t>là việc chuyển các ghi chép trên giấy thành văn bản trên máy tính</a:t>
            </a:r>
            <a:r>
              <a:rPr lang="en-US" sz="2800" dirty="0">
                <a:solidFill>
                  <a:srgbClr val="00B050"/>
                </a:solidFill>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16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356600" y="148749"/>
            <a:ext cx="10463796" cy="610863"/>
          </a:xfrm>
        </p:spPr>
        <p:txBody>
          <a:bodyPr>
            <a:noAutofit/>
          </a:bodyPr>
          <a:lstStyle/>
          <a:p>
            <a:r>
              <a:rPr lang="en-US" sz="2400" dirty="0">
                <a:latin typeface="Times New Roman" panose="02020603050405020304" pitchFamily="18" charset="0"/>
                <a:cs typeface="Times New Roman" panose="02020603050405020304" pitchFamily="18" charset="0"/>
              </a:rPr>
              <a:t>1. YÊU CẦU TỔ CHỨC L</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U TRỮ DỮ LIỆU MỘT CÁCH KHOA HỌC</a:t>
            </a:r>
          </a:p>
        </p:txBody>
      </p:sp>
      <p:sp>
        <p:nvSpPr>
          <p:cNvPr id="49" name="Text Placeholder 48">
            <a:extLst>
              <a:ext uri="{FF2B5EF4-FFF2-40B4-BE49-F238E27FC236}">
                <a16:creationId xmlns:a16="http://schemas.microsoft.com/office/drawing/2014/main" id="{ED796758-F31D-4250-A439-D6DE9523C88B}"/>
              </a:ext>
            </a:extLst>
          </p:cNvPr>
          <p:cNvSpPr>
            <a:spLocks noGrp="1"/>
          </p:cNvSpPr>
          <p:nvPr>
            <p:ph type="body" sz="quarter" idx="16"/>
          </p:nvPr>
        </p:nvSpPr>
        <p:spPr>
          <a:xfrm>
            <a:off x="2249294" y="1700859"/>
            <a:ext cx="8474118" cy="3937943"/>
          </a:xfrm>
          <a:prstGeom prst="snip2DiagRect">
            <a:avLst/>
          </a:prstGeom>
          <a:ln>
            <a:solidFill>
              <a:schemeClr val="tx2"/>
            </a:solidFill>
          </a:ln>
        </p:spPr>
        <p:txBody>
          <a:bodyPr/>
          <a:lstStyle/>
          <a:p>
            <a:pPr marL="0" indent="7938" algn="just">
              <a:lnSpc>
                <a:spcPct val="150000"/>
              </a:lnSpc>
            </a:pPr>
            <a:r>
              <a:rPr lang="vi-VN" sz="2800" dirty="0">
                <a:solidFill>
                  <a:schemeClr val="bg1">
                    <a:lumMod val="75000"/>
                    <a:lumOff val="25000"/>
                  </a:schemeClr>
                </a:solidFill>
                <a:latin typeface="Times New Roman" panose="02020603050405020304" pitchFamily="18" charset="0"/>
                <a:cs typeface="Times New Roman" panose="02020603050405020304" pitchFamily="18" charset="0"/>
              </a:rPr>
              <a:t>Giáo viên dạy mỗi môn học bắt buộc phải có một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sổ</a:t>
            </a:r>
            <a:r>
              <a:rPr lang="vi-VN" sz="2800" dirty="0">
                <a:solidFill>
                  <a:schemeClr val="bg1">
                    <a:lumMod val="75000"/>
                    <a:lumOff val="25000"/>
                  </a:schemeClr>
                </a:solidFill>
                <a:latin typeface="Times New Roman" panose="02020603050405020304" pitchFamily="18" charset="0"/>
                <a:cs typeface="Times New Roman" panose="02020603050405020304" pitchFamily="18" charset="0"/>
              </a:rPr>
              <a:t> điểm - bảng điểm môn học. Một bản sao của bảng điểm môn học được gửi cho giáo viên chủ nhiệm lớp. </a:t>
            </a:r>
            <a:r>
              <a:rPr lang="vi-VN" sz="2800" dirty="0">
                <a:solidFill>
                  <a:srgbClr val="00B050"/>
                </a:solidFill>
                <a:latin typeface="Times New Roman" panose="02020603050405020304" pitchFamily="18" charset="0"/>
                <a:cs typeface="Times New Roman" panose="02020603050405020304" pitchFamily="18" charset="0"/>
              </a:rPr>
              <a:t>Hãy cùng thảo luận xem có cần lưu trữ bảng điểm của lớp học không?</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4</a:t>
            </a:fld>
            <a:endParaRPr lang="en-US" dirty="0"/>
          </a:p>
        </p:txBody>
      </p:sp>
      <p:pic>
        <p:nvPicPr>
          <p:cNvPr id="22" name="Picture 21">
            <a:extLst>
              <a:ext uri="{FF2B5EF4-FFF2-40B4-BE49-F238E27FC236}">
                <a16:creationId xmlns:a16="http://schemas.microsoft.com/office/drawing/2014/main" id="{61CA72C8-3559-418F-9D7F-2F1E86A3E251}"/>
              </a:ext>
            </a:extLst>
          </p:cNvPr>
          <p:cNvPicPr>
            <a:picLocks noChangeAspect="1"/>
          </p:cNvPicPr>
          <p:nvPr/>
        </p:nvPicPr>
        <p:blipFill>
          <a:blip r:embed="rId2"/>
          <a:stretch>
            <a:fillRect/>
          </a:stretch>
        </p:blipFill>
        <p:spPr>
          <a:xfrm>
            <a:off x="666750" y="1867335"/>
            <a:ext cx="1341236" cy="1274174"/>
          </a:xfrm>
          <a:prstGeom prst="rect">
            <a:avLst/>
          </a:prstGeom>
        </p:spPr>
      </p:pic>
    </p:spTree>
    <p:extLst>
      <p:ext uri="{BB962C8B-B14F-4D97-AF65-F5344CB8AC3E}">
        <p14:creationId xmlns:p14="http://schemas.microsoft.com/office/powerpoint/2010/main" val="643842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F66EFD-B63D-4240-9DD5-B7FB61BD073D}"/>
              </a:ext>
            </a:extLst>
          </p:cNvPr>
          <p:cNvPicPr>
            <a:picLocks noChangeAspect="1"/>
          </p:cNvPicPr>
          <p:nvPr/>
        </p:nvPicPr>
        <p:blipFill>
          <a:blip r:embed="rId2"/>
          <a:stretch>
            <a:fillRect/>
          </a:stretch>
        </p:blipFill>
        <p:spPr>
          <a:xfrm>
            <a:off x="3735945" y="2294232"/>
            <a:ext cx="8456055" cy="4232128"/>
          </a:xfrm>
          <a:prstGeom prst="rect">
            <a:avLst/>
          </a:prstGeom>
        </p:spPr>
      </p:pic>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356600" y="148749"/>
            <a:ext cx="10463796" cy="610863"/>
          </a:xfrm>
        </p:spPr>
        <p:txBody>
          <a:bodyPr>
            <a:noAutofit/>
          </a:bodyPr>
          <a:lstStyle/>
          <a:p>
            <a:r>
              <a:rPr lang="en-US" sz="2400" dirty="0">
                <a:latin typeface="Times New Roman" panose="02020603050405020304" pitchFamily="18" charset="0"/>
                <a:cs typeface="Times New Roman" panose="02020603050405020304" pitchFamily="18" charset="0"/>
              </a:rPr>
              <a:t>1. YÊU CẦU TỔ CHỨC L</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U TRỮ DỮ LIỆU MỘT CÁCH KHOA HỌC</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5</a:t>
            </a:fld>
            <a:endParaRPr lang="en-US" dirty="0"/>
          </a:p>
        </p:txBody>
      </p:sp>
      <p:sp>
        <p:nvSpPr>
          <p:cNvPr id="6" name="TextBox 5">
            <a:extLst>
              <a:ext uri="{FF2B5EF4-FFF2-40B4-BE49-F238E27FC236}">
                <a16:creationId xmlns:a16="http://schemas.microsoft.com/office/drawing/2014/main" id="{C3DEE757-533D-441E-BAA3-07392561C8EA}"/>
              </a:ext>
            </a:extLst>
          </p:cNvPr>
          <p:cNvSpPr txBox="1"/>
          <p:nvPr/>
        </p:nvSpPr>
        <p:spPr>
          <a:xfrm>
            <a:off x="356600" y="986695"/>
            <a:ext cx="9383145" cy="1133965"/>
          </a:xfrm>
          <a:prstGeom prst="rect">
            <a:avLst/>
          </a:prstGeom>
          <a:noFill/>
        </p:spPr>
        <p:txBody>
          <a:bodyPr wrap="square" rtlCol="0">
            <a:spAutoFit/>
          </a:bodyPr>
          <a:lstStyle/>
          <a:p>
            <a:pPr>
              <a:lnSpc>
                <a:spcPct val="150000"/>
              </a:lnSpc>
            </a:pPr>
            <a:r>
              <a:rPr lang="en-US" sz="2400" dirty="0" err="1">
                <a:solidFill>
                  <a:schemeClr val="accent3">
                    <a:lumMod val="50000"/>
                  </a:schemeClr>
                </a:solidFill>
                <a:latin typeface="Times New Roman" panose="02020603050405020304" pitchFamily="18" charset="0"/>
                <a:cs typeface="Times New Roman" panose="02020603050405020304" pitchFamily="18" charset="0"/>
              </a:rPr>
              <a:t>Hãy</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thảo</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luận</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chỉ</a:t>
            </a:r>
            <a:r>
              <a:rPr lang="en-US" sz="2400" dirty="0">
                <a:solidFill>
                  <a:schemeClr val="accent3">
                    <a:lumMod val="50000"/>
                  </a:schemeClr>
                </a:solidFill>
                <a:latin typeface="Times New Roman" panose="02020603050405020304" pitchFamily="18" charset="0"/>
                <a:cs typeface="Times New Roman" panose="02020603050405020304" pitchFamily="18" charset="0"/>
              </a:rPr>
              <a:t> ra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các</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nh</a:t>
            </a:r>
            <a:r>
              <a:rPr lang="vi-VN" sz="2400" dirty="0">
                <a:solidFill>
                  <a:schemeClr val="accent3">
                    <a:lumMod val="50000"/>
                  </a:schemeClr>
                </a:solidFill>
                <a:latin typeface="Times New Roman" panose="02020603050405020304" pitchFamily="18" charset="0"/>
                <a:cs typeface="Times New Roman" panose="02020603050405020304" pitchFamily="18" charset="0"/>
              </a:rPr>
              <a:t>ư</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ợc</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điểm</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khi</a:t>
            </a:r>
            <a:r>
              <a:rPr lang="en-US" sz="2400" dirty="0">
                <a:solidFill>
                  <a:schemeClr val="accent3">
                    <a:lumMod val="50000"/>
                  </a:schemeClr>
                </a:solidFill>
                <a:latin typeface="Times New Roman" panose="02020603050405020304" pitchFamily="18" charset="0"/>
                <a:cs typeface="Times New Roman" panose="02020603050405020304" pitchFamily="18" charset="0"/>
              </a:rPr>
              <a:t> l</a:t>
            </a:r>
            <a:r>
              <a:rPr lang="vi-VN" sz="2400" dirty="0">
                <a:solidFill>
                  <a:schemeClr val="accent3">
                    <a:lumMod val="50000"/>
                  </a:schemeClr>
                </a:solidFill>
                <a:latin typeface="Times New Roman" panose="02020603050405020304" pitchFamily="18" charset="0"/>
                <a:cs typeface="Times New Roman" panose="02020603050405020304" pitchFamily="18" charset="0"/>
              </a:rPr>
              <a:t>ư</a:t>
            </a:r>
            <a:r>
              <a:rPr lang="en-US" sz="2400" dirty="0">
                <a:solidFill>
                  <a:schemeClr val="accent3">
                    <a:lumMod val="50000"/>
                  </a:schemeClr>
                </a:solidFill>
                <a:latin typeface="Times New Roman" panose="02020603050405020304" pitchFamily="18" charset="0"/>
                <a:cs typeface="Times New Roman" panose="02020603050405020304" pitchFamily="18" charset="0"/>
              </a:rPr>
              <a:t>u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trữ</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cả</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điểm</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môn</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điểm</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lớp</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90081E47-F881-4815-B1AA-4916E90E9080}"/>
              </a:ext>
            </a:extLst>
          </p:cNvPr>
          <p:cNvSpPr txBox="1"/>
          <p:nvPr/>
        </p:nvSpPr>
        <p:spPr>
          <a:xfrm>
            <a:off x="413828" y="3461919"/>
            <a:ext cx="326489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err="1">
                <a:solidFill>
                  <a:srgbClr val="7030A0"/>
                </a:solidFill>
                <a:latin typeface="Times New Roman" panose="02020603050405020304" pitchFamily="18" charset="0"/>
                <a:cs typeface="Times New Roman" panose="02020603050405020304" pitchFamily="18" charset="0"/>
              </a:rPr>
              <a:t>Dư</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thừa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dữ</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liệu</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7B93516-FC1C-43DA-AB91-938375D27CAA}"/>
              </a:ext>
            </a:extLst>
          </p:cNvPr>
          <p:cNvSpPr txBox="1"/>
          <p:nvPr/>
        </p:nvSpPr>
        <p:spPr>
          <a:xfrm>
            <a:off x="413828" y="4282382"/>
            <a:ext cx="3264890"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err="1">
                <a:solidFill>
                  <a:srgbClr val="7030A0"/>
                </a:solidFill>
                <a:latin typeface="Times New Roman" panose="02020603050405020304" pitchFamily="18" charset="0"/>
                <a:cs typeface="Times New Roman" panose="02020603050405020304" pitchFamily="18" charset="0"/>
              </a:rPr>
              <a:t>Không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nhất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quán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dữ</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liệu</a:t>
            </a:r>
            <a:endParaRPr lang="en-US"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978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356600" y="148749"/>
            <a:ext cx="10463796" cy="610863"/>
          </a:xfrm>
        </p:spPr>
        <p:txBody>
          <a:bodyPr>
            <a:noAutofit/>
          </a:bodyPr>
          <a:lstStyle/>
          <a:p>
            <a:r>
              <a:rPr lang="en-US" sz="2400" dirty="0">
                <a:latin typeface="Times New Roman" panose="02020603050405020304" pitchFamily="18" charset="0"/>
                <a:cs typeface="Times New Roman" panose="02020603050405020304" pitchFamily="18" charset="0"/>
              </a:rPr>
              <a:t>1. YÊU CẦU TỔ CHỨC L</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U TRỮ DỮ LIỆU MỘT CÁCH KHOA HỌC</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6</a:t>
            </a:fld>
            <a:endParaRPr lang="en-US" dirty="0"/>
          </a:p>
        </p:txBody>
      </p:sp>
      <p:graphicFrame>
        <p:nvGraphicFramePr>
          <p:cNvPr id="20" name="Table 19">
            <a:extLst>
              <a:ext uri="{FF2B5EF4-FFF2-40B4-BE49-F238E27FC236}">
                <a16:creationId xmlns:a16="http://schemas.microsoft.com/office/drawing/2014/main" id="{6F8E4283-08A0-4560-8EDB-C762737F74D8}"/>
              </a:ext>
            </a:extLst>
          </p:cNvPr>
          <p:cNvGraphicFramePr>
            <a:graphicFrameLocks noGrp="1"/>
          </p:cNvGraphicFramePr>
          <p:nvPr>
            <p:extLst>
              <p:ext uri="{D42A27DB-BD31-4B8C-83A1-F6EECF244321}">
                <p14:modId xmlns:p14="http://schemas.microsoft.com/office/powerpoint/2010/main" val="1753645523"/>
              </p:ext>
            </p:extLst>
          </p:nvPr>
        </p:nvGraphicFramePr>
        <p:xfrm>
          <a:off x="538256" y="1495189"/>
          <a:ext cx="2620327" cy="3992992"/>
        </p:xfrm>
        <a:graphic>
          <a:graphicData uri="http://schemas.openxmlformats.org/drawingml/2006/table">
            <a:tbl>
              <a:tblPr firstRow="1">
                <a:tableStyleId>{21E4AEA4-8DFA-4A89-87EB-49C32662AFE0}</a:tableStyleId>
              </a:tblPr>
              <a:tblGrid>
                <a:gridCol w="580429">
                  <a:extLst>
                    <a:ext uri="{9D8B030D-6E8A-4147-A177-3AD203B41FA5}">
                      <a16:colId xmlns:a16="http://schemas.microsoft.com/office/drawing/2014/main" val="2795680761"/>
                    </a:ext>
                  </a:extLst>
                </a:gridCol>
                <a:gridCol w="1329096">
                  <a:extLst>
                    <a:ext uri="{9D8B030D-6E8A-4147-A177-3AD203B41FA5}">
                      <a16:colId xmlns:a16="http://schemas.microsoft.com/office/drawing/2014/main" val="3676408549"/>
                    </a:ext>
                  </a:extLst>
                </a:gridCol>
                <a:gridCol w="710802">
                  <a:extLst>
                    <a:ext uri="{9D8B030D-6E8A-4147-A177-3AD203B41FA5}">
                      <a16:colId xmlns:a16="http://schemas.microsoft.com/office/drawing/2014/main" val="3950513982"/>
                    </a:ext>
                  </a:extLst>
                </a:gridCol>
              </a:tblGrid>
              <a:tr h="362113">
                <a:tc gridSpan="3">
                  <a:txBody>
                    <a:bodyPr/>
                    <a:lstStyle/>
                    <a:p>
                      <a:pPr algn="ctr"/>
                      <a:r>
                        <a:rPr lang="en-US" sz="1200" b="1">
                          <a:solidFill>
                            <a:schemeClr val="accent3">
                              <a:lumMod val="50000"/>
                            </a:schemeClr>
                          </a:solidFill>
                        </a:rPr>
                        <a:t>Bảng điểm môn Toán</a:t>
                      </a:r>
                    </a:p>
                  </a:txBody>
                  <a:tcPr/>
                </a:tc>
                <a:tc hMerge="1">
                  <a:txBody>
                    <a:bodyPr/>
                    <a:lstStyle/>
                    <a:p>
                      <a:pPr algn="ctr"/>
                      <a:endParaRPr lang="en-US" sz="1000" b="1">
                        <a:solidFill>
                          <a:schemeClr val="tx1"/>
                        </a:solidFill>
                      </a:endParaRPr>
                    </a:p>
                  </a:txBody>
                  <a:tcPr/>
                </a:tc>
                <a:tc hMerge="1">
                  <a:txBody>
                    <a:bodyPr/>
                    <a:lstStyle/>
                    <a:p>
                      <a:pPr algn="ctr"/>
                      <a:endParaRPr lang="en-US" sz="1000" b="1">
                        <a:solidFill>
                          <a:schemeClr val="tx1"/>
                        </a:solidFill>
                      </a:endParaRPr>
                    </a:p>
                  </a:txBody>
                  <a:tcPr/>
                </a:tc>
                <a:extLst>
                  <a:ext uri="{0D108BD9-81ED-4DB2-BD59-A6C34878D82A}">
                    <a16:rowId xmlns:a16="http://schemas.microsoft.com/office/drawing/2014/main" val="2182943752"/>
                  </a:ext>
                </a:extLst>
              </a:tr>
              <a:tr h="517223">
                <a:tc>
                  <a:txBody>
                    <a:bodyPr/>
                    <a:lstStyle/>
                    <a:p>
                      <a:pPr algn="ctr"/>
                      <a:r>
                        <a:rPr lang="en-US" sz="1000" b="1">
                          <a:solidFill>
                            <a:schemeClr val="accent3">
                              <a:lumMod val="50000"/>
                            </a:schemeClr>
                          </a:solidFill>
                        </a:rPr>
                        <a:t>STT</a:t>
                      </a:r>
                    </a:p>
                  </a:txBody>
                  <a:tcPr/>
                </a:tc>
                <a:tc>
                  <a:txBody>
                    <a:bodyPr/>
                    <a:lstStyle/>
                    <a:p>
                      <a:pPr algn="ctr"/>
                      <a:r>
                        <a:rPr lang="en-US" sz="1000" b="1">
                          <a:solidFill>
                            <a:schemeClr val="accent3">
                              <a:lumMod val="50000"/>
                            </a:schemeClr>
                          </a:solidFill>
                        </a:rPr>
                        <a:t>HỌ TÊN</a:t>
                      </a:r>
                    </a:p>
                  </a:txBody>
                  <a:tcPr/>
                </a:tc>
                <a:tc>
                  <a:txBody>
                    <a:bodyPr/>
                    <a:lstStyle/>
                    <a:p>
                      <a:pPr algn="ctr"/>
                      <a:r>
                        <a:rPr lang="en-US" sz="1000" b="1">
                          <a:solidFill>
                            <a:schemeClr val="accent3">
                              <a:lumMod val="50000"/>
                            </a:schemeClr>
                          </a:solidFill>
                        </a:rPr>
                        <a:t>TOÁN</a:t>
                      </a:r>
                    </a:p>
                  </a:txBody>
                  <a:tcPr/>
                </a:tc>
                <a:extLst>
                  <a:ext uri="{0D108BD9-81ED-4DB2-BD59-A6C34878D82A}">
                    <a16:rowId xmlns:a16="http://schemas.microsoft.com/office/drawing/2014/main" val="1224654889"/>
                  </a:ext>
                </a:extLst>
              </a:tr>
              <a:tr h="389207">
                <a:tc>
                  <a:txBody>
                    <a:bodyPr/>
                    <a:lstStyle/>
                    <a:p>
                      <a:pPr algn="ctr" rtl="0" fontAlgn="ctr"/>
                      <a:r>
                        <a:rPr lang="en-US" sz="1000" b="0" i="0" u="none" strike="noStrike">
                          <a:solidFill>
                            <a:schemeClr val="accent3">
                              <a:lumMod val="50000"/>
                            </a:schemeClr>
                          </a:solidFill>
                          <a:effectLst/>
                          <a:latin typeface="Arial" panose="020B0604020202020204" pitchFamily="34" charset="0"/>
                        </a:rPr>
                        <a:t>1</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Lê Thái Anh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9</a:t>
                      </a:r>
                    </a:p>
                  </a:txBody>
                  <a:tcPr marL="7620" marR="7620" marT="7620" marB="0" anchor="ctr"/>
                </a:tc>
                <a:extLst>
                  <a:ext uri="{0D108BD9-81ED-4DB2-BD59-A6C34878D82A}">
                    <a16:rowId xmlns:a16="http://schemas.microsoft.com/office/drawing/2014/main" val="391919710"/>
                  </a:ext>
                </a:extLst>
              </a:tr>
              <a:tr h="389207">
                <a:tc>
                  <a:txBody>
                    <a:bodyPr/>
                    <a:lstStyle/>
                    <a:p>
                      <a:pPr algn="ctr" rtl="0" fontAlgn="ctr"/>
                      <a:r>
                        <a:rPr lang="en-US" sz="1000" b="0" i="0" u="none" strike="noStrike">
                          <a:solidFill>
                            <a:schemeClr val="accent3">
                              <a:lumMod val="50000"/>
                            </a:schemeClr>
                          </a:solidFill>
                          <a:effectLst/>
                          <a:latin typeface="Arial" panose="020B0604020202020204" pitchFamily="34" charset="0"/>
                        </a:rPr>
                        <a:t>2</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Đinh Hoàn An</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extLst>
                  <a:ext uri="{0D108BD9-81ED-4DB2-BD59-A6C34878D82A}">
                    <a16:rowId xmlns:a16="http://schemas.microsoft.com/office/drawing/2014/main" val="780399655"/>
                  </a:ext>
                </a:extLst>
              </a:tr>
              <a:tr h="389207">
                <a:tc>
                  <a:txBody>
                    <a:bodyPr/>
                    <a:lstStyle/>
                    <a:p>
                      <a:pPr algn="ctr" rtl="0" fontAlgn="ctr"/>
                      <a:r>
                        <a:rPr lang="en-US" sz="1000" b="0" i="0" u="none" strike="noStrike">
                          <a:solidFill>
                            <a:schemeClr val="accent3">
                              <a:lumMod val="50000"/>
                            </a:schemeClr>
                          </a:solidFill>
                          <a:effectLst/>
                          <a:latin typeface="Arial" panose="020B0604020202020204" pitchFamily="34" charset="0"/>
                        </a:rPr>
                        <a:t>3</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Phan Thanh Bình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9</a:t>
                      </a:r>
                    </a:p>
                  </a:txBody>
                  <a:tcPr marL="7620" marR="7620" marT="7620" marB="0" anchor="ctr"/>
                </a:tc>
                <a:extLst>
                  <a:ext uri="{0D108BD9-81ED-4DB2-BD59-A6C34878D82A}">
                    <a16:rowId xmlns:a16="http://schemas.microsoft.com/office/drawing/2014/main" val="3103839128"/>
                  </a:ext>
                </a:extLst>
              </a:tr>
              <a:tr h="389207">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Vũ Việt Quang</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extLst>
                  <a:ext uri="{0D108BD9-81ED-4DB2-BD59-A6C34878D82A}">
                    <a16:rowId xmlns:a16="http://schemas.microsoft.com/office/drawing/2014/main" val="729558557"/>
                  </a:ext>
                </a:extLst>
              </a:tr>
              <a:tr h="389207">
                <a:tc>
                  <a:txBody>
                    <a:bodyPr/>
                    <a:lstStyle/>
                    <a:p>
                      <a:pPr algn="ctr" rtl="0" fontAlgn="ctr"/>
                      <a:r>
                        <a:rPr lang="en-US" sz="1000" b="0" i="0" u="none" strike="noStrike">
                          <a:solidFill>
                            <a:schemeClr val="accent3">
                              <a:lumMod val="50000"/>
                            </a:schemeClr>
                          </a:solidFill>
                          <a:effectLst/>
                          <a:latin typeface="Arial" panose="020B0604020202020204" pitchFamily="34" charset="0"/>
                        </a:rPr>
                        <a:t>5</a:t>
                      </a:r>
                    </a:p>
                  </a:txBody>
                  <a:tcPr marL="7620" marR="7620" marT="7620" marB="0" anchor="ctr"/>
                </a:tc>
                <a:tc>
                  <a:txBody>
                    <a:bodyPr/>
                    <a:lstStyle/>
                    <a:p>
                      <a:pPr algn="l" rtl="0" fontAlgn="ctr"/>
                      <a:r>
                        <a:rPr lang="vi-VN" sz="1000" b="0" i="0" u="none" strike="noStrike">
                          <a:solidFill>
                            <a:schemeClr val="accent3">
                              <a:lumMod val="50000"/>
                            </a:schemeClr>
                          </a:solidFill>
                          <a:effectLst/>
                          <a:latin typeface="Arial" panose="020B0604020202020204" pitchFamily="34" charset="0"/>
                        </a:rPr>
                        <a:t>Phạm Như Anh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10</a:t>
                      </a:r>
                    </a:p>
                  </a:txBody>
                  <a:tcPr marL="7620" marR="7620" marT="7620" marB="0" anchor="ctr"/>
                </a:tc>
                <a:extLst>
                  <a:ext uri="{0D108BD9-81ED-4DB2-BD59-A6C34878D82A}">
                    <a16:rowId xmlns:a16="http://schemas.microsoft.com/office/drawing/2014/main" val="3946720224"/>
                  </a:ext>
                </a:extLst>
              </a:tr>
              <a:tr h="389207">
                <a:tc>
                  <a:txBody>
                    <a:bodyPr/>
                    <a:lstStyle/>
                    <a:p>
                      <a:pPr algn="ctr" rtl="0" fontAlgn="ctr"/>
                      <a:r>
                        <a:rPr lang="en-US" sz="1000" b="0" i="0" u="none" strike="noStrike">
                          <a:solidFill>
                            <a:schemeClr val="accent3">
                              <a:lumMod val="50000"/>
                            </a:schemeClr>
                          </a:solidFill>
                          <a:effectLst/>
                          <a:latin typeface="Arial" panose="020B0604020202020204" pitchFamily="34" charset="0"/>
                        </a:rPr>
                        <a:t>6</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Trần Quốc Bình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extLst>
                  <a:ext uri="{0D108BD9-81ED-4DB2-BD59-A6C34878D82A}">
                    <a16:rowId xmlns:a16="http://schemas.microsoft.com/office/drawing/2014/main" val="4001251964"/>
                  </a:ext>
                </a:extLst>
              </a:tr>
              <a:tr h="389207">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Lê Thị Hoài An</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5</a:t>
                      </a:r>
                    </a:p>
                  </a:txBody>
                  <a:tcPr marL="7620" marR="7620" marT="7620" marB="0" anchor="ctr"/>
                </a:tc>
                <a:extLst>
                  <a:ext uri="{0D108BD9-81ED-4DB2-BD59-A6C34878D82A}">
                    <a16:rowId xmlns:a16="http://schemas.microsoft.com/office/drawing/2014/main" val="1905102590"/>
                  </a:ext>
                </a:extLst>
              </a:tr>
              <a:tr h="389207">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Hoàng Anh Tuấn</a:t>
                      </a:r>
                    </a:p>
                  </a:txBody>
                  <a:tcPr marL="7620" marR="7620" marT="7620" marB="0" anchor="ctr"/>
                </a:tc>
                <a:tc>
                  <a:txBody>
                    <a:bodyPr/>
                    <a:lstStyle/>
                    <a:p>
                      <a:pPr algn="ctr" rtl="0" fontAlgn="ctr"/>
                      <a:r>
                        <a:rPr lang="en-US" sz="1000" b="0" i="0" u="none" strike="noStrike" dirty="0">
                          <a:solidFill>
                            <a:schemeClr val="accent3">
                              <a:lumMod val="50000"/>
                            </a:schemeClr>
                          </a:solidFill>
                          <a:effectLst/>
                          <a:latin typeface="Arial" panose="020B0604020202020204" pitchFamily="34" charset="0"/>
                        </a:rPr>
                        <a:t>3</a:t>
                      </a:r>
                    </a:p>
                  </a:txBody>
                  <a:tcPr marL="7620" marR="7620" marT="7620" marB="0" anchor="ctr"/>
                </a:tc>
                <a:extLst>
                  <a:ext uri="{0D108BD9-81ED-4DB2-BD59-A6C34878D82A}">
                    <a16:rowId xmlns:a16="http://schemas.microsoft.com/office/drawing/2014/main" val="1352730760"/>
                  </a:ext>
                </a:extLst>
              </a:tr>
            </a:tbl>
          </a:graphicData>
        </a:graphic>
      </p:graphicFrame>
      <p:graphicFrame>
        <p:nvGraphicFramePr>
          <p:cNvPr id="21" name="Table 20">
            <a:extLst>
              <a:ext uri="{FF2B5EF4-FFF2-40B4-BE49-F238E27FC236}">
                <a16:creationId xmlns:a16="http://schemas.microsoft.com/office/drawing/2014/main" id="{910B6022-CA39-43E1-A3E3-5A4DDC8D7445}"/>
              </a:ext>
            </a:extLst>
          </p:cNvPr>
          <p:cNvGraphicFramePr>
            <a:graphicFrameLocks noGrp="1"/>
          </p:cNvGraphicFramePr>
          <p:nvPr>
            <p:extLst>
              <p:ext uri="{D42A27DB-BD31-4B8C-83A1-F6EECF244321}">
                <p14:modId xmlns:p14="http://schemas.microsoft.com/office/powerpoint/2010/main" val="1159588813"/>
              </p:ext>
            </p:extLst>
          </p:nvPr>
        </p:nvGraphicFramePr>
        <p:xfrm>
          <a:off x="3475674" y="1425241"/>
          <a:ext cx="2620327" cy="4062939"/>
        </p:xfrm>
        <a:graphic>
          <a:graphicData uri="http://schemas.openxmlformats.org/drawingml/2006/table">
            <a:tbl>
              <a:tblPr firstRow="1">
                <a:tableStyleId>{21E4AEA4-8DFA-4A89-87EB-49C32662AFE0}</a:tableStyleId>
              </a:tblPr>
              <a:tblGrid>
                <a:gridCol w="526993">
                  <a:extLst>
                    <a:ext uri="{9D8B030D-6E8A-4147-A177-3AD203B41FA5}">
                      <a16:colId xmlns:a16="http://schemas.microsoft.com/office/drawing/2014/main" val="2795680761"/>
                    </a:ext>
                  </a:extLst>
                </a:gridCol>
                <a:gridCol w="1400492">
                  <a:extLst>
                    <a:ext uri="{9D8B030D-6E8A-4147-A177-3AD203B41FA5}">
                      <a16:colId xmlns:a16="http://schemas.microsoft.com/office/drawing/2014/main" val="3676408549"/>
                    </a:ext>
                  </a:extLst>
                </a:gridCol>
                <a:gridCol w="692842">
                  <a:extLst>
                    <a:ext uri="{9D8B030D-6E8A-4147-A177-3AD203B41FA5}">
                      <a16:colId xmlns:a16="http://schemas.microsoft.com/office/drawing/2014/main" val="4102590239"/>
                    </a:ext>
                  </a:extLst>
                </a:gridCol>
              </a:tblGrid>
              <a:tr h="377530">
                <a:tc gridSpan="3">
                  <a:txBody>
                    <a:bodyPr/>
                    <a:lstStyle/>
                    <a:p>
                      <a:pPr algn="ctr"/>
                      <a:r>
                        <a:rPr lang="en-US" sz="1200" b="1" dirty="0" err="1">
                          <a:solidFill>
                            <a:schemeClr val="accent3">
                              <a:lumMod val="50000"/>
                            </a:schemeClr>
                          </a:solidFill>
                        </a:rPr>
                        <a:t>Bảng</a:t>
                      </a:r>
                      <a:r>
                        <a:rPr lang="en-US" sz="1200" b="1" dirty="0">
                          <a:solidFill>
                            <a:schemeClr val="accent3">
                              <a:lumMod val="50000"/>
                            </a:schemeClr>
                          </a:solidFill>
                        </a:rPr>
                        <a:t> </a:t>
                      </a:r>
                      <a:r>
                        <a:rPr lang="en-US" sz="1200" b="1" dirty="0" err="1">
                          <a:solidFill>
                            <a:schemeClr val="accent3">
                              <a:lumMod val="50000"/>
                            </a:schemeClr>
                          </a:solidFill>
                        </a:rPr>
                        <a:t>điểm</a:t>
                      </a:r>
                      <a:r>
                        <a:rPr lang="en-US" sz="1200" b="1" dirty="0">
                          <a:solidFill>
                            <a:schemeClr val="accent3">
                              <a:lumMod val="50000"/>
                            </a:schemeClr>
                          </a:solidFill>
                        </a:rPr>
                        <a:t> </a:t>
                      </a:r>
                      <a:r>
                        <a:rPr lang="en-US" sz="1200" b="1" dirty="0" err="1">
                          <a:solidFill>
                            <a:schemeClr val="accent3">
                              <a:lumMod val="50000"/>
                            </a:schemeClr>
                          </a:solidFill>
                        </a:rPr>
                        <a:t>môn</a:t>
                      </a:r>
                      <a:r>
                        <a:rPr lang="en-US" sz="1200" b="1" dirty="0">
                          <a:solidFill>
                            <a:schemeClr val="accent3">
                              <a:lumMod val="50000"/>
                            </a:schemeClr>
                          </a:solidFill>
                        </a:rPr>
                        <a:t> </a:t>
                      </a:r>
                      <a:r>
                        <a:rPr lang="en-US" sz="1200" b="1" dirty="0" err="1">
                          <a:solidFill>
                            <a:schemeClr val="accent3">
                              <a:lumMod val="50000"/>
                            </a:schemeClr>
                          </a:solidFill>
                        </a:rPr>
                        <a:t>Văn</a:t>
                      </a:r>
                      <a:endParaRPr lang="en-US" sz="1200" b="1" dirty="0">
                        <a:solidFill>
                          <a:schemeClr val="accent3">
                            <a:lumMod val="50000"/>
                          </a:schemeClr>
                        </a:solidFill>
                      </a:endParaRPr>
                    </a:p>
                  </a:txBody>
                  <a:tcPr/>
                </a:tc>
                <a:tc hMerge="1">
                  <a:txBody>
                    <a:bodyPr/>
                    <a:lstStyle/>
                    <a:p>
                      <a:pPr algn="ctr"/>
                      <a:endParaRPr lang="en-US" sz="1000" b="1">
                        <a:solidFill>
                          <a:schemeClr val="tx1"/>
                        </a:solidFill>
                      </a:endParaRPr>
                    </a:p>
                  </a:txBody>
                  <a:tcPr/>
                </a:tc>
                <a:tc hMerge="1">
                  <a:txBody>
                    <a:bodyPr/>
                    <a:lstStyle/>
                    <a:p>
                      <a:pPr algn="ctr"/>
                      <a:endParaRPr lang="en-US" sz="1000" b="1">
                        <a:solidFill>
                          <a:schemeClr val="tx1"/>
                        </a:solidFill>
                      </a:endParaRPr>
                    </a:p>
                  </a:txBody>
                  <a:tcPr/>
                </a:tc>
                <a:extLst>
                  <a:ext uri="{0D108BD9-81ED-4DB2-BD59-A6C34878D82A}">
                    <a16:rowId xmlns:a16="http://schemas.microsoft.com/office/drawing/2014/main" val="4149090276"/>
                  </a:ext>
                </a:extLst>
              </a:tr>
              <a:tr h="517209">
                <a:tc>
                  <a:txBody>
                    <a:bodyPr/>
                    <a:lstStyle/>
                    <a:p>
                      <a:pPr algn="ctr"/>
                      <a:r>
                        <a:rPr lang="en-US" sz="1000" b="1">
                          <a:solidFill>
                            <a:schemeClr val="accent3">
                              <a:lumMod val="50000"/>
                            </a:schemeClr>
                          </a:solidFill>
                        </a:rPr>
                        <a:t>STT</a:t>
                      </a:r>
                    </a:p>
                  </a:txBody>
                  <a:tcPr/>
                </a:tc>
                <a:tc>
                  <a:txBody>
                    <a:bodyPr/>
                    <a:lstStyle/>
                    <a:p>
                      <a:pPr algn="ctr"/>
                      <a:r>
                        <a:rPr lang="en-US" sz="1000" b="1">
                          <a:solidFill>
                            <a:schemeClr val="accent3">
                              <a:lumMod val="50000"/>
                            </a:schemeClr>
                          </a:solidFill>
                        </a:rPr>
                        <a:t>HỌ TÊN</a:t>
                      </a:r>
                    </a:p>
                  </a:txBody>
                  <a:tcPr/>
                </a:tc>
                <a:tc>
                  <a:txBody>
                    <a:bodyPr/>
                    <a:lstStyle/>
                    <a:p>
                      <a:pPr algn="ctr"/>
                      <a:r>
                        <a:rPr lang="en-US" sz="1000" b="1">
                          <a:solidFill>
                            <a:schemeClr val="accent3">
                              <a:lumMod val="50000"/>
                            </a:schemeClr>
                          </a:solidFill>
                        </a:rPr>
                        <a:t>VĂN</a:t>
                      </a:r>
                    </a:p>
                  </a:txBody>
                  <a:tcPr/>
                </a:tc>
                <a:extLst>
                  <a:ext uri="{0D108BD9-81ED-4DB2-BD59-A6C34878D82A}">
                    <a16:rowId xmlns:a16="http://schemas.microsoft.com/office/drawing/2014/main" val="1224654889"/>
                  </a:ext>
                </a:extLst>
              </a:tr>
              <a:tr h="396025">
                <a:tc>
                  <a:txBody>
                    <a:bodyPr/>
                    <a:lstStyle/>
                    <a:p>
                      <a:pPr algn="ctr" rtl="0" fontAlgn="ctr"/>
                      <a:r>
                        <a:rPr lang="en-US" sz="1000" b="0" i="0" u="none" strike="noStrike">
                          <a:solidFill>
                            <a:schemeClr val="accent3">
                              <a:lumMod val="50000"/>
                            </a:schemeClr>
                          </a:solidFill>
                          <a:effectLst/>
                          <a:latin typeface="Arial" panose="020B0604020202020204" pitchFamily="34" charset="0"/>
                        </a:rPr>
                        <a:t>1</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Lê Thái Anh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extLst>
                  <a:ext uri="{0D108BD9-81ED-4DB2-BD59-A6C34878D82A}">
                    <a16:rowId xmlns:a16="http://schemas.microsoft.com/office/drawing/2014/main" val="391919710"/>
                  </a:ext>
                </a:extLst>
              </a:tr>
              <a:tr h="396025">
                <a:tc>
                  <a:txBody>
                    <a:bodyPr/>
                    <a:lstStyle/>
                    <a:p>
                      <a:pPr algn="ctr" rtl="0" fontAlgn="ctr"/>
                      <a:r>
                        <a:rPr lang="en-US" sz="1000" b="0" i="0" u="none" strike="noStrike">
                          <a:solidFill>
                            <a:schemeClr val="accent3">
                              <a:lumMod val="50000"/>
                            </a:schemeClr>
                          </a:solidFill>
                          <a:effectLst/>
                          <a:latin typeface="Arial" panose="020B0604020202020204" pitchFamily="34" charset="0"/>
                        </a:rPr>
                        <a:t>2</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Đinh Hoàn An</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extLst>
                  <a:ext uri="{0D108BD9-81ED-4DB2-BD59-A6C34878D82A}">
                    <a16:rowId xmlns:a16="http://schemas.microsoft.com/office/drawing/2014/main" val="780399655"/>
                  </a:ext>
                </a:extLst>
              </a:tr>
              <a:tr h="396025">
                <a:tc>
                  <a:txBody>
                    <a:bodyPr/>
                    <a:lstStyle/>
                    <a:p>
                      <a:pPr algn="ctr" rtl="0" fontAlgn="ctr"/>
                      <a:r>
                        <a:rPr lang="en-US" sz="1000" b="0" i="0" u="none" strike="noStrike">
                          <a:solidFill>
                            <a:schemeClr val="accent3">
                              <a:lumMod val="50000"/>
                            </a:schemeClr>
                          </a:solidFill>
                          <a:effectLst/>
                          <a:latin typeface="Arial" panose="020B0604020202020204" pitchFamily="34" charset="0"/>
                        </a:rPr>
                        <a:t>3</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Phan Thanh Bình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6</a:t>
                      </a:r>
                    </a:p>
                  </a:txBody>
                  <a:tcPr marL="7620" marR="7620" marT="7620" marB="0" anchor="ctr"/>
                </a:tc>
                <a:extLst>
                  <a:ext uri="{0D108BD9-81ED-4DB2-BD59-A6C34878D82A}">
                    <a16:rowId xmlns:a16="http://schemas.microsoft.com/office/drawing/2014/main" val="3103839128"/>
                  </a:ext>
                </a:extLst>
              </a:tr>
              <a:tr h="396025">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tc>
                  <a:txBody>
                    <a:bodyPr/>
                    <a:lstStyle/>
                    <a:p>
                      <a:pPr algn="l" rtl="0" fontAlgn="ctr"/>
                      <a:r>
                        <a:rPr lang="en-US" sz="1000" b="0" i="0" u="none" strike="noStrike" dirty="0" err="1">
                          <a:solidFill>
                            <a:schemeClr val="accent3">
                              <a:lumMod val="50000"/>
                            </a:schemeClr>
                          </a:solidFill>
                          <a:effectLst/>
                          <a:latin typeface="Arial" panose="020B0604020202020204" pitchFamily="34" charset="0"/>
                        </a:rPr>
                        <a:t>Vũ</a:t>
                      </a:r>
                      <a:r>
                        <a:rPr lang="en-US" sz="1000" b="0" i="0" u="none" strike="noStrike" dirty="0">
                          <a:solidFill>
                            <a:schemeClr val="accent3">
                              <a:lumMod val="50000"/>
                            </a:schemeClr>
                          </a:solidFill>
                          <a:effectLst/>
                          <a:latin typeface="Arial" panose="020B0604020202020204" pitchFamily="34" charset="0"/>
                        </a:rPr>
                        <a:t> </a:t>
                      </a:r>
                      <a:r>
                        <a:rPr lang="en-US" sz="1000" b="0" i="0" u="none" strike="noStrike" dirty="0" err="1">
                          <a:solidFill>
                            <a:schemeClr val="accent3">
                              <a:lumMod val="50000"/>
                            </a:schemeClr>
                          </a:solidFill>
                          <a:effectLst/>
                          <a:latin typeface="Arial" panose="020B0604020202020204" pitchFamily="34" charset="0"/>
                        </a:rPr>
                        <a:t>Việt</a:t>
                      </a:r>
                      <a:r>
                        <a:rPr lang="en-US" sz="1000" b="0" i="0" u="none" strike="noStrike" dirty="0">
                          <a:solidFill>
                            <a:schemeClr val="accent3">
                              <a:lumMod val="50000"/>
                            </a:schemeClr>
                          </a:solidFill>
                          <a:effectLst/>
                          <a:latin typeface="Arial" panose="020B0604020202020204" pitchFamily="34" charset="0"/>
                        </a:rPr>
                        <a:t> Quang</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extLst>
                  <a:ext uri="{0D108BD9-81ED-4DB2-BD59-A6C34878D82A}">
                    <a16:rowId xmlns:a16="http://schemas.microsoft.com/office/drawing/2014/main" val="729558557"/>
                  </a:ext>
                </a:extLst>
              </a:tr>
              <a:tr h="396025">
                <a:tc>
                  <a:txBody>
                    <a:bodyPr/>
                    <a:lstStyle/>
                    <a:p>
                      <a:pPr algn="ctr" rtl="0" fontAlgn="ctr"/>
                      <a:r>
                        <a:rPr lang="en-US" sz="1000" b="0" i="0" u="none" strike="noStrike">
                          <a:solidFill>
                            <a:schemeClr val="accent3">
                              <a:lumMod val="50000"/>
                            </a:schemeClr>
                          </a:solidFill>
                          <a:effectLst/>
                          <a:latin typeface="Arial" panose="020B0604020202020204" pitchFamily="34" charset="0"/>
                        </a:rPr>
                        <a:t>5</a:t>
                      </a:r>
                    </a:p>
                  </a:txBody>
                  <a:tcPr marL="7620" marR="7620" marT="7620" marB="0" anchor="ctr"/>
                </a:tc>
                <a:tc>
                  <a:txBody>
                    <a:bodyPr/>
                    <a:lstStyle/>
                    <a:p>
                      <a:pPr algn="l" rtl="0" fontAlgn="ctr"/>
                      <a:r>
                        <a:rPr lang="vi-VN" sz="1000" b="0" i="0" u="none" strike="noStrike">
                          <a:solidFill>
                            <a:schemeClr val="accent3">
                              <a:lumMod val="50000"/>
                            </a:schemeClr>
                          </a:solidFill>
                          <a:effectLst/>
                          <a:latin typeface="Arial" panose="020B0604020202020204" pitchFamily="34" charset="0"/>
                        </a:rPr>
                        <a:t>Phạm Như Anh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extLst>
                  <a:ext uri="{0D108BD9-81ED-4DB2-BD59-A6C34878D82A}">
                    <a16:rowId xmlns:a16="http://schemas.microsoft.com/office/drawing/2014/main" val="3946720224"/>
                  </a:ext>
                </a:extLst>
              </a:tr>
              <a:tr h="396025">
                <a:tc>
                  <a:txBody>
                    <a:bodyPr/>
                    <a:lstStyle/>
                    <a:p>
                      <a:pPr algn="ctr" rtl="0" fontAlgn="ctr"/>
                      <a:r>
                        <a:rPr lang="en-US" sz="1000" b="0" i="0" u="none" strike="noStrike">
                          <a:solidFill>
                            <a:schemeClr val="accent3">
                              <a:lumMod val="50000"/>
                            </a:schemeClr>
                          </a:solidFill>
                          <a:effectLst/>
                          <a:latin typeface="Arial" panose="020B0604020202020204" pitchFamily="34" charset="0"/>
                        </a:rPr>
                        <a:t>6</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Trần Quốc Bình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9</a:t>
                      </a:r>
                    </a:p>
                  </a:txBody>
                  <a:tcPr marL="7620" marR="7620" marT="7620" marB="0" anchor="ctr"/>
                </a:tc>
                <a:extLst>
                  <a:ext uri="{0D108BD9-81ED-4DB2-BD59-A6C34878D82A}">
                    <a16:rowId xmlns:a16="http://schemas.microsoft.com/office/drawing/2014/main" val="4001251964"/>
                  </a:ext>
                </a:extLst>
              </a:tr>
              <a:tr h="396025">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Lê Thị Hoài An</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5</a:t>
                      </a:r>
                    </a:p>
                  </a:txBody>
                  <a:tcPr marL="7620" marR="7620" marT="7620" marB="0" anchor="ctr"/>
                </a:tc>
                <a:extLst>
                  <a:ext uri="{0D108BD9-81ED-4DB2-BD59-A6C34878D82A}">
                    <a16:rowId xmlns:a16="http://schemas.microsoft.com/office/drawing/2014/main" val="1905102590"/>
                  </a:ext>
                </a:extLst>
              </a:tr>
              <a:tr h="396025">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Hoàng Anh Tuấn</a:t>
                      </a:r>
                    </a:p>
                  </a:txBody>
                  <a:tcPr marL="7620" marR="7620" marT="7620" marB="0" anchor="ctr"/>
                </a:tc>
                <a:tc>
                  <a:txBody>
                    <a:bodyPr/>
                    <a:lstStyle/>
                    <a:p>
                      <a:pPr algn="ctr" rtl="0" fontAlgn="ctr"/>
                      <a:r>
                        <a:rPr lang="en-US" sz="1000" b="0" i="0" u="none" strike="noStrike" dirty="0">
                          <a:solidFill>
                            <a:schemeClr val="accent3">
                              <a:lumMod val="50000"/>
                            </a:schemeClr>
                          </a:solidFill>
                          <a:effectLst/>
                          <a:latin typeface="Arial" panose="020B0604020202020204" pitchFamily="34" charset="0"/>
                        </a:rPr>
                        <a:t>7</a:t>
                      </a:r>
                    </a:p>
                  </a:txBody>
                  <a:tcPr marL="7620" marR="7620" marT="7620" marB="0" anchor="ctr"/>
                </a:tc>
                <a:extLst>
                  <a:ext uri="{0D108BD9-81ED-4DB2-BD59-A6C34878D82A}">
                    <a16:rowId xmlns:a16="http://schemas.microsoft.com/office/drawing/2014/main" val="1352730760"/>
                  </a:ext>
                </a:extLst>
              </a:tr>
            </a:tbl>
          </a:graphicData>
        </a:graphic>
      </p:graphicFrame>
      <p:graphicFrame>
        <p:nvGraphicFramePr>
          <p:cNvPr id="23" name="Table 2">
            <a:extLst>
              <a:ext uri="{FF2B5EF4-FFF2-40B4-BE49-F238E27FC236}">
                <a16:creationId xmlns:a16="http://schemas.microsoft.com/office/drawing/2014/main" id="{8D0FAD0A-9E7B-4DBB-9E2D-A58EB7496B97}"/>
              </a:ext>
            </a:extLst>
          </p:cNvPr>
          <p:cNvGraphicFramePr>
            <a:graphicFrameLocks noGrp="1"/>
          </p:cNvGraphicFramePr>
          <p:nvPr>
            <p:extLst>
              <p:ext uri="{D42A27DB-BD31-4B8C-83A1-F6EECF244321}">
                <p14:modId xmlns:p14="http://schemas.microsoft.com/office/powerpoint/2010/main" val="2801714503"/>
              </p:ext>
            </p:extLst>
          </p:nvPr>
        </p:nvGraphicFramePr>
        <p:xfrm>
          <a:off x="6411354" y="1425241"/>
          <a:ext cx="5614389" cy="4088866"/>
        </p:xfrm>
        <a:graphic>
          <a:graphicData uri="http://schemas.openxmlformats.org/drawingml/2006/table">
            <a:tbl>
              <a:tblPr firstRow="1">
                <a:tableStyleId>{21E4AEA4-8DFA-4A89-87EB-49C32662AFE0}</a:tableStyleId>
              </a:tblPr>
              <a:tblGrid>
                <a:gridCol w="601543">
                  <a:extLst>
                    <a:ext uri="{9D8B030D-6E8A-4147-A177-3AD203B41FA5}">
                      <a16:colId xmlns:a16="http://schemas.microsoft.com/office/drawing/2014/main" val="2795680761"/>
                    </a:ext>
                  </a:extLst>
                </a:gridCol>
                <a:gridCol w="1562005">
                  <a:extLst>
                    <a:ext uri="{9D8B030D-6E8A-4147-A177-3AD203B41FA5}">
                      <a16:colId xmlns:a16="http://schemas.microsoft.com/office/drawing/2014/main" val="3676408549"/>
                    </a:ext>
                  </a:extLst>
                </a:gridCol>
                <a:gridCol w="885934">
                  <a:extLst>
                    <a:ext uri="{9D8B030D-6E8A-4147-A177-3AD203B41FA5}">
                      <a16:colId xmlns:a16="http://schemas.microsoft.com/office/drawing/2014/main" val="3950513982"/>
                    </a:ext>
                  </a:extLst>
                </a:gridCol>
                <a:gridCol w="609896">
                  <a:extLst>
                    <a:ext uri="{9D8B030D-6E8A-4147-A177-3AD203B41FA5}">
                      <a16:colId xmlns:a16="http://schemas.microsoft.com/office/drawing/2014/main" val="4102590239"/>
                    </a:ext>
                  </a:extLst>
                </a:gridCol>
                <a:gridCol w="602252">
                  <a:extLst>
                    <a:ext uri="{9D8B030D-6E8A-4147-A177-3AD203B41FA5}">
                      <a16:colId xmlns:a16="http://schemas.microsoft.com/office/drawing/2014/main" val="786759785"/>
                    </a:ext>
                  </a:extLst>
                </a:gridCol>
                <a:gridCol w="625896">
                  <a:extLst>
                    <a:ext uri="{9D8B030D-6E8A-4147-A177-3AD203B41FA5}">
                      <a16:colId xmlns:a16="http://schemas.microsoft.com/office/drawing/2014/main" val="233026280"/>
                    </a:ext>
                  </a:extLst>
                </a:gridCol>
                <a:gridCol w="726863">
                  <a:extLst>
                    <a:ext uri="{9D8B030D-6E8A-4147-A177-3AD203B41FA5}">
                      <a16:colId xmlns:a16="http://schemas.microsoft.com/office/drawing/2014/main" val="4206990173"/>
                    </a:ext>
                  </a:extLst>
                </a:gridCol>
              </a:tblGrid>
              <a:tr h="379939">
                <a:tc gridSpan="7">
                  <a:txBody>
                    <a:bodyPr/>
                    <a:lstStyle/>
                    <a:p>
                      <a:pPr algn="ctr"/>
                      <a:r>
                        <a:rPr lang="en-US" sz="1200" b="1">
                          <a:solidFill>
                            <a:schemeClr val="accent3">
                              <a:lumMod val="50000"/>
                            </a:schemeClr>
                          </a:solidFill>
                        </a:rPr>
                        <a:t>Bảng điểm lớp học</a:t>
                      </a:r>
                    </a:p>
                  </a:txBody>
                  <a:tcPr/>
                </a:tc>
                <a:tc hMerge="1">
                  <a:txBody>
                    <a:bodyPr/>
                    <a:lstStyle/>
                    <a:p>
                      <a:pPr algn="ctr"/>
                      <a:endParaRPr lang="en-US" sz="1000" b="1">
                        <a:solidFill>
                          <a:schemeClr val="tx1"/>
                        </a:solidFill>
                      </a:endParaRPr>
                    </a:p>
                  </a:txBody>
                  <a:tcPr/>
                </a:tc>
                <a:tc hMerge="1">
                  <a:txBody>
                    <a:bodyPr/>
                    <a:lstStyle/>
                    <a:p>
                      <a:pPr algn="ctr"/>
                      <a:endParaRPr lang="en-US" sz="1000" b="1">
                        <a:solidFill>
                          <a:schemeClr val="tx1"/>
                        </a:solidFill>
                      </a:endParaRPr>
                    </a:p>
                  </a:txBody>
                  <a:tcPr/>
                </a:tc>
                <a:tc hMerge="1">
                  <a:txBody>
                    <a:bodyPr/>
                    <a:lstStyle/>
                    <a:p>
                      <a:pPr algn="ctr"/>
                      <a:endParaRPr lang="en-US" sz="1000" b="1">
                        <a:solidFill>
                          <a:schemeClr val="tx1"/>
                        </a:solidFill>
                      </a:endParaRPr>
                    </a:p>
                  </a:txBody>
                  <a:tcPr/>
                </a:tc>
                <a:tc hMerge="1">
                  <a:txBody>
                    <a:bodyPr/>
                    <a:lstStyle/>
                    <a:p>
                      <a:pPr algn="ctr"/>
                      <a:endParaRPr lang="en-US" sz="1000" b="1">
                        <a:solidFill>
                          <a:schemeClr val="tx1"/>
                        </a:solidFill>
                      </a:endParaRPr>
                    </a:p>
                  </a:txBody>
                  <a:tcPr/>
                </a:tc>
                <a:tc hMerge="1">
                  <a:txBody>
                    <a:bodyPr/>
                    <a:lstStyle/>
                    <a:p>
                      <a:pPr algn="ctr"/>
                      <a:endParaRPr lang="en-US" sz="1000" b="1">
                        <a:solidFill>
                          <a:schemeClr val="tx1"/>
                        </a:solidFill>
                      </a:endParaRPr>
                    </a:p>
                  </a:txBody>
                  <a:tcPr/>
                </a:tc>
                <a:tc hMerge="1">
                  <a:txBody>
                    <a:bodyPr/>
                    <a:lstStyle/>
                    <a:p>
                      <a:pPr algn="ctr"/>
                      <a:endParaRPr lang="en-US" sz="1000" b="1">
                        <a:solidFill>
                          <a:schemeClr val="tx1"/>
                        </a:solidFill>
                      </a:endParaRPr>
                    </a:p>
                  </a:txBody>
                  <a:tcPr/>
                </a:tc>
                <a:extLst>
                  <a:ext uri="{0D108BD9-81ED-4DB2-BD59-A6C34878D82A}">
                    <a16:rowId xmlns:a16="http://schemas.microsoft.com/office/drawing/2014/main" val="520196204"/>
                  </a:ext>
                </a:extLst>
              </a:tr>
              <a:tr h="520511">
                <a:tc>
                  <a:txBody>
                    <a:bodyPr/>
                    <a:lstStyle/>
                    <a:p>
                      <a:pPr algn="ctr"/>
                      <a:r>
                        <a:rPr lang="en-US" sz="1000" b="1">
                          <a:solidFill>
                            <a:schemeClr val="accent3">
                              <a:lumMod val="50000"/>
                            </a:schemeClr>
                          </a:solidFill>
                        </a:rPr>
                        <a:t>STT</a:t>
                      </a:r>
                    </a:p>
                  </a:txBody>
                  <a:tcPr/>
                </a:tc>
                <a:tc>
                  <a:txBody>
                    <a:bodyPr/>
                    <a:lstStyle/>
                    <a:p>
                      <a:pPr algn="ctr"/>
                      <a:r>
                        <a:rPr lang="en-US" sz="1000" b="1">
                          <a:solidFill>
                            <a:schemeClr val="accent3">
                              <a:lumMod val="50000"/>
                            </a:schemeClr>
                          </a:solidFill>
                        </a:rPr>
                        <a:t>HỌ TÊN</a:t>
                      </a:r>
                    </a:p>
                  </a:txBody>
                  <a:tcPr/>
                </a:tc>
                <a:tc>
                  <a:txBody>
                    <a:bodyPr/>
                    <a:lstStyle/>
                    <a:p>
                      <a:pPr algn="ctr"/>
                      <a:r>
                        <a:rPr lang="en-US" sz="1000" b="1">
                          <a:solidFill>
                            <a:schemeClr val="accent3">
                              <a:lumMod val="50000"/>
                            </a:schemeClr>
                          </a:solidFill>
                        </a:rPr>
                        <a:t>TOÁN</a:t>
                      </a:r>
                    </a:p>
                  </a:txBody>
                  <a:tcPr/>
                </a:tc>
                <a:tc>
                  <a:txBody>
                    <a:bodyPr/>
                    <a:lstStyle/>
                    <a:p>
                      <a:pPr algn="ctr"/>
                      <a:r>
                        <a:rPr lang="en-US" sz="1000" b="1">
                          <a:solidFill>
                            <a:schemeClr val="accent3">
                              <a:lumMod val="50000"/>
                            </a:schemeClr>
                          </a:solidFill>
                        </a:rPr>
                        <a:t>VĂN</a:t>
                      </a:r>
                    </a:p>
                  </a:txBody>
                  <a:tcPr/>
                </a:tc>
                <a:tc>
                  <a:txBody>
                    <a:bodyPr/>
                    <a:lstStyle/>
                    <a:p>
                      <a:pPr algn="ctr"/>
                      <a:r>
                        <a:rPr lang="en-US" sz="1000" b="1">
                          <a:solidFill>
                            <a:schemeClr val="accent3">
                              <a:lumMod val="50000"/>
                            </a:schemeClr>
                          </a:solidFill>
                        </a:rPr>
                        <a:t>TIN HỌC</a:t>
                      </a:r>
                    </a:p>
                  </a:txBody>
                  <a:tcPr/>
                </a:tc>
                <a:tc>
                  <a:txBody>
                    <a:bodyPr/>
                    <a:lstStyle/>
                    <a:p>
                      <a:pPr algn="ctr"/>
                      <a:r>
                        <a:rPr lang="en-US" sz="1000" b="1">
                          <a:solidFill>
                            <a:schemeClr val="accent3">
                              <a:lumMod val="50000"/>
                            </a:schemeClr>
                          </a:solidFill>
                        </a:rPr>
                        <a:t>ANH VĂN</a:t>
                      </a:r>
                    </a:p>
                  </a:txBody>
                  <a:tcPr/>
                </a:tc>
                <a:tc>
                  <a:txBody>
                    <a:bodyPr/>
                    <a:lstStyle/>
                    <a:p>
                      <a:pPr algn="ctr"/>
                      <a:r>
                        <a:rPr lang="en-US" sz="1000" b="1">
                          <a:solidFill>
                            <a:schemeClr val="accent3">
                              <a:lumMod val="50000"/>
                            </a:schemeClr>
                          </a:solidFill>
                        </a:rPr>
                        <a:t>ĐIỂM TB</a:t>
                      </a:r>
                    </a:p>
                  </a:txBody>
                  <a:tcPr/>
                </a:tc>
                <a:extLst>
                  <a:ext uri="{0D108BD9-81ED-4DB2-BD59-A6C34878D82A}">
                    <a16:rowId xmlns:a16="http://schemas.microsoft.com/office/drawing/2014/main" val="1224654889"/>
                  </a:ext>
                </a:extLst>
              </a:tr>
              <a:tr h="398552">
                <a:tc>
                  <a:txBody>
                    <a:bodyPr/>
                    <a:lstStyle/>
                    <a:p>
                      <a:pPr algn="ctr" rtl="0" fontAlgn="ctr"/>
                      <a:r>
                        <a:rPr lang="en-US" sz="1000" b="0" i="0" u="none" strike="noStrike">
                          <a:solidFill>
                            <a:schemeClr val="accent3">
                              <a:lumMod val="50000"/>
                            </a:schemeClr>
                          </a:solidFill>
                          <a:effectLst/>
                          <a:latin typeface="Arial" panose="020B0604020202020204" pitchFamily="34" charset="0"/>
                        </a:rPr>
                        <a:t>1</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Lê Thái Anh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9</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9</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8.25</a:t>
                      </a:r>
                    </a:p>
                  </a:txBody>
                  <a:tcPr marL="7620" marR="7620" marT="7620" marB="0" anchor="ctr"/>
                </a:tc>
                <a:extLst>
                  <a:ext uri="{0D108BD9-81ED-4DB2-BD59-A6C34878D82A}">
                    <a16:rowId xmlns:a16="http://schemas.microsoft.com/office/drawing/2014/main" val="391919710"/>
                  </a:ext>
                </a:extLst>
              </a:tr>
              <a:tr h="398552">
                <a:tc>
                  <a:txBody>
                    <a:bodyPr/>
                    <a:lstStyle/>
                    <a:p>
                      <a:pPr algn="ctr" rtl="0" fontAlgn="ctr"/>
                      <a:r>
                        <a:rPr lang="en-US" sz="1000" b="0" i="0" u="none" strike="noStrike">
                          <a:solidFill>
                            <a:schemeClr val="accent3">
                              <a:lumMod val="50000"/>
                            </a:schemeClr>
                          </a:solidFill>
                          <a:effectLst/>
                          <a:latin typeface="Arial" panose="020B0604020202020204" pitchFamily="34" charset="0"/>
                        </a:rPr>
                        <a:t>2</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Đinh Hoàn An</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10</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6</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7.75</a:t>
                      </a:r>
                    </a:p>
                  </a:txBody>
                  <a:tcPr marL="7620" marR="7620" marT="7620" marB="0" anchor="ctr"/>
                </a:tc>
                <a:extLst>
                  <a:ext uri="{0D108BD9-81ED-4DB2-BD59-A6C34878D82A}">
                    <a16:rowId xmlns:a16="http://schemas.microsoft.com/office/drawing/2014/main" val="780399655"/>
                  </a:ext>
                </a:extLst>
              </a:tr>
              <a:tr h="398552">
                <a:tc>
                  <a:txBody>
                    <a:bodyPr/>
                    <a:lstStyle/>
                    <a:p>
                      <a:pPr algn="ctr" rtl="0" fontAlgn="ctr"/>
                      <a:r>
                        <a:rPr lang="en-US" sz="1000" b="0" i="0" u="none" strike="noStrike">
                          <a:solidFill>
                            <a:schemeClr val="accent3">
                              <a:lumMod val="50000"/>
                            </a:schemeClr>
                          </a:solidFill>
                          <a:effectLst/>
                          <a:latin typeface="Arial" panose="020B0604020202020204" pitchFamily="34" charset="0"/>
                        </a:rPr>
                        <a:t>3</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Phan Thanh Bình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9</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6</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9</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7.75</a:t>
                      </a:r>
                    </a:p>
                  </a:txBody>
                  <a:tcPr marL="7620" marR="7620" marT="7620" marB="0" anchor="ctr"/>
                </a:tc>
                <a:extLst>
                  <a:ext uri="{0D108BD9-81ED-4DB2-BD59-A6C34878D82A}">
                    <a16:rowId xmlns:a16="http://schemas.microsoft.com/office/drawing/2014/main" val="3103839128"/>
                  </a:ext>
                </a:extLst>
              </a:tr>
              <a:tr h="398552">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Vũ Việt Quang</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6</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6.25</a:t>
                      </a:r>
                    </a:p>
                  </a:txBody>
                  <a:tcPr marL="7620" marR="7620" marT="7620" marB="0" anchor="ctr"/>
                </a:tc>
                <a:extLst>
                  <a:ext uri="{0D108BD9-81ED-4DB2-BD59-A6C34878D82A}">
                    <a16:rowId xmlns:a16="http://schemas.microsoft.com/office/drawing/2014/main" val="729558557"/>
                  </a:ext>
                </a:extLst>
              </a:tr>
              <a:tr h="398552">
                <a:tc>
                  <a:txBody>
                    <a:bodyPr/>
                    <a:lstStyle/>
                    <a:p>
                      <a:pPr algn="ctr" rtl="0" fontAlgn="ctr"/>
                      <a:r>
                        <a:rPr lang="en-US" sz="1000" b="0" i="0" u="none" strike="noStrike">
                          <a:solidFill>
                            <a:schemeClr val="accent3">
                              <a:lumMod val="50000"/>
                            </a:schemeClr>
                          </a:solidFill>
                          <a:effectLst/>
                          <a:latin typeface="Arial" panose="020B0604020202020204" pitchFamily="34" charset="0"/>
                        </a:rPr>
                        <a:t>5</a:t>
                      </a:r>
                    </a:p>
                  </a:txBody>
                  <a:tcPr marL="7620" marR="7620" marT="7620" marB="0" anchor="ctr"/>
                </a:tc>
                <a:tc>
                  <a:txBody>
                    <a:bodyPr/>
                    <a:lstStyle/>
                    <a:p>
                      <a:pPr algn="l" rtl="0" fontAlgn="ctr"/>
                      <a:r>
                        <a:rPr lang="vi-VN" sz="1000" b="0" i="0" u="none" strike="noStrike">
                          <a:solidFill>
                            <a:schemeClr val="accent3">
                              <a:lumMod val="50000"/>
                            </a:schemeClr>
                          </a:solidFill>
                          <a:effectLst/>
                          <a:latin typeface="Arial" panose="020B0604020202020204" pitchFamily="34" charset="0"/>
                        </a:rPr>
                        <a:t>Phạm Như Anh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10</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tc>
                  <a:txBody>
                    <a:bodyPr/>
                    <a:lstStyle/>
                    <a:p>
                      <a:pPr algn="ctr" rtl="0" fontAlgn="ctr"/>
                      <a:r>
                        <a:rPr lang="en-US" sz="1000" b="0" i="0" u="none" strike="noStrike" dirty="0">
                          <a:solidFill>
                            <a:schemeClr val="accent3">
                              <a:lumMod val="50000"/>
                            </a:schemeClr>
                          </a:solidFill>
                          <a:effectLst/>
                          <a:latin typeface="Arial" panose="020B0604020202020204" pitchFamily="34" charset="0"/>
                        </a:rPr>
                        <a:t>2</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6</a:t>
                      </a:r>
                    </a:p>
                  </a:txBody>
                  <a:tcPr marL="7620" marR="7620" marT="7620" marB="0" anchor="ctr"/>
                </a:tc>
                <a:extLst>
                  <a:ext uri="{0D108BD9-81ED-4DB2-BD59-A6C34878D82A}">
                    <a16:rowId xmlns:a16="http://schemas.microsoft.com/office/drawing/2014/main" val="3946720224"/>
                  </a:ext>
                </a:extLst>
              </a:tr>
              <a:tr h="398552">
                <a:tc>
                  <a:txBody>
                    <a:bodyPr/>
                    <a:lstStyle/>
                    <a:p>
                      <a:pPr algn="ctr" rtl="0" fontAlgn="ctr"/>
                      <a:r>
                        <a:rPr lang="en-US" sz="1000" b="0" i="0" u="none" strike="noStrike">
                          <a:solidFill>
                            <a:schemeClr val="accent3">
                              <a:lumMod val="50000"/>
                            </a:schemeClr>
                          </a:solidFill>
                          <a:effectLst/>
                          <a:latin typeface="Arial" panose="020B0604020202020204" pitchFamily="34" charset="0"/>
                        </a:rPr>
                        <a:t>6</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Trần Quốc Bình</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9</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6</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3</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5.5</a:t>
                      </a:r>
                    </a:p>
                  </a:txBody>
                  <a:tcPr marL="7620" marR="7620" marT="7620" marB="0" anchor="ctr"/>
                </a:tc>
                <a:extLst>
                  <a:ext uri="{0D108BD9-81ED-4DB2-BD59-A6C34878D82A}">
                    <a16:rowId xmlns:a16="http://schemas.microsoft.com/office/drawing/2014/main" val="4001251964"/>
                  </a:ext>
                </a:extLst>
              </a:tr>
              <a:tr h="398552">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Lê Thị Hoài An</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5</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5</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5.5</a:t>
                      </a:r>
                    </a:p>
                  </a:txBody>
                  <a:tcPr marL="7620" marR="7620" marT="7620" marB="0" anchor="ctr"/>
                </a:tc>
                <a:extLst>
                  <a:ext uri="{0D108BD9-81ED-4DB2-BD59-A6C34878D82A}">
                    <a16:rowId xmlns:a16="http://schemas.microsoft.com/office/drawing/2014/main" val="1905102590"/>
                  </a:ext>
                </a:extLst>
              </a:tr>
              <a:tr h="398552">
                <a:tc>
                  <a:txBody>
                    <a:bodyPr/>
                    <a:lstStyle/>
                    <a:p>
                      <a:pPr algn="ctr" rtl="0" fontAlgn="ctr"/>
                      <a:r>
                        <a:rPr lang="en-US" sz="1000" b="0" i="0" u="none" strike="noStrike">
                          <a:solidFill>
                            <a:schemeClr val="accent3">
                              <a:lumMod val="50000"/>
                            </a:schemeClr>
                          </a:solidFill>
                          <a:effectLst/>
                          <a:latin typeface="Arial" panose="020B0604020202020204" pitchFamily="34" charset="0"/>
                        </a:rPr>
                        <a:t>8</a:t>
                      </a:r>
                    </a:p>
                  </a:txBody>
                  <a:tcPr marL="7620" marR="7620" marT="7620" marB="0" anchor="ctr"/>
                </a:tc>
                <a:tc>
                  <a:txBody>
                    <a:bodyPr/>
                    <a:lstStyle/>
                    <a:p>
                      <a:pPr algn="l" rtl="0" fontAlgn="ctr"/>
                      <a:r>
                        <a:rPr lang="en-US" sz="1000" b="0" i="0" u="none" strike="noStrike">
                          <a:solidFill>
                            <a:schemeClr val="accent3">
                              <a:lumMod val="50000"/>
                            </a:schemeClr>
                          </a:solidFill>
                          <a:effectLst/>
                          <a:latin typeface="Arial" panose="020B0604020202020204" pitchFamily="34" charset="0"/>
                        </a:rPr>
                        <a:t>Hoàng Anh Tuấn</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3</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7</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4</a:t>
                      </a:r>
                    </a:p>
                  </a:txBody>
                  <a:tcPr marL="7620" marR="7620" marT="7620" marB="0" anchor="ctr"/>
                </a:tc>
                <a:tc>
                  <a:txBody>
                    <a:bodyPr/>
                    <a:lstStyle/>
                    <a:p>
                      <a:pPr algn="ctr" rtl="0" fontAlgn="ctr"/>
                      <a:r>
                        <a:rPr lang="en-US" sz="1000" b="0" i="0" u="none" strike="noStrike">
                          <a:solidFill>
                            <a:schemeClr val="accent3">
                              <a:lumMod val="50000"/>
                            </a:schemeClr>
                          </a:solidFill>
                          <a:effectLst/>
                          <a:latin typeface="Arial" panose="020B0604020202020204" pitchFamily="34" charset="0"/>
                        </a:rPr>
                        <a:t>5</a:t>
                      </a:r>
                    </a:p>
                  </a:txBody>
                  <a:tcPr marL="7620" marR="7620" marT="7620" marB="0" anchor="ctr"/>
                </a:tc>
                <a:tc>
                  <a:txBody>
                    <a:bodyPr/>
                    <a:lstStyle/>
                    <a:p>
                      <a:pPr algn="ctr" rtl="0" fontAlgn="ctr"/>
                      <a:r>
                        <a:rPr lang="en-US" sz="1000" b="0" i="0" u="none" strike="noStrike" dirty="0">
                          <a:solidFill>
                            <a:schemeClr val="accent3">
                              <a:lumMod val="50000"/>
                            </a:schemeClr>
                          </a:solidFill>
                          <a:effectLst/>
                          <a:latin typeface="Arial" panose="020B0604020202020204" pitchFamily="34" charset="0"/>
                        </a:rPr>
                        <a:t>4.75</a:t>
                      </a:r>
                    </a:p>
                  </a:txBody>
                  <a:tcPr marL="7620" marR="7620" marT="7620" marB="0" anchor="ctr"/>
                </a:tc>
                <a:extLst>
                  <a:ext uri="{0D108BD9-81ED-4DB2-BD59-A6C34878D82A}">
                    <a16:rowId xmlns:a16="http://schemas.microsoft.com/office/drawing/2014/main" val="1352730760"/>
                  </a:ext>
                </a:extLst>
              </a:tr>
            </a:tbl>
          </a:graphicData>
        </a:graphic>
      </p:graphicFrame>
      <p:sp>
        <p:nvSpPr>
          <p:cNvPr id="24" name="Rectangle 23">
            <a:extLst>
              <a:ext uri="{FF2B5EF4-FFF2-40B4-BE49-F238E27FC236}">
                <a16:creationId xmlns:a16="http://schemas.microsoft.com/office/drawing/2014/main" id="{A2266223-E2A4-4D15-B002-28A27E04ECA6}"/>
              </a:ext>
            </a:extLst>
          </p:cNvPr>
          <p:cNvSpPr/>
          <p:nvPr/>
        </p:nvSpPr>
        <p:spPr>
          <a:xfrm>
            <a:off x="2413992" y="1870362"/>
            <a:ext cx="668989" cy="3566160"/>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25" name="Rectangle 24">
            <a:extLst>
              <a:ext uri="{FF2B5EF4-FFF2-40B4-BE49-F238E27FC236}">
                <a16:creationId xmlns:a16="http://schemas.microsoft.com/office/drawing/2014/main" id="{A871FEE2-8F6D-4052-A4C6-FB60BD158080}"/>
              </a:ext>
            </a:extLst>
          </p:cNvPr>
          <p:cNvSpPr/>
          <p:nvPr/>
        </p:nvSpPr>
        <p:spPr>
          <a:xfrm>
            <a:off x="8696033" y="1805894"/>
            <a:ext cx="683491" cy="3682284"/>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26" name="Rectangle 25">
            <a:extLst>
              <a:ext uri="{FF2B5EF4-FFF2-40B4-BE49-F238E27FC236}">
                <a16:creationId xmlns:a16="http://schemas.microsoft.com/office/drawing/2014/main" id="{6A4143C1-0650-4560-BABE-5D8C3B746750}"/>
              </a:ext>
            </a:extLst>
          </p:cNvPr>
          <p:cNvSpPr/>
          <p:nvPr/>
        </p:nvSpPr>
        <p:spPr>
          <a:xfrm>
            <a:off x="5424386" y="1807941"/>
            <a:ext cx="629075" cy="3680236"/>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27" name="Rectangle 26">
            <a:extLst>
              <a:ext uri="{FF2B5EF4-FFF2-40B4-BE49-F238E27FC236}">
                <a16:creationId xmlns:a16="http://schemas.microsoft.com/office/drawing/2014/main" id="{41BC3109-B7F2-45AE-B737-077EA7C1D855}"/>
              </a:ext>
            </a:extLst>
          </p:cNvPr>
          <p:cNvSpPr/>
          <p:nvPr/>
        </p:nvSpPr>
        <p:spPr>
          <a:xfrm>
            <a:off x="9446133" y="1805893"/>
            <a:ext cx="683490" cy="3682285"/>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Tree>
    <p:extLst>
      <p:ext uri="{BB962C8B-B14F-4D97-AF65-F5344CB8AC3E}">
        <p14:creationId xmlns:p14="http://schemas.microsoft.com/office/powerpoint/2010/main" val="4116963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E989ED-8FEC-416F-8039-1DEDF8500FD3}"/>
              </a:ext>
            </a:extLst>
          </p:cNvPr>
          <p:cNvSpPr>
            <a:spLocks noGrp="1"/>
          </p:cNvSpPr>
          <p:nvPr>
            <p:ph type="title"/>
          </p:nvPr>
        </p:nvSpPr>
        <p:spPr>
          <a:xfrm>
            <a:off x="700786" y="351528"/>
            <a:ext cx="6988486" cy="981927"/>
          </a:xfrm>
        </p:spPr>
        <p:txBody>
          <a:bodyPr anchor="b">
            <a:norm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d</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endParaRPr lang="vi-VN" sz="2800"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A14EFFA-C78A-4D05-9FF8-9F457D86F3EE}"/>
              </a:ext>
            </a:extLst>
          </p:cNvPr>
          <p:cNvSpPr>
            <a:spLocks noGrp="1"/>
          </p:cNvSpPr>
          <p:nvPr>
            <p:ph type="sldNum" sz="quarter" idx="16"/>
          </p:nvPr>
        </p:nvSpPr>
        <p:spPr>
          <a:xfrm>
            <a:off x="971550" y="6332220"/>
            <a:ext cx="523240" cy="247651"/>
          </a:xfrm>
        </p:spPr>
        <p:txBody>
          <a:bodyPr anchor="t">
            <a:normAutofit/>
          </a:bodyPr>
          <a:lstStyle/>
          <a:p>
            <a:pPr>
              <a:spcAft>
                <a:spcPts val="600"/>
              </a:spcAft>
            </a:pPr>
            <a:fld id="{294A09A9-5501-47C1-A89A-A340965A2BE2}" type="slidenum">
              <a:rPr lang="en-US" smtClean="0"/>
              <a:pPr>
                <a:spcAft>
                  <a:spcPts val="600"/>
                </a:spcAft>
              </a:pPr>
              <a:t>7</a:t>
            </a:fld>
            <a:endParaRPr lang="en-US"/>
          </a:p>
        </p:txBody>
      </p:sp>
      <p:pic>
        <p:nvPicPr>
          <p:cNvPr id="11" name="Picture 10" descr="A blue and white rectangular object with text&#10;&#10;Description automatically generated">
            <a:extLst>
              <a:ext uri="{FF2B5EF4-FFF2-40B4-BE49-F238E27FC236}">
                <a16:creationId xmlns:a16="http://schemas.microsoft.com/office/drawing/2014/main" id="{14160A83-C7C2-4D41-912D-E88EB03F93E5}"/>
              </a:ext>
            </a:extLst>
          </p:cNvPr>
          <p:cNvPicPr>
            <a:picLocks noChangeAspect="1"/>
          </p:cNvPicPr>
          <p:nvPr/>
        </p:nvPicPr>
        <p:blipFill rotWithShape="1">
          <a:blip r:embed="rId2">
            <a:extLst>
              <a:ext uri="{28A0092B-C50C-407E-A947-70E740481C1C}">
                <a14:useLocalDpi xmlns:a14="http://schemas.microsoft.com/office/drawing/2010/main" val="0"/>
              </a:ext>
            </a:extLst>
          </a:blip>
          <a:srcRect l="43095"/>
          <a:stretch/>
        </p:blipFill>
        <p:spPr>
          <a:xfrm>
            <a:off x="7640477" y="1325401"/>
            <a:ext cx="4992231" cy="4591181"/>
          </a:xfrm>
          <a:prstGeom prst="rect">
            <a:avLst/>
          </a:prstGeom>
        </p:spPr>
      </p:pic>
      <p:sp>
        <p:nvSpPr>
          <p:cNvPr id="4" name="Text Placeholder 3">
            <a:extLst>
              <a:ext uri="{FF2B5EF4-FFF2-40B4-BE49-F238E27FC236}">
                <a16:creationId xmlns:a16="http://schemas.microsoft.com/office/drawing/2014/main" id="{B8DE845C-E93C-42B7-8765-106828A8BB94}"/>
              </a:ext>
            </a:extLst>
          </p:cNvPr>
          <p:cNvSpPr>
            <a:spLocks noGrp="1"/>
          </p:cNvSpPr>
          <p:nvPr>
            <p:ph type="body" sz="quarter" idx="11"/>
          </p:nvPr>
        </p:nvSpPr>
        <p:spPr>
          <a:xfrm>
            <a:off x="971550" y="1741039"/>
            <a:ext cx="6988485" cy="2803948"/>
          </a:xfrm>
        </p:spPr>
        <p:txBody>
          <a:bodyPr>
            <a:normAutofit/>
          </a:bodyPr>
          <a:lstStyle/>
          <a:p>
            <a:pPr marL="342900" indent="-342900" algn="just">
              <a:lnSpc>
                <a:spcPct val="150000"/>
              </a:lnSpc>
              <a:buFont typeface="Arial" panose="020B0604020202020204" pitchFamily="34" charset="0"/>
              <a:buChar char="•"/>
            </a:pP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Dữ</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liệu</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cần</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phải</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tổ</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chức</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l</a:t>
            </a:r>
            <a:r>
              <a:rPr lang="vi-VN" sz="2800" dirty="0">
                <a:solidFill>
                  <a:schemeClr val="bg1">
                    <a:lumMod val="75000"/>
                    <a:lumOff val="25000"/>
                  </a:schemeClr>
                </a:solidFill>
                <a:latin typeface="Times New Roman" panose="02020603050405020304" pitchFamily="18" charset="0"/>
                <a:cs typeface="Times New Roman" panose="02020603050405020304" pitchFamily="18" charset="0"/>
              </a:rPr>
              <a:t>ư</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u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trữ</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sao</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cho</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có</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thể</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hạn</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chế</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trùng</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lặp</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làm</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d</a:t>
            </a:r>
            <a:r>
              <a:rPr lang="vi-VN" sz="2800" dirty="0">
                <a:solidFill>
                  <a:srgbClr val="00B050"/>
                </a:solidFill>
                <a:latin typeface="Times New Roman" panose="02020603050405020304" pitchFamily="18" charset="0"/>
                <a:cs typeface="Times New Roman" panose="02020603050405020304" pitchFamily="18" charset="0"/>
              </a:rPr>
              <a:t>ư</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thừa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liệu</a:t>
            </a:r>
            <a:r>
              <a:rPr lang="en-US" sz="2800" dirty="0">
                <a:solidFill>
                  <a:schemeClr val="bg1">
                    <a:lumMod val="50000"/>
                    <a:lumOff val="50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khắc</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phục</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những</a:t>
            </a:r>
            <a:r>
              <a:rPr lang="en-US" sz="28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bg1">
                    <a:lumMod val="75000"/>
                    <a:lumOff val="25000"/>
                  </a:schemeClr>
                </a:solidFill>
                <a:latin typeface="Times New Roman" panose="02020603050405020304" pitchFamily="18" charset="0"/>
                <a:cs typeface="Times New Roman" panose="02020603050405020304" pitchFamily="18" charset="0"/>
              </a:rPr>
              <a:t>lỗi</a:t>
            </a:r>
            <a:r>
              <a:rPr lang="en-US" sz="2800" dirty="0">
                <a:solidFill>
                  <a:schemeClr val="bg1">
                    <a:lumMod val="50000"/>
                    <a:lumOff val="50000"/>
                  </a:schemeClr>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không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nhất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quán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về</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liệu</a:t>
            </a:r>
            <a:r>
              <a:rPr lang="en-US" sz="2800" dirty="0">
                <a:solidFill>
                  <a:schemeClr val="bg1">
                    <a:lumMod val="50000"/>
                    <a:lumOff val="50000"/>
                  </a:schemeClr>
                </a:solidFill>
                <a:latin typeface="Times New Roman" panose="02020603050405020304" pitchFamily="18" charset="0"/>
                <a:cs typeface="Times New Roman" panose="02020603050405020304" pitchFamily="18" charset="0"/>
              </a:rPr>
              <a:t>.</a:t>
            </a:r>
            <a:endParaRPr lang="vi-VN" sz="2800" dirty="0">
              <a:solidFill>
                <a:schemeClr val="bg1">
                  <a:lumMod val="50000"/>
                  <a:lumOff val="50000"/>
                </a:schemeClr>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B1D19566-F20C-4762-B21A-1192A4652D68}"/>
              </a:ext>
            </a:extLst>
          </p:cNvPr>
          <p:cNvSpPr txBox="1">
            <a:spLocks/>
          </p:cNvSpPr>
          <p:nvPr/>
        </p:nvSpPr>
        <p:spPr>
          <a:xfrm>
            <a:off x="356600" y="148749"/>
            <a:ext cx="10463796"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latin typeface="Times New Roman" panose="02020603050405020304" pitchFamily="18" charset="0"/>
                <a:cs typeface="Times New Roman" panose="02020603050405020304" pitchFamily="18" charset="0"/>
              </a:rPr>
              <a:t>1. YÊU CẦU TỔ CHỨC L</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U TRỮ DỮ LIỆU MỘT CÁCH KHOA HỌC</a:t>
            </a:r>
          </a:p>
        </p:txBody>
      </p:sp>
    </p:spTree>
    <p:extLst>
      <p:ext uri="{BB962C8B-B14F-4D97-AF65-F5344CB8AC3E}">
        <p14:creationId xmlns:p14="http://schemas.microsoft.com/office/powerpoint/2010/main" val="3510754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14EFFA-C78A-4D05-9FF8-9F457D86F3EE}"/>
              </a:ext>
            </a:extLst>
          </p:cNvPr>
          <p:cNvSpPr>
            <a:spLocks noGrp="1"/>
          </p:cNvSpPr>
          <p:nvPr>
            <p:ph type="sldNum" sz="quarter" idx="16"/>
          </p:nvPr>
        </p:nvSpPr>
        <p:spPr>
          <a:xfrm>
            <a:off x="971550" y="6332220"/>
            <a:ext cx="523240" cy="247651"/>
          </a:xfrm>
        </p:spPr>
        <p:txBody>
          <a:bodyPr anchor="t">
            <a:normAutofit/>
          </a:bodyPr>
          <a:lstStyle/>
          <a:p>
            <a:pPr>
              <a:spcAft>
                <a:spcPts val="600"/>
              </a:spcAft>
            </a:pPr>
            <a:fld id="{294A09A9-5501-47C1-A89A-A340965A2BE2}" type="slidenum">
              <a:rPr lang="en-US" smtClean="0"/>
              <a:pPr>
                <a:spcAft>
                  <a:spcPts val="600"/>
                </a:spcAft>
              </a:pPr>
              <a:t>8</a:t>
            </a:fld>
            <a:endParaRPr lang="en-US"/>
          </a:p>
        </p:txBody>
      </p:sp>
      <p:sp>
        <p:nvSpPr>
          <p:cNvPr id="6" name="Title 1">
            <a:extLst>
              <a:ext uri="{FF2B5EF4-FFF2-40B4-BE49-F238E27FC236}">
                <a16:creationId xmlns:a16="http://schemas.microsoft.com/office/drawing/2014/main" id="{B1D19566-F20C-4762-B21A-1192A4652D68}"/>
              </a:ext>
            </a:extLst>
          </p:cNvPr>
          <p:cNvSpPr txBox="1">
            <a:spLocks/>
          </p:cNvSpPr>
          <p:nvPr/>
        </p:nvSpPr>
        <p:spPr>
          <a:xfrm>
            <a:off x="356600" y="148749"/>
            <a:ext cx="10463796"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latin typeface="Times New Roman" panose="02020603050405020304" pitchFamily="18" charset="0"/>
                <a:cs typeface="Times New Roman" panose="02020603050405020304" pitchFamily="18" charset="0"/>
              </a:rPr>
              <a:t>1. YÊU CẦU TỔ CHỨC L</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U TRỮ DỮ LIỆU MỘT CÁCH KHOA HỌC</a:t>
            </a:r>
          </a:p>
        </p:txBody>
      </p:sp>
      <p:sp>
        <p:nvSpPr>
          <p:cNvPr id="9" name="Title 2">
            <a:extLst>
              <a:ext uri="{FF2B5EF4-FFF2-40B4-BE49-F238E27FC236}">
                <a16:creationId xmlns:a16="http://schemas.microsoft.com/office/drawing/2014/main" id="{79DC3915-B9F3-467E-A970-E1DDE1122AC8}"/>
              </a:ext>
            </a:extLst>
          </p:cNvPr>
          <p:cNvSpPr>
            <a:spLocks noGrp="1"/>
          </p:cNvSpPr>
          <p:nvPr>
            <p:ph type="title"/>
          </p:nvPr>
        </p:nvSpPr>
        <p:spPr>
          <a:xfrm>
            <a:off x="742353" y="803562"/>
            <a:ext cx="6600559" cy="502209"/>
          </a:xfrm>
        </p:spPr>
        <p:txBody>
          <a:bodyPr anchor="b">
            <a:norm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endParaRPr lang="vi-VN" sz="28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329B46C6-51D5-4CC3-9815-B66652C2475D}"/>
              </a:ext>
            </a:extLst>
          </p:cNvPr>
          <p:cNvGrpSpPr/>
          <p:nvPr/>
        </p:nvGrpSpPr>
        <p:grpSpPr>
          <a:xfrm>
            <a:off x="325911" y="2411383"/>
            <a:ext cx="5434278" cy="1904067"/>
            <a:chOff x="3236976" y="1362456"/>
            <a:chExt cx="6217920" cy="2916936"/>
          </a:xfrm>
        </p:grpSpPr>
        <p:sp>
          <p:nvSpPr>
            <p:cNvPr id="24" name="Rectangle 23">
              <a:extLst>
                <a:ext uri="{FF2B5EF4-FFF2-40B4-BE49-F238E27FC236}">
                  <a16:creationId xmlns:a16="http://schemas.microsoft.com/office/drawing/2014/main" id="{C27FBB1F-378B-4583-98D9-4B1A14DF7986}"/>
                </a:ext>
              </a:extLst>
            </p:cNvPr>
            <p:cNvSpPr/>
            <p:nvPr/>
          </p:nvSpPr>
          <p:spPr>
            <a:xfrm>
              <a:off x="3236976" y="1362456"/>
              <a:ext cx="6217920" cy="2916936"/>
            </a:xfrm>
            <a:prstGeom prst="rect">
              <a:avLst/>
            </a:prstGeom>
            <a:solidFill>
              <a:sysClr val="window" lastClr="FFFFFF">
                <a:lumMod val="85000"/>
              </a:sysClr>
            </a:solidFill>
            <a:ln w="12700" cap="flat" cmpd="sng" algn="ctr">
              <a:solidFill>
                <a:srgbClr val="41AEBD">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3">
                    <a:lumMod val="50000"/>
                  </a:scheme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5" name="TextBox 24">
              <a:extLst>
                <a:ext uri="{FF2B5EF4-FFF2-40B4-BE49-F238E27FC236}">
                  <a16:creationId xmlns:a16="http://schemas.microsoft.com/office/drawing/2014/main" id="{B9B9D561-CF04-4ED5-8B99-942260D29D77}"/>
                </a:ext>
              </a:extLst>
            </p:cNvPr>
            <p:cNvSpPr txBox="1"/>
            <p:nvPr/>
          </p:nvSpPr>
          <p:spPr>
            <a:xfrm>
              <a:off x="3794761" y="1746503"/>
              <a:ext cx="5102352" cy="137435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3">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Hãy nhập họ tên học sinh:</a:t>
              </a:r>
            </a:p>
          </p:txBody>
        </p:sp>
        <p:sp>
          <p:nvSpPr>
            <p:cNvPr id="26" name="Rectangle 25">
              <a:extLst>
                <a:ext uri="{FF2B5EF4-FFF2-40B4-BE49-F238E27FC236}">
                  <a16:creationId xmlns:a16="http://schemas.microsoft.com/office/drawing/2014/main" id="{CE99BF9E-4F0B-4C78-8E4A-32428F5745FB}"/>
                </a:ext>
              </a:extLst>
            </p:cNvPr>
            <p:cNvSpPr/>
            <p:nvPr/>
          </p:nvSpPr>
          <p:spPr>
            <a:xfrm>
              <a:off x="3931920" y="2523744"/>
              <a:ext cx="4919472" cy="576072"/>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3">
                    <a:lumMod val="50000"/>
                  </a:scheme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27" name="Rectangle: Rounded Corners 26">
            <a:extLst>
              <a:ext uri="{FF2B5EF4-FFF2-40B4-BE49-F238E27FC236}">
                <a16:creationId xmlns:a16="http://schemas.microsoft.com/office/drawing/2014/main" id="{9AA88952-936C-42F6-9E5F-113B3317EF56}"/>
              </a:ext>
            </a:extLst>
          </p:cNvPr>
          <p:cNvSpPr/>
          <p:nvPr/>
        </p:nvSpPr>
        <p:spPr>
          <a:xfrm>
            <a:off x="2447170" y="3741061"/>
            <a:ext cx="1163816" cy="398723"/>
          </a:xfrm>
          <a:prstGeom prst="roundRect">
            <a:avLst/>
          </a:prstGeom>
          <a:solidFill>
            <a:sysClr val="window" lastClr="FFFFFF">
              <a:lumMod val="50000"/>
            </a:sysClr>
          </a:solidFill>
          <a:ln w="12700" cap="flat" cmpd="sng" algn="ctr">
            <a:solidFill>
              <a:srgbClr val="41AEBD">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3">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OK</a:t>
            </a:r>
          </a:p>
        </p:txBody>
      </p:sp>
      <p:sp>
        <p:nvSpPr>
          <p:cNvPr id="28" name="TextBox 27">
            <a:extLst>
              <a:ext uri="{FF2B5EF4-FFF2-40B4-BE49-F238E27FC236}">
                <a16:creationId xmlns:a16="http://schemas.microsoft.com/office/drawing/2014/main" id="{A22100DE-84A4-44D1-A16D-2C9FCF771E14}"/>
              </a:ext>
            </a:extLst>
          </p:cNvPr>
          <p:cNvSpPr txBox="1"/>
          <p:nvPr/>
        </p:nvSpPr>
        <p:spPr>
          <a:xfrm>
            <a:off x="926589" y="3137386"/>
            <a:ext cx="3761134" cy="430887"/>
          </a:xfrm>
          <a:prstGeom prst="rect">
            <a:avLst/>
          </a:prstGeom>
          <a:noFill/>
        </p:spPr>
        <p:txBody>
          <a:bodyPr wrap="square" rtlCol="0">
            <a:spAutoFit/>
          </a:bodyPr>
          <a:lstStyle/>
          <a:p>
            <a:pPr defTabSz="457200">
              <a:buClrTx/>
              <a:buFontTx/>
              <a:buNone/>
            </a:pPr>
            <a:r>
              <a:rPr lang="en-US" sz="2200" kern="12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Phan Thanh </a:t>
            </a:r>
            <a:r>
              <a:rPr lang="en-US" sz="2200" kern="1200" dirty="0" err="1">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Bình</a:t>
            </a:r>
            <a:endParaRPr lang="en-US" sz="2200" kern="12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9" name="Table 12">
            <a:extLst>
              <a:ext uri="{FF2B5EF4-FFF2-40B4-BE49-F238E27FC236}">
                <a16:creationId xmlns:a16="http://schemas.microsoft.com/office/drawing/2014/main" id="{09259336-8BC8-43C9-A10A-9A94F9E9D690}"/>
              </a:ext>
            </a:extLst>
          </p:cNvPr>
          <p:cNvGraphicFramePr>
            <a:graphicFrameLocks noGrp="1"/>
          </p:cNvGraphicFramePr>
          <p:nvPr>
            <p:extLst>
              <p:ext uri="{D42A27DB-BD31-4B8C-83A1-F6EECF244321}">
                <p14:modId xmlns:p14="http://schemas.microsoft.com/office/powerpoint/2010/main" val="908569534"/>
              </p:ext>
            </p:extLst>
          </p:nvPr>
        </p:nvGraphicFramePr>
        <p:xfrm>
          <a:off x="356600" y="4473170"/>
          <a:ext cx="5403589" cy="1325880"/>
        </p:xfrm>
        <a:graphic>
          <a:graphicData uri="http://schemas.openxmlformats.org/drawingml/2006/table">
            <a:tbl>
              <a:tblPr firstRow="1" bandRow="1"/>
              <a:tblGrid>
                <a:gridCol w="848745">
                  <a:extLst>
                    <a:ext uri="{9D8B030D-6E8A-4147-A177-3AD203B41FA5}">
                      <a16:colId xmlns:a16="http://schemas.microsoft.com/office/drawing/2014/main" val="2774954078"/>
                    </a:ext>
                  </a:extLst>
                </a:gridCol>
                <a:gridCol w="3034146">
                  <a:extLst>
                    <a:ext uri="{9D8B030D-6E8A-4147-A177-3AD203B41FA5}">
                      <a16:colId xmlns:a16="http://schemas.microsoft.com/office/drawing/2014/main" val="223341507"/>
                    </a:ext>
                  </a:extLst>
                </a:gridCol>
                <a:gridCol w="1520698">
                  <a:extLst>
                    <a:ext uri="{9D8B030D-6E8A-4147-A177-3AD203B41FA5}">
                      <a16:colId xmlns:a16="http://schemas.microsoft.com/office/drawing/2014/main" val="26452753"/>
                    </a:ext>
                  </a:extLst>
                </a:gridCol>
              </a:tblGrid>
              <a:tr h="370840">
                <a:tc gridSpan="3">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orbel" panose="020B0503020204020204"/>
                          <a:sym typeface="Arial"/>
                        </a:defRPr>
                      </a:lvl9pPr>
                    </a:lstStyle>
                    <a:p>
                      <a:pPr algn="ctr"/>
                      <a:r>
                        <a:rPr lang="en-US" sz="2300">
                          <a:latin typeface="Roboto" panose="02000000000000000000" pitchFamily="2" charset="0"/>
                          <a:ea typeface="Roboto" panose="02000000000000000000" pitchFamily="2" charset="0"/>
                          <a:cs typeface="Roboto" panose="02000000000000000000" pitchFamily="2" charset="0"/>
                        </a:rPr>
                        <a:t>Điểm trung bình cả năm học</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AEB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678167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algn="ctr"/>
                      <a:r>
                        <a:rPr lang="en-US" sz="2300">
                          <a:latin typeface="Roboto" panose="02000000000000000000" pitchFamily="2" charset="0"/>
                          <a:ea typeface="Roboto" panose="02000000000000000000" pitchFamily="2" charset="0"/>
                          <a:cs typeface="Roboto" panose="02000000000000000000" pitchFamily="2" charset="0"/>
                        </a:rPr>
                        <a:t>STT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algn="l"/>
                      <a:r>
                        <a:rPr lang="en-US" sz="2300">
                          <a:latin typeface="Roboto" panose="02000000000000000000" pitchFamily="2" charset="0"/>
                          <a:ea typeface="Roboto" panose="02000000000000000000" pitchFamily="2" charset="0"/>
                          <a:cs typeface="Roboto" panose="02000000000000000000" pitchFamily="2" charset="0"/>
                        </a:rPr>
                        <a:t>Họ tên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algn="ctr"/>
                      <a:r>
                        <a:rPr lang="en-US" sz="2300">
                          <a:latin typeface="Roboto" panose="02000000000000000000" pitchFamily="2" charset="0"/>
                          <a:ea typeface="Roboto" panose="02000000000000000000" pitchFamily="2" charset="0"/>
                          <a:cs typeface="Roboto" panose="02000000000000000000" pitchFamily="2" charset="0"/>
                        </a:rPr>
                        <a:t>Điểm TB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40000"/>
                      </a:srgbClr>
                    </a:solidFill>
                  </a:tcPr>
                </a:tc>
                <a:extLst>
                  <a:ext uri="{0D108BD9-81ED-4DB2-BD59-A6C34878D82A}">
                    <a16:rowId xmlns:a16="http://schemas.microsoft.com/office/drawing/2014/main" val="255793229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algn="ctr"/>
                      <a:r>
                        <a:rPr lang="en-US" sz="2300">
                          <a:latin typeface="Roboto" panose="02000000000000000000" pitchFamily="2" charset="0"/>
                          <a:ea typeface="Roboto" panose="02000000000000000000" pitchFamily="2" charset="0"/>
                          <a:cs typeface="Roboto" panose="02000000000000000000" pitchFamily="2"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algn="l"/>
                      <a:r>
                        <a:rPr lang="en-US" sz="2300" dirty="0">
                          <a:latin typeface="Roboto" panose="02000000000000000000" pitchFamily="2" charset="0"/>
                          <a:ea typeface="Roboto" panose="02000000000000000000" pitchFamily="2" charset="0"/>
                          <a:cs typeface="Roboto" panose="02000000000000000000" pitchFamily="2" charset="0"/>
                        </a:rPr>
                        <a:t>Phan Thanh </a:t>
                      </a:r>
                      <a:r>
                        <a:rPr lang="en-US" sz="2300" dirty="0" err="1">
                          <a:latin typeface="Roboto" panose="02000000000000000000" pitchFamily="2" charset="0"/>
                          <a:ea typeface="Roboto" panose="02000000000000000000" pitchFamily="2" charset="0"/>
                          <a:cs typeface="Roboto" panose="02000000000000000000" pitchFamily="2" charset="0"/>
                        </a:rPr>
                        <a:t>Bình</a:t>
                      </a:r>
                      <a:endParaRPr lang="en-US" sz="2300" dirty="0">
                        <a:latin typeface="Roboto" panose="02000000000000000000" pitchFamily="2" charset="0"/>
                        <a:ea typeface="Roboto" panose="02000000000000000000" pitchFamily="2" charset="0"/>
                        <a:cs typeface="Roboto"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orbel" panose="020B0503020204020204"/>
                          <a:sym typeface="Arial"/>
                        </a:defRPr>
                      </a:lvl9pPr>
                    </a:lstStyle>
                    <a:p>
                      <a:pPr algn="ctr"/>
                      <a:r>
                        <a:rPr lang="en-US" sz="2300" dirty="0">
                          <a:latin typeface="Roboto" panose="02000000000000000000" pitchFamily="2" charset="0"/>
                          <a:ea typeface="Roboto" panose="02000000000000000000" pitchFamily="2" charset="0"/>
                          <a:cs typeface="Roboto" panose="02000000000000000000" pitchFamily="2" charset="0"/>
                        </a:rPr>
                        <a:t>7.75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20000"/>
                      </a:srgbClr>
                    </a:solidFill>
                  </a:tcPr>
                </a:tc>
                <a:extLst>
                  <a:ext uri="{0D108BD9-81ED-4DB2-BD59-A6C34878D82A}">
                    <a16:rowId xmlns:a16="http://schemas.microsoft.com/office/drawing/2014/main" val="139085773"/>
                  </a:ext>
                </a:extLst>
              </a:tr>
            </a:tbl>
          </a:graphicData>
        </a:graphic>
      </p:graphicFrame>
      <p:sp>
        <p:nvSpPr>
          <p:cNvPr id="30" name="TextBox 29">
            <a:extLst>
              <a:ext uri="{FF2B5EF4-FFF2-40B4-BE49-F238E27FC236}">
                <a16:creationId xmlns:a16="http://schemas.microsoft.com/office/drawing/2014/main" id="{F9CB6D76-D5E7-484A-8254-1BCC2ED164E1}"/>
              </a:ext>
            </a:extLst>
          </p:cNvPr>
          <p:cNvSpPr txBox="1"/>
          <p:nvPr/>
        </p:nvSpPr>
        <p:spPr>
          <a:xfrm>
            <a:off x="6459521" y="1373424"/>
            <a:ext cx="5434278" cy="2428870"/>
          </a:xfrm>
          <a:prstGeom prst="rect">
            <a:avLst/>
          </a:prstGeom>
          <a:solidFill>
            <a:schemeClr val="tx1"/>
          </a:solidFill>
          <a:ln>
            <a:solidFill>
              <a:schemeClr val="bg2"/>
            </a:solidFill>
          </a:ln>
          <a:effectLst>
            <a:outerShdw blurRad="76200" dir="13500000" sy="23000" kx="1200000" algn="br" rotWithShape="0">
              <a:prstClr val="black">
                <a:alpha val="20000"/>
              </a:prstClr>
            </a:outerShdw>
          </a:effectLst>
        </p:spPr>
        <p:txBody>
          <a:bodyPr wrap="square" rtlCol="0">
            <a:spAutoFit/>
          </a:bodyPr>
          <a:lstStyle/>
          <a:p>
            <a:pPr>
              <a:lnSpc>
                <a:spcPct val="120000"/>
              </a:lnSpc>
            </a:pPr>
            <a:r>
              <a:rPr lang="vi-VN" sz="16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STT,HỌ TÊN,TOÁN,VĂN,TIN HỌC,ANH VĂN,ĐIỂM TB</a:t>
            </a:r>
          </a:p>
          <a:p>
            <a:pPr>
              <a:lnSpc>
                <a:spcPct val="120000"/>
              </a:lnSpc>
            </a:pPr>
            <a:r>
              <a:rPr lang="vi-VN" sz="16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1,Lê Thái Anh,9,7,8,9,8.25</a:t>
            </a:r>
          </a:p>
          <a:p>
            <a:pPr>
              <a:lnSpc>
                <a:spcPct val="120000"/>
              </a:lnSpc>
            </a:pPr>
            <a:r>
              <a:rPr lang="vi-VN" sz="16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2,Đinh Hoàn An,7,8,10,6,7.75</a:t>
            </a:r>
          </a:p>
          <a:p>
            <a:pPr>
              <a:lnSpc>
                <a:spcPct val="120000"/>
              </a:lnSpc>
            </a:pPr>
            <a:r>
              <a:rPr lang="vi-VN" sz="16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3,Phan Thanh Bình,9,6,9,7,7.75</a:t>
            </a:r>
          </a:p>
          <a:p>
            <a:pPr>
              <a:lnSpc>
                <a:spcPct val="120000"/>
              </a:lnSpc>
            </a:pPr>
            <a:r>
              <a:rPr lang="vi-VN" sz="16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4,Vũ Việt Quang,7,4,8,6,6.25</a:t>
            </a:r>
          </a:p>
          <a:p>
            <a:pPr>
              <a:lnSpc>
                <a:spcPct val="120000"/>
              </a:lnSpc>
            </a:pPr>
            <a:r>
              <a:rPr lang="vi-VN" sz="16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5,Phạm Như Anh,10,8,4,2,6</a:t>
            </a:r>
          </a:p>
          <a:p>
            <a:pPr>
              <a:lnSpc>
                <a:spcPct val="120000"/>
              </a:lnSpc>
            </a:pPr>
            <a:r>
              <a:rPr lang="vi-VN" sz="16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6,Trần Quốc Bình,4,9,6,3,5.5</a:t>
            </a:r>
          </a:p>
          <a:p>
            <a:pPr>
              <a:lnSpc>
                <a:spcPct val="120000"/>
              </a:lnSpc>
            </a:pPr>
            <a:r>
              <a:rPr lang="vi-VN" sz="16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7,Lê Thị Hoài An,5,5,4,8,5.5</a:t>
            </a:r>
            <a:endParaRPr lang="en-US" sz="1600"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044C70D4-684F-4CFB-AF78-3495FCB7DC60}"/>
              </a:ext>
            </a:extLst>
          </p:cNvPr>
          <p:cNvSpPr/>
          <p:nvPr/>
        </p:nvSpPr>
        <p:spPr>
          <a:xfrm>
            <a:off x="6534401" y="2268460"/>
            <a:ext cx="3017520" cy="320040"/>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32" name="TextBox 31">
            <a:extLst>
              <a:ext uri="{FF2B5EF4-FFF2-40B4-BE49-F238E27FC236}">
                <a16:creationId xmlns:a16="http://schemas.microsoft.com/office/drawing/2014/main" id="{9AC7B324-64E5-4FAF-9887-EF006CC1BF66}"/>
              </a:ext>
            </a:extLst>
          </p:cNvPr>
          <p:cNvSpPr txBox="1"/>
          <p:nvPr/>
        </p:nvSpPr>
        <p:spPr>
          <a:xfrm>
            <a:off x="6487232" y="4052860"/>
            <a:ext cx="5403589" cy="2428870"/>
          </a:xfrm>
          <a:prstGeom prst="rect">
            <a:avLst/>
          </a:prstGeom>
          <a:solidFill>
            <a:schemeClr val="tx1"/>
          </a:solidFill>
          <a:ln>
            <a:solidFill>
              <a:schemeClr val="bg2"/>
            </a:solidFill>
          </a:ln>
          <a:effectLst>
            <a:outerShdw blurRad="76200" dir="13500000" sy="23000" kx="1200000" algn="br" rotWithShape="0">
              <a:prstClr val="black">
                <a:alpha val="20000"/>
              </a:prstClr>
            </a:outerShdw>
          </a:effectLst>
        </p:spPr>
        <p:txBody>
          <a:bodyPr wrap="square" rtlCol="0">
            <a:spAutoFit/>
          </a:bodyPr>
          <a:lstStyle/>
          <a:p>
            <a:pPr>
              <a:lnSpc>
                <a:spcPct val="120000"/>
              </a:lnSpc>
            </a:pP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STT,HỌ TÊN,TOÁN,VĂN,TIN HỌC,ANH VĂN,ĐIỂM TB</a:t>
            </a:r>
          </a:p>
          <a:p>
            <a:pPr>
              <a:lnSpc>
                <a:spcPct val="120000"/>
              </a:lnSpc>
            </a:pP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1</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Lê Thái Anh</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9</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7</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8</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9</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8</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25</a:t>
            </a:r>
          </a:p>
          <a:p>
            <a:pPr>
              <a:lnSpc>
                <a:spcPct val="120000"/>
              </a:lnSpc>
            </a:pP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2</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Đinh Hoàn An</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7</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8</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10</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6</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7</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75</a:t>
            </a:r>
          </a:p>
          <a:p>
            <a:pPr>
              <a:lnSpc>
                <a:spcPct val="120000"/>
              </a:lnSpc>
            </a:pP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3</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Phan Thanh Bình</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9</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6</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9</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7</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7</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75</a:t>
            </a:r>
          </a:p>
          <a:p>
            <a:pPr>
              <a:lnSpc>
                <a:spcPct val="120000"/>
              </a:lnSpc>
            </a:pP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4</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Vũ Việt Quang</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7</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4</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8</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6</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6</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25</a:t>
            </a:r>
          </a:p>
          <a:p>
            <a:pPr>
              <a:lnSpc>
                <a:spcPct val="120000"/>
              </a:lnSpc>
            </a:pP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5</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Phạm Như Anh</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10</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8</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4</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2,6</a:t>
            </a:r>
          </a:p>
          <a:p>
            <a:pPr>
              <a:lnSpc>
                <a:spcPct val="120000"/>
              </a:lnSpc>
            </a:pP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6</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Trần Quốc Bình</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4</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9</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6</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3</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5</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5</a:t>
            </a:r>
          </a:p>
          <a:p>
            <a:pPr>
              <a:lnSpc>
                <a:spcPct val="120000"/>
              </a:lnSpc>
            </a:pP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7</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Lê Thị Hoài An</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5</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5</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4</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8</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5</a:t>
            </a:r>
            <a:r>
              <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r>
              <a:rPr lang="vi-VN"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5</a:t>
            </a:r>
            <a:endParaRPr lang="en-US" sz="16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3" name="TextBox 32">
            <a:extLst>
              <a:ext uri="{FF2B5EF4-FFF2-40B4-BE49-F238E27FC236}">
                <a16:creationId xmlns:a16="http://schemas.microsoft.com/office/drawing/2014/main" id="{176BCD02-9F4E-46C5-B009-E1838AEE3C89}"/>
              </a:ext>
            </a:extLst>
          </p:cNvPr>
          <p:cNvSpPr txBox="1"/>
          <p:nvPr/>
        </p:nvSpPr>
        <p:spPr>
          <a:xfrm>
            <a:off x="256635" y="1865224"/>
            <a:ext cx="5645397" cy="430887"/>
          </a:xfrm>
          <a:prstGeom prst="rect">
            <a:avLst/>
          </a:prstGeom>
          <a:noFill/>
        </p:spPr>
        <p:txBody>
          <a:bodyPr wrap="square" rtlCol="0">
            <a:spAutoFit/>
          </a:bodyPr>
          <a:lstStyle/>
          <a:p>
            <a:pPr algn="ctr"/>
            <a:r>
              <a:rPr lang="en-US" sz="2200" b="1" dirty="0">
                <a:solidFill>
                  <a:schemeClr val="accent3">
                    <a:lumMod val="50000"/>
                  </a:schemeClr>
                </a:solidFill>
                <a:latin typeface="Roboto" panose="02000000000000000000" pitchFamily="2" charset="0"/>
                <a:ea typeface="Roboto" panose="02000000000000000000" pitchFamily="2" charset="0"/>
                <a:cs typeface="Roboto" panose="02000000000000000000" pitchFamily="2" charset="0"/>
              </a:rPr>
              <a:t>PHẦN MỀM QUẢN LÍ ĐIỂM HỌC SINH</a:t>
            </a:r>
          </a:p>
        </p:txBody>
      </p:sp>
      <p:sp>
        <p:nvSpPr>
          <p:cNvPr id="34" name="Arrow: Curved Left 33">
            <a:extLst>
              <a:ext uri="{FF2B5EF4-FFF2-40B4-BE49-F238E27FC236}">
                <a16:creationId xmlns:a16="http://schemas.microsoft.com/office/drawing/2014/main" id="{5FF60C2B-7865-4E2E-87C1-2D732F0A1DC7}"/>
              </a:ext>
            </a:extLst>
          </p:cNvPr>
          <p:cNvSpPr/>
          <p:nvPr/>
        </p:nvSpPr>
        <p:spPr>
          <a:xfrm>
            <a:off x="11000509" y="3169428"/>
            <a:ext cx="890312" cy="190406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37" name="Picture 36">
            <a:extLst>
              <a:ext uri="{FF2B5EF4-FFF2-40B4-BE49-F238E27FC236}">
                <a16:creationId xmlns:a16="http://schemas.microsoft.com/office/drawing/2014/main" id="{85AEC38A-5B5F-490B-809E-7B53B41E5BCC}"/>
              </a:ext>
            </a:extLst>
          </p:cNvPr>
          <p:cNvPicPr>
            <a:picLocks noChangeAspect="1"/>
          </p:cNvPicPr>
          <p:nvPr/>
        </p:nvPicPr>
        <p:blipFill rotWithShape="1">
          <a:blip r:embed="rId2"/>
          <a:srcRect r="1528"/>
          <a:stretch/>
        </p:blipFill>
        <p:spPr>
          <a:xfrm>
            <a:off x="933271" y="4361447"/>
            <a:ext cx="3874256" cy="2467319"/>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4245602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30000"/>
                                  </p:iterate>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1" nodeType="clickEffect">
                                  <p:stCondLst>
                                    <p:cond delay="0"/>
                                  </p:stCondLst>
                                  <p:childTnLst>
                                    <p:animEffect transition="out" filter="fade">
                                      <p:cBhvr>
                                        <p:cTn id="29" dur="500" tmFilter="0, 0; .2, .5; .8, .5; 1, 0"/>
                                        <p:tgtEl>
                                          <p:spTgt spid="27"/>
                                        </p:tgtEl>
                                      </p:cBhvr>
                                    </p:animEffect>
                                    <p:animScale>
                                      <p:cBhvr>
                                        <p:cTn id="30" dur="250" autoRev="1" fill="hold"/>
                                        <p:tgtEl>
                                          <p:spTgt spid="2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3" presetClass="exit" presetSubtype="10" fill="hold" grpId="1" nodeType="withEffect">
                                  <p:stCondLst>
                                    <p:cond delay="0"/>
                                  </p:stCondLst>
                                  <p:iterate type="lt">
                                    <p:tmPct val="0"/>
                                  </p:iterate>
                                  <p:childTnLst>
                                    <p:animEffect transition="out" filter="blinds(horizontal)">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2" nodeType="clickEffect">
                                  <p:stCondLst>
                                    <p:cond delay="0"/>
                                  </p:stCondLst>
                                  <p:iterate type="lt">
                                    <p:tmAbs val="0"/>
                                  </p:iterate>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8" grpId="2"/>
      <p:bldP spid="30" grpId="0" animBg="1"/>
      <p:bldP spid="31" grpId="0" animBg="1"/>
      <p:bldP spid="32" grpId="0" animBg="1"/>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D19566-F20C-4762-B21A-1192A4652D68}"/>
              </a:ext>
            </a:extLst>
          </p:cNvPr>
          <p:cNvSpPr txBox="1">
            <a:spLocks/>
          </p:cNvSpPr>
          <p:nvPr/>
        </p:nvSpPr>
        <p:spPr>
          <a:xfrm>
            <a:off x="356600" y="148749"/>
            <a:ext cx="10463796"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latin typeface="Times New Roman" panose="02020603050405020304" pitchFamily="18" charset="0"/>
                <a:cs typeface="Times New Roman" panose="02020603050405020304" pitchFamily="18" charset="0"/>
              </a:rPr>
              <a:t>1. YÊU CẦU TỔ CHỨC L</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U TRỮ DỮ LIỆU MỘT CÁCH KHOA HỌC</a:t>
            </a:r>
          </a:p>
        </p:txBody>
      </p:sp>
      <p:sp>
        <p:nvSpPr>
          <p:cNvPr id="9" name="Title 2">
            <a:extLst>
              <a:ext uri="{FF2B5EF4-FFF2-40B4-BE49-F238E27FC236}">
                <a16:creationId xmlns:a16="http://schemas.microsoft.com/office/drawing/2014/main" id="{79DC3915-B9F3-467E-A970-E1DDE1122AC8}"/>
              </a:ext>
            </a:extLst>
          </p:cNvPr>
          <p:cNvSpPr>
            <a:spLocks noGrp="1"/>
          </p:cNvSpPr>
          <p:nvPr>
            <p:ph type="title"/>
          </p:nvPr>
        </p:nvSpPr>
        <p:spPr>
          <a:xfrm>
            <a:off x="742353" y="803562"/>
            <a:ext cx="6600559" cy="502209"/>
          </a:xfrm>
        </p:spPr>
        <p:txBody>
          <a:bodyPr anchor="b">
            <a:norm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endParaRPr lang="vi-VN" sz="2800" dirty="0">
              <a:latin typeface="Times New Roman" panose="02020603050405020304" pitchFamily="18" charset="0"/>
              <a:cs typeface="Times New Roman" panose="02020603050405020304" pitchFamily="18" charset="0"/>
            </a:endParaRPr>
          </a:p>
        </p:txBody>
      </p:sp>
      <p:sp>
        <p:nvSpPr>
          <p:cNvPr id="16" name="Text Placeholder 3">
            <a:extLst>
              <a:ext uri="{FF2B5EF4-FFF2-40B4-BE49-F238E27FC236}">
                <a16:creationId xmlns:a16="http://schemas.microsoft.com/office/drawing/2014/main" id="{EDEF65CF-D452-4F01-83E4-A656B6C49E16}"/>
              </a:ext>
            </a:extLst>
          </p:cNvPr>
          <p:cNvSpPr txBox="1">
            <a:spLocks/>
          </p:cNvSpPr>
          <p:nvPr/>
        </p:nvSpPr>
        <p:spPr>
          <a:xfrm>
            <a:off x="356600" y="1842652"/>
            <a:ext cx="7097148" cy="4530439"/>
          </a:xfrm>
          <a:prstGeom prst="snip2DiagRect">
            <a:avLst/>
          </a:prstGeom>
          <a:solidFill>
            <a:srgbClr val="F7FAF4"/>
          </a:solidFill>
          <a:ln>
            <a:solidFill>
              <a:schemeClr val="tx2">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70000"/>
              </a:lnSpc>
              <a:spcBef>
                <a:spcPts val="0"/>
              </a:spcBef>
              <a:buNone/>
            </a:pPr>
            <a:r>
              <a:rPr lang="en-US" sz="2400" dirty="0" err="1">
                <a:solidFill>
                  <a:srgbClr val="00B050"/>
                </a:solidFill>
                <a:latin typeface="Times New Roman" panose="02020603050405020304" pitchFamily="18" charset="0"/>
                <a:cs typeface="Times New Roman" panose="02020603050405020304" pitchFamily="18" charset="0"/>
              </a:rPr>
              <a:t>Dữ</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liệu</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cần</a:t>
            </a:r>
            <a:r>
              <a:rPr lang="en-US" sz="2400" dirty="0">
                <a:solidFill>
                  <a:srgbClr val="00B050"/>
                </a:solidFill>
                <a:latin typeface="Times New Roman" panose="02020603050405020304" pitchFamily="18" charset="0"/>
                <a:cs typeface="Times New Roman" panose="02020603050405020304" pitchFamily="18" charset="0"/>
              </a:rPr>
              <a:t> đ</a:t>
            </a:r>
            <a:r>
              <a:rPr lang="vi-VN" sz="2400" dirty="0">
                <a:solidFill>
                  <a:srgbClr val="00B050"/>
                </a:solidFill>
                <a:latin typeface="Times New Roman" panose="02020603050405020304" pitchFamily="18" charset="0"/>
                <a:cs typeface="Times New Roman" panose="02020603050405020304" pitchFamily="18" charset="0"/>
              </a:rPr>
              <a:t>ư</a:t>
            </a:r>
            <a:r>
              <a:rPr lang="en-US" sz="2400" dirty="0" err="1">
                <a:solidFill>
                  <a:srgbClr val="00B050"/>
                </a:solidFill>
                <a:latin typeface="Times New Roman" panose="02020603050405020304" pitchFamily="18" charset="0"/>
                <a:cs typeface="Times New Roman" panose="02020603050405020304" pitchFamily="18" charset="0"/>
              </a:rPr>
              <a:t>ợc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tổ</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chức</a:t>
            </a:r>
            <a:r>
              <a:rPr lang="en-US" sz="2400" dirty="0">
                <a:solidFill>
                  <a:srgbClr val="00B050"/>
                </a:solidFill>
                <a:latin typeface="Times New Roman" panose="02020603050405020304" pitchFamily="18" charset="0"/>
                <a:cs typeface="Times New Roman" panose="02020603050405020304" pitchFamily="18" charset="0"/>
              </a:rPr>
              <a:t> l</a:t>
            </a:r>
            <a:r>
              <a:rPr lang="vi-VN" sz="2400" dirty="0">
                <a:solidFill>
                  <a:srgbClr val="00B050"/>
                </a:solidFill>
                <a:latin typeface="Times New Roman" panose="02020603050405020304" pitchFamily="18" charset="0"/>
                <a:cs typeface="Times New Roman" panose="02020603050405020304" pitchFamily="18" charset="0"/>
              </a:rPr>
              <a:t>ư</a:t>
            </a:r>
            <a:r>
              <a:rPr lang="en-US" sz="2400" dirty="0">
                <a:solidFill>
                  <a:srgbClr val="00B050"/>
                </a:solidFill>
                <a:latin typeface="Times New Roman" panose="02020603050405020304" pitchFamily="18" charset="0"/>
                <a:cs typeface="Times New Roman" panose="02020603050405020304" pitchFamily="18" charset="0"/>
              </a:rPr>
              <a:t>u </a:t>
            </a:r>
            <a:r>
              <a:rPr lang="en-US" sz="2400" dirty="0" err="1">
                <a:solidFill>
                  <a:srgbClr val="00B050"/>
                </a:solidFill>
                <a:latin typeface="Times New Roman" panose="02020603050405020304" pitchFamily="18" charset="0"/>
                <a:cs typeface="Times New Roman" panose="02020603050405020304" pitchFamily="18" charset="0"/>
              </a:rPr>
              <a:t>trữ</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một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độc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lập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xây</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dựng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phát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triển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phần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mềm</a:t>
            </a:r>
            <a:r>
              <a:rPr lang="en-US" sz="2400" dirty="0">
                <a:solidFill>
                  <a:schemeClr val="bg1">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đảm</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bảo</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dễ</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dàng</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chia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sẻ</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dễ</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dàng</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bảo</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trì</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phát</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triển</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đồng</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thời</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đảm</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bảo</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hạn</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chế</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tối</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đa</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việc</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dữ</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liệu</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lặp</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lại</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gây</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d</a:t>
            </a:r>
            <a:r>
              <a:rPr lang="vi-VN" sz="2400" dirty="0">
                <a:solidFill>
                  <a:schemeClr val="bg1">
                    <a:lumMod val="75000"/>
                    <a:lumOff val="25000"/>
                  </a:schemeClr>
                </a:solidFill>
                <a:latin typeface="Times New Roman" panose="02020603050405020304" pitchFamily="18" charset="0"/>
                <a:cs typeface="Times New Roman" panose="02020603050405020304" pitchFamily="18" charset="0"/>
              </a:rPr>
              <a:t>ư</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thừa</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dữ</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liệu</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và</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hỗ</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trợ</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đảm</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bảo</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tính</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nhất</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quán</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dữ</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bg1">
                    <a:lumMod val="75000"/>
                    <a:lumOff val="25000"/>
                  </a:schemeClr>
                </a:solidFill>
                <a:latin typeface="Times New Roman" panose="02020603050405020304" pitchFamily="18" charset="0"/>
                <a:cs typeface="Times New Roman" panose="02020603050405020304" pitchFamily="18" charset="0"/>
              </a:rPr>
              <a:t>liệu</a:t>
            </a:r>
            <a:r>
              <a:rPr lang="en-US" sz="2400" dirty="0">
                <a:solidFill>
                  <a:schemeClr val="bg1">
                    <a:lumMod val="75000"/>
                    <a:lumOff val="25000"/>
                  </a:schemeClr>
                </a:solidFill>
                <a:latin typeface="Times New Roman" panose="02020603050405020304" pitchFamily="18" charset="0"/>
                <a:cs typeface="Times New Roman" panose="02020603050405020304" pitchFamily="18" charset="0"/>
              </a:rPr>
              <a:t>.</a:t>
            </a:r>
          </a:p>
        </p:txBody>
      </p:sp>
      <p:pic>
        <p:nvPicPr>
          <p:cNvPr id="17" name="Picture 16" descr="A computer screen with a blue background&#10;&#10;Description automatically generated">
            <a:extLst>
              <a:ext uri="{FF2B5EF4-FFF2-40B4-BE49-F238E27FC236}">
                <a16:creationId xmlns:a16="http://schemas.microsoft.com/office/drawing/2014/main" id="{D384F1BE-F8B4-4123-ABB0-A71127DF0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627" y="2404564"/>
            <a:ext cx="4889053" cy="24445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3843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6A8DC41-7521-4E8A-BB40-82DDDF6580CB}"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922031A1-A3F6-46C8-8D74-AA96D58FD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http://purl.org/dc/terms/"/>
    <ds:schemaRef ds:uri="http://schemas.microsoft.com/sharepoint/v3"/>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230e9df3-be65-4c73-a93b-d1236ebd677e"/>
    <ds:schemaRef ds:uri="16c05727-aa75-4e4a-9b5f-8a80a1165891"/>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1081</TotalTime>
  <Words>1951</Words>
  <Application>Microsoft Office PowerPoint</Application>
  <PresentationFormat>Widescreen</PresentationFormat>
  <Paragraphs>251</Paragraphs>
  <Slides>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Franklin Gothic Book</vt:lpstr>
      <vt:lpstr>Franklin Gothic Demi</vt:lpstr>
      <vt:lpstr>Roboto</vt:lpstr>
      <vt:lpstr>Times New Roman</vt:lpstr>
      <vt:lpstr>Wingdings</vt:lpstr>
      <vt:lpstr>Custom</vt:lpstr>
      <vt:lpstr>Bài 11</vt:lpstr>
      <vt:lpstr>PowerPoint Presentation</vt:lpstr>
      <vt:lpstr>PowerPoint Presentation</vt:lpstr>
      <vt:lpstr>1. YÊU CẦU TỔ CHỨC LƯU TRỮ DỮ LIỆU MỘT CÁCH KHOA HỌC</vt:lpstr>
      <vt:lpstr>1. YÊU CẦU TỔ CHỨC LƯU TRỮ DỮ LIỆU MỘT CÁCH KHOA HỌC</vt:lpstr>
      <vt:lpstr>1. YÊU CẦU TỔ CHỨC LƯU TRỮ DỮ LIỆU MỘT CÁCH KHOA HỌC</vt:lpstr>
      <vt:lpstr>a. Hạn chế dư thừa trong lưu trữ dữ liệu</vt:lpstr>
      <vt:lpstr>b. Sự phụ thuộc phần mềm và dữ liệu</vt:lpstr>
      <vt:lpstr>b. Sự phụ thuộc phần mềm và dữ liệu</vt:lpstr>
      <vt:lpstr>PowerPoint Presentation</vt:lpstr>
      <vt:lpstr>PowerPoint Presentation</vt:lpstr>
      <vt:lpstr>2. CƠ SỞ DỮ LIỆU VÀ MỘT SỐ THUỘC TÍNH CƠ BẢN</vt:lpstr>
      <vt:lpstr>PowerPoint Presentation</vt:lpstr>
      <vt:lpstr>PowerPoint Presentation</vt:lpstr>
      <vt:lpstr>2. CƠ SỞ DỮ LIỆU VÀ MỘT SỐ THUỘC TÍNH CƠ BẢN</vt:lpstr>
      <vt:lpstr>a. Khái niệm CSDL</vt:lpstr>
      <vt:lpstr>PowerPoint Presentation</vt:lpstr>
      <vt:lpstr>b. Một số thuộc tính cơ bản của CSDL</vt:lpstr>
      <vt:lpstr>b. Một số thuộc tính cơ bản của CSDL</vt:lpstr>
      <vt:lpstr>b. Một số thuộc tính cơ bản của CSDL</vt:lpstr>
      <vt:lpstr>b. Một số thuộc tính cơ bản của CSDL</vt:lpstr>
      <vt:lpstr>b. Một số thuộc tính cơ bản của CSDL</vt:lpstr>
      <vt:lpstr>b. Một số thuộc tính cơ bản của CSDL</vt:lpstr>
      <vt:lpstr>Bài tập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TIN11_BÀI 11. CO SO DU LIEU</dc:title>
  <dc:creator>Trần Quốc Minh</dc:creator>
  <cp:lastModifiedBy>Administrator</cp:lastModifiedBy>
  <cp:revision>47</cp:revision>
  <dcterms:created xsi:type="dcterms:W3CDTF">2023-07-13T02:37:47Z</dcterms:created>
  <dcterms:modified xsi:type="dcterms:W3CDTF">2024-11-27T12:58:21Z</dcterms:modified>
</cp:coreProperties>
</file>