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66" r:id="rId5"/>
    <p:sldId id="275" r:id="rId6"/>
    <p:sldId id="270" r:id="rId7"/>
    <p:sldId id="276" r:id="rId8"/>
    <p:sldId id="258" r:id="rId9"/>
    <p:sldId id="277" r:id="rId10"/>
    <p:sldId id="278" r:id="rId11"/>
    <p:sldId id="279" r:id="rId12"/>
    <p:sldId id="280" r:id="rId13"/>
    <p:sldId id="282" r:id="rId14"/>
    <p:sldId id="284" r:id="rId15"/>
    <p:sldId id="285" r:id="rId16"/>
    <p:sldId id="289" r:id="rId17"/>
    <p:sldId id="286" r:id="rId18"/>
    <p:sldId id="287" r:id="rId19"/>
    <p:sldId id="288" r:id="rId20"/>
    <p:sldId id="272" r:id="rId21"/>
    <p:sldId id="273" r:id="rId22"/>
    <p:sldId id="274" r:id="rId23"/>
    <p:sldId id="290"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3F5"/>
    <a:srgbClr val="FF0066"/>
    <a:srgbClr val="008EDC"/>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274" autoAdjust="0"/>
  </p:normalViewPr>
  <p:slideViewPr>
    <p:cSldViewPr snapToGrid="0" showGuides="1">
      <p:cViewPr varScale="1">
        <p:scale>
          <a:sx n="71" d="100"/>
          <a:sy n="71" d="100"/>
        </p:scale>
        <p:origin x="66" y="246"/>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Thống</a:t>
            </a:r>
            <a:r>
              <a:rPr lang="en-US" baseline="0"/>
              <a:t> kê kết quả năm học</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Sheet1!$A$2:$A$5</c:f>
              <c:strCache>
                <c:ptCount val="4"/>
                <c:pt idx="0">
                  <c:v>Giỏi</c:v>
                </c:pt>
                <c:pt idx="1">
                  <c:v>Khá</c:v>
                </c:pt>
                <c:pt idx="2">
                  <c:v>Trung Bình</c:v>
                </c:pt>
                <c:pt idx="3">
                  <c:v>Yếu</c:v>
                </c:pt>
              </c:strCache>
            </c:strRef>
          </c:cat>
          <c:val>
            <c:numRef>
              <c:f>Sheet1!$B$2:$B$5</c:f>
              <c:numCache>
                <c:formatCode>General</c:formatCode>
                <c:ptCount val="4"/>
                <c:pt idx="0">
                  <c:v>1</c:v>
                </c:pt>
                <c:pt idx="1">
                  <c:v>2</c:v>
                </c:pt>
                <c:pt idx="2">
                  <c:v>4</c:v>
                </c:pt>
                <c:pt idx="3">
                  <c:v>1</c:v>
                </c:pt>
              </c:numCache>
            </c:numRef>
          </c:val>
          <c:extLst>
            <c:ext xmlns:c16="http://schemas.microsoft.com/office/drawing/2014/chart" uri="{C3380CC4-5D6E-409C-BE32-E72D297353CC}">
              <c16:uniqueId val="{00000000-797B-4647-B417-86E10D977F0E}"/>
            </c:ext>
          </c:extLst>
        </c:ser>
        <c:dLbls>
          <c:showLegendKey val="0"/>
          <c:showVal val="0"/>
          <c:showCatName val="0"/>
          <c:showSerName val="0"/>
          <c:showPercent val="0"/>
          <c:showBubbleSize val="0"/>
        </c:dLbls>
        <c:gapWidth val="219"/>
        <c:overlap val="-27"/>
        <c:axId val="432932440"/>
        <c:axId val="432935720"/>
      </c:barChart>
      <c:catAx>
        <c:axId val="43293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935720"/>
        <c:crosses val="autoZero"/>
        <c:auto val="1"/>
        <c:lblAlgn val="ctr"/>
        <c:lblOffset val="100"/>
        <c:noMultiLvlLbl val="0"/>
      </c:catAx>
      <c:valAx>
        <c:axId val="432935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932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Thống</a:t>
            </a:r>
            <a:r>
              <a:rPr lang="en-US" baseline="0"/>
              <a:t> kê kết quả năm học</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Sheet1!$A$2:$A$5</c:f>
              <c:strCache>
                <c:ptCount val="4"/>
                <c:pt idx="0">
                  <c:v>Giỏi</c:v>
                </c:pt>
                <c:pt idx="1">
                  <c:v>Khá</c:v>
                </c:pt>
                <c:pt idx="2">
                  <c:v>Trung Bình</c:v>
                </c:pt>
                <c:pt idx="3">
                  <c:v>Yếu</c:v>
                </c:pt>
              </c:strCache>
            </c:strRef>
          </c:cat>
          <c:val>
            <c:numRef>
              <c:f>Sheet1!$B$2:$B$5</c:f>
              <c:numCache>
                <c:formatCode>General</c:formatCode>
                <c:ptCount val="4"/>
                <c:pt idx="0">
                  <c:v>1</c:v>
                </c:pt>
                <c:pt idx="1">
                  <c:v>2</c:v>
                </c:pt>
                <c:pt idx="2">
                  <c:v>4</c:v>
                </c:pt>
                <c:pt idx="3">
                  <c:v>1</c:v>
                </c:pt>
              </c:numCache>
            </c:numRef>
          </c:val>
          <c:extLst>
            <c:ext xmlns:c16="http://schemas.microsoft.com/office/drawing/2014/chart" uri="{C3380CC4-5D6E-409C-BE32-E72D297353CC}">
              <c16:uniqueId val="{00000000-797B-4647-B417-86E10D977F0E}"/>
            </c:ext>
          </c:extLst>
        </c:ser>
        <c:dLbls>
          <c:showLegendKey val="0"/>
          <c:showVal val="0"/>
          <c:showCatName val="0"/>
          <c:showSerName val="0"/>
          <c:showPercent val="0"/>
          <c:showBubbleSize val="0"/>
        </c:dLbls>
        <c:gapWidth val="219"/>
        <c:overlap val="-27"/>
        <c:axId val="432932440"/>
        <c:axId val="432935720"/>
      </c:barChart>
      <c:catAx>
        <c:axId val="43293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935720"/>
        <c:crosses val="autoZero"/>
        <c:auto val="1"/>
        <c:lblAlgn val="ctr"/>
        <c:lblOffset val="100"/>
        <c:noMultiLvlLbl val="0"/>
      </c:catAx>
      <c:valAx>
        <c:axId val="432935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932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15.11.2024</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15.11.2024</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6299424"/>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6284205"/>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a:xfrm>
            <a:off x="10804358" y="6313213"/>
            <a:ext cx="549442" cy="365125"/>
          </a:xfrm>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1080376" y="0"/>
            <a:ext cx="1116776" cy="1146995"/>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6299413"/>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6284194"/>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a:xfrm>
            <a:off x="10804358" y="6313202"/>
            <a:ext cx="549442" cy="365125"/>
          </a:xfrm>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1353800" y="0"/>
            <a:ext cx="843352" cy="1103127"/>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6351676"/>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6336457"/>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a:xfrm>
            <a:off x="10804358" y="6365465"/>
            <a:ext cx="549442" cy="365125"/>
          </a:xfrm>
        </p:spPr>
        <p:txBody>
          <a:bodyPr/>
          <a:lstStyle/>
          <a:p>
            <a:fld id="{D495E168-DA5E-4888-8D8A-92B118324C14}" type="slidenum">
              <a:rPr lang="ru-RU" smtClean="0"/>
              <a:t>‹#›</a:t>
            </a:fld>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6312479"/>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6297260"/>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a:xfrm>
            <a:off x="10804358" y="6326268"/>
            <a:ext cx="549442" cy="365125"/>
          </a:xfrm>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9888718" y="0"/>
            <a:ext cx="2308434" cy="2057400"/>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6273294"/>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6258075"/>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a:xfrm>
            <a:off x="10804358" y="6287083"/>
            <a:ext cx="549442" cy="365125"/>
          </a:xfrm>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1334292" y="0"/>
            <a:ext cx="862860" cy="1021976"/>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6181856"/>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60202" y="6166637"/>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959013"/>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a:xfrm>
            <a:off x="10830268" y="6195645"/>
            <a:ext cx="549442" cy="365125"/>
          </a:xfrm>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812882" cy="779929"/>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906462" y="1736499"/>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computer with several red folders on it&#10;&#10;Description automatically generated">
            <a:extLst>
              <a:ext uri="{FF2B5EF4-FFF2-40B4-BE49-F238E27FC236}">
                <a16:creationId xmlns:a16="http://schemas.microsoft.com/office/drawing/2014/main" id="{14C213B9-3FB8-4866-B6F1-1AF973F57DBB}"/>
              </a:ext>
            </a:extLst>
          </p:cNvPr>
          <p:cNvPicPr>
            <a:picLocks noGrp="1" noChangeAspect="1"/>
          </p:cNvPicPr>
          <p:nvPr>
            <p:ph idx="1"/>
          </p:nvPr>
        </p:nvPicPr>
        <p:blipFill>
          <a:blip r:embed="rId2"/>
          <a:stretch>
            <a:fillRect/>
          </a:stretch>
        </p:blipFill>
        <p:spPr>
          <a:xfrm>
            <a:off x="5527740" y="2283845"/>
            <a:ext cx="5826060" cy="4351338"/>
          </a:xfrm>
        </p:spPr>
      </p:pic>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pPr>
              <a:spcAft>
                <a:spcPts val="1800"/>
              </a:spcAft>
            </a:pPr>
            <a:r>
              <a:rPr lang="fr-FR" sz="3200"/>
              <a:t>BÀI 10.</a:t>
            </a:r>
            <a:endParaRPr lang="ru-RU" sz="4000" dirty="0">
              <a:latin typeface="+mn-lt"/>
            </a:endParaRPr>
          </a:p>
        </p:txBody>
      </p:sp>
      <p:sp>
        <p:nvSpPr>
          <p:cNvPr id="9" name="Rectangle 8">
            <a:extLst>
              <a:ext uri="{FF2B5EF4-FFF2-40B4-BE49-F238E27FC236}">
                <a16:creationId xmlns:a16="http://schemas.microsoft.com/office/drawing/2014/main" id="{EF84B068-8CA8-4744-AB65-9F2C0580F7E4}"/>
              </a:ext>
            </a:extLst>
          </p:cNvPr>
          <p:cNvSpPr/>
          <p:nvPr/>
        </p:nvSpPr>
        <p:spPr>
          <a:xfrm>
            <a:off x="838200" y="2041423"/>
            <a:ext cx="6096000" cy="1938992"/>
          </a:xfrm>
          <a:prstGeom prst="rect">
            <a:avLst/>
          </a:prstGeom>
        </p:spPr>
        <p:txBody>
          <a:bodyPr>
            <a:spAutoFit/>
          </a:bodyPr>
          <a:lstStyle/>
          <a:p>
            <a:r>
              <a:rPr lang="fr-FR" sz="4000" b="1" dirty="0">
                <a:gradFill>
                  <a:gsLst>
                    <a:gs pos="0">
                      <a:srgbClr val="008EDC"/>
                    </a:gs>
                    <a:gs pos="100000">
                      <a:srgbClr val="D30F64"/>
                    </a:gs>
                  </a:gsLst>
                  <a:lin ang="0" scaled="1"/>
                </a:gradFill>
                <a:ea typeface="+mj-ea"/>
                <a:cs typeface="+mj-cs"/>
              </a:rPr>
              <a:t>L</a:t>
            </a:r>
            <a:r>
              <a:rPr lang="vi-VN" sz="4000" b="1" dirty="0">
                <a:gradFill>
                  <a:gsLst>
                    <a:gs pos="0">
                      <a:srgbClr val="008EDC"/>
                    </a:gs>
                    <a:gs pos="100000">
                      <a:srgbClr val="D30F64"/>
                    </a:gs>
                  </a:gsLst>
                  <a:lin ang="0" scaled="1"/>
                </a:gradFill>
                <a:ea typeface="+mj-ea"/>
                <a:cs typeface="+mj-cs"/>
              </a:rPr>
              <a:t>Ư</a:t>
            </a:r>
            <a:r>
              <a:rPr lang="en-US" sz="4000" b="1" dirty="0">
                <a:gradFill>
                  <a:gsLst>
                    <a:gs pos="0">
                      <a:srgbClr val="008EDC"/>
                    </a:gs>
                    <a:gs pos="100000">
                      <a:srgbClr val="D30F64"/>
                    </a:gs>
                  </a:gsLst>
                  <a:lin ang="0" scaled="1"/>
                </a:gradFill>
                <a:ea typeface="+mj-ea"/>
                <a:cs typeface="+mj-cs"/>
              </a:rPr>
              <a:t>U</a:t>
            </a:r>
            <a:r>
              <a:rPr lang="fr-FR" sz="4000" b="1" dirty="0">
                <a:gradFill>
                  <a:gsLst>
                    <a:gs pos="0">
                      <a:srgbClr val="008EDC"/>
                    </a:gs>
                    <a:gs pos="100000">
                      <a:srgbClr val="D30F64"/>
                    </a:gs>
                  </a:gsLst>
                  <a:lin ang="0" scaled="1"/>
                </a:gradFill>
                <a:ea typeface="+mj-ea"/>
                <a:cs typeface="+mj-cs"/>
              </a:rPr>
              <a:t> TR</a:t>
            </a:r>
            <a:r>
              <a:rPr lang="en-US" sz="4000" b="1" dirty="0">
                <a:gradFill>
                  <a:gsLst>
                    <a:gs pos="0">
                      <a:srgbClr val="008EDC"/>
                    </a:gs>
                    <a:gs pos="100000">
                      <a:srgbClr val="D30F64"/>
                    </a:gs>
                  </a:gsLst>
                  <a:lin ang="0" scaled="1"/>
                </a:gradFill>
                <a:ea typeface="+mj-ea"/>
                <a:cs typeface="+mj-cs"/>
              </a:rPr>
              <a:t>Ữ</a:t>
            </a:r>
            <a:r>
              <a:rPr lang="fr-FR" sz="4000" b="1" dirty="0">
                <a:gradFill>
                  <a:gsLst>
                    <a:gs pos="0">
                      <a:srgbClr val="008EDC"/>
                    </a:gs>
                    <a:gs pos="100000">
                      <a:srgbClr val="D30F64"/>
                    </a:gs>
                  </a:gsLst>
                  <a:lin ang="0" scaled="1"/>
                </a:gradFill>
                <a:ea typeface="+mj-ea"/>
                <a:cs typeface="+mj-cs"/>
              </a:rPr>
              <a:t> D</a:t>
            </a:r>
            <a:r>
              <a:rPr lang="en-US" sz="4000" b="1" dirty="0">
                <a:gradFill>
                  <a:gsLst>
                    <a:gs pos="0">
                      <a:srgbClr val="008EDC"/>
                    </a:gs>
                    <a:gs pos="100000">
                      <a:srgbClr val="D30F64"/>
                    </a:gs>
                  </a:gsLst>
                  <a:lin ang="0" scaled="1"/>
                </a:gradFill>
                <a:ea typeface="+mj-ea"/>
                <a:cs typeface="+mj-cs"/>
              </a:rPr>
              <a:t>Ữ</a:t>
            </a:r>
            <a:r>
              <a:rPr lang="fr-FR" sz="4000" b="1" dirty="0">
                <a:gradFill>
                  <a:gsLst>
                    <a:gs pos="0">
                      <a:srgbClr val="008EDC"/>
                    </a:gs>
                    <a:gs pos="100000">
                      <a:srgbClr val="D30F64"/>
                    </a:gs>
                  </a:gsLst>
                  <a:lin ang="0" scaled="1"/>
                </a:gradFill>
                <a:ea typeface="+mj-ea"/>
                <a:cs typeface="+mj-cs"/>
              </a:rPr>
              <a:t> LIỆU VÀ KHAI THÁC THÔNG TIN PHỤC VỤ QUẢN LÍ</a:t>
            </a:r>
            <a:endParaRPr lang="vi-VN" dirty="0"/>
          </a:p>
        </p:txBody>
      </p:sp>
    </p:spTree>
    <p:extLst>
      <p:ext uri="{BB962C8B-B14F-4D97-AF65-F5344CB8AC3E}">
        <p14:creationId xmlns:p14="http://schemas.microsoft.com/office/powerpoint/2010/main" val="1650012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10</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5070" y="420546"/>
            <a:ext cx="9705112" cy="945498"/>
          </a:xfrm>
        </p:spPr>
        <p:txBody>
          <a:bodyPr anchor="ctr">
            <a:normAutofit fontScale="90000"/>
          </a:bodyPr>
          <a:lstStyle/>
          <a:p>
            <a:r>
              <a:rPr lang="en-US" sz="3200" dirty="0">
                <a:latin typeface="+mn-lt"/>
              </a:rPr>
              <a:t>2. TRUY XUẤT DỮ LIỆU VÀ KHAI THÁC THÔNG TIN</a:t>
            </a:r>
            <a:endParaRPr lang="ru-RU" sz="3200" dirty="0">
              <a:latin typeface="+mn-lt"/>
            </a:endParaRPr>
          </a:p>
        </p:txBody>
      </p:sp>
      <p:pic>
        <p:nvPicPr>
          <p:cNvPr id="9" name="table">
            <a:extLst>
              <a:ext uri="{FF2B5EF4-FFF2-40B4-BE49-F238E27FC236}">
                <a16:creationId xmlns:a16="http://schemas.microsoft.com/office/drawing/2014/main" id="{73DD3539-D444-42AD-BB18-D150D2FE2380}"/>
              </a:ext>
            </a:extLst>
          </p:cNvPr>
          <p:cNvPicPr>
            <a:picLocks noChangeAspect="1"/>
          </p:cNvPicPr>
          <p:nvPr/>
        </p:nvPicPr>
        <p:blipFill>
          <a:blip r:embed="rId2"/>
          <a:stretch>
            <a:fillRect/>
          </a:stretch>
        </p:blipFill>
        <p:spPr>
          <a:xfrm>
            <a:off x="5030216" y="1993338"/>
            <a:ext cx="7016318" cy="4715728"/>
          </a:xfrm>
          <a:prstGeom prst="rect">
            <a:avLst/>
          </a:prstGeom>
        </p:spPr>
      </p:pic>
      <p:sp>
        <p:nvSpPr>
          <p:cNvPr id="10" name="Text Placeholder 6">
            <a:extLst>
              <a:ext uri="{FF2B5EF4-FFF2-40B4-BE49-F238E27FC236}">
                <a16:creationId xmlns:a16="http://schemas.microsoft.com/office/drawing/2014/main" id="{446EAB43-D7DA-5E6F-8FC1-C241010775C5}"/>
              </a:ext>
            </a:extLst>
          </p:cNvPr>
          <p:cNvSpPr txBox="1">
            <a:spLocks/>
          </p:cNvSpPr>
          <p:nvPr/>
        </p:nvSpPr>
        <p:spPr>
          <a:xfrm>
            <a:off x="755070" y="1980002"/>
            <a:ext cx="3534229" cy="289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30000"/>
              </a:lnSpc>
            </a:pPr>
            <a:r>
              <a:rPr lang="en-US" sz="2400" b="1" dirty="0" err="1"/>
              <a:t>Truy</a:t>
            </a:r>
            <a:r>
              <a:rPr lang="en-US" sz="2400" b="1" dirty="0"/>
              <a:t> </a:t>
            </a:r>
            <a:r>
              <a:rPr lang="en-US" sz="2400" b="1" dirty="0" err="1"/>
              <a:t>xuất</a:t>
            </a:r>
            <a:r>
              <a:rPr lang="en-US" sz="2400" b="1" dirty="0"/>
              <a:t> </a:t>
            </a:r>
            <a:r>
              <a:rPr lang="en-US" sz="2400" b="1" dirty="0" err="1"/>
              <a:t>dữ</a:t>
            </a:r>
            <a:r>
              <a:rPr lang="en-US" sz="2400" b="1" dirty="0"/>
              <a:t> </a:t>
            </a:r>
            <a:r>
              <a:rPr lang="en-US" sz="2400" b="1" dirty="0" err="1"/>
              <a:t>liệu</a:t>
            </a:r>
            <a:r>
              <a:rPr lang="en-US" sz="2400" b="1" dirty="0"/>
              <a:t>:</a:t>
            </a:r>
          </a:p>
          <a:p>
            <a:pPr lvl="1" algn="just">
              <a:lnSpc>
                <a:spcPct val="130000"/>
              </a:lnSpc>
            </a:pPr>
            <a:r>
              <a:rPr lang="en-US" sz="2400" dirty="0" err="1"/>
              <a:t>Sắp</a:t>
            </a:r>
            <a:r>
              <a:rPr lang="en-US" sz="2400" dirty="0"/>
              <a:t> </a:t>
            </a:r>
            <a:r>
              <a:rPr lang="en-US" sz="2400" dirty="0" err="1"/>
              <a:t>xếp</a:t>
            </a:r>
            <a:r>
              <a:rPr lang="en-US" sz="2400" dirty="0"/>
              <a:t> </a:t>
            </a:r>
            <a:r>
              <a:rPr lang="en-US" sz="2400" dirty="0" err="1"/>
              <a:t>theo</a:t>
            </a:r>
            <a:r>
              <a:rPr lang="en-US" sz="2400" dirty="0"/>
              <a:t> </a:t>
            </a:r>
            <a:r>
              <a:rPr lang="en-US" sz="2400" dirty="0" err="1"/>
              <a:t>cột</a:t>
            </a:r>
            <a:r>
              <a:rPr lang="en-US" sz="2400" dirty="0"/>
              <a:t> </a:t>
            </a:r>
            <a:r>
              <a:rPr lang="en-US" sz="2400" dirty="0" err="1"/>
              <a:t>Điểm</a:t>
            </a:r>
            <a:r>
              <a:rPr lang="en-US" sz="2400" dirty="0"/>
              <a:t> TB (</a:t>
            </a:r>
            <a:r>
              <a:rPr lang="en-US" sz="2400" dirty="0" err="1"/>
              <a:t>để</a:t>
            </a:r>
            <a:r>
              <a:rPr lang="en-US" sz="2400" dirty="0"/>
              <a:t> </a:t>
            </a:r>
            <a:r>
              <a:rPr lang="en-US" sz="2400" dirty="0" err="1"/>
              <a:t>chọn</a:t>
            </a:r>
            <a:r>
              <a:rPr lang="en-US" sz="2400" dirty="0"/>
              <a:t> 3 </a:t>
            </a:r>
            <a:r>
              <a:rPr lang="en-US" sz="2400" dirty="0" err="1"/>
              <a:t>bạn</a:t>
            </a:r>
            <a:r>
              <a:rPr lang="en-US" sz="2400" dirty="0"/>
              <a:t> </a:t>
            </a:r>
            <a:r>
              <a:rPr lang="en-US" sz="2400" dirty="0" err="1"/>
              <a:t>nhận</a:t>
            </a:r>
            <a:r>
              <a:rPr lang="en-US" sz="2400" dirty="0"/>
              <a:t> </a:t>
            </a:r>
            <a:r>
              <a:rPr lang="en-US" sz="2400" dirty="0" err="1"/>
              <a:t>thưởng</a:t>
            </a:r>
            <a:r>
              <a:rPr lang="en-US" sz="2400" dirty="0"/>
              <a:t>)</a:t>
            </a:r>
          </a:p>
          <a:p>
            <a:pPr marL="63500" indent="0" algn="just">
              <a:lnSpc>
                <a:spcPct val="130000"/>
              </a:lnSpc>
              <a:buNone/>
            </a:pPr>
            <a:endParaRPr lang="en-US" sz="2400" dirty="0"/>
          </a:p>
        </p:txBody>
      </p:sp>
      <p:sp>
        <p:nvSpPr>
          <p:cNvPr id="11" name="Rectangle 10">
            <a:extLst>
              <a:ext uri="{FF2B5EF4-FFF2-40B4-BE49-F238E27FC236}">
                <a16:creationId xmlns:a16="http://schemas.microsoft.com/office/drawing/2014/main" id="{4F1370BB-43EB-0D83-E50E-28D5DB54540D}"/>
              </a:ext>
            </a:extLst>
          </p:cNvPr>
          <p:cNvSpPr/>
          <p:nvPr/>
        </p:nvSpPr>
        <p:spPr>
          <a:xfrm>
            <a:off x="5084618" y="2874166"/>
            <a:ext cx="6922748" cy="1282198"/>
          </a:xfrm>
          <a:prstGeom prst="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800"/>
          </a:p>
        </p:txBody>
      </p:sp>
      <p:pic>
        <p:nvPicPr>
          <p:cNvPr id="2052" name="Picture 4" descr="Mũi Tên đi Xuống Với Các Thanh Giảm - Mũi tên đi xuống với các thanh giảm -  CleanPNG / KissPNG">
            <a:extLst>
              <a:ext uri="{FF2B5EF4-FFF2-40B4-BE49-F238E27FC236}">
                <a16:creationId xmlns:a16="http://schemas.microsoft.com/office/drawing/2014/main" id="{429FD719-72B0-4B45-BC19-5B9E071E1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21" y="2657686"/>
            <a:ext cx="461596"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66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11</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5070" y="420546"/>
            <a:ext cx="9705112" cy="945498"/>
          </a:xfrm>
        </p:spPr>
        <p:txBody>
          <a:bodyPr anchor="ctr">
            <a:normAutofit fontScale="90000"/>
          </a:bodyPr>
          <a:lstStyle/>
          <a:p>
            <a:r>
              <a:rPr lang="en-US" sz="3200" dirty="0">
                <a:latin typeface="+mn-lt"/>
              </a:rPr>
              <a:t>2. TRUY XUẤT DỮ LIỆU VÀ KHAI THÁC THÔNG TIN</a:t>
            </a:r>
            <a:endParaRPr lang="ru-RU" sz="3200" dirty="0">
              <a:latin typeface="+mn-lt"/>
            </a:endParaRPr>
          </a:p>
        </p:txBody>
      </p:sp>
      <p:pic>
        <p:nvPicPr>
          <p:cNvPr id="12" name="table">
            <a:extLst>
              <a:ext uri="{FF2B5EF4-FFF2-40B4-BE49-F238E27FC236}">
                <a16:creationId xmlns:a16="http://schemas.microsoft.com/office/drawing/2014/main" id="{7AB5987B-E95B-48A1-97CE-C065C708C695}"/>
              </a:ext>
            </a:extLst>
          </p:cNvPr>
          <p:cNvPicPr>
            <a:picLocks noChangeAspect="1"/>
          </p:cNvPicPr>
          <p:nvPr/>
        </p:nvPicPr>
        <p:blipFill>
          <a:blip r:embed="rId2"/>
          <a:stretch>
            <a:fillRect/>
          </a:stretch>
        </p:blipFill>
        <p:spPr>
          <a:xfrm>
            <a:off x="5318232" y="2208130"/>
            <a:ext cx="6692665" cy="4498198"/>
          </a:xfrm>
          <a:prstGeom prst="rect">
            <a:avLst/>
          </a:prstGeom>
        </p:spPr>
      </p:pic>
      <p:sp>
        <p:nvSpPr>
          <p:cNvPr id="13" name="Text Placeholder 6">
            <a:extLst>
              <a:ext uri="{FF2B5EF4-FFF2-40B4-BE49-F238E27FC236}">
                <a16:creationId xmlns:a16="http://schemas.microsoft.com/office/drawing/2014/main" id="{C61DD86F-A445-1AB9-E404-486C0DD36B73}"/>
              </a:ext>
            </a:extLst>
          </p:cNvPr>
          <p:cNvSpPr txBox="1">
            <a:spLocks/>
          </p:cNvSpPr>
          <p:nvPr/>
        </p:nvSpPr>
        <p:spPr>
          <a:xfrm>
            <a:off x="755070" y="1980002"/>
            <a:ext cx="4204857" cy="289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Arial"/>
                <a:cs typeface="Arial"/>
                <a:sym typeface="Arial"/>
              </a:rPr>
              <a:t>Truy</a:t>
            </a:r>
            <a:r>
              <a:rPr kumimoji="0" lang="en-US" sz="2400" b="1" i="0" u="none" strike="noStrike" kern="0" cap="none" spc="0" normalizeH="0" baseline="0" noProof="0" dirty="0">
                <a:ln>
                  <a:noFill/>
                </a:ln>
                <a:solidFill>
                  <a:srgbClr val="000000"/>
                </a:solidFill>
                <a:effectLst/>
                <a:uLnTx/>
                <a:uFillTx/>
                <a:latin typeface="Arial"/>
                <a:cs typeface="Arial"/>
                <a:sym typeface="Arial"/>
              </a:rPr>
              <a:t> </a:t>
            </a:r>
            <a:r>
              <a:rPr kumimoji="0" lang="en-US" sz="2400" b="1" i="0" u="none" strike="noStrike" kern="0" cap="none" spc="0" normalizeH="0" baseline="0" noProof="0" dirty="0" err="1">
                <a:ln>
                  <a:noFill/>
                </a:ln>
                <a:solidFill>
                  <a:srgbClr val="000000"/>
                </a:solidFill>
                <a:effectLst/>
                <a:uLnTx/>
                <a:uFillTx/>
                <a:latin typeface="Arial"/>
                <a:cs typeface="Arial"/>
                <a:sym typeface="Arial"/>
              </a:rPr>
              <a:t>xuất</a:t>
            </a:r>
            <a:r>
              <a:rPr kumimoji="0" lang="en-US" sz="2400" b="1" i="0" u="none" strike="noStrike" kern="0" cap="none" spc="0" normalizeH="0" baseline="0" noProof="0" dirty="0">
                <a:ln>
                  <a:noFill/>
                </a:ln>
                <a:solidFill>
                  <a:srgbClr val="000000"/>
                </a:solidFill>
                <a:effectLst/>
                <a:uLnTx/>
                <a:uFillTx/>
                <a:latin typeface="Arial"/>
                <a:cs typeface="Arial"/>
                <a:sym typeface="Arial"/>
              </a:rPr>
              <a:t> </a:t>
            </a:r>
            <a:r>
              <a:rPr kumimoji="0" lang="en-US" sz="2400" b="1" i="0" u="none" strike="noStrike" kern="0" cap="none" spc="0" normalizeH="0" baseline="0" noProof="0" dirty="0" err="1">
                <a:ln>
                  <a:noFill/>
                </a:ln>
                <a:solidFill>
                  <a:srgbClr val="000000"/>
                </a:solidFill>
                <a:effectLst/>
                <a:uLnTx/>
                <a:uFillTx/>
                <a:latin typeface="Arial"/>
                <a:cs typeface="Arial"/>
                <a:sym typeface="Arial"/>
              </a:rPr>
              <a:t>dữ</a:t>
            </a:r>
            <a:r>
              <a:rPr kumimoji="0" lang="en-US" sz="2400" b="1" i="0" u="none" strike="noStrike" kern="0" cap="none" spc="0" normalizeH="0" baseline="0" noProof="0" dirty="0">
                <a:ln>
                  <a:noFill/>
                </a:ln>
                <a:solidFill>
                  <a:srgbClr val="000000"/>
                </a:solidFill>
                <a:effectLst/>
                <a:uLnTx/>
                <a:uFillTx/>
                <a:latin typeface="Arial"/>
                <a:cs typeface="Arial"/>
                <a:sym typeface="Arial"/>
              </a:rPr>
              <a:t> </a:t>
            </a:r>
            <a:r>
              <a:rPr kumimoji="0" lang="en-US" sz="2400" b="1" i="0" u="none" strike="noStrike" kern="0" cap="none" spc="0" normalizeH="0" baseline="0" noProof="0" dirty="0" err="1">
                <a:ln>
                  <a:noFill/>
                </a:ln>
                <a:solidFill>
                  <a:srgbClr val="000000"/>
                </a:solidFill>
                <a:effectLst/>
                <a:uLnTx/>
                <a:uFillTx/>
                <a:latin typeface="Arial"/>
                <a:cs typeface="Arial"/>
                <a:sym typeface="Arial"/>
              </a:rPr>
              <a:t>liệu</a:t>
            </a:r>
            <a:r>
              <a:rPr kumimoji="0" lang="en-US" sz="2400" b="1" i="0" u="none" strike="noStrike" kern="0" cap="none" spc="0" normalizeH="0" baseline="0" noProof="0" dirty="0">
                <a:ln>
                  <a:noFill/>
                </a:ln>
                <a:solidFill>
                  <a:srgbClr val="000000"/>
                </a:solidFill>
                <a:effectLst/>
                <a:uLnTx/>
                <a:uFillTx/>
                <a:latin typeface="Arial"/>
                <a:cs typeface="Arial"/>
                <a:sym typeface="Arial"/>
              </a:rPr>
              <a:t>:</a:t>
            </a:r>
          </a:p>
          <a:p>
            <a:pPr marL="457200" lvl="2" algn="just">
              <a:lnSpc>
                <a:spcPct val="130000"/>
              </a:lnSpc>
            </a:pPr>
            <a:r>
              <a:rPr kumimoji="0" lang="en-US" sz="2400" b="0" i="0" u="none" strike="noStrike" kern="0" cap="none" spc="0" normalizeH="0" baseline="0" noProof="0" dirty="0" err="1">
                <a:ln>
                  <a:noFill/>
                </a:ln>
                <a:solidFill>
                  <a:srgbClr val="000000"/>
                </a:solidFill>
                <a:effectLst/>
                <a:uLnTx/>
                <a:uFillTx/>
                <a:latin typeface="Arial"/>
                <a:cs typeface="Arial"/>
                <a:sym typeface="Arial"/>
              </a:rPr>
              <a:t>Sắp</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xếp</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theo</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cột</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Điểm</a:t>
            </a:r>
            <a:r>
              <a:rPr kumimoji="0" lang="en-US" sz="2400" b="0" i="0" u="none" strike="noStrike" kern="0" cap="none" spc="0" normalizeH="0" baseline="0" noProof="0" dirty="0">
                <a:ln>
                  <a:noFill/>
                </a:ln>
                <a:solidFill>
                  <a:srgbClr val="000000"/>
                </a:solidFill>
                <a:effectLst/>
                <a:uLnTx/>
                <a:uFillTx/>
                <a:latin typeface="Arial"/>
                <a:cs typeface="Arial"/>
                <a:sym typeface="Arial"/>
              </a:rPr>
              <a:t> TB (</a:t>
            </a:r>
            <a:r>
              <a:rPr kumimoji="0" lang="en-US" sz="2400" b="0" i="0" u="none" strike="noStrike" kern="0" cap="none" spc="0" normalizeH="0" baseline="0" noProof="0" dirty="0" err="1">
                <a:ln>
                  <a:noFill/>
                </a:ln>
                <a:solidFill>
                  <a:srgbClr val="000000"/>
                </a:solidFill>
                <a:effectLst/>
                <a:uLnTx/>
                <a:uFillTx/>
                <a:latin typeface="Arial"/>
                <a:cs typeface="Arial"/>
                <a:sym typeface="Arial"/>
              </a:rPr>
              <a:t>để</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chọn</a:t>
            </a:r>
            <a:r>
              <a:rPr kumimoji="0" lang="en-US" sz="2400" b="0" i="0" u="none" strike="noStrike" kern="0" cap="none" spc="0" normalizeH="0" baseline="0" noProof="0" dirty="0">
                <a:ln>
                  <a:noFill/>
                </a:ln>
                <a:solidFill>
                  <a:srgbClr val="000000"/>
                </a:solidFill>
                <a:effectLst/>
                <a:uLnTx/>
                <a:uFillTx/>
                <a:latin typeface="Arial"/>
                <a:cs typeface="Arial"/>
                <a:sym typeface="Arial"/>
              </a:rPr>
              <a:t> 3 </a:t>
            </a:r>
            <a:r>
              <a:rPr kumimoji="0" lang="en-US" sz="2400" b="0" i="0" u="none" strike="noStrike" kern="0" cap="none" spc="0" normalizeH="0" baseline="0" noProof="0" dirty="0" err="1">
                <a:ln>
                  <a:noFill/>
                </a:ln>
                <a:solidFill>
                  <a:srgbClr val="000000"/>
                </a:solidFill>
                <a:effectLst/>
                <a:uLnTx/>
                <a:uFillTx/>
                <a:latin typeface="Arial"/>
                <a:cs typeface="Arial"/>
                <a:sym typeface="Arial"/>
              </a:rPr>
              <a:t>bạn</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nhận</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thưởng</a:t>
            </a:r>
            <a:r>
              <a:rPr kumimoji="0" lang="en-US" sz="2400" b="0" i="0" u="none" strike="noStrike" kern="0" cap="none" spc="0" normalizeH="0" baseline="0" noProof="0" dirty="0">
                <a:ln>
                  <a:noFill/>
                </a:ln>
                <a:solidFill>
                  <a:srgbClr val="000000"/>
                </a:solidFill>
                <a:effectLst/>
                <a:uLnTx/>
                <a:uFillTx/>
                <a:latin typeface="Arial"/>
                <a:cs typeface="Arial"/>
                <a:sym typeface="Arial"/>
              </a:rPr>
              <a:t>)</a:t>
            </a:r>
          </a:p>
          <a:p>
            <a:pPr marL="457200" lvl="2" algn="just">
              <a:lnSpc>
                <a:spcPct val="130000"/>
              </a:lnSpc>
            </a:pPr>
            <a:r>
              <a:rPr kumimoji="0" lang="en-US" sz="2400" b="0" i="0" u="none" strike="noStrike" kern="0" cap="none" spc="0" normalizeH="0" baseline="0" noProof="0" dirty="0" err="1">
                <a:ln>
                  <a:noFill/>
                </a:ln>
                <a:solidFill>
                  <a:srgbClr val="000000"/>
                </a:solidFill>
                <a:effectLst/>
                <a:uLnTx/>
                <a:uFillTx/>
                <a:latin typeface="Arial"/>
                <a:cs typeface="Arial"/>
                <a:sym typeface="Arial"/>
              </a:rPr>
              <a:t>Chọn</a:t>
            </a:r>
            <a:r>
              <a:rPr kumimoji="0" lang="en-US" sz="2400" b="0" i="0" u="none" strike="noStrike" kern="0" cap="none" spc="0" normalizeH="0" baseline="0" noProof="0" dirty="0">
                <a:ln>
                  <a:noFill/>
                </a:ln>
                <a:solidFill>
                  <a:srgbClr val="000000"/>
                </a:solidFill>
                <a:effectLst/>
                <a:uLnTx/>
                <a:uFillTx/>
                <a:latin typeface="Arial"/>
                <a:cs typeface="Arial"/>
                <a:sym typeface="Arial"/>
              </a:rPr>
              <a:t> 3 </a:t>
            </a:r>
            <a:r>
              <a:rPr kumimoji="0" lang="en-US" sz="2400" b="0" i="0" u="none" strike="noStrike" kern="0" cap="none" spc="0" normalizeH="0" baseline="0" noProof="0" dirty="0" err="1">
                <a:ln>
                  <a:noFill/>
                </a:ln>
                <a:solidFill>
                  <a:srgbClr val="000000"/>
                </a:solidFill>
                <a:effectLst/>
                <a:uLnTx/>
                <a:uFillTx/>
                <a:latin typeface="Arial"/>
                <a:cs typeface="Arial"/>
                <a:sym typeface="Arial"/>
              </a:rPr>
              <a:t>bạn</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có</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điểm</a:t>
            </a:r>
            <a:r>
              <a:rPr kumimoji="0" lang="en-US" sz="2400" b="0" i="0" u="none" strike="noStrike" kern="0" cap="none" spc="0" normalizeH="0" baseline="0" noProof="0" dirty="0">
                <a:ln>
                  <a:noFill/>
                </a:ln>
                <a:solidFill>
                  <a:srgbClr val="000000"/>
                </a:solidFill>
                <a:effectLst/>
                <a:uLnTx/>
                <a:uFillTx/>
                <a:latin typeface="Arial"/>
                <a:cs typeface="Arial"/>
                <a:sym typeface="Arial"/>
              </a:rPr>
              <a:t> Tin </a:t>
            </a:r>
            <a:r>
              <a:rPr kumimoji="0" lang="en-US" sz="24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cao</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nhất</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để</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tham</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gia</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thi</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giỏi</a:t>
            </a:r>
            <a:r>
              <a:rPr kumimoji="0" lang="en-US" sz="2400" b="0" i="0" u="none" strike="noStrike" kern="0" cap="none" spc="0" normalizeH="0" baseline="0" noProof="0" dirty="0">
                <a:ln>
                  <a:noFill/>
                </a:ln>
                <a:solidFill>
                  <a:srgbClr val="000000"/>
                </a:solidFill>
                <a:effectLst/>
                <a:uLnTx/>
                <a:uFillTx/>
                <a:latin typeface="Arial"/>
                <a:cs typeface="Arial"/>
                <a:sym typeface="Arial"/>
              </a:rPr>
              <a:t> Tin</a:t>
            </a:r>
          </a:p>
        </p:txBody>
      </p:sp>
      <p:pic>
        <p:nvPicPr>
          <p:cNvPr id="14" name="Picture 4" descr="Mũi Tên đi Xuống Với Các Thanh Giảm - Mũi tên đi xuống với các thanh giảm -  CleanPNG / KissPNG">
            <a:extLst>
              <a:ext uri="{FF2B5EF4-FFF2-40B4-BE49-F238E27FC236}">
                <a16:creationId xmlns:a16="http://schemas.microsoft.com/office/drawing/2014/main" id="{103376C2-B7F2-4C5E-A312-112CE4D9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21" y="2657686"/>
            <a:ext cx="461596" cy="2667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Filter">
            <a:extLst>
              <a:ext uri="{FF2B5EF4-FFF2-40B4-BE49-F238E27FC236}">
                <a16:creationId xmlns:a16="http://schemas.microsoft.com/office/drawing/2014/main" id="{646F2EF4-6A71-4677-BE4E-7B9292D4C5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070" y="4080163"/>
            <a:ext cx="457200" cy="457200"/>
          </a:xfrm>
          <a:prstGeom prst="rect">
            <a:avLst/>
          </a:prstGeom>
        </p:spPr>
      </p:pic>
    </p:spTree>
    <p:extLst>
      <p:ext uri="{BB962C8B-B14F-4D97-AF65-F5344CB8AC3E}">
        <p14:creationId xmlns:p14="http://schemas.microsoft.com/office/powerpoint/2010/main" val="155250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12</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5070" y="420546"/>
            <a:ext cx="9705112" cy="945498"/>
          </a:xfrm>
        </p:spPr>
        <p:txBody>
          <a:bodyPr anchor="ctr">
            <a:normAutofit fontScale="90000"/>
          </a:bodyPr>
          <a:lstStyle/>
          <a:p>
            <a:r>
              <a:rPr lang="en-US" sz="3200" dirty="0">
                <a:latin typeface="+mn-lt"/>
              </a:rPr>
              <a:t>2. TRUY XUẤT DỮ LIỆU VÀ KHAI THÁC THÔNG TIN</a:t>
            </a:r>
            <a:endParaRPr lang="ru-RU" sz="3200" dirty="0">
              <a:latin typeface="+mn-lt"/>
            </a:endParaRPr>
          </a:p>
        </p:txBody>
      </p:sp>
      <p:pic>
        <p:nvPicPr>
          <p:cNvPr id="6" name="table">
            <a:extLst>
              <a:ext uri="{FF2B5EF4-FFF2-40B4-BE49-F238E27FC236}">
                <a16:creationId xmlns:a16="http://schemas.microsoft.com/office/drawing/2014/main" id="{8981B2F4-1E9C-406E-97AC-781AE2D06265}"/>
              </a:ext>
            </a:extLst>
          </p:cNvPr>
          <p:cNvPicPr>
            <a:picLocks noChangeAspect="1"/>
          </p:cNvPicPr>
          <p:nvPr/>
        </p:nvPicPr>
        <p:blipFill>
          <a:blip r:embed="rId2"/>
          <a:stretch>
            <a:fillRect/>
          </a:stretch>
        </p:blipFill>
        <p:spPr>
          <a:xfrm>
            <a:off x="5520115" y="1822815"/>
            <a:ext cx="6337264" cy="4259330"/>
          </a:xfrm>
          <a:prstGeom prst="rect">
            <a:avLst/>
          </a:prstGeom>
        </p:spPr>
      </p:pic>
      <p:sp>
        <p:nvSpPr>
          <p:cNvPr id="7" name="Text Placeholder 6">
            <a:extLst>
              <a:ext uri="{FF2B5EF4-FFF2-40B4-BE49-F238E27FC236}">
                <a16:creationId xmlns:a16="http://schemas.microsoft.com/office/drawing/2014/main" id="{999AE0A4-6E85-1986-158E-EC3F23DB80D0}"/>
              </a:ext>
            </a:extLst>
          </p:cNvPr>
          <p:cNvSpPr txBox="1">
            <a:spLocks/>
          </p:cNvSpPr>
          <p:nvPr/>
        </p:nvSpPr>
        <p:spPr>
          <a:xfrm>
            <a:off x="755070" y="1794534"/>
            <a:ext cx="4606639" cy="32689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30000"/>
              </a:lnSpc>
            </a:pPr>
            <a:r>
              <a:rPr lang="en-US" sz="2200" b="1" dirty="0" err="1"/>
              <a:t>Truy</a:t>
            </a:r>
            <a:r>
              <a:rPr lang="en-US" sz="2200" b="1" dirty="0"/>
              <a:t> </a:t>
            </a:r>
            <a:r>
              <a:rPr lang="en-US" sz="2200" b="1" dirty="0" err="1"/>
              <a:t>xuất</a:t>
            </a:r>
            <a:r>
              <a:rPr lang="en-US" sz="2200" b="1" dirty="0"/>
              <a:t> </a:t>
            </a:r>
            <a:r>
              <a:rPr lang="en-US" sz="2200" b="1" dirty="0" err="1"/>
              <a:t>dữ</a:t>
            </a:r>
            <a:r>
              <a:rPr lang="en-US" sz="2200" b="1" dirty="0"/>
              <a:t> </a:t>
            </a:r>
            <a:r>
              <a:rPr lang="en-US" sz="2200" b="1" dirty="0" err="1"/>
              <a:t>liệu</a:t>
            </a:r>
            <a:r>
              <a:rPr lang="en-US" sz="2200" b="1" dirty="0"/>
              <a:t>:</a:t>
            </a:r>
          </a:p>
          <a:p>
            <a:pPr lvl="1" algn="just">
              <a:lnSpc>
                <a:spcPct val="130000"/>
              </a:lnSpc>
            </a:pPr>
            <a:r>
              <a:rPr lang="en-US" sz="2200" dirty="0" err="1"/>
              <a:t>Sắp</a:t>
            </a:r>
            <a:r>
              <a:rPr lang="en-US" sz="2200" dirty="0"/>
              <a:t> </a:t>
            </a:r>
            <a:r>
              <a:rPr lang="en-US" sz="2200" dirty="0" err="1"/>
              <a:t>xếp</a:t>
            </a:r>
            <a:r>
              <a:rPr lang="en-US" sz="2200" dirty="0"/>
              <a:t> </a:t>
            </a:r>
            <a:r>
              <a:rPr lang="en-US" sz="2200" dirty="0" err="1"/>
              <a:t>theo</a:t>
            </a:r>
            <a:r>
              <a:rPr lang="en-US" sz="2200" dirty="0"/>
              <a:t> </a:t>
            </a:r>
            <a:r>
              <a:rPr lang="en-US" sz="2200" dirty="0" err="1"/>
              <a:t>cột</a:t>
            </a:r>
            <a:r>
              <a:rPr lang="en-US" sz="2200" dirty="0"/>
              <a:t> </a:t>
            </a:r>
            <a:r>
              <a:rPr lang="en-US" sz="2200" dirty="0" err="1"/>
              <a:t>Điểm</a:t>
            </a:r>
            <a:r>
              <a:rPr lang="en-US" sz="2200" dirty="0"/>
              <a:t> TB (</a:t>
            </a:r>
            <a:r>
              <a:rPr lang="en-US" sz="2200" dirty="0" err="1"/>
              <a:t>để</a:t>
            </a:r>
            <a:r>
              <a:rPr lang="en-US" sz="2200" dirty="0"/>
              <a:t> </a:t>
            </a:r>
            <a:r>
              <a:rPr lang="en-US" sz="2200" dirty="0" err="1"/>
              <a:t>chọn</a:t>
            </a:r>
            <a:r>
              <a:rPr lang="en-US" sz="2200" dirty="0"/>
              <a:t> 3 </a:t>
            </a:r>
            <a:r>
              <a:rPr lang="en-US" sz="2200" dirty="0" err="1"/>
              <a:t>bạn</a:t>
            </a:r>
            <a:r>
              <a:rPr lang="en-US" sz="2200" dirty="0"/>
              <a:t> </a:t>
            </a:r>
            <a:r>
              <a:rPr lang="en-US" sz="2200" dirty="0" err="1"/>
              <a:t>nhận</a:t>
            </a:r>
            <a:r>
              <a:rPr lang="en-US" sz="2200" dirty="0"/>
              <a:t> </a:t>
            </a:r>
            <a:r>
              <a:rPr lang="en-US" sz="2200" dirty="0" err="1"/>
              <a:t>thưởng</a:t>
            </a:r>
            <a:r>
              <a:rPr lang="en-US" sz="2200" dirty="0"/>
              <a:t>)</a:t>
            </a:r>
          </a:p>
          <a:p>
            <a:pPr lvl="1" algn="just">
              <a:lnSpc>
                <a:spcPct val="130000"/>
              </a:lnSpc>
            </a:pPr>
            <a:r>
              <a:rPr lang="en-US" sz="2200" dirty="0" err="1"/>
              <a:t>Chọn</a:t>
            </a:r>
            <a:r>
              <a:rPr lang="en-US" sz="2200" dirty="0"/>
              <a:t> 3 </a:t>
            </a:r>
            <a:r>
              <a:rPr lang="en-US" sz="2200" dirty="0" err="1"/>
              <a:t>bạn</a:t>
            </a:r>
            <a:r>
              <a:rPr lang="en-US" sz="2200" dirty="0"/>
              <a:t> </a:t>
            </a:r>
            <a:r>
              <a:rPr lang="en-US" sz="2200" dirty="0" err="1"/>
              <a:t>có</a:t>
            </a:r>
            <a:r>
              <a:rPr lang="en-US" sz="2200" dirty="0"/>
              <a:t> </a:t>
            </a:r>
            <a:r>
              <a:rPr lang="en-US" sz="2200" dirty="0" err="1"/>
              <a:t>điểm</a:t>
            </a:r>
            <a:r>
              <a:rPr lang="en-US" sz="2200" dirty="0"/>
              <a:t> Tin </a:t>
            </a:r>
            <a:r>
              <a:rPr lang="en-US" sz="2200" dirty="0" err="1"/>
              <a:t>Học</a:t>
            </a:r>
            <a:r>
              <a:rPr lang="en-US" sz="2200" dirty="0"/>
              <a:t> </a:t>
            </a:r>
            <a:r>
              <a:rPr lang="en-US" sz="2200" dirty="0" err="1"/>
              <a:t>cao</a:t>
            </a:r>
            <a:r>
              <a:rPr lang="en-US" sz="2200" dirty="0"/>
              <a:t> </a:t>
            </a:r>
            <a:r>
              <a:rPr lang="en-US" sz="2200" dirty="0" err="1"/>
              <a:t>nhất</a:t>
            </a:r>
            <a:r>
              <a:rPr lang="en-US" sz="2200" dirty="0"/>
              <a:t> </a:t>
            </a:r>
            <a:r>
              <a:rPr lang="en-US" sz="2200" dirty="0" err="1"/>
              <a:t>để</a:t>
            </a:r>
            <a:r>
              <a:rPr lang="en-US" sz="2200" dirty="0"/>
              <a:t> </a:t>
            </a:r>
            <a:r>
              <a:rPr lang="en-US" sz="2200" dirty="0" err="1"/>
              <a:t>tham</a:t>
            </a:r>
            <a:r>
              <a:rPr lang="en-US" sz="2200" dirty="0"/>
              <a:t> </a:t>
            </a:r>
            <a:r>
              <a:rPr lang="en-US" sz="2200" dirty="0" err="1"/>
              <a:t>gia</a:t>
            </a:r>
            <a:r>
              <a:rPr lang="en-US" sz="2200" dirty="0"/>
              <a:t> </a:t>
            </a:r>
            <a:r>
              <a:rPr lang="en-US" sz="2200" dirty="0" err="1"/>
              <a:t>thi</a:t>
            </a:r>
            <a:r>
              <a:rPr lang="en-US" sz="2200" dirty="0"/>
              <a:t> </a:t>
            </a:r>
            <a:r>
              <a:rPr lang="en-US" sz="2200" dirty="0" err="1"/>
              <a:t>học</a:t>
            </a:r>
            <a:r>
              <a:rPr lang="en-US" sz="2200" dirty="0"/>
              <a:t> </a:t>
            </a:r>
            <a:r>
              <a:rPr lang="en-US" sz="2200" dirty="0" err="1"/>
              <a:t>sinh</a:t>
            </a:r>
            <a:r>
              <a:rPr lang="en-US" sz="2200" dirty="0"/>
              <a:t> </a:t>
            </a:r>
            <a:r>
              <a:rPr lang="en-US" sz="2200" dirty="0" err="1"/>
              <a:t>giỏi</a:t>
            </a:r>
            <a:r>
              <a:rPr lang="en-US" sz="2200" dirty="0"/>
              <a:t> Tin</a:t>
            </a:r>
          </a:p>
          <a:p>
            <a:pPr lvl="1" algn="just">
              <a:lnSpc>
                <a:spcPct val="130000"/>
              </a:lnSpc>
            </a:pPr>
            <a:r>
              <a:rPr lang="en-US" sz="2200" dirty="0" err="1"/>
              <a:t>Tìm</a:t>
            </a:r>
            <a:r>
              <a:rPr lang="en-US" sz="2200" dirty="0"/>
              <a:t> </a:t>
            </a:r>
            <a:r>
              <a:rPr lang="en-US" sz="2200" dirty="0" err="1"/>
              <a:t>các</a:t>
            </a:r>
            <a:r>
              <a:rPr lang="en-US" sz="2200" dirty="0"/>
              <a:t> </a:t>
            </a:r>
            <a:r>
              <a:rPr lang="en-US" sz="2200" dirty="0" err="1"/>
              <a:t>học</a:t>
            </a:r>
            <a:r>
              <a:rPr lang="en-US" sz="2200" dirty="0"/>
              <a:t> </a:t>
            </a:r>
            <a:r>
              <a:rPr lang="en-US" sz="2200" dirty="0" err="1"/>
              <a:t>sinh</a:t>
            </a:r>
            <a:r>
              <a:rPr lang="en-US" sz="2200" dirty="0"/>
              <a:t> </a:t>
            </a:r>
            <a:r>
              <a:rPr lang="en-US" sz="2200" dirty="0" err="1"/>
              <a:t>có</a:t>
            </a:r>
            <a:r>
              <a:rPr lang="en-US" sz="2200" dirty="0"/>
              <a:t> </a:t>
            </a:r>
            <a:r>
              <a:rPr lang="en-US" sz="2200" dirty="0" err="1"/>
              <a:t>Điểm</a:t>
            </a:r>
            <a:r>
              <a:rPr lang="en-US" sz="2200" dirty="0"/>
              <a:t> TB &lt; 5 </a:t>
            </a:r>
            <a:r>
              <a:rPr lang="en-US" sz="2200" dirty="0" err="1"/>
              <a:t>để</a:t>
            </a:r>
            <a:r>
              <a:rPr lang="en-US" sz="2200" dirty="0"/>
              <a:t> </a:t>
            </a:r>
            <a:r>
              <a:rPr lang="en-US" sz="2200" dirty="0" err="1"/>
              <a:t>phụ</a:t>
            </a:r>
            <a:r>
              <a:rPr lang="en-US" sz="2200" dirty="0"/>
              <a:t> </a:t>
            </a:r>
            <a:r>
              <a:rPr lang="en-US" sz="2200" dirty="0" err="1"/>
              <a:t>đạo</a:t>
            </a:r>
            <a:endParaRPr lang="en-US" sz="2200" dirty="0"/>
          </a:p>
          <a:p>
            <a:pPr algn="just">
              <a:lnSpc>
                <a:spcPct val="130000"/>
              </a:lnSpc>
            </a:pPr>
            <a:r>
              <a:rPr lang="en-US" sz="2200" i="1" dirty="0" err="1"/>
              <a:t>Sắp</a:t>
            </a:r>
            <a:r>
              <a:rPr lang="en-US" sz="2200" i="1" dirty="0"/>
              <a:t> </a:t>
            </a:r>
            <a:r>
              <a:rPr lang="en-US" sz="2200" i="1" dirty="0" err="1"/>
              <a:t>xếp</a:t>
            </a:r>
            <a:r>
              <a:rPr lang="en-US" sz="2200" i="1" dirty="0"/>
              <a:t>, </a:t>
            </a:r>
            <a:r>
              <a:rPr lang="en-US" sz="2200" i="1" dirty="0" err="1"/>
              <a:t>tìm</a:t>
            </a:r>
            <a:r>
              <a:rPr lang="en-US" sz="2200" i="1" dirty="0"/>
              <a:t> </a:t>
            </a:r>
            <a:r>
              <a:rPr lang="en-US" sz="2200" i="1" dirty="0" err="1"/>
              <a:t>kiếm</a:t>
            </a:r>
            <a:r>
              <a:rPr lang="en-US" sz="2200" i="1" dirty="0"/>
              <a:t>, </a:t>
            </a:r>
            <a:r>
              <a:rPr lang="en-US" sz="2200" i="1" dirty="0" err="1"/>
              <a:t>chọn</a:t>
            </a:r>
            <a:r>
              <a:rPr lang="en-US" sz="2200" i="1" dirty="0"/>
              <a:t> </a:t>
            </a:r>
            <a:r>
              <a:rPr lang="en-US" sz="2200" i="1" dirty="0" err="1"/>
              <a:t>lọc</a:t>
            </a:r>
            <a:r>
              <a:rPr lang="en-US" sz="2200" i="1" dirty="0"/>
              <a:t> </a:t>
            </a:r>
            <a:r>
              <a:rPr lang="en-US" sz="2200" i="1" dirty="0" err="1"/>
              <a:t>dữ</a:t>
            </a:r>
            <a:r>
              <a:rPr lang="en-US" sz="2200" i="1" dirty="0"/>
              <a:t> </a:t>
            </a:r>
            <a:r>
              <a:rPr lang="en-US" sz="2200" i="1" dirty="0" err="1"/>
              <a:t>liệu</a:t>
            </a:r>
            <a:r>
              <a:rPr lang="en-US" sz="2200" i="1" dirty="0"/>
              <a:t> </a:t>
            </a:r>
            <a:r>
              <a:rPr lang="en-US" sz="2200" i="1" dirty="0" err="1"/>
              <a:t>theo</a:t>
            </a:r>
            <a:r>
              <a:rPr lang="en-US" sz="2200" i="1" dirty="0"/>
              <a:t> </a:t>
            </a:r>
            <a:r>
              <a:rPr lang="en-US" sz="2200" i="1" dirty="0" err="1"/>
              <a:t>tiêu</a:t>
            </a:r>
            <a:r>
              <a:rPr lang="en-US" sz="2200" i="1" dirty="0"/>
              <a:t> </a:t>
            </a:r>
            <a:r>
              <a:rPr lang="en-US" sz="2200" i="1" dirty="0" err="1"/>
              <a:t>chí</a:t>
            </a:r>
            <a:r>
              <a:rPr lang="en-US" sz="2200" i="1" dirty="0"/>
              <a:t> </a:t>
            </a:r>
            <a:r>
              <a:rPr lang="en-US" sz="2200" i="1" dirty="0" err="1"/>
              <a:t>nào</a:t>
            </a:r>
            <a:r>
              <a:rPr lang="en-US" sz="2200" i="1" dirty="0"/>
              <a:t> </a:t>
            </a:r>
            <a:r>
              <a:rPr lang="en-US" sz="2200" i="1" dirty="0" err="1"/>
              <a:t>đó</a:t>
            </a:r>
            <a:endParaRPr lang="en-US" sz="2200" i="1" dirty="0"/>
          </a:p>
          <a:p>
            <a:pPr algn="just">
              <a:lnSpc>
                <a:spcPct val="130000"/>
              </a:lnSpc>
            </a:pPr>
            <a:endParaRPr lang="en-US" sz="2200" dirty="0"/>
          </a:p>
        </p:txBody>
      </p:sp>
      <p:pic>
        <p:nvPicPr>
          <p:cNvPr id="8" name="Picture 4" descr="Mũi Tên đi Xuống Với Các Thanh Giảm - Mũi tên đi xuống với các thanh giảm -  CleanPNG / KissPNG">
            <a:extLst>
              <a:ext uri="{FF2B5EF4-FFF2-40B4-BE49-F238E27FC236}">
                <a16:creationId xmlns:a16="http://schemas.microsoft.com/office/drawing/2014/main" id="{A636A9D5-517C-4414-B66F-0FD6437F9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70" y="2422159"/>
            <a:ext cx="461596"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Filter">
            <a:extLst>
              <a:ext uri="{FF2B5EF4-FFF2-40B4-BE49-F238E27FC236}">
                <a16:creationId xmlns:a16="http://schemas.microsoft.com/office/drawing/2014/main" id="{F2792E54-F11B-42B4-B88A-8C9686AC6F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9466" y="3316484"/>
            <a:ext cx="457200" cy="457200"/>
          </a:xfrm>
          <a:prstGeom prst="rect">
            <a:avLst/>
          </a:prstGeom>
        </p:spPr>
      </p:pic>
      <p:pic>
        <p:nvPicPr>
          <p:cNvPr id="14" name="Graphic 13" descr="Magnifying glass">
            <a:extLst>
              <a:ext uri="{FF2B5EF4-FFF2-40B4-BE49-F238E27FC236}">
                <a16:creationId xmlns:a16="http://schemas.microsoft.com/office/drawing/2014/main" id="{9210FE07-D888-4CB2-98D0-4C22E7DC3F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9466" y="4606265"/>
            <a:ext cx="457200" cy="457200"/>
          </a:xfrm>
          <a:prstGeom prst="rect">
            <a:avLst/>
          </a:prstGeom>
        </p:spPr>
      </p:pic>
    </p:spTree>
    <p:extLst>
      <p:ext uri="{BB962C8B-B14F-4D97-AF65-F5344CB8AC3E}">
        <p14:creationId xmlns:p14="http://schemas.microsoft.com/office/powerpoint/2010/main" val="432555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13</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630379" y="-6855"/>
            <a:ext cx="9705112" cy="945498"/>
          </a:xfrm>
        </p:spPr>
        <p:txBody>
          <a:bodyPr anchor="ctr">
            <a:normAutofit fontScale="90000"/>
          </a:bodyPr>
          <a:lstStyle/>
          <a:p>
            <a:r>
              <a:rPr lang="en-US" sz="3200" dirty="0">
                <a:latin typeface="+mn-lt"/>
              </a:rPr>
              <a:t>2. TRUY XUẤT DỮ LIỆU VÀ KHAI THÁC THÔNG TIN</a:t>
            </a:r>
            <a:endParaRPr lang="ru-RU" sz="3200" dirty="0">
              <a:latin typeface="+mn-lt"/>
            </a:endParaRPr>
          </a:p>
        </p:txBody>
      </p:sp>
      <p:pic>
        <p:nvPicPr>
          <p:cNvPr id="3" name="Picture 2">
            <a:extLst>
              <a:ext uri="{FF2B5EF4-FFF2-40B4-BE49-F238E27FC236}">
                <a16:creationId xmlns:a16="http://schemas.microsoft.com/office/drawing/2014/main" id="{CDA8259A-9446-4700-83FE-C55BA068381F}"/>
              </a:ext>
            </a:extLst>
          </p:cNvPr>
          <p:cNvPicPr>
            <a:picLocks noChangeAspect="1"/>
          </p:cNvPicPr>
          <p:nvPr/>
        </p:nvPicPr>
        <p:blipFill>
          <a:blip r:embed="rId2"/>
          <a:stretch>
            <a:fillRect/>
          </a:stretch>
        </p:blipFill>
        <p:spPr>
          <a:xfrm>
            <a:off x="838200" y="756796"/>
            <a:ext cx="8652163" cy="5914101"/>
          </a:xfrm>
          <a:prstGeom prst="rect">
            <a:avLst/>
          </a:prstGeom>
        </p:spPr>
      </p:pic>
    </p:spTree>
    <p:extLst>
      <p:ext uri="{BB962C8B-B14F-4D97-AF65-F5344CB8AC3E}">
        <p14:creationId xmlns:p14="http://schemas.microsoft.com/office/powerpoint/2010/main" val="1734915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14</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5070" y="420546"/>
            <a:ext cx="9705112" cy="945498"/>
          </a:xfrm>
        </p:spPr>
        <p:txBody>
          <a:bodyPr anchor="ctr">
            <a:normAutofit fontScale="90000"/>
          </a:bodyPr>
          <a:lstStyle/>
          <a:p>
            <a:r>
              <a:rPr lang="en-US" sz="3200" dirty="0">
                <a:latin typeface="+mn-lt"/>
              </a:rPr>
              <a:t>2. TRUY XUẤT DỮ LIỆU VÀ KHAI THÁC THÔNG TIN</a:t>
            </a:r>
            <a:endParaRPr lang="ru-RU" sz="3200" dirty="0">
              <a:latin typeface="+mn-lt"/>
            </a:endParaRPr>
          </a:p>
        </p:txBody>
      </p:sp>
      <p:pic>
        <p:nvPicPr>
          <p:cNvPr id="9" name="table">
            <a:extLst>
              <a:ext uri="{FF2B5EF4-FFF2-40B4-BE49-F238E27FC236}">
                <a16:creationId xmlns:a16="http://schemas.microsoft.com/office/drawing/2014/main" id="{51A2C91E-AAB8-4092-98E3-A1DB5372421F}"/>
              </a:ext>
            </a:extLst>
          </p:cNvPr>
          <p:cNvPicPr>
            <a:picLocks noChangeAspect="1"/>
          </p:cNvPicPr>
          <p:nvPr/>
        </p:nvPicPr>
        <p:blipFill>
          <a:blip r:embed="rId2"/>
          <a:stretch>
            <a:fillRect/>
          </a:stretch>
        </p:blipFill>
        <p:spPr>
          <a:xfrm>
            <a:off x="5464081" y="1854885"/>
            <a:ext cx="6298428" cy="4233228"/>
          </a:xfrm>
          <a:prstGeom prst="rect">
            <a:avLst/>
          </a:prstGeom>
        </p:spPr>
      </p:pic>
      <p:graphicFrame>
        <p:nvGraphicFramePr>
          <p:cNvPr id="11" name="Chart 10">
            <a:extLst>
              <a:ext uri="{FF2B5EF4-FFF2-40B4-BE49-F238E27FC236}">
                <a16:creationId xmlns:a16="http://schemas.microsoft.com/office/drawing/2014/main" id="{B2491C45-F1DB-AE98-6066-C6609B4C11AD}"/>
              </a:ext>
            </a:extLst>
          </p:cNvPr>
          <p:cNvGraphicFramePr>
            <a:graphicFrameLocks/>
          </p:cNvGraphicFramePr>
          <p:nvPr>
            <p:extLst>
              <p:ext uri="{D42A27DB-BD31-4B8C-83A1-F6EECF244321}">
                <p14:modId xmlns:p14="http://schemas.microsoft.com/office/powerpoint/2010/main" val="794232905"/>
              </p:ext>
            </p:extLst>
          </p:nvPr>
        </p:nvGraphicFramePr>
        <p:xfrm>
          <a:off x="672021" y="2470634"/>
          <a:ext cx="4232488" cy="361747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6">
            <a:extLst>
              <a:ext uri="{FF2B5EF4-FFF2-40B4-BE49-F238E27FC236}">
                <a16:creationId xmlns:a16="http://schemas.microsoft.com/office/drawing/2014/main" id="{08243CD2-A6AE-EC85-4C09-AEB354635079}"/>
              </a:ext>
            </a:extLst>
          </p:cNvPr>
          <p:cNvSpPr txBox="1">
            <a:spLocks/>
          </p:cNvSpPr>
          <p:nvPr/>
        </p:nvSpPr>
        <p:spPr>
          <a:xfrm>
            <a:off x="755070" y="1853188"/>
            <a:ext cx="3061612" cy="565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t>Khai</a:t>
            </a:r>
            <a:r>
              <a:rPr lang="en-US" sz="2400" b="1" dirty="0"/>
              <a:t> </a:t>
            </a:r>
            <a:r>
              <a:rPr lang="en-US" sz="2400" b="1" dirty="0" err="1"/>
              <a:t>thác</a:t>
            </a:r>
            <a:r>
              <a:rPr lang="en-US" sz="2400" b="1" dirty="0"/>
              <a:t> </a:t>
            </a:r>
            <a:r>
              <a:rPr lang="en-US" sz="2400" b="1" dirty="0" err="1"/>
              <a:t>thông</a:t>
            </a:r>
            <a:r>
              <a:rPr lang="en-US" sz="2400" b="1" dirty="0"/>
              <a:t> tin</a:t>
            </a:r>
          </a:p>
        </p:txBody>
      </p:sp>
      <p:pic>
        <p:nvPicPr>
          <p:cNvPr id="3" name="Picture 2">
            <a:extLst>
              <a:ext uri="{FF2B5EF4-FFF2-40B4-BE49-F238E27FC236}">
                <a16:creationId xmlns:a16="http://schemas.microsoft.com/office/drawing/2014/main" id="{FED563FF-586A-4485-A5A9-75EE349458AA}"/>
              </a:ext>
            </a:extLst>
          </p:cNvPr>
          <p:cNvPicPr>
            <a:picLocks noChangeAspect="1"/>
          </p:cNvPicPr>
          <p:nvPr/>
        </p:nvPicPr>
        <p:blipFill>
          <a:blip r:embed="rId4"/>
          <a:stretch>
            <a:fillRect/>
          </a:stretch>
        </p:blipFill>
        <p:spPr>
          <a:xfrm>
            <a:off x="5445943" y="2907669"/>
            <a:ext cx="6328705" cy="2542074"/>
          </a:xfrm>
          <a:prstGeom prst="rect">
            <a:avLst/>
          </a:prstGeom>
        </p:spPr>
      </p:pic>
    </p:spTree>
    <p:extLst>
      <p:ext uri="{BB962C8B-B14F-4D97-AF65-F5344CB8AC3E}">
        <p14:creationId xmlns:p14="http://schemas.microsoft.com/office/powerpoint/2010/main" val="467972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15</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5070" y="420546"/>
            <a:ext cx="9705112" cy="945498"/>
          </a:xfrm>
        </p:spPr>
        <p:txBody>
          <a:bodyPr anchor="ctr">
            <a:normAutofit fontScale="90000"/>
          </a:bodyPr>
          <a:lstStyle/>
          <a:p>
            <a:r>
              <a:rPr lang="en-US" sz="3200" dirty="0">
                <a:latin typeface="+mn-lt"/>
              </a:rPr>
              <a:t>2. TRUY XUẤT DỮ LIỆU VÀ KHAI THÁC THÔNG TIN</a:t>
            </a:r>
            <a:endParaRPr lang="ru-RU" sz="3200" dirty="0">
              <a:latin typeface="+mn-lt"/>
            </a:endParaRPr>
          </a:p>
        </p:txBody>
      </p:sp>
      <p:graphicFrame>
        <p:nvGraphicFramePr>
          <p:cNvPr id="11" name="Chart 10">
            <a:extLst>
              <a:ext uri="{FF2B5EF4-FFF2-40B4-BE49-F238E27FC236}">
                <a16:creationId xmlns:a16="http://schemas.microsoft.com/office/drawing/2014/main" id="{B2491C45-F1DB-AE98-6066-C6609B4C11AD}"/>
              </a:ext>
            </a:extLst>
          </p:cNvPr>
          <p:cNvGraphicFramePr>
            <a:graphicFrameLocks/>
          </p:cNvGraphicFramePr>
          <p:nvPr/>
        </p:nvGraphicFramePr>
        <p:xfrm>
          <a:off x="672021" y="2470634"/>
          <a:ext cx="4232488" cy="361747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6">
            <a:extLst>
              <a:ext uri="{FF2B5EF4-FFF2-40B4-BE49-F238E27FC236}">
                <a16:creationId xmlns:a16="http://schemas.microsoft.com/office/drawing/2014/main" id="{08243CD2-A6AE-EC85-4C09-AEB354635079}"/>
              </a:ext>
            </a:extLst>
          </p:cNvPr>
          <p:cNvSpPr txBox="1">
            <a:spLocks/>
          </p:cNvSpPr>
          <p:nvPr/>
        </p:nvSpPr>
        <p:spPr>
          <a:xfrm>
            <a:off x="755070" y="1853188"/>
            <a:ext cx="3061612" cy="565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t>Khai</a:t>
            </a:r>
            <a:r>
              <a:rPr lang="en-US" sz="2400" b="1" dirty="0"/>
              <a:t> </a:t>
            </a:r>
            <a:r>
              <a:rPr lang="en-US" sz="2400" b="1" dirty="0" err="1"/>
              <a:t>thác</a:t>
            </a:r>
            <a:r>
              <a:rPr lang="en-US" sz="2400" b="1" dirty="0"/>
              <a:t> </a:t>
            </a:r>
            <a:r>
              <a:rPr lang="en-US" sz="2400" b="1" dirty="0" err="1"/>
              <a:t>thông</a:t>
            </a:r>
            <a:r>
              <a:rPr lang="en-US" sz="2400" b="1" dirty="0"/>
              <a:t> tin</a:t>
            </a:r>
          </a:p>
        </p:txBody>
      </p:sp>
      <p:sp>
        <p:nvSpPr>
          <p:cNvPr id="8" name="Text Placeholder 6">
            <a:extLst>
              <a:ext uri="{FF2B5EF4-FFF2-40B4-BE49-F238E27FC236}">
                <a16:creationId xmlns:a16="http://schemas.microsoft.com/office/drawing/2014/main" id="{0C591D7A-0741-8D38-2BEE-102E26389118}"/>
              </a:ext>
            </a:extLst>
          </p:cNvPr>
          <p:cNvSpPr txBox="1">
            <a:spLocks/>
          </p:cNvSpPr>
          <p:nvPr/>
        </p:nvSpPr>
        <p:spPr>
          <a:xfrm>
            <a:off x="5763492" y="1908608"/>
            <a:ext cx="6096000" cy="4273336"/>
          </a:xfrm>
          <a:prstGeom prst="rect">
            <a:avLst/>
          </a:prstGeom>
          <a:solidFill>
            <a:srgbClr val="EBF3F5"/>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1" algn="just">
              <a:lnSpc>
                <a:spcPct val="150000"/>
              </a:lnSpc>
            </a:pPr>
            <a:r>
              <a:rPr lang="en-US" sz="2200" b="1" dirty="0" err="1"/>
              <a:t>Thống</a:t>
            </a:r>
            <a:r>
              <a:rPr lang="en-US" sz="2200" b="1" dirty="0"/>
              <a:t> </a:t>
            </a:r>
            <a:r>
              <a:rPr lang="en-US" sz="2200" b="1" dirty="0" err="1"/>
              <a:t>kê</a:t>
            </a:r>
            <a:r>
              <a:rPr lang="en-US" sz="2200" b="1" dirty="0"/>
              <a:t>: </a:t>
            </a:r>
            <a:r>
              <a:rPr lang="en-US" sz="2200" dirty="0" err="1"/>
              <a:t>số</a:t>
            </a:r>
            <a:r>
              <a:rPr lang="en-US" sz="2200" dirty="0"/>
              <a:t> </a:t>
            </a:r>
            <a:r>
              <a:rPr lang="en-US" sz="2200" dirty="0" err="1"/>
              <a:t>lượng</a:t>
            </a:r>
            <a:r>
              <a:rPr lang="en-US" sz="2200" dirty="0"/>
              <a:t> </a:t>
            </a:r>
            <a:r>
              <a:rPr lang="en-US" sz="2200" dirty="0" err="1"/>
              <a:t>học</a:t>
            </a:r>
            <a:r>
              <a:rPr lang="en-US" sz="2200" dirty="0"/>
              <a:t> </a:t>
            </a:r>
            <a:r>
              <a:rPr lang="en-US" sz="2200" dirty="0" err="1"/>
              <a:t>sinh</a:t>
            </a:r>
            <a:r>
              <a:rPr lang="en-US" sz="2200" dirty="0"/>
              <a:t> </a:t>
            </a:r>
            <a:r>
              <a:rPr lang="en-US" sz="2200" dirty="0" err="1"/>
              <a:t>giỏi</a:t>
            </a:r>
            <a:r>
              <a:rPr lang="en-US" sz="2200" dirty="0"/>
              <a:t>, </a:t>
            </a:r>
            <a:r>
              <a:rPr lang="en-US" sz="2200" dirty="0" err="1"/>
              <a:t>khá</a:t>
            </a:r>
            <a:r>
              <a:rPr lang="en-US" sz="2200" dirty="0"/>
              <a:t>, </a:t>
            </a:r>
            <a:r>
              <a:rPr lang="en-US" sz="2200" dirty="0" err="1"/>
              <a:t>trung</a:t>
            </a:r>
            <a:r>
              <a:rPr lang="en-US" sz="2200" dirty="0"/>
              <a:t> </a:t>
            </a:r>
            <a:r>
              <a:rPr lang="en-US" sz="2200" dirty="0" err="1"/>
              <a:t>bình</a:t>
            </a:r>
            <a:r>
              <a:rPr lang="en-US" sz="2200" dirty="0"/>
              <a:t>, </a:t>
            </a:r>
            <a:r>
              <a:rPr lang="en-US" sz="2200" dirty="0" err="1"/>
              <a:t>yếu</a:t>
            </a:r>
            <a:endParaRPr lang="en-US" sz="2200" dirty="0"/>
          </a:p>
          <a:p>
            <a:pPr marL="800100" lvl="1" indent="-342900" algn="just">
              <a:lnSpc>
                <a:spcPct val="150000"/>
              </a:lnSpc>
              <a:buFont typeface="Wingdings" panose="05000000000000000000" pitchFamily="2" charset="2"/>
              <a:buChar char="v"/>
            </a:pPr>
            <a:r>
              <a:rPr lang="en-US" sz="2200" b="1" dirty="0"/>
              <a:t>So </a:t>
            </a:r>
            <a:r>
              <a:rPr lang="en-US" sz="2200" b="1" dirty="0" err="1"/>
              <a:t>sánh</a:t>
            </a:r>
            <a:r>
              <a:rPr lang="en-US" sz="2200" b="1" dirty="0"/>
              <a:t>: </a:t>
            </a:r>
            <a:r>
              <a:rPr lang="en-US" sz="2200" dirty="0"/>
              <a:t>so </a:t>
            </a:r>
            <a:r>
              <a:rPr lang="en-US" sz="2200" dirty="0" err="1"/>
              <a:t>sánh</a:t>
            </a:r>
            <a:r>
              <a:rPr lang="en-US" sz="2200" dirty="0"/>
              <a:t> </a:t>
            </a:r>
            <a:r>
              <a:rPr lang="en-US" sz="2200" dirty="0" err="1"/>
              <a:t>kết</a:t>
            </a:r>
            <a:r>
              <a:rPr lang="en-US" sz="2200" dirty="0"/>
              <a:t> </a:t>
            </a:r>
            <a:r>
              <a:rPr lang="en-US" sz="2200" dirty="0" err="1"/>
              <a:t>quả</a:t>
            </a:r>
            <a:r>
              <a:rPr lang="en-US" sz="2200" dirty="0"/>
              <a:t> </a:t>
            </a:r>
            <a:r>
              <a:rPr lang="en-US" sz="2200" dirty="0" err="1"/>
              <a:t>học</a:t>
            </a:r>
            <a:r>
              <a:rPr lang="en-US" sz="2200" dirty="0"/>
              <a:t> </a:t>
            </a:r>
            <a:r>
              <a:rPr lang="en-US" sz="2200" dirty="0" err="1"/>
              <a:t>tập</a:t>
            </a:r>
            <a:r>
              <a:rPr lang="en-US" sz="2200" dirty="0"/>
              <a:t> </a:t>
            </a:r>
            <a:r>
              <a:rPr lang="en-US" sz="2200" dirty="0" err="1"/>
              <a:t>của</a:t>
            </a:r>
            <a:r>
              <a:rPr lang="en-US" sz="2200" dirty="0"/>
              <a:t> </a:t>
            </a:r>
            <a:r>
              <a:rPr lang="en-US" sz="2200" dirty="0" err="1"/>
              <a:t>các</a:t>
            </a:r>
            <a:r>
              <a:rPr lang="en-US" sz="2200" dirty="0"/>
              <a:t> </a:t>
            </a:r>
            <a:r>
              <a:rPr lang="en-US" sz="2200" dirty="0" err="1"/>
              <a:t>lớp</a:t>
            </a:r>
            <a:r>
              <a:rPr lang="en-US" sz="2200" dirty="0"/>
              <a:t> </a:t>
            </a:r>
            <a:r>
              <a:rPr lang="en-US" sz="2200" dirty="0" err="1"/>
              <a:t>với</a:t>
            </a:r>
            <a:r>
              <a:rPr lang="en-US" sz="2200" dirty="0"/>
              <a:t> </a:t>
            </a:r>
            <a:r>
              <a:rPr lang="en-US" sz="2200" dirty="0" err="1"/>
              <a:t>nhau</a:t>
            </a:r>
            <a:endParaRPr lang="en-US" sz="2200" dirty="0"/>
          </a:p>
          <a:p>
            <a:pPr marL="800100" lvl="1" indent="-342900" algn="just">
              <a:lnSpc>
                <a:spcPct val="150000"/>
              </a:lnSpc>
              <a:buFont typeface="Wingdings" panose="05000000000000000000" pitchFamily="2" charset="2"/>
              <a:buChar char="v"/>
            </a:pPr>
            <a:r>
              <a:rPr lang="en-US" sz="2200" b="1" dirty="0" err="1"/>
              <a:t>Phân</a:t>
            </a:r>
            <a:r>
              <a:rPr lang="en-US" sz="2200" b="1" dirty="0"/>
              <a:t> </a:t>
            </a:r>
            <a:r>
              <a:rPr lang="en-US" sz="2200" b="1" dirty="0" err="1"/>
              <a:t>tích</a:t>
            </a:r>
            <a:r>
              <a:rPr lang="en-US" sz="2200" b="1" dirty="0"/>
              <a:t>: </a:t>
            </a:r>
            <a:r>
              <a:rPr lang="en-US" sz="2200" dirty="0" err="1"/>
              <a:t>đánh</a:t>
            </a:r>
            <a:r>
              <a:rPr lang="en-US" sz="2200" dirty="0"/>
              <a:t> </a:t>
            </a:r>
            <a:r>
              <a:rPr lang="en-US" sz="2200" dirty="0" err="1"/>
              <a:t>giá</a:t>
            </a:r>
            <a:r>
              <a:rPr lang="en-US" sz="2200" dirty="0"/>
              <a:t> </a:t>
            </a:r>
            <a:r>
              <a:rPr lang="en-US" sz="2200" dirty="0" err="1"/>
              <a:t>chất</a:t>
            </a:r>
            <a:r>
              <a:rPr lang="en-US" sz="2200" dirty="0"/>
              <a:t> </a:t>
            </a:r>
            <a:r>
              <a:rPr lang="en-US" sz="2200" dirty="0" err="1"/>
              <a:t>lượng</a:t>
            </a:r>
            <a:r>
              <a:rPr lang="en-US" sz="2200" dirty="0"/>
              <a:t> </a:t>
            </a:r>
            <a:r>
              <a:rPr lang="en-US" sz="2200" dirty="0" err="1"/>
              <a:t>dạy</a:t>
            </a:r>
            <a:r>
              <a:rPr lang="en-US" sz="2200" dirty="0"/>
              <a:t> </a:t>
            </a:r>
            <a:r>
              <a:rPr lang="en-US" sz="2200" dirty="0" err="1"/>
              <a:t>và</a:t>
            </a:r>
            <a:r>
              <a:rPr lang="en-US" sz="2200" dirty="0"/>
              <a:t> </a:t>
            </a:r>
            <a:r>
              <a:rPr lang="en-US" sz="2200" dirty="0" err="1"/>
              <a:t>học</a:t>
            </a:r>
            <a:endParaRPr lang="en-US" sz="2200" dirty="0"/>
          </a:p>
          <a:p>
            <a:pPr marL="63500" indent="0" algn="just">
              <a:lnSpc>
                <a:spcPct val="150000"/>
              </a:lnSpc>
              <a:buNone/>
            </a:pPr>
            <a:r>
              <a:rPr lang="en-US" sz="2200" b="1" i="1" dirty="0" err="1"/>
              <a:t>Phân</a:t>
            </a:r>
            <a:r>
              <a:rPr lang="en-US" sz="2200" b="1" i="1" dirty="0"/>
              <a:t> </a:t>
            </a:r>
            <a:r>
              <a:rPr lang="en-US" sz="2200" b="1" i="1" dirty="0" err="1"/>
              <a:t>tích</a:t>
            </a:r>
            <a:r>
              <a:rPr lang="en-US" sz="2200" b="1" i="1" dirty="0"/>
              <a:t>, </a:t>
            </a:r>
            <a:r>
              <a:rPr lang="en-US" sz="2200" b="1" i="1" dirty="0" err="1"/>
              <a:t>thống</a:t>
            </a:r>
            <a:r>
              <a:rPr lang="en-US" sz="2200" b="1" i="1" dirty="0"/>
              <a:t> </a:t>
            </a:r>
            <a:r>
              <a:rPr lang="en-US" sz="2200" b="1" i="1" dirty="0" err="1"/>
              <a:t>kê</a:t>
            </a:r>
            <a:r>
              <a:rPr lang="en-US" sz="2200" b="1" i="1" dirty="0"/>
              <a:t>, </a:t>
            </a:r>
            <a:r>
              <a:rPr lang="en-US" sz="2200" b="1" i="1" dirty="0" err="1"/>
              <a:t>tính</a:t>
            </a:r>
            <a:r>
              <a:rPr lang="en-US" sz="2200" b="1" i="1" dirty="0"/>
              <a:t> </a:t>
            </a:r>
            <a:r>
              <a:rPr lang="en-US" sz="2200" b="1" i="1" dirty="0" err="1"/>
              <a:t>toán</a:t>
            </a:r>
            <a:r>
              <a:rPr lang="en-US" sz="2200" b="1" i="1" dirty="0"/>
              <a:t> </a:t>
            </a:r>
            <a:r>
              <a:rPr lang="en-US" sz="2200" b="1" i="1" dirty="0" err="1"/>
              <a:t>từ</a:t>
            </a:r>
            <a:r>
              <a:rPr lang="en-US" sz="2200" b="1" i="1" dirty="0"/>
              <a:t> </a:t>
            </a:r>
            <a:r>
              <a:rPr lang="en-US" sz="2200" b="1" i="1" dirty="0" err="1"/>
              <a:t>dữ</a:t>
            </a:r>
            <a:r>
              <a:rPr lang="en-US" sz="2200" b="1" i="1" dirty="0"/>
              <a:t> </a:t>
            </a:r>
            <a:r>
              <a:rPr lang="en-US" sz="2200" b="1" i="1" dirty="0" err="1"/>
              <a:t>liệu</a:t>
            </a:r>
            <a:r>
              <a:rPr lang="en-US" sz="2200" b="1" i="1" dirty="0"/>
              <a:t> </a:t>
            </a:r>
            <a:r>
              <a:rPr lang="en-US" sz="2200" b="1" i="1" dirty="0" err="1"/>
              <a:t>đã</a:t>
            </a:r>
            <a:r>
              <a:rPr lang="en-US" sz="2200" b="1" i="1" dirty="0"/>
              <a:t> </a:t>
            </a:r>
            <a:r>
              <a:rPr lang="en-US" sz="2200" b="1" i="1" dirty="0" err="1"/>
              <a:t>có</a:t>
            </a:r>
            <a:r>
              <a:rPr lang="en-US" sz="2200" b="1" i="1" dirty="0"/>
              <a:t> </a:t>
            </a:r>
            <a:r>
              <a:rPr lang="en-US" sz="2200" b="1" i="1" dirty="0" err="1"/>
              <a:t>để</a:t>
            </a:r>
            <a:r>
              <a:rPr lang="en-US" sz="2200" b="1" i="1" dirty="0"/>
              <a:t> </a:t>
            </a:r>
            <a:r>
              <a:rPr lang="en-US" sz="2200" b="1" i="1" dirty="0" err="1"/>
              <a:t>được</a:t>
            </a:r>
            <a:r>
              <a:rPr lang="en-US" sz="2200" b="1" i="1" dirty="0"/>
              <a:t> </a:t>
            </a:r>
            <a:r>
              <a:rPr lang="en-US" sz="2200" b="1" i="1" dirty="0" err="1"/>
              <a:t>thông</a:t>
            </a:r>
            <a:r>
              <a:rPr lang="en-US" sz="2200" b="1" i="1" dirty="0"/>
              <a:t> tin </a:t>
            </a:r>
            <a:r>
              <a:rPr lang="en-US" sz="2200" b="1" i="1" dirty="0" err="1"/>
              <a:t>cần</a:t>
            </a:r>
            <a:r>
              <a:rPr lang="en-US" sz="2200" b="1" i="1" dirty="0"/>
              <a:t> </a:t>
            </a:r>
            <a:r>
              <a:rPr lang="en-US" sz="2200" b="1" i="1" dirty="0" err="1"/>
              <a:t>thiết</a:t>
            </a:r>
            <a:endParaRPr lang="en-US" sz="2200" b="1" i="1" dirty="0"/>
          </a:p>
        </p:txBody>
      </p:sp>
    </p:spTree>
    <p:extLst>
      <p:ext uri="{BB962C8B-B14F-4D97-AF65-F5344CB8AC3E}">
        <p14:creationId xmlns:p14="http://schemas.microsoft.com/office/powerpoint/2010/main" val="3162708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D387-CFE0-43D0-A3F9-4EAEE7B78418}"/>
              </a:ext>
            </a:extLst>
          </p:cNvPr>
          <p:cNvSpPr>
            <a:spLocks noGrp="1"/>
          </p:cNvSpPr>
          <p:nvPr>
            <p:ph type="title"/>
          </p:nvPr>
        </p:nvSpPr>
        <p:spPr>
          <a:xfrm>
            <a:off x="590071" y="1014432"/>
            <a:ext cx="3403308" cy="676275"/>
          </a:xfrm>
        </p:spPr>
        <p:txBody>
          <a:bodyPr/>
          <a:lstStyle/>
          <a:p>
            <a:pPr algn="ctr"/>
            <a:r>
              <a:rPr lang="en-US" dirty="0"/>
              <a:t>?</a:t>
            </a:r>
          </a:p>
        </p:txBody>
      </p:sp>
      <p:sp>
        <p:nvSpPr>
          <p:cNvPr id="4" name="Slide Number Placeholder 3">
            <a:extLst>
              <a:ext uri="{FF2B5EF4-FFF2-40B4-BE49-F238E27FC236}">
                <a16:creationId xmlns:a16="http://schemas.microsoft.com/office/drawing/2014/main" id="{E76F692C-2B0D-4D78-A1C6-86D43EA62AE6}"/>
              </a:ext>
            </a:extLst>
          </p:cNvPr>
          <p:cNvSpPr>
            <a:spLocks noGrp="1"/>
          </p:cNvSpPr>
          <p:nvPr>
            <p:ph type="sldNum" sz="quarter" idx="12"/>
          </p:nvPr>
        </p:nvSpPr>
        <p:spPr/>
        <p:txBody>
          <a:bodyPr/>
          <a:lstStyle/>
          <a:p>
            <a:fld id="{D495E168-DA5E-4888-8D8A-92B118324C14}" type="slidenum">
              <a:rPr lang="ru-RU" smtClean="0"/>
              <a:t>16</a:t>
            </a:fld>
            <a:endParaRPr lang="ru-RU" dirty="0"/>
          </a:p>
        </p:txBody>
      </p:sp>
      <p:sp>
        <p:nvSpPr>
          <p:cNvPr id="5" name="Text Placeholder 4">
            <a:extLst>
              <a:ext uri="{FF2B5EF4-FFF2-40B4-BE49-F238E27FC236}">
                <a16:creationId xmlns:a16="http://schemas.microsoft.com/office/drawing/2014/main" id="{46D8592B-51D2-448E-9726-7DA68624C5C7}"/>
              </a:ext>
            </a:extLst>
          </p:cNvPr>
          <p:cNvSpPr>
            <a:spLocks noGrp="1"/>
          </p:cNvSpPr>
          <p:nvPr>
            <p:ph type="body" sz="quarter" idx="16"/>
          </p:nvPr>
        </p:nvSpPr>
        <p:spPr>
          <a:xfrm>
            <a:off x="597208" y="2393293"/>
            <a:ext cx="3711556" cy="1846732"/>
          </a:xfrm>
        </p:spPr>
        <p:txBody>
          <a:bodyPr/>
          <a:lstStyle/>
          <a:p>
            <a:pPr>
              <a:lnSpc>
                <a:spcPct val="150000"/>
              </a:lnSpc>
            </a:pPr>
            <a:r>
              <a:rPr lang="en-US" sz="2400" b="0" dirty="0" err="1"/>
              <a:t>Cập</a:t>
            </a:r>
            <a:r>
              <a:rPr lang="en-US" sz="2400" b="0" dirty="0"/>
              <a:t> </a:t>
            </a:r>
            <a:r>
              <a:rPr lang="en-US" sz="2400" b="0" dirty="0" err="1"/>
              <a:t>nhật</a:t>
            </a:r>
            <a:r>
              <a:rPr lang="en-US" sz="2400" b="0" dirty="0"/>
              <a:t> </a:t>
            </a:r>
            <a:r>
              <a:rPr lang="en-US" sz="2400" b="0" dirty="0" err="1"/>
              <a:t>dữ</a:t>
            </a:r>
            <a:r>
              <a:rPr lang="en-US" sz="2400" b="0" dirty="0"/>
              <a:t> </a:t>
            </a:r>
            <a:r>
              <a:rPr lang="en-US" sz="2400" b="0" dirty="0" err="1"/>
              <a:t>liệu</a:t>
            </a:r>
            <a:r>
              <a:rPr lang="en-US" sz="2400" b="0" dirty="0"/>
              <a:t> </a:t>
            </a:r>
            <a:r>
              <a:rPr lang="en-US" sz="2400" b="0" dirty="0" err="1"/>
              <a:t>là</a:t>
            </a:r>
            <a:r>
              <a:rPr lang="en-US" sz="2400" b="0" dirty="0"/>
              <a:t> </a:t>
            </a:r>
            <a:r>
              <a:rPr lang="en-US" sz="2400" b="0" dirty="0" err="1"/>
              <a:t>gì</a:t>
            </a:r>
            <a:r>
              <a:rPr lang="en-US" sz="2400" b="0" dirty="0"/>
              <a:t>?</a:t>
            </a:r>
          </a:p>
          <a:p>
            <a:pPr>
              <a:lnSpc>
                <a:spcPct val="150000"/>
              </a:lnSpc>
            </a:pPr>
            <a:r>
              <a:rPr lang="en-US" sz="2400" b="0" dirty="0" err="1"/>
              <a:t>Tại</a:t>
            </a:r>
            <a:r>
              <a:rPr lang="en-US" sz="2400" b="0" dirty="0"/>
              <a:t> </a:t>
            </a:r>
            <a:r>
              <a:rPr lang="en-US" sz="2400" b="0" dirty="0" err="1"/>
              <a:t>sao</a:t>
            </a:r>
            <a:r>
              <a:rPr lang="en-US" sz="2400" b="0" dirty="0"/>
              <a:t> </a:t>
            </a:r>
            <a:r>
              <a:rPr lang="en-US" sz="2400" b="0" dirty="0" err="1"/>
              <a:t>dữ</a:t>
            </a:r>
            <a:r>
              <a:rPr lang="en-US" sz="2400" b="0" dirty="0"/>
              <a:t> </a:t>
            </a:r>
            <a:r>
              <a:rPr lang="en-US" sz="2400" b="0" dirty="0" err="1"/>
              <a:t>liệu</a:t>
            </a:r>
            <a:r>
              <a:rPr lang="en-US" sz="2400" b="0" dirty="0"/>
              <a:t> </a:t>
            </a:r>
            <a:r>
              <a:rPr lang="en-US" sz="2400" b="0" dirty="0" err="1"/>
              <a:t>cần</a:t>
            </a:r>
            <a:r>
              <a:rPr lang="en-US" sz="2400" b="0" dirty="0"/>
              <a:t> đ</a:t>
            </a:r>
            <a:r>
              <a:rPr lang="vi-VN" sz="2400" b="0" dirty="0"/>
              <a:t>ư</a:t>
            </a:r>
            <a:r>
              <a:rPr lang="en-US" sz="2400" b="0" dirty="0" err="1"/>
              <a:t>ợc</a:t>
            </a:r>
            <a:r>
              <a:rPr lang="en-US" sz="2400" b="0" dirty="0"/>
              <a:t> </a:t>
            </a:r>
            <a:r>
              <a:rPr lang="en-US" sz="2400" b="0" dirty="0" err="1"/>
              <a:t>cập</a:t>
            </a:r>
            <a:r>
              <a:rPr lang="en-US" sz="2400" b="0" dirty="0"/>
              <a:t> </a:t>
            </a:r>
            <a:r>
              <a:rPr lang="en-US" sz="2400" b="0" dirty="0" err="1"/>
              <a:t>nhật</a:t>
            </a:r>
            <a:r>
              <a:rPr lang="en-US" sz="2400" b="0" dirty="0"/>
              <a:t> </a:t>
            </a:r>
            <a:r>
              <a:rPr lang="en-US" sz="2400" b="0" dirty="0" err="1"/>
              <a:t>th</a:t>
            </a:r>
            <a:r>
              <a:rPr lang="vi-VN" sz="2400" b="0" dirty="0"/>
              <a:t>ư</a:t>
            </a:r>
            <a:r>
              <a:rPr lang="en-US" sz="2400" b="0" dirty="0" err="1"/>
              <a:t>ờng</a:t>
            </a:r>
            <a:r>
              <a:rPr lang="en-US" sz="2400" b="0" dirty="0"/>
              <a:t> </a:t>
            </a:r>
            <a:r>
              <a:rPr lang="en-US" sz="2400" b="0" dirty="0" err="1"/>
              <a:t>xuyên</a:t>
            </a:r>
            <a:r>
              <a:rPr lang="en-US" sz="2400" b="0" dirty="0"/>
              <a:t>?</a:t>
            </a:r>
          </a:p>
        </p:txBody>
      </p:sp>
      <p:sp>
        <p:nvSpPr>
          <p:cNvPr id="7" name="Text Placeholder 6">
            <a:extLst>
              <a:ext uri="{FF2B5EF4-FFF2-40B4-BE49-F238E27FC236}">
                <a16:creationId xmlns:a16="http://schemas.microsoft.com/office/drawing/2014/main" id="{96DAA884-711F-4616-B3DC-58861523CB85}"/>
              </a:ext>
            </a:extLst>
          </p:cNvPr>
          <p:cNvSpPr txBox="1">
            <a:spLocks/>
          </p:cNvSpPr>
          <p:nvPr/>
        </p:nvSpPr>
        <p:spPr>
          <a:xfrm>
            <a:off x="5176505" y="1742123"/>
            <a:ext cx="6327900" cy="3578016"/>
          </a:xfrm>
          <a:prstGeom prst="snipRound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a:lnSpc>
                <a:spcPct val="150000"/>
              </a:lnSpc>
            </a:pP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Cập</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nhật</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dữ</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liệu</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là</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quá</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trình</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thêm</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xóa</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chỉnh</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sửa</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dữ</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liệu</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a:lnSpc>
                <a:spcPct val="150000"/>
              </a:lnSpc>
            </a:pP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Dữ</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liệu</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cần</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được</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cập</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nhật</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thường</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xuyên</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để</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đảm</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bảo</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thu</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được</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các</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thông</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tin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chính</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xác</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và</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hữu</a:t>
            </a:r>
            <a:r>
              <a:rPr lang="en-US" sz="2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2400" dirty="0" err="1">
                <a:solidFill>
                  <a:schemeClr val="tx1"/>
                </a:solidFill>
                <a:latin typeface="Roboto" panose="02000000000000000000" pitchFamily="2" charset="0"/>
                <a:ea typeface="Roboto" panose="02000000000000000000" pitchFamily="2" charset="0"/>
                <a:cs typeface="Roboto" panose="02000000000000000000" pitchFamily="2" charset="0"/>
              </a:rPr>
              <a:t>ích</a:t>
            </a:r>
            <a:r>
              <a:rPr lang="en-US" sz="2400" dirty="0"/>
              <a:t>.</a:t>
            </a:r>
            <a:endParaRPr lang="en-US" sz="2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901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17</a:t>
            </a:fld>
            <a:endParaRPr lang="ru-RU"/>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838200" y="365126"/>
            <a:ext cx="9050518" cy="945498"/>
          </a:xfrm>
        </p:spPr>
        <p:txBody>
          <a:bodyPr anchor="ctr">
            <a:normAutofit/>
          </a:bodyPr>
          <a:lstStyle/>
          <a:p>
            <a:r>
              <a:rPr lang="en-US">
                <a:latin typeface="+mn-lt"/>
              </a:rPr>
              <a:t>3. THU THẬP DỮ LIỆU TỰ ĐỘNG</a:t>
            </a:r>
            <a:endParaRPr lang="en-US" dirty="0">
              <a:latin typeface="+mn-lt"/>
            </a:endParaRPr>
          </a:p>
        </p:txBody>
      </p:sp>
      <p:sp>
        <p:nvSpPr>
          <p:cNvPr id="16" name="Content Placeholder 5">
            <a:extLst>
              <a:ext uri="{FF2B5EF4-FFF2-40B4-BE49-F238E27FC236}">
                <a16:creationId xmlns:a16="http://schemas.microsoft.com/office/drawing/2014/main" id="{45C0D2AE-C1A5-BDAB-E348-B64ACB4BAAEF}"/>
              </a:ext>
            </a:extLst>
          </p:cNvPr>
          <p:cNvSpPr>
            <a:spLocks noGrp="1"/>
          </p:cNvSpPr>
          <p:nvPr>
            <p:ph sz="half" idx="2"/>
          </p:nvPr>
        </p:nvSpPr>
        <p:spPr>
          <a:xfrm>
            <a:off x="6198109" y="2563626"/>
            <a:ext cx="5959207" cy="3235800"/>
          </a:xfrm>
        </p:spPr>
        <p:txBody>
          <a:bodyPr>
            <a:normAutofit fontScale="85000" lnSpcReduction="20000"/>
          </a:bodyPr>
          <a:lstStyle/>
          <a:p>
            <a:pPr>
              <a:lnSpc>
                <a:spcPct val="130000"/>
              </a:lnSpc>
              <a:spcAft>
                <a:spcPts val="1800"/>
              </a:spcAft>
            </a:pPr>
            <a:r>
              <a:rPr lang="vi-VN" sz="2800" dirty="0">
                <a:solidFill>
                  <a:schemeClr val="tx1">
                    <a:lumMod val="65000"/>
                    <a:lumOff val="35000"/>
                  </a:schemeClr>
                </a:solidFill>
              </a:rPr>
              <a:t>Việc thu thập</a:t>
            </a:r>
            <a:r>
              <a:rPr lang="en-US" sz="2800" dirty="0">
                <a:solidFill>
                  <a:schemeClr val="tx1">
                    <a:lumMod val="65000"/>
                    <a:lumOff val="35000"/>
                  </a:schemeClr>
                </a:solidFill>
              </a:rPr>
              <a:t>, l</a:t>
            </a:r>
            <a:r>
              <a:rPr lang="vi-VN" sz="2800" dirty="0">
                <a:solidFill>
                  <a:schemeClr val="tx1">
                    <a:lumMod val="65000"/>
                    <a:lumOff val="35000"/>
                  </a:schemeClr>
                </a:solidFill>
              </a:rPr>
              <a:t>ư</a:t>
            </a:r>
            <a:r>
              <a:rPr lang="en-US" sz="2800" dirty="0">
                <a:solidFill>
                  <a:schemeClr val="tx1">
                    <a:lumMod val="65000"/>
                    <a:lumOff val="35000"/>
                  </a:schemeClr>
                </a:solidFill>
              </a:rPr>
              <a:t>u </a:t>
            </a:r>
            <a:r>
              <a:rPr lang="en-US" sz="2800" dirty="0" err="1">
                <a:solidFill>
                  <a:schemeClr val="tx1">
                    <a:lumMod val="65000"/>
                    <a:lumOff val="35000"/>
                  </a:schemeClr>
                </a:solidFill>
              </a:rPr>
              <a:t>trữ</a:t>
            </a:r>
            <a:r>
              <a:rPr lang="vi-VN" sz="2800" dirty="0">
                <a:solidFill>
                  <a:schemeClr val="tx1">
                    <a:lumMod val="65000"/>
                    <a:lumOff val="35000"/>
                  </a:schemeClr>
                </a:solidFill>
              </a:rPr>
              <a:t> dữ liệu</a:t>
            </a:r>
            <a:r>
              <a:rPr lang="en-US" sz="2800" dirty="0">
                <a:solidFill>
                  <a:schemeClr val="tx1">
                    <a:lumMod val="65000"/>
                    <a:lumOff val="35000"/>
                  </a:schemeClr>
                </a:solidFill>
              </a:rPr>
              <a:t> </a:t>
            </a:r>
            <a:r>
              <a:rPr lang="en-US" sz="2800" dirty="0" err="1">
                <a:solidFill>
                  <a:schemeClr val="tx1">
                    <a:lumMod val="65000"/>
                    <a:lumOff val="35000"/>
                  </a:schemeClr>
                </a:solidFill>
              </a:rPr>
              <a:t>có</a:t>
            </a:r>
            <a:r>
              <a:rPr lang="en-US" sz="2800" dirty="0">
                <a:solidFill>
                  <a:schemeClr val="tx1">
                    <a:lumMod val="65000"/>
                    <a:lumOff val="35000"/>
                  </a:schemeClr>
                </a:solidFill>
              </a:rPr>
              <a:t> ý </a:t>
            </a:r>
            <a:r>
              <a:rPr lang="en-US" sz="2800" dirty="0" err="1">
                <a:solidFill>
                  <a:schemeClr val="tx1">
                    <a:lumMod val="65000"/>
                    <a:lumOff val="35000"/>
                  </a:schemeClr>
                </a:solidFill>
              </a:rPr>
              <a:t>nghĩa</a:t>
            </a:r>
            <a:r>
              <a:rPr lang="en-US" sz="2800" dirty="0">
                <a:solidFill>
                  <a:schemeClr val="tx1">
                    <a:lumMod val="65000"/>
                    <a:lumOff val="35000"/>
                  </a:schemeClr>
                </a:solidFill>
              </a:rPr>
              <a:t> </a:t>
            </a:r>
            <a:r>
              <a:rPr lang="en-US" sz="2800" dirty="0" err="1">
                <a:solidFill>
                  <a:schemeClr val="tx1">
                    <a:lumMod val="65000"/>
                    <a:lumOff val="35000"/>
                  </a:schemeClr>
                </a:solidFill>
              </a:rPr>
              <a:t>quan</a:t>
            </a:r>
            <a:r>
              <a:rPr lang="en-US" sz="2800" dirty="0">
                <a:solidFill>
                  <a:schemeClr val="tx1">
                    <a:lumMod val="65000"/>
                    <a:lumOff val="35000"/>
                  </a:schemeClr>
                </a:solidFill>
              </a:rPr>
              <a:t> </a:t>
            </a:r>
            <a:r>
              <a:rPr lang="en-US" sz="2800" dirty="0" err="1">
                <a:solidFill>
                  <a:schemeClr val="tx1">
                    <a:lumMod val="65000"/>
                    <a:lumOff val="35000"/>
                  </a:schemeClr>
                </a:solidFill>
              </a:rPr>
              <a:t>trọng</a:t>
            </a:r>
            <a:r>
              <a:rPr lang="en-US" sz="2800" dirty="0">
                <a:solidFill>
                  <a:schemeClr val="tx1">
                    <a:lumMod val="65000"/>
                    <a:lumOff val="35000"/>
                  </a:schemeClr>
                </a:solidFill>
              </a:rPr>
              <a:t> </a:t>
            </a:r>
            <a:r>
              <a:rPr lang="en-US" sz="2800" dirty="0" err="1">
                <a:solidFill>
                  <a:schemeClr val="tx1">
                    <a:lumMod val="65000"/>
                    <a:lumOff val="35000"/>
                  </a:schemeClr>
                </a:solidFill>
              </a:rPr>
              <a:t>hàng</a:t>
            </a:r>
            <a:r>
              <a:rPr lang="en-US" sz="2800" dirty="0">
                <a:solidFill>
                  <a:schemeClr val="tx1">
                    <a:lumMod val="65000"/>
                    <a:lumOff val="35000"/>
                  </a:schemeClr>
                </a:solidFill>
              </a:rPr>
              <a:t> </a:t>
            </a:r>
            <a:r>
              <a:rPr lang="en-US" sz="2800" dirty="0" err="1">
                <a:solidFill>
                  <a:schemeClr val="tx1">
                    <a:lumMod val="65000"/>
                    <a:lumOff val="35000"/>
                  </a:schemeClr>
                </a:solidFill>
              </a:rPr>
              <a:t>đầu</a:t>
            </a:r>
            <a:r>
              <a:rPr lang="en-US" sz="2800" dirty="0">
                <a:solidFill>
                  <a:schemeClr val="tx1">
                    <a:lumMod val="65000"/>
                    <a:lumOff val="35000"/>
                  </a:schemeClr>
                </a:solidFill>
              </a:rPr>
              <a:t>.</a:t>
            </a:r>
          </a:p>
          <a:p>
            <a:pPr>
              <a:lnSpc>
                <a:spcPct val="130000"/>
              </a:lnSpc>
              <a:spcAft>
                <a:spcPts val="1800"/>
              </a:spcAft>
            </a:pPr>
            <a:r>
              <a:rPr lang="vi-VN" sz="2800" dirty="0">
                <a:solidFill>
                  <a:schemeClr val="tx1">
                    <a:lumMod val="65000"/>
                    <a:lumOff val="35000"/>
                  </a:schemeClr>
                </a:solidFill>
              </a:rPr>
              <a:t>Việc thu thập dữ liệu tự động mang lại nhiều lợi ích, không chỉ giảm bớt công sức thu thập mà còn cung cấp một khối lượng dữ liệu lớn giúp nâng cao hiệu quả của việc ra các quyết định cần thiết</a:t>
            </a:r>
            <a:r>
              <a:rPr lang="en-US" sz="2800" dirty="0">
                <a:solidFill>
                  <a:schemeClr val="tx1">
                    <a:lumMod val="65000"/>
                    <a:lumOff val="35000"/>
                  </a:schemeClr>
                </a:solidFill>
              </a:rPr>
              <a:t>.</a:t>
            </a:r>
            <a:endParaRPr lang="en-US" dirty="0"/>
          </a:p>
        </p:txBody>
      </p:sp>
      <p:pic>
        <p:nvPicPr>
          <p:cNvPr id="6" name="Picture 5">
            <a:extLst>
              <a:ext uri="{FF2B5EF4-FFF2-40B4-BE49-F238E27FC236}">
                <a16:creationId xmlns:a16="http://schemas.microsoft.com/office/drawing/2014/main" id="{81326ECF-4E0A-4492-8B53-532959767176}"/>
              </a:ext>
            </a:extLst>
          </p:cNvPr>
          <p:cNvPicPr>
            <a:picLocks noChangeAspect="1"/>
          </p:cNvPicPr>
          <p:nvPr/>
        </p:nvPicPr>
        <p:blipFill>
          <a:blip r:embed="rId2"/>
          <a:stretch>
            <a:fillRect/>
          </a:stretch>
        </p:blipFill>
        <p:spPr>
          <a:xfrm>
            <a:off x="381000" y="2341781"/>
            <a:ext cx="5715000" cy="3657600"/>
          </a:xfrm>
          <a:prstGeom prst="rect">
            <a:avLst/>
          </a:prstGeom>
        </p:spPr>
      </p:pic>
    </p:spTree>
    <p:extLst>
      <p:ext uri="{BB962C8B-B14F-4D97-AF65-F5344CB8AC3E}">
        <p14:creationId xmlns:p14="http://schemas.microsoft.com/office/powerpoint/2010/main" val="59582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F7DF06-4398-47D5-A931-668B02C47E82}"/>
              </a:ext>
            </a:extLst>
          </p:cNvPr>
          <p:cNvSpPr>
            <a:spLocks noGrp="1"/>
          </p:cNvSpPr>
          <p:nvPr>
            <p:ph type="sldNum" sz="quarter" idx="12"/>
          </p:nvPr>
        </p:nvSpPr>
        <p:spPr/>
        <p:txBody>
          <a:bodyPr/>
          <a:lstStyle/>
          <a:p>
            <a:fld id="{D495E168-DA5E-4888-8D8A-92B118324C14}" type="slidenum">
              <a:rPr lang="ru-RU" smtClean="0"/>
              <a:t>18</a:t>
            </a:fld>
            <a:endParaRPr lang="ru-RU" dirty="0"/>
          </a:p>
        </p:txBody>
      </p:sp>
      <p:pic>
        <p:nvPicPr>
          <p:cNvPr id="4" name="Picture 3">
            <a:extLst>
              <a:ext uri="{FF2B5EF4-FFF2-40B4-BE49-F238E27FC236}">
                <a16:creationId xmlns:a16="http://schemas.microsoft.com/office/drawing/2014/main" id="{5D6B51E6-A751-4BB2-A9A8-D09F0CE9E098}"/>
              </a:ext>
            </a:extLst>
          </p:cNvPr>
          <p:cNvPicPr>
            <a:picLocks noChangeAspect="1"/>
          </p:cNvPicPr>
          <p:nvPr/>
        </p:nvPicPr>
        <p:blipFill rotWithShape="1">
          <a:blip r:embed="rId2"/>
          <a:srcRect b="50000"/>
          <a:stretch/>
        </p:blipFill>
        <p:spPr>
          <a:xfrm>
            <a:off x="475966" y="202300"/>
            <a:ext cx="11049000" cy="216217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28F4DA8D-DD82-4B17-B508-2EACA30E9067}"/>
              </a:ext>
            </a:extLst>
          </p:cNvPr>
          <p:cNvSpPr/>
          <p:nvPr/>
        </p:nvSpPr>
        <p:spPr>
          <a:xfrm>
            <a:off x="475966" y="2837934"/>
            <a:ext cx="4614649" cy="3785652"/>
          </a:xfrm>
          <a:prstGeom prst="rect">
            <a:avLst/>
          </a:prstGeom>
          <a:ln>
            <a:solidFill>
              <a:srgbClr val="00B050"/>
            </a:solidFill>
          </a:ln>
          <a:effectLst>
            <a:glow rad="101600">
              <a:srgbClr val="00B050">
                <a:alpha val="60000"/>
              </a:srgbClr>
            </a:glow>
          </a:effectLst>
        </p:spPr>
        <p:txBody>
          <a:bodyPr wrap="square">
            <a:spAutoFit/>
          </a:bodyPr>
          <a:lstStyle/>
          <a:p>
            <a:r>
              <a:rPr lang="en-US" sz="2400" b="1">
                <a:solidFill>
                  <a:srgbClr val="00B050"/>
                </a:solidFill>
              </a:rPr>
              <a:t>1. </a:t>
            </a:r>
            <a:r>
              <a:rPr lang="vi-VN" sz="2400" b="1">
                <a:solidFill>
                  <a:srgbClr val="00B050"/>
                </a:solidFill>
              </a:rPr>
              <a:t>Lời giải:</a:t>
            </a:r>
          </a:p>
          <a:p>
            <a:r>
              <a:rPr lang="vi-VN" sz="2400" b="1">
                <a:solidFill>
                  <a:srgbClr val="7030A0"/>
                </a:solidFill>
              </a:rPr>
              <a:t>Quản lí thông tin học sinh</a:t>
            </a:r>
          </a:p>
          <a:p>
            <a:r>
              <a:rPr lang="vi-VN" sz="2400">
                <a:solidFill>
                  <a:schemeClr val="tx1">
                    <a:lumMod val="65000"/>
                    <a:lumOff val="35000"/>
                  </a:schemeClr>
                </a:solidFill>
              </a:rPr>
              <a:t>Hoạt động quản lí học sinh cần những dữ liệu:</a:t>
            </a:r>
          </a:p>
          <a:p>
            <a:pPr lvl="1"/>
            <a:r>
              <a:rPr lang="vi-VN" sz="2400">
                <a:solidFill>
                  <a:schemeClr val="tx1">
                    <a:lumMod val="65000"/>
                    <a:lumOff val="35000"/>
                  </a:schemeClr>
                </a:solidFill>
              </a:rPr>
              <a:t>- Tên</a:t>
            </a:r>
          </a:p>
          <a:p>
            <a:pPr lvl="1"/>
            <a:r>
              <a:rPr lang="vi-VN" sz="2400">
                <a:solidFill>
                  <a:schemeClr val="tx1">
                    <a:lumMod val="65000"/>
                    <a:lumOff val="35000"/>
                  </a:schemeClr>
                </a:solidFill>
              </a:rPr>
              <a:t>- Địa chỉ</a:t>
            </a:r>
          </a:p>
          <a:p>
            <a:pPr lvl="1"/>
            <a:r>
              <a:rPr lang="vi-VN" sz="2400">
                <a:solidFill>
                  <a:schemeClr val="tx1">
                    <a:lumMod val="65000"/>
                    <a:lumOff val="35000"/>
                  </a:schemeClr>
                </a:solidFill>
              </a:rPr>
              <a:t>- SĐT học sinh, SĐT của phụ huynh</a:t>
            </a:r>
          </a:p>
          <a:p>
            <a:pPr lvl="1"/>
            <a:r>
              <a:rPr lang="vi-VN" sz="2400">
                <a:solidFill>
                  <a:schemeClr val="tx1">
                    <a:lumMod val="65000"/>
                    <a:lumOff val="35000"/>
                  </a:schemeClr>
                </a:solidFill>
              </a:rPr>
              <a:t>- Thông tin họ tên, nghề nghiệp của phụ huynh.</a:t>
            </a:r>
          </a:p>
        </p:txBody>
      </p:sp>
      <p:sp>
        <p:nvSpPr>
          <p:cNvPr id="6" name="Rectangle 5">
            <a:extLst>
              <a:ext uri="{FF2B5EF4-FFF2-40B4-BE49-F238E27FC236}">
                <a16:creationId xmlns:a16="http://schemas.microsoft.com/office/drawing/2014/main" id="{400AB9E0-6D93-43DC-B176-9625CCF175E5}"/>
              </a:ext>
            </a:extLst>
          </p:cNvPr>
          <p:cNvSpPr/>
          <p:nvPr/>
        </p:nvSpPr>
        <p:spPr>
          <a:xfrm>
            <a:off x="5428966" y="2837934"/>
            <a:ext cx="6096000" cy="3785652"/>
          </a:xfrm>
          <a:prstGeom prst="rect">
            <a:avLst/>
          </a:prstGeom>
          <a:ln>
            <a:solidFill>
              <a:srgbClr val="00B050"/>
            </a:solidFill>
          </a:ln>
          <a:effectLst>
            <a:glow rad="101600">
              <a:srgbClr val="00B050">
                <a:alpha val="60000"/>
              </a:srgbClr>
            </a:glow>
          </a:effectLst>
        </p:spPr>
        <p:txBody>
          <a:bodyPr>
            <a:spAutoFit/>
          </a:bodyPr>
          <a:lstStyle/>
          <a:p>
            <a:r>
              <a:rPr lang="en-US" sz="2400" b="1">
                <a:solidFill>
                  <a:srgbClr val="00B050"/>
                </a:solidFill>
              </a:rPr>
              <a:t>2. </a:t>
            </a:r>
            <a:r>
              <a:rPr lang="vi-VN" sz="2400" b="1">
                <a:solidFill>
                  <a:srgbClr val="00B050"/>
                </a:solidFill>
              </a:rPr>
              <a:t>Lời giải:</a:t>
            </a:r>
          </a:p>
          <a:p>
            <a:r>
              <a:rPr lang="vi-VN" sz="2400" b="1">
                <a:solidFill>
                  <a:srgbClr val="7030A0"/>
                </a:solidFill>
              </a:rPr>
              <a:t>1. Quản lí sản xuất: </a:t>
            </a:r>
            <a:r>
              <a:rPr lang="vi-VN" sz="2400">
                <a:solidFill>
                  <a:schemeClr val="tx1">
                    <a:lumMod val="65000"/>
                    <a:lumOff val="35000"/>
                  </a:schemeClr>
                </a:solidFill>
              </a:rPr>
              <a:t>Tối ưu quá trình sản xuất, đảm bảo chất lượng sản phẩm và quản lí các nguồn lực cần thiết để sản xuất.</a:t>
            </a:r>
          </a:p>
          <a:p>
            <a:r>
              <a:rPr lang="vi-VN" sz="2400" b="1">
                <a:solidFill>
                  <a:srgbClr val="7030A0"/>
                </a:solidFill>
              </a:rPr>
              <a:t>2. Quản lí tài chính: </a:t>
            </a:r>
            <a:r>
              <a:rPr lang="vi-VN" sz="2400">
                <a:solidFill>
                  <a:schemeClr val="tx1">
                    <a:lumMod val="65000"/>
                    <a:lumOff val="35000"/>
                  </a:schemeClr>
                </a:solidFill>
              </a:rPr>
              <a:t>Quản lí thu chi, tài sản, nợ, lãi suất và các khoản đầu tư của tổ chức.</a:t>
            </a:r>
          </a:p>
          <a:p>
            <a:r>
              <a:rPr lang="vi-VN" sz="2400" b="1">
                <a:solidFill>
                  <a:srgbClr val="7030A0"/>
                </a:solidFill>
              </a:rPr>
              <a:t>3. Quản lí nhân sự: </a:t>
            </a:r>
            <a:r>
              <a:rPr lang="vi-VN" sz="2400">
                <a:solidFill>
                  <a:schemeClr val="tx1">
                    <a:lumMod val="65000"/>
                    <a:lumOff val="35000"/>
                  </a:schemeClr>
                </a:solidFill>
              </a:rPr>
              <a:t>Quản lí nhân viên, chi phí nhân lực, quản lí mức lương và các chế độ phúc lợi cho nhân viên.</a:t>
            </a:r>
          </a:p>
        </p:txBody>
      </p:sp>
    </p:spTree>
    <p:extLst>
      <p:ext uri="{BB962C8B-B14F-4D97-AF65-F5344CB8AC3E}">
        <p14:creationId xmlns:p14="http://schemas.microsoft.com/office/powerpoint/2010/main" val="3694406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F7DF06-4398-47D5-A931-668B02C47E82}"/>
              </a:ext>
            </a:extLst>
          </p:cNvPr>
          <p:cNvSpPr>
            <a:spLocks noGrp="1"/>
          </p:cNvSpPr>
          <p:nvPr>
            <p:ph type="sldNum" sz="quarter" idx="12"/>
          </p:nvPr>
        </p:nvSpPr>
        <p:spPr/>
        <p:txBody>
          <a:bodyPr/>
          <a:lstStyle/>
          <a:p>
            <a:fld id="{D495E168-DA5E-4888-8D8A-92B118324C14}" type="slidenum">
              <a:rPr lang="ru-RU" smtClean="0"/>
              <a:t>19</a:t>
            </a:fld>
            <a:endParaRPr lang="ru-RU" dirty="0"/>
          </a:p>
        </p:txBody>
      </p:sp>
      <p:pic>
        <p:nvPicPr>
          <p:cNvPr id="4" name="Picture 3">
            <a:extLst>
              <a:ext uri="{FF2B5EF4-FFF2-40B4-BE49-F238E27FC236}">
                <a16:creationId xmlns:a16="http://schemas.microsoft.com/office/drawing/2014/main" id="{5D6B51E6-A751-4BB2-A9A8-D09F0CE9E098}"/>
              </a:ext>
            </a:extLst>
          </p:cNvPr>
          <p:cNvPicPr>
            <a:picLocks noChangeAspect="1"/>
          </p:cNvPicPr>
          <p:nvPr/>
        </p:nvPicPr>
        <p:blipFill rotWithShape="1">
          <a:blip r:embed="rId2"/>
          <a:srcRect t="52447" b="213"/>
          <a:stretch/>
        </p:blipFill>
        <p:spPr>
          <a:xfrm>
            <a:off x="475966" y="234414"/>
            <a:ext cx="11049000" cy="2047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318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25BD-6C28-4FF7-AC79-135248DB4451}"/>
              </a:ext>
            </a:extLst>
          </p:cNvPr>
          <p:cNvSpPr>
            <a:spLocks noGrp="1"/>
          </p:cNvSpPr>
          <p:nvPr>
            <p:ph type="title"/>
          </p:nvPr>
        </p:nvSpPr>
        <p:spPr>
          <a:xfrm>
            <a:off x="570868" y="2134675"/>
            <a:ext cx="3403308" cy="676275"/>
          </a:xfrm>
        </p:spPr>
        <p:txBody>
          <a:bodyPr/>
          <a:lstStyle/>
          <a:p>
            <a:pPr algn="ctr"/>
            <a:r>
              <a:rPr lang="en-US" dirty="0"/>
              <a:t>?</a:t>
            </a:r>
          </a:p>
        </p:txBody>
      </p:sp>
      <p:sp>
        <p:nvSpPr>
          <p:cNvPr id="4" name="Slide Number Placeholder 3">
            <a:extLst>
              <a:ext uri="{FF2B5EF4-FFF2-40B4-BE49-F238E27FC236}">
                <a16:creationId xmlns:a16="http://schemas.microsoft.com/office/drawing/2014/main" id="{0A629C0B-A2D7-47FB-8A6C-14E1265E33B4}"/>
              </a:ext>
            </a:extLst>
          </p:cNvPr>
          <p:cNvSpPr>
            <a:spLocks noGrp="1"/>
          </p:cNvSpPr>
          <p:nvPr>
            <p:ph type="sldNum" sz="quarter" idx="12"/>
          </p:nvPr>
        </p:nvSpPr>
        <p:spPr/>
        <p:txBody>
          <a:bodyPr/>
          <a:lstStyle/>
          <a:p>
            <a:fld id="{D495E168-DA5E-4888-8D8A-92B118324C14}" type="slidenum">
              <a:rPr lang="ru-RU" smtClean="0"/>
              <a:t>2</a:t>
            </a:fld>
            <a:endParaRPr lang="ru-RU" dirty="0"/>
          </a:p>
        </p:txBody>
      </p:sp>
      <p:sp>
        <p:nvSpPr>
          <p:cNvPr id="5" name="Text Placeholder 4">
            <a:extLst>
              <a:ext uri="{FF2B5EF4-FFF2-40B4-BE49-F238E27FC236}">
                <a16:creationId xmlns:a16="http://schemas.microsoft.com/office/drawing/2014/main" id="{2BD50A2E-EA8F-442F-A715-02FF5620C74D}"/>
              </a:ext>
            </a:extLst>
          </p:cNvPr>
          <p:cNvSpPr>
            <a:spLocks noGrp="1"/>
          </p:cNvSpPr>
          <p:nvPr>
            <p:ph type="body" sz="quarter" idx="16"/>
          </p:nvPr>
        </p:nvSpPr>
        <p:spPr/>
        <p:txBody>
          <a:bodyPr/>
          <a:lstStyle/>
          <a:p>
            <a:endParaRPr lang="en-US" dirty="0"/>
          </a:p>
        </p:txBody>
      </p:sp>
      <p:sp>
        <p:nvSpPr>
          <p:cNvPr id="7" name="TextBox 6">
            <a:extLst>
              <a:ext uri="{FF2B5EF4-FFF2-40B4-BE49-F238E27FC236}">
                <a16:creationId xmlns:a16="http://schemas.microsoft.com/office/drawing/2014/main" id="{B2C98C38-1FBC-4B36-8F55-B2036BA00A4B}"/>
              </a:ext>
            </a:extLst>
          </p:cNvPr>
          <p:cNvSpPr txBox="1"/>
          <p:nvPr/>
        </p:nvSpPr>
        <p:spPr>
          <a:xfrm>
            <a:off x="4205576" y="1074982"/>
            <a:ext cx="7142123" cy="1478418"/>
          </a:xfrm>
          <a:prstGeom prst="rect">
            <a:avLst/>
          </a:prstGeom>
          <a:noFill/>
        </p:spPr>
        <p:txBody>
          <a:bodyPr wrap="square" rtlCol="0">
            <a:spAutoFit/>
          </a:bodyPr>
          <a:lstStyle/>
          <a:p>
            <a:pPr>
              <a:lnSpc>
                <a:spcPct val="150000"/>
              </a:lnSpc>
            </a:pPr>
            <a:r>
              <a:rPr lang="en-US" sz="3200" dirty="0" err="1"/>
              <a:t>Hãy</a:t>
            </a:r>
            <a:r>
              <a:rPr lang="en-US" sz="3200" dirty="0"/>
              <a:t> </a:t>
            </a:r>
            <a:r>
              <a:rPr lang="en-US" sz="3200" dirty="0" err="1"/>
              <a:t>kể</a:t>
            </a:r>
            <a:r>
              <a:rPr lang="en-US" sz="3200" dirty="0"/>
              <a:t> </a:t>
            </a:r>
            <a:r>
              <a:rPr lang="en-US" sz="3200" dirty="0" err="1"/>
              <a:t>tên</a:t>
            </a:r>
            <a:r>
              <a:rPr lang="en-US" sz="3200" dirty="0"/>
              <a:t> </a:t>
            </a:r>
            <a:r>
              <a:rPr lang="en-US" sz="3200" dirty="0" err="1"/>
              <a:t>các</a:t>
            </a:r>
            <a:r>
              <a:rPr lang="en-US" sz="3200" dirty="0"/>
              <a:t> </a:t>
            </a:r>
            <a:r>
              <a:rPr lang="en-US" sz="3200" dirty="0" err="1"/>
              <a:t>công</a:t>
            </a:r>
            <a:r>
              <a:rPr lang="en-US" sz="3200" dirty="0"/>
              <a:t> </a:t>
            </a:r>
            <a:r>
              <a:rPr lang="en-US" sz="3200" dirty="0" err="1"/>
              <a:t>việc</a:t>
            </a:r>
            <a:r>
              <a:rPr lang="en-US" sz="3200" dirty="0"/>
              <a:t> </a:t>
            </a:r>
            <a:r>
              <a:rPr lang="en-US" sz="3200" dirty="0" err="1"/>
              <a:t>quản</a:t>
            </a:r>
            <a:r>
              <a:rPr lang="en-US" sz="3200" dirty="0"/>
              <a:t> </a:t>
            </a:r>
            <a:r>
              <a:rPr lang="en-US" sz="3200" dirty="0" err="1"/>
              <a:t>lý</a:t>
            </a:r>
            <a:r>
              <a:rPr lang="en-US" sz="3200" dirty="0"/>
              <a:t> </a:t>
            </a:r>
            <a:r>
              <a:rPr lang="en-US" sz="3200" dirty="0" err="1"/>
              <a:t>mà</a:t>
            </a:r>
            <a:r>
              <a:rPr lang="en-US" sz="3200" dirty="0"/>
              <a:t> </a:t>
            </a:r>
            <a:r>
              <a:rPr lang="en-US" sz="3200" dirty="0" err="1"/>
              <a:t>em</a:t>
            </a:r>
            <a:r>
              <a:rPr lang="en-US" sz="3200" dirty="0"/>
              <a:t> </a:t>
            </a:r>
            <a:r>
              <a:rPr lang="en-US" sz="3200" dirty="0" err="1"/>
              <a:t>biết</a:t>
            </a:r>
            <a:r>
              <a:rPr lang="en-US" sz="3200" dirty="0"/>
              <a:t>?</a:t>
            </a:r>
          </a:p>
        </p:txBody>
      </p:sp>
    </p:spTree>
    <p:extLst>
      <p:ext uri="{BB962C8B-B14F-4D97-AF65-F5344CB8AC3E}">
        <p14:creationId xmlns:p14="http://schemas.microsoft.com/office/powerpoint/2010/main" val="2639318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B9FB3D-278E-402F-8318-520600CC0E40}"/>
              </a:ext>
            </a:extLst>
          </p:cNvPr>
          <p:cNvSpPr>
            <a:spLocks noGrp="1"/>
          </p:cNvSpPr>
          <p:nvPr>
            <p:ph type="sldNum" sz="quarter" idx="12"/>
          </p:nvPr>
        </p:nvSpPr>
        <p:spPr/>
        <p:txBody>
          <a:bodyPr/>
          <a:lstStyle/>
          <a:p>
            <a:fld id="{D495E168-DA5E-4888-8D8A-92B118324C14}" type="slidenum">
              <a:rPr lang="ru-RU" smtClean="0"/>
              <a:t>20</a:t>
            </a:fld>
            <a:endParaRPr lang="ru-RU" dirty="0"/>
          </a:p>
        </p:txBody>
      </p:sp>
      <p:sp>
        <p:nvSpPr>
          <p:cNvPr id="6" name="Text Placeholder 6">
            <a:extLst>
              <a:ext uri="{FF2B5EF4-FFF2-40B4-BE49-F238E27FC236}">
                <a16:creationId xmlns:a16="http://schemas.microsoft.com/office/drawing/2014/main" id="{3E647F98-9B46-4E3A-A82F-1C1CEA1826F3}"/>
              </a:ext>
            </a:extLst>
          </p:cNvPr>
          <p:cNvSpPr txBox="1">
            <a:spLocks/>
          </p:cNvSpPr>
          <p:nvPr/>
        </p:nvSpPr>
        <p:spPr>
          <a:xfrm>
            <a:off x="167331" y="199455"/>
            <a:ext cx="5723906" cy="39140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lgn="just">
              <a:lnSpc>
                <a:spcPct val="150000"/>
              </a:lnSpc>
              <a:buNone/>
            </a:pPr>
            <a:r>
              <a:rPr lang="en-US" sz="2400" dirty="0"/>
              <a:t>2. </a:t>
            </a:r>
            <a:r>
              <a:rPr lang="vi-VN" sz="2400" dirty="0"/>
              <a:t>Tại các trạm bán xăng, việc thu thập dữ liệu về lượng xăng bán và doanh thu thường được thực hiện bằng cách sử dụng hệ thống máy tính và các thiết bị đo lường điện tử</a:t>
            </a:r>
            <a:r>
              <a:rPr lang="en-US" sz="2400" dirty="0"/>
              <a:t> </a:t>
            </a:r>
            <a:r>
              <a:rPr lang="en-US" sz="2400" dirty="0" err="1"/>
              <a:t>gắn</a:t>
            </a:r>
            <a:r>
              <a:rPr lang="en-US" sz="2400" dirty="0"/>
              <a:t> </a:t>
            </a:r>
            <a:r>
              <a:rPr lang="en-US" sz="2400" dirty="0" err="1"/>
              <a:t>trong</a:t>
            </a:r>
            <a:r>
              <a:rPr lang="en-US" sz="2400" dirty="0"/>
              <a:t> </a:t>
            </a:r>
            <a:r>
              <a:rPr lang="en-US" sz="2400" dirty="0" err="1"/>
              <a:t>các</a:t>
            </a:r>
            <a:r>
              <a:rPr lang="en-US" sz="2400" dirty="0"/>
              <a:t> </a:t>
            </a:r>
            <a:r>
              <a:rPr lang="en-US" sz="2400" dirty="0" err="1"/>
              <a:t>cột</a:t>
            </a:r>
            <a:r>
              <a:rPr lang="en-US" sz="2400" dirty="0"/>
              <a:t> </a:t>
            </a:r>
            <a:r>
              <a:rPr lang="en-US" sz="2400" dirty="0" err="1"/>
              <a:t>bơm</a:t>
            </a:r>
            <a:r>
              <a:rPr lang="vi-VN" sz="2400" dirty="0"/>
              <a:t>. Thông tin được ghi nhận </a:t>
            </a:r>
            <a:r>
              <a:rPr lang="en-US" sz="2400" dirty="0" err="1"/>
              <a:t>từ</a:t>
            </a:r>
            <a:r>
              <a:rPr lang="en-US" sz="2400" dirty="0"/>
              <a:t> </a:t>
            </a:r>
            <a:r>
              <a:rPr lang="en-US" sz="2400" dirty="0" err="1"/>
              <a:t>cột</a:t>
            </a:r>
            <a:r>
              <a:rPr lang="en-US" sz="2400" dirty="0"/>
              <a:t> </a:t>
            </a:r>
            <a:r>
              <a:rPr lang="en-US" sz="2400" dirty="0" err="1"/>
              <a:t>bơm</a:t>
            </a:r>
            <a:r>
              <a:rPr lang="en-US" sz="2400" dirty="0"/>
              <a:t> </a:t>
            </a:r>
            <a:r>
              <a:rPr lang="vi-VN" sz="2400" dirty="0"/>
              <a:t>và </a:t>
            </a:r>
            <a:r>
              <a:rPr lang="en-US" sz="2400" dirty="0" err="1"/>
              <a:t>truyền</a:t>
            </a:r>
            <a:r>
              <a:rPr lang="en-US" sz="2400" dirty="0"/>
              <a:t> </a:t>
            </a:r>
            <a:r>
              <a:rPr lang="en-US" sz="2400" dirty="0" err="1"/>
              <a:t>vào</a:t>
            </a:r>
            <a:r>
              <a:rPr lang="en-US" sz="2400" dirty="0"/>
              <a:t> </a:t>
            </a:r>
            <a:r>
              <a:rPr lang="vi-VN" sz="2400" dirty="0"/>
              <a:t>hệ thống máy tính để lưu trữ và xử lý sau đó được sử dụng để phân tích và đưa ra quyết định về quản lý kinh doanh của trạm bán xăng.</a:t>
            </a:r>
            <a:endParaRPr lang="en-US" sz="2400" dirty="0">
              <a:latin typeface="Roboto" panose="02000000000000000000" pitchFamily="2" charset="0"/>
              <a:ea typeface="Roboto" panose="02000000000000000000" pitchFamily="2" charset="0"/>
              <a:cs typeface="Roboto" panose="02000000000000000000" pitchFamily="2" charset="0"/>
            </a:endParaRPr>
          </a:p>
        </p:txBody>
      </p:sp>
      <p:pic>
        <p:nvPicPr>
          <p:cNvPr id="7" name="Picture 2" descr="Quản lý bán lẻ cửa hàng xăng dầu">
            <a:extLst>
              <a:ext uri="{FF2B5EF4-FFF2-40B4-BE49-F238E27FC236}">
                <a16:creationId xmlns:a16="http://schemas.microsoft.com/office/drawing/2014/main" id="{EB71A57E-493F-40AC-96C3-176F62AAE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731" y="745718"/>
            <a:ext cx="5891236" cy="508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1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FCB394-B996-49F5-9DC6-0175C16BAB9A}"/>
              </a:ext>
            </a:extLst>
          </p:cNvPr>
          <p:cNvSpPr>
            <a:spLocks noGrp="1"/>
          </p:cNvSpPr>
          <p:nvPr>
            <p:ph type="title"/>
          </p:nvPr>
        </p:nvSpPr>
        <p:spPr>
          <a:xfrm>
            <a:off x="262148" y="875812"/>
            <a:ext cx="4907189" cy="676275"/>
          </a:xfrm>
        </p:spPr>
        <p:txBody>
          <a:bodyPr>
            <a:normAutofit/>
          </a:bodyPr>
          <a:lstStyle/>
          <a:p>
            <a:r>
              <a:rPr lang="en-US" sz="3200">
                <a:latin typeface="+mn-lt"/>
              </a:rPr>
              <a:t>CÔNG VIỆC QUẢN LÍ</a:t>
            </a:r>
            <a:endParaRPr lang="vi-VN" sz="3200">
              <a:latin typeface="+mn-lt"/>
            </a:endParaRPr>
          </a:p>
        </p:txBody>
      </p:sp>
      <p:sp>
        <p:nvSpPr>
          <p:cNvPr id="10" name="Text Placeholder 9">
            <a:extLst>
              <a:ext uri="{FF2B5EF4-FFF2-40B4-BE49-F238E27FC236}">
                <a16:creationId xmlns:a16="http://schemas.microsoft.com/office/drawing/2014/main" id="{C78D2182-41EA-4AFD-AFA0-80B96E64856C}"/>
              </a:ext>
            </a:extLst>
          </p:cNvPr>
          <p:cNvSpPr>
            <a:spLocks noGrp="1"/>
          </p:cNvSpPr>
          <p:nvPr>
            <p:ph type="body" sz="quarter" idx="16"/>
          </p:nvPr>
        </p:nvSpPr>
        <p:spPr>
          <a:xfrm>
            <a:off x="1935469" y="2066789"/>
            <a:ext cx="9633679" cy="3605725"/>
          </a:xfrm>
        </p:spPr>
        <p:txBody>
          <a:bodyPr/>
          <a:lstStyle/>
          <a:p>
            <a:pPr>
              <a:lnSpc>
                <a:spcPct val="150000"/>
              </a:lnSpc>
            </a:pPr>
            <a:r>
              <a:rPr lang="vi-VN" sz="2400" dirty="0">
                <a:solidFill>
                  <a:srgbClr val="7030A0"/>
                </a:solidFill>
                <a:cs typeface="Kartika" panose="02020503030404060203" pitchFamily="18" charset="0"/>
              </a:rPr>
              <a:t>Các công việc quản lí trong thực tế rất đa dạng:</a:t>
            </a:r>
            <a:endParaRPr lang="en-US" sz="2400" dirty="0">
              <a:solidFill>
                <a:srgbClr val="7030A0"/>
              </a:solidFill>
              <a:latin typeface="Kartika" panose="02020503030404060203" pitchFamily="18" charset="0"/>
              <a:cs typeface="Kartika" panose="02020503030404060203" pitchFamily="18" charset="0"/>
            </a:endParaRPr>
          </a:p>
          <a:p>
            <a:pPr marL="285750" indent="-285750">
              <a:lnSpc>
                <a:spcPct val="150000"/>
              </a:lnSpc>
              <a:buFontTx/>
              <a:buChar char="-"/>
            </a:pPr>
            <a:r>
              <a:rPr lang="en-US" sz="2400" b="0" dirty="0">
                <a:solidFill>
                  <a:schemeClr val="tx1">
                    <a:lumMod val="65000"/>
                    <a:lumOff val="35000"/>
                  </a:schemeClr>
                </a:solidFill>
                <a:latin typeface="Kartika" panose="02020503030404060203" pitchFamily="18" charset="0"/>
                <a:cs typeface="Kartika" panose="02020503030404060203" pitchFamily="18" charset="0"/>
              </a:rPr>
              <a:t>Q</a:t>
            </a:r>
            <a:r>
              <a:rPr lang="vi-VN" sz="2400" b="0" dirty="0">
                <a:solidFill>
                  <a:schemeClr val="tx1">
                    <a:lumMod val="65000"/>
                    <a:lumOff val="35000"/>
                  </a:schemeClr>
                </a:solidFill>
                <a:cs typeface="Kartika" panose="02020503030404060203" pitchFamily="18" charset="0"/>
              </a:rPr>
              <a:t>uản lí nhân viên, tài chính, thiết bị…tại các cơ quan</a:t>
            </a:r>
            <a:endParaRPr lang="en-US" sz="2400" b="0" dirty="0">
              <a:solidFill>
                <a:schemeClr val="tx1">
                  <a:lumMod val="65000"/>
                  <a:lumOff val="35000"/>
                </a:schemeClr>
              </a:solidFill>
              <a:latin typeface="Kartika" panose="02020503030404060203" pitchFamily="18" charset="0"/>
              <a:cs typeface="Kartika" panose="02020503030404060203" pitchFamily="18" charset="0"/>
            </a:endParaRPr>
          </a:p>
          <a:p>
            <a:pPr marL="285750" indent="-285750">
              <a:lnSpc>
                <a:spcPct val="150000"/>
              </a:lnSpc>
              <a:buFontTx/>
              <a:buChar char="-"/>
            </a:pPr>
            <a:r>
              <a:rPr lang="en-US" sz="2400" b="0" dirty="0">
                <a:solidFill>
                  <a:schemeClr val="tx1">
                    <a:lumMod val="65000"/>
                    <a:lumOff val="35000"/>
                  </a:schemeClr>
                </a:solidFill>
                <a:latin typeface="Kartika" panose="02020503030404060203" pitchFamily="18" charset="0"/>
                <a:cs typeface="Kartika" panose="02020503030404060203" pitchFamily="18" charset="0"/>
              </a:rPr>
              <a:t>Q</a:t>
            </a:r>
            <a:r>
              <a:rPr lang="vi-VN" sz="2400" b="0" dirty="0">
                <a:solidFill>
                  <a:schemeClr val="tx1">
                    <a:lumMod val="65000"/>
                    <a:lumOff val="35000"/>
                  </a:schemeClr>
                </a:solidFill>
                <a:cs typeface="Kartika" panose="02020503030404060203" pitchFamily="18" charset="0"/>
              </a:rPr>
              <a:t>uản lí chỗ ngồi trên các chuyến bay, tàu xe tại các phòng bán vé;</a:t>
            </a:r>
            <a:endParaRPr lang="en-US" sz="2400" b="0" dirty="0">
              <a:solidFill>
                <a:schemeClr val="tx1">
                  <a:lumMod val="65000"/>
                  <a:lumOff val="35000"/>
                </a:schemeClr>
              </a:solidFill>
              <a:latin typeface="Kartika" panose="02020503030404060203" pitchFamily="18" charset="0"/>
              <a:cs typeface="Kartika" panose="02020503030404060203" pitchFamily="18" charset="0"/>
            </a:endParaRPr>
          </a:p>
          <a:p>
            <a:pPr marL="285750" indent="-285750">
              <a:lnSpc>
                <a:spcPct val="150000"/>
              </a:lnSpc>
              <a:buFontTx/>
              <a:buChar char="-"/>
            </a:pPr>
            <a:r>
              <a:rPr lang="en-US" sz="2400" b="0" dirty="0">
                <a:solidFill>
                  <a:schemeClr val="tx1">
                    <a:lumMod val="65000"/>
                    <a:lumOff val="35000"/>
                  </a:schemeClr>
                </a:solidFill>
                <a:latin typeface="Kartika" panose="02020503030404060203" pitchFamily="18" charset="0"/>
                <a:cs typeface="Kartika" panose="02020503030404060203" pitchFamily="18" charset="0"/>
              </a:rPr>
              <a:t>Q</a:t>
            </a:r>
            <a:r>
              <a:rPr lang="vi-VN" sz="2400" b="0" dirty="0">
                <a:solidFill>
                  <a:schemeClr val="tx1">
                    <a:lumMod val="65000"/>
                    <a:lumOff val="35000"/>
                  </a:schemeClr>
                </a:solidFill>
                <a:cs typeface="Kartika" panose="02020503030404060203" pitchFamily="18" charset="0"/>
              </a:rPr>
              <a:t>uản lí hồ sơ bệnh án tại bệnh viện;</a:t>
            </a:r>
            <a:endParaRPr lang="en-US" sz="2400" b="0" dirty="0">
              <a:solidFill>
                <a:schemeClr val="tx1">
                  <a:lumMod val="65000"/>
                  <a:lumOff val="35000"/>
                </a:schemeClr>
              </a:solidFill>
              <a:latin typeface="Kartika" panose="02020503030404060203" pitchFamily="18" charset="0"/>
              <a:cs typeface="Kartika" panose="02020503030404060203" pitchFamily="18" charset="0"/>
            </a:endParaRPr>
          </a:p>
          <a:p>
            <a:pPr marL="285750" indent="-285750">
              <a:lnSpc>
                <a:spcPct val="150000"/>
              </a:lnSpc>
              <a:buFontTx/>
              <a:buChar char="-"/>
            </a:pPr>
            <a:r>
              <a:rPr lang="en-US" sz="2400" b="0" dirty="0">
                <a:solidFill>
                  <a:schemeClr val="tx1">
                    <a:lumMod val="65000"/>
                    <a:lumOff val="35000"/>
                  </a:schemeClr>
                </a:solidFill>
                <a:latin typeface="Kartika" panose="02020503030404060203" pitchFamily="18" charset="0"/>
                <a:cs typeface="Kartika" panose="02020503030404060203" pitchFamily="18" charset="0"/>
              </a:rPr>
              <a:t>Q</a:t>
            </a:r>
            <a:r>
              <a:rPr lang="vi-VN" sz="2400" b="0" dirty="0">
                <a:solidFill>
                  <a:schemeClr val="tx1">
                    <a:lumMod val="65000"/>
                    <a:lumOff val="35000"/>
                  </a:schemeClr>
                </a:solidFill>
                <a:cs typeface="Kartika" panose="02020503030404060203" pitchFamily="18" charset="0"/>
              </a:rPr>
              <a:t>uản lí học sinh và kết quả học tập trong các trường.</a:t>
            </a:r>
          </a:p>
        </p:txBody>
      </p:sp>
    </p:spTree>
    <p:extLst>
      <p:ext uri="{BB962C8B-B14F-4D97-AF65-F5344CB8AC3E}">
        <p14:creationId xmlns:p14="http://schemas.microsoft.com/office/powerpoint/2010/main" val="211384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8AA341-BD32-4D5F-91F3-81F41326361C}"/>
              </a:ext>
            </a:extLst>
          </p:cNvPr>
          <p:cNvSpPr>
            <a:spLocks noGrp="1"/>
          </p:cNvSpPr>
          <p:nvPr>
            <p:ph type="sldNum" sz="quarter" idx="12"/>
          </p:nvPr>
        </p:nvSpPr>
        <p:spPr/>
        <p:txBody>
          <a:bodyPr/>
          <a:lstStyle/>
          <a:p>
            <a:fld id="{D495E168-DA5E-4888-8D8A-92B118324C14}" type="slidenum">
              <a:rPr lang="ru-RU" smtClean="0"/>
              <a:t>4</a:t>
            </a:fld>
            <a:endParaRPr lang="ru-RU" dirty="0"/>
          </a:p>
        </p:txBody>
      </p:sp>
      <p:sp>
        <p:nvSpPr>
          <p:cNvPr id="4" name="Title 3">
            <a:extLst>
              <a:ext uri="{FF2B5EF4-FFF2-40B4-BE49-F238E27FC236}">
                <a16:creationId xmlns:a16="http://schemas.microsoft.com/office/drawing/2014/main" id="{F1726B0D-D8DD-4F56-B7C8-07B628C8353B}"/>
              </a:ext>
            </a:extLst>
          </p:cNvPr>
          <p:cNvSpPr>
            <a:spLocks noGrp="1"/>
          </p:cNvSpPr>
          <p:nvPr>
            <p:ph type="title"/>
          </p:nvPr>
        </p:nvSpPr>
        <p:spPr/>
        <p:txBody>
          <a:bodyPr>
            <a:normAutofit/>
          </a:bodyPr>
          <a:lstStyle/>
          <a:p>
            <a:r>
              <a:rPr lang="en-US" sz="3100" dirty="0" err="1">
                <a:latin typeface="Times New Roman" panose="02020603050405020304" pitchFamily="18" charset="0"/>
                <a:cs typeface="Times New Roman" panose="02020603050405020304" pitchFamily="18" charset="0"/>
              </a:rPr>
              <a:t>Quản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lí</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kết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quả</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tập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sinh</a:t>
            </a:r>
            <a:endParaRPr lang="en-US" sz="3100" dirty="0">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11ABAC45-E031-49C7-B525-0587E1CC771E}"/>
              </a:ext>
            </a:extLst>
          </p:cNvPr>
          <p:cNvGraphicFramePr>
            <a:graphicFrameLocks noGrp="1"/>
          </p:cNvGraphicFramePr>
          <p:nvPr>
            <p:ph sz="half" idx="1"/>
            <p:extLst>
              <p:ext uri="{D42A27DB-BD31-4B8C-83A1-F6EECF244321}">
                <p14:modId xmlns:p14="http://schemas.microsoft.com/office/powerpoint/2010/main" val="3060518168"/>
              </p:ext>
            </p:extLst>
          </p:nvPr>
        </p:nvGraphicFramePr>
        <p:xfrm>
          <a:off x="853440" y="1940435"/>
          <a:ext cx="10607040" cy="3840480"/>
        </p:xfrm>
        <a:graphic>
          <a:graphicData uri="http://schemas.openxmlformats.org/drawingml/2006/table">
            <a:tbl>
              <a:tblPr firstRow="1" bandRow="1">
                <a:tableStyleId>{F5AB1C69-6EDB-4FF4-983F-18BD219EF322}</a:tableStyleId>
              </a:tblPr>
              <a:tblGrid>
                <a:gridCol w="988560">
                  <a:extLst>
                    <a:ext uri="{9D8B030D-6E8A-4147-A177-3AD203B41FA5}">
                      <a16:colId xmlns:a16="http://schemas.microsoft.com/office/drawing/2014/main" val="3939871784"/>
                    </a:ext>
                  </a:extLst>
                </a:gridCol>
                <a:gridCol w="2584372">
                  <a:extLst>
                    <a:ext uri="{9D8B030D-6E8A-4147-A177-3AD203B41FA5}">
                      <a16:colId xmlns:a16="http://schemas.microsoft.com/office/drawing/2014/main" val="318332225"/>
                    </a:ext>
                  </a:extLst>
                </a:gridCol>
                <a:gridCol w="823807">
                  <a:extLst>
                    <a:ext uri="{9D8B030D-6E8A-4147-A177-3AD203B41FA5}">
                      <a16:colId xmlns:a16="http://schemas.microsoft.com/office/drawing/2014/main" val="1007018038"/>
                    </a:ext>
                  </a:extLst>
                </a:gridCol>
                <a:gridCol w="809674">
                  <a:extLst>
                    <a:ext uri="{9D8B030D-6E8A-4147-A177-3AD203B41FA5}">
                      <a16:colId xmlns:a16="http://schemas.microsoft.com/office/drawing/2014/main" val="1096164647"/>
                    </a:ext>
                  </a:extLst>
                </a:gridCol>
                <a:gridCol w="790856">
                  <a:extLst>
                    <a:ext uri="{9D8B030D-6E8A-4147-A177-3AD203B41FA5}">
                      <a16:colId xmlns:a16="http://schemas.microsoft.com/office/drawing/2014/main" val="3762232232"/>
                    </a:ext>
                  </a:extLst>
                </a:gridCol>
                <a:gridCol w="696702">
                  <a:extLst>
                    <a:ext uri="{9D8B030D-6E8A-4147-A177-3AD203B41FA5}">
                      <a16:colId xmlns:a16="http://schemas.microsoft.com/office/drawing/2014/main" val="2380510099"/>
                    </a:ext>
                  </a:extLst>
                </a:gridCol>
                <a:gridCol w="2011350">
                  <a:extLst>
                    <a:ext uri="{9D8B030D-6E8A-4147-A177-3AD203B41FA5}">
                      <a16:colId xmlns:a16="http://schemas.microsoft.com/office/drawing/2014/main" val="1438710809"/>
                    </a:ext>
                  </a:extLst>
                </a:gridCol>
                <a:gridCol w="1901719">
                  <a:extLst>
                    <a:ext uri="{9D8B030D-6E8A-4147-A177-3AD203B41FA5}">
                      <a16:colId xmlns:a16="http://schemas.microsoft.com/office/drawing/2014/main" val="3479666630"/>
                    </a:ext>
                  </a:extLst>
                </a:gridCol>
              </a:tblGrid>
              <a:tr h="640080">
                <a:tc>
                  <a:txBody>
                    <a:bodyPr/>
                    <a:lstStyle/>
                    <a:p>
                      <a:pPr algn="ctr"/>
                      <a:r>
                        <a:rPr lang="en-US" dirty="0"/>
                        <a:t>STT</a:t>
                      </a:r>
                    </a:p>
                  </a:txBody>
                  <a:tcPr anchor="ctr"/>
                </a:tc>
                <a:tc>
                  <a:txBody>
                    <a:bodyPr/>
                    <a:lstStyle/>
                    <a:p>
                      <a:pPr algn="ctr"/>
                      <a:r>
                        <a:rPr lang="en-US" dirty="0" err="1"/>
                        <a:t>Họ</a:t>
                      </a:r>
                      <a:r>
                        <a:rPr lang="en-US" dirty="0"/>
                        <a:t> </a:t>
                      </a:r>
                      <a:r>
                        <a:rPr lang="en-US" dirty="0" err="1"/>
                        <a:t>và</a:t>
                      </a:r>
                      <a:r>
                        <a:rPr lang="en-US" dirty="0"/>
                        <a:t> </a:t>
                      </a:r>
                      <a:r>
                        <a:rPr lang="en-US" dirty="0" err="1"/>
                        <a:t>tên</a:t>
                      </a:r>
                      <a:endParaRPr lang="en-US" dirty="0"/>
                    </a:p>
                  </a:txBody>
                  <a:tcPr anchor="ctr"/>
                </a:tc>
                <a:tc gridSpan="4">
                  <a:txBody>
                    <a:bodyPr/>
                    <a:lstStyle/>
                    <a:p>
                      <a:pPr algn="ctr"/>
                      <a:r>
                        <a:rPr lang="en-US" dirty="0"/>
                        <a:t>ĐĐG </a:t>
                      </a:r>
                      <a:r>
                        <a:rPr lang="en-US" dirty="0" err="1"/>
                        <a:t>th</a:t>
                      </a:r>
                      <a:r>
                        <a:rPr lang="vi-VN" dirty="0"/>
                        <a:t>ư</a:t>
                      </a:r>
                      <a:r>
                        <a:rPr lang="en-US" dirty="0" err="1"/>
                        <a:t>ờng</a:t>
                      </a:r>
                      <a:r>
                        <a:rPr lang="en-US" dirty="0"/>
                        <a:t> </a:t>
                      </a:r>
                      <a:r>
                        <a:rPr lang="en-US" dirty="0" err="1"/>
                        <a:t>xuyên</a:t>
                      </a:r>
                      <a:endParaRPr lang="en-US"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a:t>ĐĐG </a:t>
                      </a:r>
                      <a:r>
                        <a:rPr lang="en-US" dirty="0" err="1"/>
                        <a:t>giữa</a:t>
                      </a:r>
                      <a:r>
                        <a:rPr lang="en-US" dirty="0"/>
                        <a:t> </a:t>
                      </a:r>
                      <a:r>
                        <a:rPr lang="en-US" dirty="0" err="1"/>
                        <a:t>kì</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ĐĐG </a:t>
                      </a:r>
                      <a:r>
                        <a:rPr lang="en-US" dirty="0" err="1"/>
                        <a:t>cuối</a:t>
                      </a:r>
                      <a:r>
                        <a:rPr lang="en-US" dirty="0"/>
                        <a:t> </a:t>
                      </a:r>
                      <a:r>
                        <a:rPr lang="en-US" dirty="0" err="1"/>
                        <a:t>kì</a:t>
                      </a:r>
                      <a:endParaRPr lang="en-US" dirty="0"/>
                    </a:p>
                  </a:txBody>
                  <a:tcPr anchor="ctr"/>
                </a:tc>
                <a:extLst>
                  <a:ext uri="{0D108BD9-81ED-4DB2-BD59-A6C34878D82A}">
                    <a16:rowId xmlns:a16="http://schemas.microsoft.com/office/drawing/2014/main" val="1169488248"/>
                  </a:ext>
                </a:extLst>
              </a:tr>
              <a:tr h="64008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772133767"/>
                  </a:ext>
                </a:extLst>
              </a:tr>
              <a:tr h="64008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14536521"/>
                  </a:ext>
                </a:extLst>
              </a:tr>
              <a:tr h="64008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089848461"/>
                  </a:ext>
                </a:extLst>
              </a:tr>
              <a:tr h="64008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56459071"/>
                  </a:ext>
                </a:extLst>
              </a:tr>
              <a:tr h="64008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064674"/>
                  </a:ext>
                </a:extLst>
              </a:tr>
            </a:tbl>
          </a:graphicData>
        </a:graphic>
      </p:graphicFrame>
    </p:spTree>
    <p:extLst>
      <p:ext uri="{BB962C8B-B14F-4D97-AF65-F5344CB8AC3E}">
        <p14:creationId xmlns:p14="http://schemas.microsoft.com/office/powerpoint/2010/main" val="275576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5</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5070" y="420546"/>
            <a:ext cx="9050518" cy="945498"/>
          </a:xfrm>
        </p:spPr>
        <p:txBody>
          <a:bodyPr anchor="ctr">
            <a:normAutofit/>
          </a:bodyPr>
          <a:lstStyle/>
          <a:p>
            <a:r>
              <a:rPr lang="en-US" sz="3200" dirty="0">
                <a:latin typeface="+mn-lt"/>
              </a:rPr>
              <a:t>1. CẬP NHẬT DỮ LIỆU</a:t>
            </a:r>
            <a:endParaRPr lang="ru-RU" sz="3200" dirty="0">
              <a:latin typeface="+mn-lt"/>
            </a:endParaRPr>
          </a:p>
        </p:txBody>
      </p:sp>
      <p:pic>
        <p:nvPicPr>
          <p:cNvPr id="13" name="Picture 12">
            <a:extLst>
              <a:ext uri="{FF2B5EF4-FFF2-40B4-BE49-F238E27FC236}">
                <a16:creationId xmlns:a16="http://schemas.microsoft.com/office/drawing/2014/main" id="{E7803F2A-1E64-48D0-B102-C32FEFF01CC9}"/>
              </a:ext>
            </a:extLst>
          </p:cNvPr>
          <p:cNvPicPr>
            <a:picLocks noChangeAspect="1"/>
          </p:cNvPicPr>
          <p:nvPr/>
        </p:nvPicPr>
        <p:blipFill>
          <a:blip r:embed="rId2"/>
          <a:stretch>
            <a:fillRect/>
          </a:stretch>
        </p:blipFill>
        <p:spPr>
          <a:xfrm>
            <a:off x="3781203" y="2496181"/>
            <a:ext cx="8194251" cy="2588437"/>
          </a:xfrm>
          <a:prstGeom prst="rect">
            <a:avLst/>
          </a:prstGeom>
        </p:spPr>
      </p:pic>
      <p:sp>
        <p:nvSpPr>
          <p:cNvPr id="6" name="TextBox 5">
            <a:extLst>
              <a:ext uri="{FF2B5EF4-FFF2-40B4-BE49-F238E27FC236}">
                <a16:creationId xmlns:a16="http://schemas.microsoft.com/office/drawing/2014/main" id="{15571C28-5580-4990-A0A4-3D2D7104C474}"/>
              </a:ext>
            </a:extLst>
          </p:cNvPr>
          <p:cNvSpPr txBox="1"/>
          <p:nvPr/>
        </p:nvSpPr>
        <p:spPr>
          <a:xfrm>
            <a:off x="755071" y="2053693"/>
            <a:ext cx="2694712" cy="3606860"/>
          </a:xfrm>
          <a:prstGeom prst="round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400" dirty="0" err="1">
                <a:solidFill>
                  <a:schemeClr val="bg2">
                    <a:lumMod val="25000"/>
                  </a:schemeClr>
                </a:solidFill>
              </a:rPr>
              <a:t>Em</a:t>
            </a:r>
            <a:r>
              <a:rPr lang="en-US" sz="2400" dirty="0">
                <a:solidFill>
                  <a:schemeClr val="bg2">
                    <a:lumMod val="25000"/>
                  </a:schemeClr>
                </a:solidFill>
              </a:rPr>
              <a:t> </a:t>
            </a:r>
            <a:r>
              <a:rPr lang="en-US" sz="2400" dirty="0" err="1">
                <a:solidFill>
                  <a:schemeClr val="bg2">
                    <a:lumMod val="25000"/>
                  </a:schemeClr>
                </a:solidFill>
              </a:rPr>
              <a:t>hãy</a:t>
            </a:r>
            <a:r>
              <a:rPr lang="en-US" sz="2400" dirty="0">
                <a:solidFill>
                  <a:schemeClr val="bg2">
                    <a:lumMod val="25000"/>
                  </a:schemeClr>
                </a:solidFill>
              </a:rPr>
              <a:t> </a:t>
            </a:r>
            <a:r>
              <a:rPr lang="en-US" sz="2400" dirty="0" err="1">
                <a:solidFill>
                  <a:schemeClr val="bg2">
                    <a:lumMod val="25000"/>
                  </a:schemeClr>
                </a:solidFill>
              </a:rPr>
              <a:t>lấy</a:t>
            </a:r>
            <a:r>
              <a:rPr lang="en-US" sz="2400" dirty="0">
                <a:solidFill>
                  <a:schemeClr val="bg2">
                    <a:lumMod val="25000"/>
                  </a:schemeClr>
                </a:solidFill>
              </a:rPr>
              <a:t> </a:t>
            </a:r>
            <a:r>
              <a:rPr lang="en-US" sz="2400" dirty="0" err="1">
                <a:solidFill>
                  <a:schemeClr val="bg2">
                    <a:lumMod val="25000"/>
                  </a:schemeClr>
                </a:solidFill>
              </a:rPr>
              <a:t>ví</a:t>
            </a:r>
            <a:r>
              <a:rPr lang="en-US" sz="2400" dirty="0">
                <a:solidFill>
                  <a:schemeClr val="bg2">
                    <a:lumMod val="25000"/>
                  </a:schemeClr>
                </a:solidFill>
              </a:rPr>
              <a:t> </a:t>
            </a:r>
            <a:r>
              <a:rPr lang="en-US" sz="2400" dirty="0" err="1">
                <a:solidFill>
                  <a:schemeClr val="bg2">
                    <a:lumMod val="25000"/>
                  </a:schemeClr>
                </a:solidFill>
              </a:rPr>
              <a:t>dụ</a:t>
            </a:r>
            <a:r>
              <a:rPr lang="en-US" sz="2400" dirty="0">
                <a:solidFill>
                  <a:schemeClr val="bg2">
                    <a:lumMod val="25000"/>
                  </a:schemeClr>
                </a:solidFill>
              </a:rPr>
              <a:t> </a:t>
            </a:r>
            <a:r>
              <a:rPr lang="en-US" sz="2400" dirty="0" err="1">
                <a:solidFill>
                  <a:schemeClr val="bg2">
                    <a:lumMod val="25000"/>
                  </a:schemeClr>
                </a:solidFill>
              </a:rPr>
              <a:t>cụ</a:t>
            </a:r>
            <a:r>
              <a:rPr lang="en-US" sz="2400" dirty="0">
                <a:solidFill>
                  <a:schemeClr val="bg2">
                    <a:lumMod val="25000"/>
                  </a:schemeClr>
                </a:solidFill>
              </a:rPr>
              <a:t> </a:t>
            </a:r>
            <a:r>
              <a:rPr lang="en-US" sz="2400" dirty="0" err="1">
                <a:solidFill>
                  <a:schemeClr val="bg2">
                    <a:lumMod val="25000"/>
                  </a:schemeClr>
                </a:solidFill>
              </a:rPr>
              <a:t>thể</a:t>
            </a:r>
            <a:r>
              <a:rPr lang="en-US" sz="2400" dirty="0">
                <a:solidFill>
                  <a:schemeClr val="bg2">
                    <a:lumMod val="25000"/>
                  </a:schemeClr>
                </a:solidFill>
              </a:rPr>
              <a:t> </a:t>
            </a:r>
            <a:r>
              <a:rPr lang="en-US" sz="2400" dirty="0" err="1">
                <a:solidFill>
                  <a:schemeClr val="bg2">
                    <a:lumMod val="25000"/>
                  </a:schemeClr>
                </a:solidFill>
              </a:rPr>
              <a:t>về</a:t>
            </a:r>
            <a:r>
              <a:rPr lang="en-US" sz="2400" dirty="0">
                <a:solidFill>
                  <a:schemeClr val="bg2">
                    <a:lumMod val="25000"/>
                  </a:schemeClr>
                </a:solidFill>
              </a:rPr>
              <a:t> </a:t>
            </a:r>
            <a:r>
              <a:rPr lang="en-US" sz="2400" dirty="0" err="1">
                <a:solidFill>
                  <a:schemeClr val="bg2">
                    <a:lumMod val="25000"/>
                  </a:schemeClr>
                </a:solidFill>
              </a:rPr>
              <a:t>các</a:t>
            </a:r>
            <a:r>
              <a:rPr lang="en-US" sz="2400" dirty="0">
                <a:solidFill>
                  <a:schemeClr val="bg2">
                    <a:lumMod val="25000"/>
                  </a:schemeClr>
                </a:solidFill>
              </a:rPr>
              <a:t> </a:t>
            </a:r>
            <a:r>
              <a:rPr lang="en-US" sz="2400" dirty="0" err="1">
                <a:solidFill>
                  <a:schemeClr val="bg2">
                    <a:lumMod val="25000"/>
                  </a:schemeClr>
                </a:solidFill>
              </a:rPr>
              <a:t>công</a:t>
            </a:r>
            <a:r>
              <a:rPr lang="en-US" sz="2400" dirty="0">
                <a:solidFill>
                  <a:schemeClr val="bg2">
                    <a:lumMod val="25000"/>
                  </a:schemeClr>
                </a:solidFill>
              </a:rPr>
              <a:t> </a:t>
            </a:r>
            <a:r>
              <a:rPr lang="en-US" sz="2400" dirty="0" err="1">
                <a:solidFill>
                  <a:schemeClr val="bg2">
                    <a:lumMod val="25000"/>
                  </a:schemeClr>
                </a:solidFill>
              </a:rPr>
              <a:t>việc</a:t>
            </a:r>
            <a:r>
              <a:rPr lang="en-US" sz="2400" dirty="0">
                <a:solidFill>
                  <a:schemeClr val="bg2">
                    <a:lumMod val="25000"/>
                  </a:schemeClr>
                </a:solidFill>
              </a:rPr>
              <a:t> </a:t>
            </a:r>
            <a:r>
              <a:rPr lang="en-US" sz="2400" dirty="0" err="1">
                <a:solidFill>
                  <a:schemeClr val="bg2">
                    <a:lumMod val="25000"/>
                  </a:schemeClr>
                </a:solidFill>
              </a:rPr>
              <a:t>th</a:t>
            </a:r>
            <a:r>
              <a:rPr lang="vi-VN" sz="2400" dirty="0">
                <a:solidFill>
                  <a:schemeClr val="bg2">
                    <a:lumMod val="25000"/>
                  </a:schemeClr>
                </a:solidFill>
              </a:rPr>
              <a:t>ư</a:t>
            </a:r>
            <a:r>
              <a:rPr lang="en-US" sz="2400" dirty="0" err="1">
                <a:solidFill>
                  <a:schemeClr val="bg2">
                    <a:lumMod val="25000"/>
                  </a:schemeClr>
                </a:solidFill>
              </a:rPr>
              <a:t>ờng</a:t>
            </a:r>
            <a:r>
              <a:rPr lang="en-US" sz="2400" dirty="0">
                <a:solidFill>
                  <a:schemeClr val="bg2">
                    <a:lumMod val="25000"/>
                  </a:schemeClr>
                </a:solidFill>
              </a:rPr>
              <a:t> </a:t>
            </a:r>
            <a:r>
              <a:rPr lang="en-US" sz="2400" dirty="0" err="1">
                <a:solidFill>
                  <a:schemeClr val="bg2">
                    <a:lumMod val="25000"/>
                  </a:schemeClr>
                </a:solidFill>
              </a:rPr>
              <a:t>gặp</a:t>
            </a:r>
            <a:r>
              <a:rPr lang="en-US" sz="2400" dirty="0">
                <a:solidFill>
                  <a:schemeClr val="bg2">
                    <a:lumMod val="25000"/>
                  </a:schemeClr>
                </a:solidFill>
              </a:rPr>
              <a:t> </a:t>
            </a:r>
            <a:r>
              <a:rPr lang="en-US" sz="2400" dirty="0" err="1">
                <a:solidFill>
                  <a:schemeClr val="bg2">
                    <a:lumMod val="25000"/>
                  </a:schemeClr>
                </a:solidFill>
              </a:rPr>
              <a:t>khi</a:t>
            </a:r>
            <a:r>
              <a:rPr lang="en-US" sz="2400" dirty="0">
                <a:solidFill>
                  <a:schemeClr val="bg2">
                    <a:lumMod val="25000"/>
                  </a:schemeClr>
                </a:solidFill>
              </a:rPr>
              <a:t> </a:t>
            </a:r>
            <a:r>
              <a:rPr lang="en-US" sz="2400" dirty="0" err="1">
                <a:solidFill>
                  <a:schemeClr val="bg2">
                    <a:lumMod val="25000"/>
                  </a:schemeClr>
                </a:solidFill>
              </a:rPr>
              <a:t>cập</a:t>
            </a:r>
            <a:r>
              <a:rPr lang="en-US" sz="2400" dirty="0">
                <a:solidFill>
                  <a:schemeClr val="bg2">
                    <a:lumMod val="25000"/>
                  </a:schemeClr>
                </a:solidFill>
              </a:rPr>
              <a:t> </a:t>
            </a:r>
            <a:r>
              <a:rPr lang="en-US" sz="2400" dirty="0" err="1">
                <a:solidFill>
                  <a:schemeClr val="bg2">
                    <a:lumMod val="25000"/>
                  </a:schemeClr>
                </a:solidFill>
              </a:rPr>
              <a:t>nhật</a:t>
            </a:r>
            <a:r>
              <a:rPr lang="en-US" sz="2400" dirty="0">
                <a:solidFill>
                  <a:schemeClr val="bg2">
                    <a:lumMod val="25000"/>
                  </a:schemeClr>
                </a:solidFill>
              </a:rPr>
              <a:t> </a:t>
            </a:r>
            <a:r>
              <a:rPr lang="en-US" sz="2400" dirty="0" err="1">
                <a:solidFill>
                  <a:schemeClr val="bg2">
                    <a:lumMod val="25000"/>
                  </a:schemeClr>
                </a:solidFill>
              </a:rPr>
              <a:t>dữ</a:t>
            </a:r>
            <a:r>
              <a:rPr lang="en-US" sz="2400" dirty="0">
                <a:solidFill>
                  <a:schemeClr val="bg2">
                    <a:lumMod val="25000"/>
                  </a:schemeClr>
                </a:solidFill>
              </a:rPr>
              <a:t> </a:t>
            </a:r>
            <a:r>
              <a:rPr lang="en-US" sz="2400" dirty="0" err="1">
                <a:solidFill>
                  <a:schemeClr val="bg2">
                    <a:lumMod val="25000"/>
                  </a:schemeClr>
                </a:solidFill>
              </a:rPr>
              <a:t>liệu</a:t>
            </a:r>
            <a:r>
              <a:rPr lang="en-US" sz="2400" dirty="0">
                <a:solidFill>
                  <a:schemeClr val="bg2">
                    <a:lumMod val="25000"/>
                  </a:schemeClr>
                </a:solidFill>
              </a:rPr>
              <a:t> </a:t>
            </a:r>
            <a:r>
              <a:rPr lang="en-US" sz="2400" dirty="0" err="1">
                <a:solidFill>
                  <a:schemeClr val="bg2">
                    <a:lumMod val="25000"/>
                  </a:schemeClr>
                </a:solidFill>
              </a:rPr>
              <a:t>cho</a:t>
            </a:r>
            <a:r>
              <a:rPr lang="en-US" sz="2400" dirty="0">
                <a:solidFill>
                  <a:schemeClr val="bg2">
                    <a:lumMod val="25000"/>
                  </a:schemeClr>
                </a:solidFill>
              </a:rPr>
              <a:t> </a:t>
            </a:r>
            <a:r>
              <a:rPr lang="en-US" sz="2400" dirty="0" err="1">
                <a:solidFill>
                  <a:schemeClr val="bg2">
                    <a:lumMod val="25000"/>
                  </a:schemeClr>
                </a:solidFill>
              </a:rPr>
              <a:t>học</a:t>
            </a:r>
            <a:r>
              <a:rPr lang="en-US" sz="2400" dirty="0">
                <a:solidFill>
                  <a:schemeClr val="bg2">
                    <a:lumMod val="25000"/>
                  </a:schemeClr>
                </a:solidFill>
              </a:rPr>
              <a:t> </a:t>
            </a:r>
            <a:r>
              <a:rPr lang="en-US" sz="2400" dirty="0" err="1">
                <a:solidFill>
                  <a:schemeClr val="bg2">
                    <a:lumMod val="25000"/>
                  </a:schemeClr>
                </a:solidFill>
              </a:rPr>
              <a:t>sinh</a:t>
            </a:r>
            <a:r>
              <a:rPr lang="en-US" sz="2400" dirty="0">
                <a:solidFill>
                  <a:schemeClr val="bg2">
                    <a:lumMod val="25000"/>
                  </a:schemeClr>
                </a:solidFill>
              </a:rPr>
              <a:t>?</a:t>
            </a:r>
          </a:p>
        </p:txBody>
      </p:sp>
    </p:spTree>
    <p:extLst>
      <p:ext uri="{BB962C8B-B14F-4D97-AF65-F5344CB8AC3E}">
        <p14:creationId xmlns:p14="http://schemas.microsoft.com/office/powerpoint/2010/main" val="2023535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6</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5070" y="420546"/>
            <a:ext cx="9050518" cy="945498"/>
          </a:xfrm>
        </p:spPr>
        <p:txBody>
          <a:bodyPr anchor="ctr">
            <a:normAutofit/>
          </a:bodyPr>
          <a:lstStyle/>
          <a:p>
            <a:r>
              <a:rPr lang="en-US" sz="3200" dirty="0">
                <a:latin typeface="+mn-lt"/>
              </a:rPr>
              <a:t>1. CẬP NHẬT DỮ LIỆU</a:t>
            </a:r>
            <a:endParaRPr lang="ru-RU" sz="3200" dirty="0">
              <a:latin typeface="+mn-lt"/>
            </a:endParaRPr>
          </a:p>
        </p:txBody>
      </p:sp>
      <p:pic>
        <p:nvPicPr>
          <p:cNvPr id="13" name="Picture 12">
            <a:extLst>
              <a:ext uri="{FF2B5EF4-FFF2-40B4-BE49-F238E27FC236}">
                <a16:creationId xmlns:a16="http://schemas.microsoft.com/office/drawing/2014/main" id="{E7803F2A-1E64-48D0-B102-C32FEFF01CC9}"/>
              </a:ext>
            </a:extLst>
          </p:cNvPr>
          <p:cNvPicPr>
            <a:picLocks noChangeAspect="1"/>
          </p:cNvPicPr>
          <p:nvPr/>
        </p:nvPicPr>
        <p:blipFill>
          <a:blip r:embed="rId2"/>
          <a:stretch>
            <a:fillRect/>
          </a:stretch>
        </p:blipFill>
        <p:spPr>
          <a:xfrm>
            <a:off x="3781203" y="2496181"/>
            <a:ext cx="8194251" cy="2588437"/>
          </a:xfrm>
          <a:prstGeom prst="rect">
            <a:avLst/>
          </a:prstGeom>
        </p:spPr>
      </p:pic>
      <p:sp>
        <p:nvSpPr>
          <p:cNvPr id="6" name="TextBox 5">
            <a:extLst>
              <a:ext uri="{FF2B5EF4-FFF2-40B4-BE49-F238E27FC236}">
                <a16:creationId xmlns:a16="http://schemas.microsoft.com/office/drawing/2014/main" id="{15571C28-5580-4990-A0A4-3D2D7104C474}"/>
              </a:ext>
            </a:extLst>
          </p:cNvPr>
          <p:cNvSpPr txBox="1"/>
          <p:nvPr/>
        </p:nvSpPr>
        <p:spPr>
          <a:xfrm>
            <a:off x="727360" y="2012128"/>
            <a:ext cx="3318165" cy="728924"/>
          </a:xfrm>
          <a:prstGeom prst="round2Diag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800" dirty="0">
                <a:solidFill>
                  <a:schemeClr val="bg2">
                    <a:lumMod val="25000"/>
                  </a:schemeClr>
                </a:solidFill>
              </a:rPr>
              <a:t>       L</a:t>
            </a:r>
            <a:r>
              <a:rPr lang="vi-VN" sz="2800" dirty="0">
                <a:solidFill>
                  <a:schemeClr val="bg2">
                    <a:lumMod val="25000"/>
                  </a:schemeClr>
                </a:solidFill>
              </a:rPr>
              <a:t>ư</a:t>
            </a:r>
            <a:r>
              <a:rPr lang="en-US" sz="2800" dirty="0">
                <a:solidFill>
                  <a:schemeClr val="bg2">
                    <a:lumMod val="25000"/>
                  </a:schemeClr>
                </a:solidFill>
              </a:rPr>
              <a:t>u </a:t>
            </a:r>
            <a:r>
              <a:rPr lang="en-US" sz="2800" dirty="0" err="1">
                <a:solidFill>
                  <a:schemeClr val="bg2">
                    <a:lumMod val="25000"/>
                  </a:schemeClr>
                </a:solidFill>
              </a:rPr>
              <a:t>dữ</a:t>
            </a:r>
            <a:r>
              <a:rPr lang="en-US" sz="2800" dirty="0">
                <a:solidFill>
                  <a:schemeClr val="bg2">
                    <a:lumMod val="25000"/>
                  </a:schemeClr>
                </a:solidFill>
              </a:rPr>
              <a:t> </a:t>
            </a:r>
            <a:r>
              <a:rPr lang="en-US" sz="2800" dirty="0" err="1">
                <a:solidFill>
                  <a:schemeClr val="bg2">
                    <a:lumMod val="25000"/>
                  </a:schemeClr>
                </a:solidFill>
              </a:rPr>
              <a:t>liệu</a:t>
            </a:r>
            <a:endParaRPr lang="en-US" sz="2800" dirty="0">
              <a:solidFill>
                <a:schemeClr val="bg2">
                  <a:lumMod val="25000"/>
                </a:schemeClr>
              </a:solidFill>
            </a:endParaRPr>
          </a:p>
        </p:txBody>
      </p:sp>
      <p:pic>
        <p:nvPicPr>
          <p:cNvPr id="5" name="Graphic 4" descr="Disk">
            <a:extLst>
              <a:ext uri="{FF2B5EF4-FFF2-40B4-BE49-F238E27FC236}">
                <a16:creationId xmlns:a16="http://schemas.microsoft.com/office/drawing/2014/main" id="{78D479A7-23F8-4B51-94D7-416C9339E6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070" y="2053693"/>
            <a:ext cx="639324" cy="639324"/>
          </a:xfrm>
          <a:prstGeom prst="rect">
            <a:avLst/>
          </a:prstGeom>
        </p:spPr>
      </p:pic>
    </p:spTree>
    <p:extLst>
      <p:ext uri="{BB962C8B-B14F-4D97-AF65-F5344CB8AC3E}">
        <p14:creationId xmlns:p14="http://schemas.microsoft.com/office/powerpoint/2010/main" val="3338727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7</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5070" y="420546"/>
            <a:ext cx="9050518" cy="945498"/>
          </a:xfrm>
        </p:spPr>
        <p:txBody>
          <a:bodyPr anchor="ctr">
            <a:normAutofit/>
          </a:bodyPr>
          <a:lstStyle/>
          <a:p>
            <a:r>
              <a:rPr lang="en-US" sz="3200" dirty="0">
                <a:latin typeface="+mn-lt"/>
              </a:rPr>
              <a:t>1. CẬP NHẬT DỮ LIỆU</a:t>
            </a:r>
            <a:endParaRPr lang="ru-RU" sz="3200" dirty="0">
              <a:latin typeface="+mn-lt"/>
            </a:endParaRPr>
          </a:p>
        </p:txBody>
      </p:sp>
      <p:pic>
        <p:nvPicPr>
          <p:cNvPr id="13" name="Picture 12">
            <a:extLst>
              <a:ext uri="{FF2B5EF4-FFF2-40B4-BE49-F238E27FC236}">
                <a16:creationId xmlns:a16="http://schemas.microsoft.com/office/drawing/2014/main" id="{E7803F2A-1E64-48D0-B102-C32FEFF01CC9}"/>
              </a:ext>
            </a:extLst>
          </p:cNvPr>
          <p:cNvPicPr>
            <a:picLocks noChangeAspect="1"/>
          </p:cNvPicPr>
          <p:nvPr/>
        </p:nvPicPr>
        <p:blipFill>
          <a:blip r:embed="rId2"/>
          <a:stretch>
            <a:fillRect/>
          </a:stretch>
        </p:blipFill>
        <p:spPr>
          <a:xfrm>
            <a:off x="5001491" y="2496181"/>
            <a:ext cx="6973963" cy="2202967"/>
          </a:xfrm>
          <a:prstGeom prst="rect">
            <a:avLst/>
          </a:prstGeom>
        </p:spPr>
      </p:pic>
      <p:sp>
        <p:nvSpPr>
          <p:cNvPr id="6" name="TextBox 5">
            <a:extLst>
              <a:ext uri="{FF2B5EF4-FFF2-40B4-BE49-F238E27FC236}">
                <a16:creationId xmlns:a16="http://schemas.microsoft.com/office/drawing/2014/main" id="{15571C28-5580-4990-A0A4-3D2D7104C474}"/>
              </a:ext>
            </a:extLst>
          </p:cNvPr>
          <p:cNvSpPr txBox="1"/>
          <p:nvPr/>
        </p:nvSpPr>
        <p:spPr>
          <a:xfrm>
            <a:off x="727360" y="2012128"/>
            <a:ext cx="3318165" cy="728924"/>
          </a:xfrm>
          <a:prstGeom prst="round2Diag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800" dirty="0">
                <a:solidFill>
                  <a:schemeClr val="bg2">
                    <a:lumMod val="25000"/>
                  </a:schemeClr>
                </a:solidFill>
              </a:rPr>
              <a:t>       L</a:t>
            </a:r>
            <a:r>
              <a:rPr lang="vi-VN" sz="2800" dirty="0">
                <a:solidFill>
                  <a:schemeClr val="bg2">
                    <a:lumMod val="25000"/>
                  </a:schemeClr>
                </a:solidFill>
              </a:rPr>
              <a:t>ư</a:t>
            </a:r>
            <a:r>
              <a:rPr lang="en-US" sz="2800" dirty="0">
                <a:solidFill>
                  <a:schemeClr val="bg2">
                    <a:lumMod val="25000"/>
                  </a:schemeClr>
                </a:solidFill>
              </a:rPr>
              <a:t>u </a:t>
            </a:r>
            <a:r>
              <a:rPr lang="en-US" sz="2800" dirty="0" err="1">
                <a:solidFill>
                  <a:schemeClr val="bg2">
                    <a:lumMod val="25000"/>
                  </a:schemeClr>
                </a:solidFill>
              </a:rPr>
              <a:t>dữ</a:t>
            </a:r>
            <a:r>
              <a:rPr lang="en-US" sz="2800" dirty="0">
                <a:solidFill>
                  <a:schemeClr val="bg2">
                    <a:lumMod val="25000"/>
                  </a:schemeClr>
                </a:solidFill>
              </a:rPr>
              <a:t> </a:t>
            </a:r>
            <a:r>
              <a:rPr lang="en-US" sz="2800" dirty="0" err="1">
                <a:solidFill>
                  <a:schemeClr val="bg2">
                    <a:lumMod val="25000"/>
                  </a:schemeClr>
                </a:solidFill>
              </a:rPr>
              <a:t>liệu</a:t>
            </a:r>
            <a:endParaRPr lang="en-US" sz="2800" dirty="0">
              <a:solidFill>
                <a:schemeClr val="bg2">
                  <a:lumMod val="25000"/>
                </a:schemeClr>
              </a:solidFill>
            </a:endParaRPr>
          </a:p>
        </p:txBody>
      </p:sp>
      <p:pic>
        <p:nvPicPr>
          <p:cNvPr id="5" name="Graphic 4" descr="Disk">
            <a:extLst>
              <a:ext uri="{FF2B5EF4-FFF2-40B4-BE49-F238E27FC236}">
                <a16:creationId xmlns:a16="http://schemas.microsoft.com/office/drawing/2014/main" id="{78D479A7-23F8-4B51-94D7-416C9339E6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070" y="2053693"/>
            <a:ext cx="639324" cy="639324"/>
          </a:xfrm>
          <a:prstGeom prst="rect">
            <a:avLst/>
          </a:prstGeom>
        </p:spPr>
      </p:pic>
      <p:sp>
        <p:nvSpPr>
          <p:cNvPr id="7" name="TextBox 6">
            <a:extLst>
              <a:ext uri="{FF2B5EF4-FFF2-40B4-BE49-F238E27FC236}">
                <a16:creationId xmlns:a16="http://schemas.microsoft.com/office/drawing/2014/main" id="{9DA50AF3-E5AC-4947-9956-979BD2304DCB}"/>
              </a:ext>
            </a:extLst>
          </p:cNvPr>
          <p:cNvSpPr txBox="1"/>
          <p:nvPr/>
        </p:nvSpPr>
        <p:spPr>
          <a:xfrm>
            <a:off x="727360" y="2767463"/>
            <a:ext cx="4010894" cy="728924"/>
          </a:xfrm>
          <a:prstGeom prst="round2Diag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800" dirty="0">
                <a:solidFill>
                  <a:schemeClr val="bg2">
                    <a:lumMod val="25000"/>
                  </a:schemeClr>
                </a:solidFill>
              </a:rPr>
              <a:t>       </a:t>
            </a:r>
            <a:r>
              <a:rPr lang="en-US" sz="2800" dirty="0" err="1">
                <a:solidFill>
                  <a:schemeClr val="bg2">
                    <a:lumMod val="25000"/>
                  </a:schemeClr>
                </a:solidFill>
              </a:rPr>
              <a:t>Cập</a:t>
            </a:r>
            <a:r>
              <a:rPr lang="en-US" sz="2800" dirty="0">
                <a:solidFill>
                  <a:schemeClr val="bg2">
                    <a:lumMod val="25000"/>
                  </a:schemeClr>
                </a:solidFill>
              </a:rPr>
              <a:t> </a:t>
            </a:r>
            <a:r>
              <a:rPr lang="en-US" sz="2800" dirty="0" err="1">
                <a:solidFill>
                  <a:schemeClr val="bg2">
                    <a:lumMod val="25000"/>
                  </a:schemeClr>
                </a:solidFill>
              </a:rPr>
              <a:t>nhật</a:t>
            </a:r>
            <a:r>
              <a:rPr lang="en-US" sz="2800" dirty="0">
                <a:solidFill>
                  <a:schemeClr val="bg2">
                    <a:lumMod val="25000"/>
                  </a:schemeClr>
                </a:solidFill>
              </a:rPr>
              <a:t> </a:t>
            </a:r>
            <a:r>
              <a:rPr lang="en-US" sz="2800" dirty="0" err="1">
                <a:solidFill>
                  <a:schemeClr val="bg2">
                    <a:lumMod val="25000"/>
                  </a:schemeClr>
                </a:solidFill>
              </a:rPr>
              <a:t>dữ</a:t>
            </a:r>
            <a:r>
              <a:rPr lang="en-US" sz="2800" dirty="0">
                <a:solidFill>
                  <a:schemeClr val="bg2">
                    <a:lumMod val="25000"/>
                  </a:schemeClr>
                </a:solidFill>
              </a:rPr>
              <a:t> </a:t>
            </a:r>
            <a:r>
              <a:rPr lang="en-US" sz="2800" dirty="0" err="1">
                <a:solidFill>
                  <a:schemeClr val="bg2">
                    <a:lumMod val="25000"/>
                  </a:schemeClr>
                </a:solidFill>
              </a:rPr>
              <a:t>liệu</a:t>
            </a:r>
            <a:endParaRPr lang="en-US" sz="2800" dirty="0">
              <a:solidFill>
                <a:schemeClr val="bg2">
                  <a:lumMod val="25000"/>
                </a:schemeClr>
              </a:solidFill>
            </a:endParaRPr>
          </a:p>
        </p:txBody>
      </p:sp>
      <p:pic>
        <p:nvPicPr>
          <p:cNvPr id="8" name="Graphic 7" descr="Repeat">
            <a:extLst>
              <a:ext uri="{FF2B5EF4-FFF2-40B4-BE49-F238E27FC236}">
                <a16:creationId xmlns:a16="http://schemas.microsoft.com/office/drawing/2014/main" id="{CDB86368-4DC5-4302-96A4-7559C18FC3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011" y="2808733"/>
            <a:ext cx="646383" cy="646383"/>
          </a:xfrm>
          <a:prstGeom prst="rect">
            <a:avLst/>
          </a:prstGeom>
        </p:spPr>
      </p:pic>
      <p:sp>
        <p:nvSpPr>
          <p:cNvPr id="10" name="TextBox 9">
            <a:extLst>
              <a:ext uri="{FF2B5EF4-FFF2-40B4-BE49-F238E27FC236}">
                <a16:creationId xmlns:a16="http://schemas.microsoft.com/office/drawing/2014/main" id="{8E4D4543-03C9-46DD-B153-2B1810D3FFEE}"/>
              </a:ext>
            </a:extLst>
          </p:cNvPr>
          <p:cNvSpPr txBox="1"/>
          <p:nvPr/>
        </p:nvSpPr>
        <p:spPr>
          <a:xfrm>
            <a:off x="1269435" y="3569917"/>
            <a:ext cx="4010894" cy="639324"/>
          </a:xfrm>
          <a:prstGeom prst="round2Diag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400" dirty="0">
                <a:solidFill>
                  <a:schemeClr val="bg2">
                    <a:lumMod val="25000"/>
                  </a:schemeClr>
                </a:solidFill>
              </a:rPr>
              <a:t>      </a:t>
            </a:r>
            <a:r>
              <a:rPr lang="en-US" sz="2400" dirty="0" err="1">
                <a:solidFill>
                  <a:schemeClr val="bg2">
                    <a:lumMod val="25000"/>
                  </a:schemeClr>
                </a:solidFill>
              </a:rPr>
              <a:t>Thêm</a:t>
            </a:r>
            <a:r>
              <a:rPr lang="en-US" sz="2400" dirty="0">
                <a:solidFill>
                  <a:schemeClr val="bg2">
                    <a:lumMod val="25000"/>
                  </a:schemeClr>
                </a:solidFill>
              </a:rPr>
              <a:t> </a:t>
            </a:r>
            <a:r>
              <a:rPr lang="en-US" sz="2400" dirty="0" err="1">
                <a:solidFill>
                  <a:schemeClr val="bg2">
                    <a:lumMod val="25000"/>
                  </a:schemeClr>
                </a:solidFill>
              </a:rPr>
              <a:t>dữ</a:t>
            </a:r>
            <a:r>
              <a:rPr lang="en-US" sz="2400" dirty="0">
                <a:solidFill>
                  <a:schemeClr val="bg2">
                    <a:lumMod val="25000"/>
                  </a:schemeClr>
                </a:solidFill>
              </a:rPr>
              <a:t> </a:t>
            </a:r>
            <a:r>
              <a:rPr lang="en-US" sz="2400" dirty="0" err="1">
                <a:solidFill>
                  <a:schemeClr val="bg2">
                    <a:lumMod val="25000"/>
                  </a:schemeClr>
                </a:solidFill>
              </a:rPr>
              <a:t>liệu</a:t>
            </a:r>
            <a:endParaRPr lang="en-US" sz="2400" dirty="0">
              <a:solidFill>
                <a:schemeClr val="bg2">
                  <a:lumMod val="25000"/>
                </a:schemeClr>
              </a:solidFill>
            </a:endParaRPr>
          </a:p>
        </p:txBody>
      </p:sp>
      <p:pic>
        <p:nvPicPr>
          <p:cNvPr id="11" name="Graphic 10" descr="Add">
            <a:extLst>
              <a:ext uri="{FF2B5EF4-FFF2-40B4-BE49-F238E27FC236}">
                <a16:creationId xmlns:a16="http://schemas.microsoft.com/office/drawing/2014/main" id="{EAA52784-9AD4-4003-AB26-804CE2EA52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00693" y="3865378"/>
            <a:ext cx="229058" cy="229058"/>
          </a:xfrm>
          <a:prstGeom prst="rect">
            <a:avLst/>
          </a:prstGeom>
        </p:spPr>
      </p:pic>
      <p:graphicFrame>
        <p:nvGraphicFramePr>
          <p:cNvPr id="12" name="Table 11">
            <a:extLst>
              <a:ext uri="{FF2B5EF4-FFF2-40B4-BE49-F238E27FC236}">
                <a16:creationId xmlns:a16="http://schemas.microsoft.com/office/drawing/2014/main" id="{2B0DE6C1-4216-447C-A6F6-547E0BB82D67}"/>
              </a:ext>
            </a:extLst>
          </p:cNvPr>
          <p:cNvGraphicFramePr>
            <a:graphicFrameLocks noGrp="1"/>
          </p:cNvGraphicFramePr>
          <p:nvPr>
            <p:extLst>
              <p:ext uri="{D42A27DB-BD31-4B8C-83A1-F6EECF244321}">
                <p14:modId xmlns:p14="http://schemas.microsoft.com/office/powerpoint/2010/main" val="3357361854"/>
              </p:ext>
            </p:extLst>
          </p:nvPr>
        </p:nvGraphicFramePr>
        <p:xfrm>
          <a:off x="5194601" y="4330689"/>
          <a:ext cx="6735462" cy="370840"/>
        </p:xfrm>
        <a:graphic>
          <a:graphicData uri="http://schemas.openxmlformats.org/drawingml/2006/table">
            <a:tbl>
              <a:tblPr firstRow="1" bandRow="1">
                <a:tableStyleId>{3B4B98B0-60AC-42C2-AFA5-B58CD77FA1E5}</a:tableStyleId>
              </a:tblPr>
              <a:tblGrid>
                <a:gridCol w="385497">
                  <a:extLst>
                    <a:ext uri="{9D8B030D-6E8A-4147-A177-3AD203B41FA5}">
                      <a16:colId xmlns:a16="http://schemas.microsoft.com/office/drawing/2014/main" val="2260876487"/>
                    </a:ext>
                  </a:extLst>
                </a:gridCol>
                <a:gridCol w="2147454">
                  <a:extLst>
                    <a:ext uri="{9D8B030D-6E8A-4147-A177-3AD203B41FA5}">
                      <a16:colId xmlns:a16="http://schemas.microsoft.com/office/drawing/2014/main" val="3754292542"/>
                    </a:ext>
                  </a:extLst>
                </a:gridCol>
                <a:gridCol w="515049">
                  <a:extLst>
                    <a:ext uri="{9D8B030D-6E8A-4147-A177-3AD203B41FA5}">
                      <a16:colId xmlns:a16="http://schemas.microsoft.com/office/drawing/2014/main" val="2430021253"/>
                    </a:ext>
                  </a:extLst>
                </a:gridCol>
                <a:gridCol w="372762">
                  <a:extLst>
                    <a:ext uri="{9D8B030D-6E8A-4147-A177-3AD203B41FA5}">
                      <a16:colId xmlns:a16="http://schemas.microsoft.com/office/drawing/2014/main" val="1687411416"/>
                    </a:ext>
                  </a:extLst>
                </a:gridCol>
                <a:gridCol w="428625">
                  <a:extLst>
                    <a:ext uri="{9D8B030D-6E8A-4147-A177-3AD203B41FA5}">
                      <a16:colId xmlns:a16="http://schemas.microsoft.com/office/drawing/2014/main" val="484925230"/>
                    </a:ext>
                  </a:extLst>
                </a:gridCol>
                <a:gridCol w="557212">
                  <a:extLst>
                    <a:ext uri="{9D8B030D-6E8A-4147-A177-3AD203B41FA5}">
                      <a16:colId xmlns:a16="http://schemas.microsoft.com/office/drawing/2014/main" val="3038477793"/>
                    </a:ext>
                  </a:extLst>
                </a:gridCol>
                <a:gridCol w="1171575">
                  <a:extLst>
                    <a:ext uri="{9D8B030D-6E8A-4147-A177-3AD203B41FA5}">
                      <a16:colId xmlns:a16="http://schemas.microsoft.com/office/drawing/2014/main" val="1975281252"/>
                    </a:ext>
                  </a:extLst>
                </a:gridCol>
                <a:gridCol w="1157288">
                  <a:extLst>
                    <a:ext uri="{9D8B030D-6E8A-4147-A177-3AD203B41FA5}">
                      <a16:colId xmlns:a16="http://schemas.microsoft.com/office/drawing/2014/main" val="2141865876"/>
                    </a:ext>
                  </a:extLst>
                </a:gridCol>
              </a:tblGrid>
              <a:tr h="370840">
                <a:tc>
                  <a:txBody>
                    <a:bodyPr/>
                    <a:lstStyle/>
                    <a:p>
                      <a:pPr algn="ctr"/>
                      <a:r>
                        <a:rPr lang="en-US" sz="1500" b="0" dirty="0">
                          <a:solidFill>
                            <a:srgbClr val="FF0000"/>
                          </a:solidFill>
                          <a:latin typeface="Tahoma" panose="020B0604030504040204" pitchFamily="34" charset="0"/>
                          <a:ea typeface="Tahoma" panose="020B0604030504040204" pitchFamily="34" charset="0"/>
                          <a:cs typeface="Tahoma" panose="020B060403050404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500" b="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500" b="0" dirty="0" err="1">
                          <a:solidFill>
                            <a:srgbClr val="FF0000"/>
                          </a:solidFill>
                          <a:latin typeface="Tahoma" panose="020B0604030504040204" pitchFamily="34" charset="0"/>
                          <a:ea typeface="Tahoma" panose="020B0604030504040204" pitchFamily="34" charset="0"/>
                          <a:cs typeface="Tahoma" panose="020B0604030504040204" pitchFamily="34" charset="0"/>
                        </a:rPr>
                        <a:t>Nguyễn</a:t>
                      </a:r>
                      <a:r>
                        <a:rPr lang="en-US" sz="1500" b="0" dirty="0">
                          <a:solidFill>
                            <a:srgbClr val="FF0000"/>
                          </a:solidFill>
                          <a:latin typeface="Tahoma" panose="020B0604030504040204" pitchFamily="34" charset="0"/>
                          <a:ea typeface="Tahoma" panose="020B0604030504040204" pitchFamily="34" charset="0"/>
                          <a:cs typeface="Tahoma" panose="020B0604030504040204" pitchFamily="34" charset="0"/>
                        </a:rPr>
                        <a:t> Anh </a:t>
                      </a:r>
                      <a:r>
                        <a:rPr lang="en-US" sz="1500" b="0" dirty="0" err="1">
                          <a:solidFill>
                            <a:srgbClr val="FF0000"/>
                          </a:solidFill>
                          <a:latin typeface="Tahoma" panose="020B0604030504040204" pitchFamily="34" charset="0"/>
                          <a:ea typeface="Tahoma" panose="020B0604030504040204" pitchFamily="34" charset="0"/>
                          <a:cs typeface="Tahoma" panose="020B0604030504040204" pitchFamily="34" charset="0"/>
                        </a:rPr>
                        <a:t>Dũng</a:t>
                      </a:r>
                      <a:endParaRPr lang="en-US" sz="15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solidFill>
                            <a:srgbClr val="FF0000"/>
                          </a:solidFill>
                          <a:latin typeface="Tahoma" panose="020B0604030504040204" pitchFamily="34" charset="0"/>
                          <a:ea typeface="Tahoma" panose="020B0604030504040204" pitchFamily="34" charset="0"/>
                          <a:cs typeface="Tahoma" panose="020B0604030504040204"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solidFill>
                            <a:srgbClr val="FF0000"/>
                          </a:solidFill>
                          <a:latin typeface="Tahoma" panose="020B0604030504040204" pitchFamily="34" charset="0"/>
                          <a:ea typeface="Tahoma" panose="020B0604030504040204" pitchFamily="34" charset="0"/>
                          <a:cs typeface="Tahoma" panose="020B0604030504040204" pitchFamily="34" charset="0"/>
                        </a:rPr>
                        <a:t> 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solidFill>
                            <a:srgbClr val="FF0000"/>
                          </a:solidFill>
                          <a:latin typeface="Tahoma" panose="020B0604030504040204" pitchFamily="34" charset="0"/>
                          <a:ea typeface="Tahoma" panose="020B0604030504040204" pitchFamily="34" charset="0"/>
                          <a:cs typeface="Tahoma" panose="020B060403050404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solidFill>
                            <a:srgbClr val="FF0000"/>
                          </a:solidFill>
                          <a:latin typeface="Tahoma" panose="020B0604030504040204" pitchFamily="34" charset="0"/>
                          <a:ea typeface="Tahoma" panose="020B0604030504040204" pitchFamily="34" charset="0"/>
                          <a:cs typeface="Tahoma" panose="020B060403050404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solidFill>
                            <a:srgbClr val="FF0000"/>
                          </a:solidFill>
                          <a:latin typeface="Tahoma" panose="020B0604030504040204" pitchFamily="34" charset="0"/>
                          <a:ea typeface="Tahoma" panose="020B0604030504040204" pitchFamily="34" charset="0"/>
                          <a:cs typeface="Tahoma" panose="020B060403050404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solidFill>
                            <a:srgbClr val="FF0000"/>
                          </a:solidFill>
                          <a:latin typeface="Tahoma" panose="020B0604030504040204" pitchFamily="34" charset="0"/>
                          <a:ea typeface="Tahoma" panose="020B0604030504040204" pitchFamily="34" charset="0"/>
                          <a:cs typeface="Tahoma" panose="020B0604030504040204"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2541617"/>
                  </a:ext>
                </a:extLst>
              </a:tr>
            </a:tbl>
          </a:graphicData>
        </a:graphic>
      </p:graphicFrame>
      <p:sp>
        <p:nvSpPr>
          <p:cNvPr id="14" name="TextBox 13">
            <a:extLst>
              <a:ext uri="{FF2B5EF4-FFF2-40B4-BE49-F238E27FC236}">
                <a16:creationId xmlns:a16="http://schemas.microsoft.com/office/drawing/2014/main" id="{2F1D2735-433B-49C1-89AA-F91D883BEAFF}"/>
              </a:ext>
            </a:extLst>
          </p:cNvPr>
          <p:cNvSpPr txBox="1"/>
          <p:nvPr/>
        </p:nvSpPr>
        <p:spPr>
          <a:xfrm flipH="1">
            <a:off x="8593967" y="2826323"/>
            <a:ext cx="494608" cy="338554"/>
          </a:xfrm>
          <a:prstGeom prst="rect">
            <a:avLst/>
          </a:prstGeom>
          <a:noFill/>
        </p:spPr>
        <p:txBody>
          <a:bodyPr wrap="square" rtlCol="0">
            <a:spAutoFit/>
          </a:bodyPr>
          <a:lstStyle/>
          <a:p>
            <a:r>
              <a:rPr lang="en-US" sz="1600" dirty="0">
                <a:solidFill>
                  <a:srgbClr val="FF0000"/>
                </a:solidFill>
              </a:rPr>
              <a:t>10</a:t>
            </a:r>
          </a:p>
        </p:txBody>
      </p:sp>
    </p:spTree>
    <p:extLst>
      <p:ext uri="{BB962C8B-B14F-4D97-AF65-F5344CB8AC3E}">
        <p14:creationId xmlns:p14="http://schemas.microsoft.com/office/powerpoint/2010/main" val="1857588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8</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5070" y="420546"/>
            <a:ext cx="9050518" cy="945498"/>
          </a:xfrm>
        </p:spPr>
        <p:txBody>
          <a:bodyPr anchor="ctr">
            <a:normAutofit/>
          </a:bodyPr>
          <a:lstStyle/>
          <a:p>
            <a:r>
              <a:rPr lang="en-US" sz="3200" dirty="0">
                <a:latin typeface="+mn-lt"/>
              </a:rPr>
              <a:t>1. CẬP NHẬT DỮ LIỆU</a:t>
            </a:r>
            <a:endParaRPr lang="ru-RU" sz="3200" dirty="0">
              <a:latin typeface="+mn-lt"/>
            </a:endParaRPr>
          </a:p>
        </p:txBody>
      </p:sp>
      <p:pic>
        <p:nvPicPr>
          <p:cNvPr id="13" name="Picture 12">
            <a:extLst>
              <a:ext uri="{FF2B5EF4-FFF2-40B4-BE49-F238E27FC236}">
                <a16:creationId xmlns:a16="http://schemas.microsoft.com/office/drawing/2014/main" id="{E7803F2A-1E64-48D0-B102-C32FEFF01CC9}"/>
              </a:ext>
            </a:extLst>
          </p:cNvPr>
          <p:cNvPicPr>
            <a:picLocks noChangeAspect="1"/>
          </p:cNvPicPr>
          <p:nvPr/>
        </p:nvPicPr>
        <p:blipFill>
          <a:blip r:embed="rId2"/>
          <a:stretch>
            <a:fillRect/>
          </a:stretch>
        </p:blipFill>
        <p:spPr>
          <a:xfrm>
            <a:off x="5001491" y="2496181"/>
            <a:ext cx="6973963" cy="2202967"/>
          </a:xfrm>
          <a:prstGeom prst="rect">
            <a:avLst/>
          </a:prstGeom>
        </p:spPr>
      </p:pic>
      <p:sp>
        <p:nvSpPr>
          <p:cNvPr id="6" name="TextBox 5">
            <a:extLst>
              <a:ext uri="{FF2B5EF4-FFF2-40B4-BE49-F238E27FC236}">
                <a16:creationId xmlns:a16="http://schemas.microsoft.com/office/drawing/2014/main" id="{15571C28-5580-4990-A0A4-3D2D7104C474}"/>
              </a:ext>
            </a:extLst>
          </p:cNvPr>
          <p:cNvSpPr txBox="1"/>
          <p:nvPr/>
        </p:nvSpPr>
        <p:spPr>
          <a:xfrm>
            <a:off x="727360" y="2012128"/>
            <a:ext cx="3318165" cy="728924"/>
          </a:xfrm>
          <a:prstGeom prst="round2Diag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800" dirty="0">
                <a:solidFill>
                  <a:schemeClr val="bg2">
                    <a:lumMod val="25000"/>
                  </a:schemeClr>
                </a:solidFill>
              </a:rPr>
              <a:t>       L</a:t>
            </a:r>
            <a:r>
              <a:rPr lang="vi-VN" sz="2800" dirty="0">
                <a:solidFill>
                  <a:schemeClr val="bg2">
                    <a:lumMod val="25000"/>
                  </a:schemeClr>
                </a:solidFill>
              </a:rPr>
              <a:t>ư</a:t>
            </a:r>
            <a:r>
              <a:rPr lang="en-US" sz="2800" dirty="0">
                <a:solidFill>
                  <a:schemeClr val="bg2">
                    <a:lumMod val="25000"/>
                  </a:schemeClr>
                </a:solidFill>
              </a:rPr>
              <a:t>u </a:t>
            </a:r>
            <a:r>
              <a:rPr lang="en-US" sz="2800" dirty="0" err="1">
                <a:solidFill>
                  <a:schemeClr val="bg2">
                    <a:lumMod val="25000"/>
                  </a:schemeClr>
                </a:solidFill>
              </a:rPr>
              <a:t>dữ</a:t>
            </a:r>
            <a:r>
              <a:rPr lang="en-US" sz="2800" dirty="0">
                <a:solidFill>
                  <a:schemeClr val="bg2">
                    <a:lumMod val="25000"/>
                  </a:schemeClr>
                </a:solidFill>
              </a:rPr>
              <a:t> </a:t>
            </a:r>
            <a:r>
              <a:rPr lang="en-US" sz="2800" dirty="0" err="1">
                <a:solidFill>
                  <a:schemeClr val="bg2">
                    <a:lumMod val="25000"/>
                  </a:schemeClr>
                </a:solidFill>
              </a:rPr>
              <a:t>liệu</a:t>
            </a:r>
            <a:endParaRPr lang="en-US" sz="2800" dirty="0">
              <a:solidFill>
                <a:schemeClr val="bg2">
                  <a:lumMod val="25000"/>
                </a:schemeClr>
              </a:solidFill>
            </a:endParaRPr>
          </a:p>
        </p:txBody>
      </p:sp>
      <p:pic>
        <p:nvPicPr>
          <p:cNvPr id="5" name="Graphic 4" descr="Disk">
            <a:extLst>
              <a:ext uri="{FF2B5EF4-FFF2-40B4-BE49-F238E27FC236}">
                <a16:creationId xmlns:a16="http://schemas.microsoft.com/office/drawing/2014/main" id="{78D479A7-23F8-4B51-94D7-416C9339E6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070" y="2053693"/>
            <a:ext cx="639324" cy="639324"/>
          </a:xfrm>
          <a:prstGeom prst="rect">
            <a:avLst/>
          </a:prstGeom>
        </p:spPr>
      </p:pic>
      <p:sp>
        <p:nvSpPr>
          <p:cNvPr id="7" name="TextBox 6">
            <a:extLst>
              <a:ext uri="{FF2B5EF4-FFF2-40B4-BE49-F238E27FC236}">
                <a16:creationId xmlns:a16="http://schemas.microsoft.com/office/drawing/2014/main" id="{9DA50AF3-E5AC-4947-9956-979BD2304DCB}"/>
              </a:ext>
            </a:extLst>
          </p:cNvPr>
          <p:cNvSpPr txBox="1"/>
          <p:nvPr/>
        </p:nvSpPr>
        <p:spPr>
          <a:xfrm>
            <a:off x="727360" y="2767463"/>
            <a:ext cx="4010894" cy="728924"/>
          </a:xfrm>
          <a:prstGeom prst="round2Diag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800" dirty="0">
                <a:solidFill>
                  <a:schemeClr val="bg2">
                    <a:lumMod val="25000"/>
                  </a:schemeClr>
                </a:solidFill>
              </a:rPr>
              <a:t>       </a:t>
            </a:r>
            <a:r>
              <a:rPr lang="en-US" sz="2800" dirty="0" err="1">
                <a:solidFill>
                  <a:schemeClr val="bg2">
                    <a:lumMod val="25000"/>
                  </a:schemeClr>
                </a:solidFill>
              </a:rPr>
              <a:t>Cập</a:t>
            </a:r>
            <a:r>
              <a:rPr lang="en-US" sz="2800" dirty="0">
                <a:solidFill>
                  <a:schemeClr val="bg2">
                    <a:lumMod val="25000"/>
                  </a:schemeClr>
                </a:solidFill>
              </a:rPr>
              <a:t> </a:t>
            </a:r>
            <a:r>
              <a:rPr lang="en-US" sz="2800" dirty="0" err="1">
                <a:solidFill>
                  <a:schemeClr val="bg2">
                    <a:lumMod val="25000"/>
                  </a:schemeClr>
                </a:solidFill>
              </a:rPr>
              <a:t>nhật</a:t>
            </a:r>
            <a:r>
              <a:rPr lang="en-US" sz="2800" dirty="0">
                <a:solidFill>
                  <a:schemeClr val="bg2">
                    <a:lumMod val="25000"/>
                  </a:schemeClr>
                </a:solidFill>
              </a:rPr>
              <a:t> </a:t>
            </a:r>
            <a:r>
              <a:rPr lang="en-US" sz="2800" dirty="0" err="1">
                <a:solidFill>
                  <a:schemeClr val="bg2">
                    <a:lumMod val="25000"/>
                  </a:schemeClr>
                </a:solidFill>
              </a:rPr>
              <a:t>dữ</a:t>
            </a:r>
            <a:r>
              <a:rPr lang="en-US" sz="2800" dirty="0">
                <a:solidFill>
                  <a:schemeClr val="bg2">
                    <a:lumMod val="25000"/>
                  </a:schemeClr>
                </a:solidFill>
              </a:rPr>
              <a:t> </a:t>
            </a:r>
            <a:r>
              <a:rPr lang="en-US" sz="2800" dirty="0" err="1">
                <a:solidFill>
                  <a:schemeClr val="bg2">
                    <a:lumMod val="25000"/>
                  </a:schemeClr>
                </a:solidFill>
              </a:rPr>
              <a:t>liệu</a:t>
            </a:r>
            <a:endParaRPr lang="en-US" sz="2800" dirty="0">
              <a:solidFill>
                <a:schemeClr val="bg2">
                  <a:lumMod val="25000"/>
                </a:schemeClr>
              </a:solidFill>
            </a:endParaRPr>
          </a:p>
        </p:txBody>
      </p:sp>
      <p:pic>
        <p:nvPicPr>
          <p:cNvPr id="8" name="Graphic 7" descr="Repeat">
            <a:extLst>
              <a:ext uri="{FF2B5EF4-FFF2-40B4-BE49-F238E27FC236}">
                <a16:creationId xmlns:a16="http://schemas.microsoft.com/office/drawing/2014/main" id="{CDB86368-4DC5-4302-96A4-7559C18FC3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011" y="2808733"/>
            <a:ext cx="646383" cy="646383"/>
          </a:xfrm>
          <a:prstGeom prst="rect">
            <a:avLst/>
          </a:prstGeom>
        </p:spPr>
      </p:pic>
      <p:sp>
        <p:nvSpPr>
          <p:cNvPr id="10" name="TextBox 9">
            <a:extLst>
              <a:ext uri="{FF2B5EF4-FFF2-40B4-BE49-F238E27FC236}">
                <a16:creationId xmlns:a16="http://schemas.microsoft.com/office/drawing/2014/main" id="{8E4D4543-03C9-46DD-B153-2B1810D3FFEE}"/>
              </a:ext>
            </a:extLst>
          </p:cNvPr>
          <p:cNvSpPr txBox="1"/>
          <p:nvPr/>
        </p:nvSpPr>
        <p:spPr>
          <a:xfrm>
            <a:off x="1269435" y="3569917"/>
            <a:ext cx="4010894" cy="639324"/>
          </a:xfrm>
          <a:prstGeom prst="round2Diag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400" dirty="0">
                <a:solidFill>
                  <a:schemeClr val="bg2">
                    <a:lumMod val="25000"/>
                  </a:schemeClr>
                </a:solidFill>
              </a:rPr>
              <a:t>      </a:t>
            </a:r>
            <a:r>
              <a:rPr lang="en-US" sz="2400" dirty="0" err="1">
                <a:solidFill>
                  <a:schemeClr val="bg2">
                    <a:lumMod val="25000"/>
                  </a:schemeClr>
                </a:solidFill>
              </a:rPr>
              <a:t>Thêm</a:t>
            </a:r>
            <a:r>
              <a:rPr lang="en-US" sz="2400" dirty="0">
                <a:solidFill>
                  <a:schemeClr val="bg2">
                    <a:lumMod val="25000"/>
                  </a:schemeClr>
                </a:solidFill>
              </a:rPr>
              <a:t> </a:t>
            </a:r>
            <a:r>
              <a:rPr lang="en-US" sz="2400" dirty="0" err="1">
                <a:solidFill>
                  <a:schemeClr val="bg2">
                    <a:lumMod val="25000"/>
                  </a:schemeClr>
                </a:solidFill>
              </a:rPr>
              <a:t>dữ</a:t>
            </a:r>
            <a:r>
              <a:rPr lang="en-US" sz="2400" dirty="0">
                <a:solidFill>
                  <a:schemeClr val="bg2">
                    <a:lumMod val="25000"/>
                  </a:schemeClr>
                </a:solidFill>
              </a:rPr>
              <a:t> </a:t>
            </a:r>
            <a:r>
              <a:rPr lang="en-US" sz="2400" dirty="0" err="1">
                <a:solidFill>
                  <a:schemeClr val="bg2">
                    <a:lumMod val="25000"/>
                  </a:schemeClr>
                </a:solidFill>
              </a:rPr>
              <a:t>liệu</a:t>
            </a:r>
            <a:endParaRPr lang="en-US" sz="2400" dirty="0">
              <a:solidFill>
                <a:schemeClr val="bg2">
                  <a:lumMod val="25000"/>
                </a:schemeClr>
              </a:solidFill>
            </a:endParaRPr>
          </a:p>
        </p:txBody>
      </p:sp>
      <p:pic>
        <p:nvPicPr>
          <p:cNvPr id="11" name="Graphic 10" descr="Add">
            <a:extLst>
              <a:ext uri="{FF2B5EF4-FFF2-40B4-BE49-F238E27FC236}">
                <a16:creationId xmlns:a16="http://schemas.microsoft.com/office/drawing/2014/main" id="{EAA52784-9AD4-4003-AB26-804CE2EA52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00693" y="3865378"/>
            <a:ext cx="229058" cy="229058"/>
          </a:xfrm>
          <a:prstGeom prst="rect">
            <a:avLst/>
          </a:prstGeom>
        </p:spPr>
      </p:pic>
      <p:sp>
        <p:nvSpPr>
          <p:cNvPr id="15" name="TextBox 14">
            <a:extLst>
              <a:ext uri="{FF2B5EF4-FFF2-40B4-BE49-F238E27FC236}">
                <a16:creationId xmlns:a16="http://schemas.microsoft.com/office/drawing/2014/main" id="{9E838339-4364-46EF-82BC-7D5025AE2AF0}"/>
              </a:ext>
            </a:extLst>
          </p:cNvPr>
          <p:cNvSpPr txBox="1"/>
          <p:nvPr/>
        </p:nvSpPr>
        <p:spPr>
          <a:xfrm>
            <a:off x="1269435" y="4196447"/>
            <a:ext cx="4010894" cy="639324"/>
          </a:xfrm>
          <a:prstGeom prst="round2Diag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400" dirty="0">
                <a:solidFill>
                  <a:schemeClr val="bg2">
                    <a:lumMod val="25000"/>
                  </a:schemeClr>
                </a:solidFill>
              </a:rPr>
              <a:t>      </a:t>
            </a:r>
            <a:r>
              <a:rPr lang="en-US" sz="2400" dirty="0" err="1">
                <a:solidFill>
                  <a:schemeClr val="bg2">
                    <a:lumMod val="25000"/>
                  </a:schemeClr>
                </a:solidFill>
              </a:rPr>
              <a:t>Xoá</a:t>
            </a:r>
            <a:r>
              <a:rPr lang="en-US" sz="2400" dirty="0">
                <a:solidFill>
                  <a:schemeClr val="bg2">
                    <a:lumMod val="25000"/>
                  </a:schemeClr>
                </a:solidFill>
              </a:rPr>
              <a:t> </a:t>
            </a:r>
            <a:r>
              <a:rPr lang="en-US" sz="2400" dirty="0" err="1">
                <a:solidFill>
                  <a:schemeClr val="bg2">
                    <a:lumMod val="25000"/>
                  </a:schemeClr>
                </a:solidFill>
              </a:rPr>
              <a:t>dữ</a:t>
            </a:r>
            <a:r>
              <a:rPr lang="en-US" sz="2400" dirty="0">
                <a:solidFill>
                  <a:schemeClr val="bg2">
                    <a:lumMod val="25000"/>
                  </a:schemeClr>
                </a:solidFill>
              </a:rPr>
              <a:t> </a:t>
            </a:r>
            <a:r>
              <a:rPr lang="en-US" sz="2400" dirty="0" err="1">
                <a:solidFill>
                  <a:schemeClr val="bg2">
                    <a:lumMod val="25000"/>
                  </a:schemeClr>
                </a:solidFill>
              </a:rPr>
              <a:t>liệu</a:t>
            </a:r>
            <a:endParaRPr lang="en-US" sz="2400" dirty="0">
              <a:solidFill>
                <a:schemeClr val="bg2">
                  <a:lumMod val="25000"/>
                </a:schemeClr>
              </a:solidFill>
            </a:endParaRPr>
          </a:p>
        </p:txBody>
      </p:sp>
      <p:cxnSp>
        <p:nvCxnSpPr>
          <p:cNvPr id="18" name="Straight Connector 17">
            <a:extLst>
              <a:ext uri="{FF2B5EF4-FFF2-40B4-BE49-F238E27FC236}">
                <a16:creationId xmlns:a16="http://schemas.microsoft.com/office/drawing/2014/main" id="{2C9E5D68-AE33-445E-8C12-794215F18861}"/>
              </a:ext>
            </a:extLst>
          </p:cNvPr>
          <p:cNvCxnSpPr/>
          <p:nvPr/>
        </p:nvCxnSpPr>
        <p:spPr>
          <a:xfrm flipV="1">
            <a:off x="5280329" y="4209241"/>
            <a:ext cx="0" cy="306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77EDAC-6304-4AE3-AD70-39ABA7FA1AA8}"/>
              </a:ext>
            </a:extLst>
          </p:cNvPr>
          <p:cNvCxnSpPr/>
          <p:nvPr/>
        </p:nvCxnSpPr>
        <p:spPr>
          <a:xfrm>
            <a:off x="5167745" y="4209241"/>
            <a:ext cx="6525491" cy="0"/>
          </a:xfrm>
          <a:prstGeom prst="line">
            <a:avLst/>
          </a:prstGeom>
          <a:ln w="127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Graphic 21" descr="Close">
            <a:extLst>
              <a:ext uri="{FF2B5EF4-FFF2-40B4-BE49-F238E27FC236}">
                <a16:creationId xmlns:a16="http://schemas.microsoft.com/office/drawing/2014/main" id="{0FC1382F-44E4-46E9-83E9-6898D117B7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66292" y="4451292"/>
            <a:ext cx="291169" cy="291169"/>
          </a:xfrm>
          <a:prstGeom prst="rect">
            <a:avLst/>
          </a:prstGeom>
        </p:spPr>
      </p:pic>
    </p:spTree>
    <p:extLst>
      <p:ext uri="{BB962C8B-B14F-4D97-AF65-F5344CB8AC3E}">
        <p14:creationId xmlns:p14="http://schemas.microsoft.com/office/powerpoint/2010/main" val="3190773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9</a:t>
            </a:fld>
            <a:endParaRPr lang="ru-RU"/>
          </a:p>
        </p:txBody>
      </p:sp>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a:xfrm>
            <a:off x="755070" y="420546"/>
            <a:ext cx="9050518" cy="945498"/>
          </a:xfrm>
        </p:spPr>
        <p:txBody>
          <a:bodyPr anchor="ctr">
            <a:normAutofit/>
          </a:bodyPr>
          <a:lstStyle/>
          <a:p>
            <a:r>
              <a:rPr lang="en-US" sz="3200" dirty="0">
                <a:latin typeface="+mn-lt"/>
              </a:rPr>
              <a:t>1. CẬP NHẬT DỮ LIỆU</a:t>
            </a:r>
            <a:endParaRPr lang="ru-RU" sz="3200" dirty="0">
              <a:latin typeface="+mn-lt"/>
            </a:endParaRPr>
          </a:p>
        </p:txBody>
      </p:sp>
      <p:pic>
        <p:nvPicPr>
          <p:cNvPr id="13" name="Picture 12">
            <a:extLst>
              <a:ext uri="{FF2B5EF4-FFF2-40B4-BE49-F238E27FC236}">
                <a16:creationId xmlns:a16="http://schemas.microsoft.com/office/drawing/2014/main" id="{E7803F2A-1E64-48D0-B102-C32FEFF01CC9}"/>
              </a:ext>
            </a:extLst>
          </p:cNvPr>
          <p:cNvPicPr>
            <a:picLocks noChangeAspect="1"/>
          </p:cNvPicPr>
          <p:nvPr/>
        </p:nvPicPr>
        <p:blipFill>
          <a:blip r:embed="rId2"/>
          <a:stretch>
            <a:fillRect/>
          </a:stretch>
        </p:blipFill>
        <p:spPr>
          <a:xfrm>
            <a:off x="5001491" y="2496181"/>
            <a:ext cx="6973963" cy="2202967"/>
          </a:xfrm>
          <a:prstGeom prst="rect">
            <a:avLst/>
          </a:prstGeom>
        </p:spPr>
      </p:pic>
      <p:sp>
        <p:nvSpPr>
          <p:cNvPr id="6" name="TextBox 5">
            <a:extLst>
              <a:ext uri="{FF2B5EF4-FFF2-40B4-BE49-F238E27FC236}">
                <a16:creationId xmlns:a16="http://schemas.microsoft.com/office/drawing/2014/main" id="{15571C28-5580-4990-A0A4-3D2D7104C474}"/>
              </a:ext>
            </a:extLst>
          </p:cNvPr>
          <p:cNvSpPr txBox="1"/>
          <p:nvPr/>
        </p:nvSpPr>
        <p:spPr>
          <a:xfrm>
            <a:off x="727360" y="2012128"/>
            <a:ext cx="3318165" cy="728924"/>
          </a:xfrm>
          <a:prstGeom prst="round2Diag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800" dirty="0">
                <a:solidFill>
                  <a:schemeClr val="bg2">
                    <a:lumMod val="25000"/>
                  </a:schemeClr>
                </a:solidFill>
              </a:rPr>
              <a:t>       L</a:t>
            </a:r>
            <a:r>
              <a:rPr lang="vi-VN" sz="2800" dirty="0">
                <a:solidFill>
                  <a:schemeClr val="bg2">
                    <a:lumMod val="25000"/>
                  </a:schemeClr>
                </a:solidFill>
              </a:rPr>
              <a:t>ư</a:t>
            </a:r>
            <a:r>
              <a:rPr lang="en-US" sz="2800" dirty="0">
                <a:solidFill>
                  <a:schemeClr val="bg2">
                    <a:lumMod val="25000"/>
                  </a:schemeClr>
                </a:solidFill>
              </a:rPr>
              <a:t>u </a:t>
            </a:r>
            <a:r>
              <a:rPr lang="en-US" sz="2800" dirty="0" err="1">
                <a:solidFill>
                  <a:schemeClr val="bg2">
                    <a:lumMod val="25000"/>
                  </a:schemeClr>
                </a:solidFill>
              </a:rPr>
              <a:t>dữ</a:t>
            </a:r>
            <a:r>
              <a:rPr lang="en-US" sz="2800" dirty="0">
                <a:solidFill>
                  <a:schemeClr val="bg2">
                    <a:lumMod val="25000"/>
                  </a:schemeClr>
                </a:solidFill>
              </a:rPr>
              <a:t> </a:t>
            </a:r>
            <a:r>
              <a:rPr lang="en-US" sz="2800" dirty="0" err="1">
                <a:solidFill>
                  <a:schemeClr val="bg2">
                    <a:lumMod val="25000"/>
                  </a:schemeClr>
                </a:solidFill>
              </a:rPr>
              <a:t>liệu</a:t>
            </a:r>
            <a:endParaRPr lang="en-US" sz="2800" dirty="0">
              <a:solidFill>
                <a:schemeClr val="bg2">
                  <a:lumMod val="25000"/>
                </a:schemeClr>
              </a:solidFill>
            </a:endParaRPr>
          </a:p>
        </p:txBody>
      </p:sp>
      <p:pic>
        <p:nvPicPr>
          <p:cNvPr id="5" name="Graphic 4" descr="Disk">
            <a:extLst>
              <a:ext uri="{FF2B5EF4-FFF2-40B4-BE49-F238E27FC236}">
                <a16:creationId xmlns:a16="http://schemas.microsoft.com/office/drawing/2014/main" id="{78D479A7-23F8-4B51-94D7-416C9339E6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070" y="2053693"/>
            <a:ext cx="639324" cy="639324"/>
          </a:xfrm>
          <a:prstGeom prst="rect">
            <a:avLst/>
          </a:prstGeom>
        </p:spPr>
      </p:pic>
      <p:sp>
        <p:nvSpPr>
          <p:cNvPr id="7" name="TextBox 6">
            <a:extLst>
              <a:ext uri="{FF2B5EF4-FFF2-40B4-BE49-F238E27FC236}">
                <a16:creationId xmlns:a16="http://schemas.microsoft.com/office/drawing/2014/main" id="{9DA50AF3-E5AC-4947-9956-979BD2304DCB}"/>
              </a:ext>
            </a:extLst>
          </p:cNvPr>
          <p:cNvSpPr txBox="1"/>
          <p:nvPr/>
        </p:nvSpPr>
        <p:spPr>
          <a:xfrm>
            <a:off x="727360" y="2767463"/>
            <a:ext cx="4010894" cy="728924"/>
          </a:xfrm>
          <a:prstGeom prst="round2Diag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800" dirty="0">
                <a:solidFill>
                  <a:schemeClr val="bg2">
                    <a:lumMod val="25000"/>
                  </a:schemeClr>
                </a:solidFill>
              </a:rPr>
              <a:t>       </a:t>
            </a:r>
            <a:r>
              <a:rPr lang="en-US" sz="2800" dirty="0" err="1">
                <a:solidFill>
                  <a:schemeClr val="bg2">
                    <a:lumMod val="25000"/>
                  </a:schemeClr>
                </a:solidFill>
              </a:rPr>
              <a:t>Cập</a:t>
            </a:r>
            <a:r>
              <a:rPr lang="en-US" sz="2800" dirty="0">
                <a:solidFill>
                  <a:schemeClr val="bg2">
                    <a:lumMod val="25000"/>
                  </a:schemeClr>
                </a:solidFill>
              </a:rPr>
              <a:t> </a:t>
            </a:r>
            <a:r>
              <a:rPr lang="en-US" sz="2800" dirty="0" err="1">
                <a:solidFill>
                  <a:schemeClr val="bg2">
                    <a:lumMod val="25000"/>
                  </a:schemeClr>
                </a:solidFill>
              </a:rPr>
              <a:t>nhật</a:t>
            </a:r>
            <a:r>
              <a:rPr lang="en-US" sz="2800" dirty="0">
                <a:solidFill>
                  <a:schemeClr val="bg2">
                    <a:lumMod val="25000"/>
                  </a:schemeClr>
                </a:solidFill>
              </a:rPr>
              <a:t> </a:t>
            </a:r>
            <a:r>
              <a:rPr lang="en-US" sz="2800" dirty="0" err="1">
                <a:solidFill>
                  <a:schemeClr val="bg2">
                    <a:lumMod val="25000"/>
                  </a:schemeClr>
                </a:solidFill>
              </a:rPr>
              <a:t>dữ</a:t>
            </a:r>
            <a:r>
              <a:rPr lang="en-US" sz="2800" dirty="0">
                <a:solidFill>
                  <a:schemeClr val="bg2">
                    <a:lumMod val="25000"/>
                  </a:schemeClr>
                </a:solidFill>
              </a:rPr>
              <a:t> </a:t>
            </a:r>
            <a:r>
              <a:rPr lang="en-US" sz="2800" dirty="0" err="1">
                <a:solidFill>
                  <a:schemeClr val="bg2">
                    <a:lumMod val="25000"/>
                  </a:schemeClr>
                </a:solidFill>
              </a:rPr>
              <a:t>liệu</a:t>
            </a:r>
            <a:endParaRPr lang="en-US" sz="2800" dirty="0">
              <a:solidFill>
                <a:schemeClr val="bg2">
                  <a:lumMod val="25000"/>
                </a:schemeClr>
              </a:solidFill>
            </a:endParaRPr>
          </a:p>
        </p:txBody>
      </p:sp>
      <p:pic>
        <p:nvPicPr>
          <p:cNvPr id="8" name="Graphic 7" descr="Repeat">
            <a:extLst>
              <a:ext uri="{FF2B5EF4-FFF2-40B4-BE49-F238E27FC236}">
                <a16:creationId xmlns:a16="http://schemas.microsoft.com/office/drawing/2014/main" id="{CDB86368-4DC5-4302-96A4-7559C18FC3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011" y="2808733"/>
            <a:ext cx="646383" cy="646383"/>
          </a:xfrm>
          <a:prstGeom prst="rect">
            <a:avLst/>
          </a:prstGeom>
        </p:spPr>
      </p:pic>
      <p:sp>
        <p:nvSpPr>
          <p:cNvPr id="10" name="TextBox 9">
            <a:extLst>
              <a:ext uri="{FF2B5EF4-FFF2-40B4-BE49-F238E27FC236}">
                <a16:creationId xmlns:a16="http://schemas.microsoft.com/office/drawing/2014/main" id="{8E4D4543-03C9-46DD-B153-2B1810D3FFEE}"/>
              </a:ext>
            </a:extLst>
          </p:cNvPr>
          <p:cNvSpPr txBox="1"/>
          <p:nvPr/>
        </p:nvSpPr>
        <p:spPr>
          <a:xfrm>
            <a:off x="1269435" y="3569917"/>
            <a:ext cx="4010894" cy="639324"/>
          </a:xfrm>
          <a:prstGeom prst="round2Diag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400" dirty="0">
                <a:solidFill>
                  <a:schemeClr val="bg2">
                    <a:lumMod val="25000"/>
                  </a:schemeClr>
                </a:solidFill>
              </a:rPr>
              <a:t>      </a:t>
            </a:r>
            <a:r>
              <a:rPr lang="en-US" sz="2400" dirty="0" err="1">
                <a:solidFill>
                  <a:schemeClr val="bg2">
                    <a:lumMod val="25000"/>
                  </a:schemeClr>
                </a:solidFill>
              </a:rPr>
              <a:t>Thêm</a:t>
            </a:r>
            <a:r>
              <a:rPr lang="en-US" sz="2400" dirty="0">
                <a:solidFill>
                  <a:schemeClr val="bg2">
                    <a:lumMod val="25000"/>
                  </a:schemeClr>
                </a:solidFill>
              </a:rPr>
              <a:t> </a:t>
            </a:r>
            <a:r>
              <a:rPr lang="en-US" sz="2400" dirty="0" err="1">
                <a:solidFill>
                  <a:schemeClr val="bg2">
                    <a:lumMod val="25000"/>
                  </a:schemeClr>
                </a:solidFill>
              </a:rPr>
              <a:t>dữ</a:t>
            </a:r>
            <a:r>
              <a:rPr lang="en-US" sz="2400" dirty="0">
                <a:solidFill>
                  <a:schemeClr val="bg2">
                    <a:lumMod val="25000"/>
                  </a:schemeClr>
                </a:solidFill>
              </a:rPr>
              <a:t> </a:t>
            </a:r>
            <a:r>
              <a:rPr lang="en-US" sz="2400" dirty="0" err="1">
                <a:solidFill>
                  <a:schemeClr val="bg2">
                    <a:lumMod val="25000"/>
                  </a:schemeClr>
                </a:solidFill>
              </a:rPr>
              <a:t>liệu</a:t>
            </a:r>
            <a:endParaRPr lang="en-US" sz="2400" dirty="0">
              <a:solidFill>
                <a:schemeClr val="bg2">
                  <a:lumMod val="25000"/>
                </a:schemeClr>
              </a:solidFill>
            </a:endParaRPr>
          </a:p>
        </p:txBody>
      </p:sp>
      <p:pic>
        <p:nvPicPr>
          <p:cNvPr id="11" name="Graphic 10" descr="Add">
            <a:extLst>
              <a:ext uri="{FF2B5EF4-FFF2-40B4-BE49-F238E27FC236}">
                <a16:creationId xmlns:a16="http://schemas.microsoft.com/office/drawing/2014/main" id="{EAA52784-9AD4-4003-AB26-804CE2EA52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00693" y="3865378"/>
            <a:ext cx="229058" cy="229058"/>
          </a:xfrm>
          <a:prstGeom prst="rect">
            <a:avLst/>
          </a:prstGeom>
        </p:spPr>
      </p:pic>
      <p:sp>
        <p:nvSpPr>
          <p:cNvPr id="15" name="TextBox 14">
            <a:extLst>
              <a:ext uri="{FF2B5EF4-FFF2-40B4-BE49-F238E27FC236}">
                <a16:creationId xmlns:a16="http://schemas.microsoft.com/office/drawing/2014/main" id="{9E838339-4364-46EF-82BC-7D5025AE2AF0}"/>
              </a:ext>
            </a:extLst>
          </p:cNvPr>
          <p:cNvSpPr txBox="1"/>
          <p:nvPr/>
        </p:nvSpPr>
        <p:spPr>
          <a:xfrm>
            <a:off x="1269435" y="4196447"/>
            <a:ext cx="4010894" cy="639324"/>
          </a:xfrm>
          <a:prstGeom prst="round2Diag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400" dirty="0">
                <a:solidFill>
                  <a:schemeClr val="bg2">
                    <a:lumMod val="25000"/>
                  </a:schemeClr>
                </a:solidFill>
              </a:rPr>
              <a:t>      </a:t>
            </a:r>
            <a:r>
              <a:rPr lang="en-US" sz="2400" dirty="0" err="1">
                <a:solidFill>
                  <a:schemeClr val="bg2">
                    <a:lumMod val="25000"/>
                  </a:schemeClr>
                </a:solidFill>
              </a:rPr>
              <a:t>Xoá</a:t>
            </a:r>
            <a:r>
              <a:rPr lang="en-US" sz="2400" dirty="0">
                <a:solidFill>
                  <a:schemeClr val="bg2">
                    <a:lumMod val="25000"/>
                  </a:schemeClr>
                </a:solidFill>
              </a:rPr>
              <a:t> </a:t>
            </a:r>
            <a:r>
              <a:rPr lang="en-US" sz="2400" dirty="0" err="1">
                <a:solidFill>
                  <a:schemeClr val="bg2">
                    <a:lumMod val="25000"/>
                  </a:schemeClr>
                </a:solidFill>
              </a:rPr>
              <a:t>dữ</a:t>
            </a:r>
            <a:r>
              <a:rPr lang="en-US" sz="2400" dirty="0">
                <a:solidFill>
                  <a:schemeClr val="bg2">
                    <a:lumMod val="25000"/>
                  </a:schemeClr>
                </a:solidFill>
              </a:rPr>
              <a:t> </a:t>
            </a:r>
            <a:r>
              <a:rPr lang="en-US" sz="2400" dirty="0" err="1">
                <a:solidFill>
                  <a:schemeClr val="bg2">
                    <a:lumMod val="25000"/>
                  </a:schemeClr>
                </a:solidFill>
              </a:rPr>
              <a:t>liệu</a:t>
            </a:r>
            <a:endParaRPr lang="en-US" sz="2400" dirty="0">
              <a:solidFill>
                <a:schemeClr val="bg2">
                  <a:lumMod val="25000"/>
                </a:schemeClr>
              </a:solidFill>
            </a:endParaRPr>
          </a:p>
        </p:txBody>
      </p:sp>
      <p:cxnSp>
        <p:nvCxnSpPr>
          <p:cNvPr id="18" name="Straight Connector 17">
            <a:extLst>
              <a:ext uri="{FF2B5EF4-FFF2-40B4-BE49-F238E27FC236}">
                <a16:creationId xmlns:a16="http://schemas.microsoft.com/office/drawing/2014/main" id="{2C9E5D68-AE33-445E-8C12-794215F18861}"/>
              </a:ext>
            </a:extLst>
          </p:cNvPr>
          <p:cNvCxnSpPr/>
          <p:nvPr/>
        </p:nvCxnSpPr>
        <p:spPr>
          <a:xfrm flipV="1">
            <a:off x="5280329" y="4209241"/>
            <a:ext cx="0" cy="306868"/>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Graphic 21" descr="Close">
            <a:extLst>
              <a:ext uri="{FF2B5EF4-FFF2-40B4-BE49-F238E27FC236}">
                <a16:creationId xmlns:a16="http://schemas.microsoft.com/office/drawing/2014/main" id="{0FC1382F-44E4-46E9-83E9-6898D117B7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66292" y="4451292"/>
            <a:ext cx="291169" cy="291169"/>
          </a:xfrm>
          <a:prstGeom prst="rect">
            <a:avLst/>
          </a:prstGeom>
        </p:spPr>
      </p:pic>
      <p:sp>
        <p:nvSpPr>
          <p:cNvPr id="16" name="TextBox 15">
            <a:extLst>
              <a:ext uri="{FF2B5EF4-FFF2-40B4-BE49-F238E27FC236}">
                <a16:creationId xmlns:a16="http://schemas.microsoft.com/office/drawing/2014/main" id="{C2D765D3-B9B6-4B9E-AA2C-05F19DCD6434}"/>
              </a:ext>
            </a:extLst>
          </p:cNvPr>
          <p:cNvSpPr txBox="1"/>
          <p:nvPr/>
        </p:nvSpPr>
        <p:spPr>
          <a:xfrm>
            <a:off x="1269435" y="4822977"/>
            <a:ext cx="4010894" cy="639324"/>
          </a:xfrm>
          <a:prstGeom prst="round2Diag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400" dirty="0">
                <a:solidFill>
                  <a:schemeClr val="bg2">
                    <a:lumMod val="25000"/>
                  </a:schemeClr>
                </a:solidFill>
              </a:rPr>
              <a:t>      </a:t>
            </a:r>
            <a:r>
              <a:rPr lang="en-US" sz="2400" dirty="0" err="1">
                <a:solidFill>
                  <a:schemeClr val="bg2">
                    <a:lumMod val="25000"/>
                  </a:schemeClr>
                </a:solidFill>
              </a:rPr>
              <a:t>Chỉnh</a:t>
            </a:r>
            <a:r>
              <a:rPr lang="en-US" sz="2400" dirty="0">
                <a:solidFill>
                  <a:schemeClr val="bg2">
                    <a:lumMod val="25000"/>
                  </a:schemeClr>
                </a:solidFill>
              </a:rPr>
              <a:t> </a:t>
            </a:r>
            <a:r>
              <a:rPr lang="en-US" sz="2400" dirty="0" err="1">
                <a:solidFill>
                  <a:schemeClr val="bg2">
                    <a:lumMod val="25000"/>
                  </a:schemeClr>
                </a:solidFill>
              </a:rPr>
              <a:t>sửa</a:t>
            </a:r>
            <a:r>
              <a:rPr lang="en-US" sz="2400" dirty="0">
                <a:solidFill>
                  <a:schemeClr val="bg2">
                    <a:lumMod val="25000"/>
                  </a:schemeClr>
                </a:solidFill>
              </a:rPr>
              <a:t> </a:t>
            </a:r>
            <a:r>
              <a:rPr lang="en-US" sz="2400" dirty="0" err="1">
                <a:solidFill>
                  <a:schemeClr val="bg2">
                    <a:lumMod val="25000"/>
                  </a:schemeClr>
                </a:solidFill>
              </a:rPr>
              <a:t>dữ</a:t>
            </a:r>
            <a:r>
              <a:rPr lang="en-US" sz="2400" dirty="0">
                <a:solidFill>
                  <a:schemeClr val="bg2">
                    <a:lumMod val="25000"/>
                  </a:schemeClr>
                </a:solidFill>
              </a:rPr>
              <a:t> </a:t>
            </a:r>
            <a:r>
              <a:rPr lang="en-US" sz="2400" dirty="0" err="1">
                <a:solidFill>
                  <a:schemeClr val="bg2">
                    <a:lumMod val="25000"/>
                  </a:schemeClr>
                </a:solidFill>
              </a:rPr>
              <a:t>liệu</a:t>
            </a:r>
            <a:endParaRPr lang="en-US" sz="2400" dirty="0">
              <a:solidFill>
                <a:schemeClr val="bg2">
                  <a:lumMod val="25000"/>
                </a:schemeClr>
              </a:solidFill>
            </a:endParaRPr>
          </a:p>
        </p:txBody>
      </p:sp>
      <p:pic>
        <p:nvPicPr>
          <p:cNvPr id="1026" name="Picture 2" descr="Editable Clipart PNG Images, Vector Edit Profile Icon, Edit Icons, Profile  Icons, Account PNG Image For Free Download">
            <a:extLst>
              <a:ext uri="{FF2B5EF4-FFF2-40B4-BE49-F238E27FC236}">
                <a16:creationId xmlns:a16="http://schemas.microsoft.com/office/drawing/2014/main" id="{6217CD89-0F85-481D-8743-4D12AD0683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4695" y="4975146"/>
            <a:ext cx="474361" cy="4743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ED83EBA-283D-49E0-AA8A-CBF8D86E94EC}"/>
              </a:ext>
            </a:extLst>
          </p:cNvPr>
          <p:cNvSpPr txBox="1"/>
          <p:nvPr/>
        </p:nvSpPr>
        <p:spPr>
          <a:xfrm flipH="1">
            <a:off x="10309750" y="3755882"/>
            <a:ext cx="494608" cy="338554"/>
          </a:xfrm>
          <a:prstGeom prst="rect">
            <a:avLst/>
          </a:prstGeom>
          <a:noFill/>
        </p:spPr>
        <p:txBody>
          <a:bodyPr wrap="square" rtlCol="0">
            <a:spAutoFit/>
          </a:bodyPr>
          <a:lstStyle/>
          <a:p>
            <a:r>
              <a:rPr lang="en-US" sz="1600" dirty="0">
                <a:solidFill>
                  <a:srgbClr val="FF0000"/>
                </a:solidFill>
              </a:rPr>
              <a:t>8</a:t>
            </a:r>
          </a:p>
        </p:txBody>
      </p:sp>
      <p:cxnSp>
        <p:nvCxnSpPr>
          <p:cNvPr id="14" name="Straight Connector 13">
            <a:extLst>
              <a:ext uri="{FF2B5EF4-FFF2-40B4-BE49-F238E27FC236}">
                <a16:creationId xmlns:a16="http://schemas.microsoft.com/office/drawing/2014/main" id="{FD97596C-4872-42CC-8B6F-26AD0143D325}"/>
              </a:ext>
            </a:extLst>
          </p:cNvPr>
          <p:cNvCxnSpPr/>
          <p:nvPr/>
        </p:nvCxnSpPr>
        <p:spPr>
          <a:xfrm>
            <a:off x="10110393" y="3839308"/>
            <a:ext cx="225103" cy="1521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482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12024DF7-0783-4549-86B7-A48B29FBA9C2}">
  <ds:schemaRefs>
    <ds:schemaRef ds:uri="http://purl.org/dc/dcmitype/"/>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fb0879af-3eba-417a-a55a-ffe6dcd6ca77"/>
    <ds:schemaRef ds:uri="6dc4bcd6-49db-4c07-9060-8acfc67cef9f"/>
    <ds:schemaRef ds:uri="http://schemas.microsoft.com/sharepoint/v3"/>
    <ds:schemaRef ds:uri="http://purl.org/dc/terms/"/>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280</TotalTime>
  <Words>910</Words>
  <Application>Microsoft Office PowerPoint</Application>
  <PresentationFormat>Widescreen</PresentationFormat>
  <Paragraphs>107</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 Gothic</vt:lpstr>
      <vt:lpstr>Kartika</vt:lpstr>
      <vt:lpstr>Roboto</vt:lpstr>
      <vt:lpstr>Tahoma</vt:lpstr>
      <vt:lpstr>Times New Roman</vt:lpstr>
      <vt:lpstr>Wingdings</vt:lpstr>
      <vt:lpstr>Office Theme</vt:lpstr>
      <vt:lpstr>BÀI 10.</vt:lpstr>
      <vt:lpstr>?</vt:lpstr>
      <vt:lpstr>CÔNG VIỆC QUẢN LÍ</vt:lpstr>
      <vt:lpstr>Quản lí kết quả học tập của học sinh</vt:lpstr>
      <vt:lpstr>1. CẬP NHẬT DỮ LIỆU</vt:lpstr>
      <vt:lpstr>1. CẬP NHẬT DỮ LIỆU</vt:lpstr>
      <vt:lpstr>1. CẬP NHẬT DỮ LIỆU</vt:lpstr>
      <vt:lpstr>1. CẬP NHẬT DỮ LIỆU</vt:lpstr>
      <vt:lpstr>1. CẬP NHẬT DỮ LIỆU</vt:lpstr>
      <vt:lpstr>2. TRUY XUẤT DỮ LIỆU VÀ KHAI THÁC THÔNG TIN</vt:lpstr>
      <vt:lpstr>2. TRUY XUẤT DỮ LIỆU VÀ KHAI THÁC THÔNG TIN</vt:lpstr>
      <vt:lpstr>2. TRUY XUẤT DỮ LIỆU VÀ KHAI THÁC THÔNG TIN</vt:lpstr>
      <vt:lpstr>2. TRUY XUẤT DỮ LIỆU VÀ KHAI THÁC THÔNG TIN</vt:lpstr>
      <vt:lpstr>2. TRUY XUẤT DỮ LIỆU VÀ KHAI THÁC THÔNG TIN</vt:lpstr>
      <vt:lpstr>2. TRUY XUẤT DỮ LIỆU VÀ KHAI THÁC THÔNG TIN</vt:lpstr>
      <vt:lpstr>?</vt:lpstr>
      <vt:lpstr>3. THU THẬP DỮ LIỆU TỰ ĐỘNG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TIN11_BÀI 10. LUU TRU DU LIEU VA KHAI THAC THONG TIN PHUC VU QUAN LI</dc:title>
  <dc:creator>Trần Quốc Minh</dc:creator>
  <cp:lastModifiedBy>Administrator</cp:lastModifiedBy>
  <cp:revision>28</cp:revision>
  <dcterms:created xsi:type="dcterms:W3CDTF">2023-07-12T14:45:49Z</dcterms:created>
  <dcterms:modified xsi:type="dcterms:W3CDTF">2024-11-15T00:54:53Z</dcterms:modified>
</cp:coreProperties>
</file>