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448" r:id="rId5"/>
    <p:sldId id="2465" r:id="rId6"/>
    <p:sldId id="2466" r:id="rId7"/>
    <p:sldId id="2467" r:id="rId8"/>
    <p:sldId id="2468" r:id="rId9"/>
    <p:sldId id="2470" r:id="rId10"/>
    <p:sldId id="2469" r:id="rId11"/>
    <p:sldId id="2471" r:id="rId12"/>
    <p:sldId id="2472" r:id="rId13"/>
    <p:sldId id="2473" r:id="rId14"/>
    <p:sldId id="2474" r:id="rId15"/>
    <p:sldId id="2475" r:id="rId16"/>
    <p:sldId id="2476" r:id="rId17"/>
    <p:sldId id="2477" r:id="rId18"/>
    <p:sldId id="2478" r:id="rId19"/>
    <p:sldId id="2479" r:id="rId20"/>
    <p:sldId id="2480" r:id="rId21"/>
    <p:sldId id="2481" r:id="rId22"/>
    <p:sldId id="2482" r:id="rId23"/>
    <p:sldId id="2483" r:id="rId24"/>
    <p:sldId id="2484" r:id="rId25"/>
    <p:sldId id="2485" r:id="rId26"/>
    <p:sldId id="2486" r:id="rId27"/>
    <p:sldId id="262" r:id="rId28"/>
    <p:sldId id="2462" r:id="rId29"/>
    <p:sldId id="2463" r:id="rId30"/>
    <p:sldId id="2464" r:id="rId31"/>
    <p:sldId id="280" r:id="rId32"/>
    <p:sldId id="282" r:id="rId33"/>
    <p:sldId id="283" r:id="rId34"/>
    <p:sldId id="284" r:id="rId35"/>
    <p:sldId id="281" r:id="rId36"/>
    <p:sldId id="285" r:id="rId37"/>
    <p:sldId id="286" r:id="rId38"/>
    <p:sldId id="287" r:id="rId39"/>
    <p:sldId id="243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p:cViewPr varScale="1">
        <p:scale>
          <a:sx n="60" d="100"/>
          <a:sy n="60" d="100"/>
        </p:scale>
        <p:origin x="1128" y="84"/>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18/10/2024</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18/10/2024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18/10/2024</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1039090" y="482438"/>
            <a:ext cx="10113818" cy="3625949"/>
          </a:xfrm>
        </p:spPr>
        <p:txBody>
          <a:bodyPr/>
          <a:lstStyle/>
          <a:p>
            <a:r>
              <a:rPr lang="en-US" sz="5400" b="1" cap="none" spc="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a:t>
            </a:r>
            <a:r>
              <a:rPr lang="en-US" sz="5400" b="1" cap="none" spc="0" smtClean="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18</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r>
            <a:b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a:t>
            </a:r>
            <a:r>
              <a:rPr lang="en-US" sz="5400" b="1" cap="none" spc="0" smtClean="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 </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LỆNH VÀO – RA ĐƠN GIẢN</a:t>
            </a:r>
            <a:endParaRPr lang="en-US" sz="5400"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
        <p:nvSpPr>
          <p:cNvPr id="2" name="Text Placeholder 1"/>
          <p:cNvSpPr>
            <a:spLocks noGrp="1"/>
          </p:cNvSpPr>
          <p:nvPr>
            <p:ph type="body" idx="1"/>
          </p:nvPr>
        </p:nvSpPr>
        <p:spPr>
          <a:xfrm>
            <a:off x="4038600" y="4635205"/>
            <a:ext cx="4114800" cy="518795"/>
          </a:xfrm>
        </p:spPr>
        <p:txBody>
          <a:bodyPr/>
          <a:lstStyle/>
          <a:p>
            <a:endParaRPr lang="en-US"/>
          </a:p>
        </p:txBody>
      </p:sp>
    </p:spTree>
    <p:extLst>
      <p:ext uri="{BB962C8B-B14F-4D97-AF65-F5344CB8AC3E}">
        <p14:creationId xmlns:p14="http://schemas.microsoft.com/office/powerpoint/2010/main" val="392783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17785" y="1029319"/>
            <a:ext cx="9401907" cy="3701236"/>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kiểu và giá trị của các biểu thức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"15 + 20 - 7"                      b) 32 &gt; 45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13 != 8+5                        d) 1 ==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2"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88121" y="236998"/>
            <a:ext cx="9097109" cy="5856387"/>
          </a:xfrm>
          <a:prstGeom prst="cloudCallout">
            <a:avLst>
              <a:gd name="adj1" fmla="val -35781"/>
              <a:gd name="adj2" fmla="val 432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3. Tìm hiểu cách chuyển đổi giữa các kiểu dữ liệu</a:t>
            </a: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chuyển đổi dữ liệu kiểu này sang kiểu khác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có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với giá trị "123". Nếu muốn biến s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là số nguyên 123 chứ không phải là xâu "123"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em phải làm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584" y="439910"/>
            <a:ext cx="11418278" cy="5543056"/>
          </a:xfrm>
          <a:prstGeom prst="rect">
            <a:avLst/>
          </a:prstGeom>
        </p:spPr>
        <p:txBody>
          <a:bodyPr wrap="square">
            <a:spAutoFit/>
          </a:bodyPr>
          <a:lstStyle/>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int (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chuyển đổi số thực hoặc xâu chứa số nguyên thành số nguyên. Quan sát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 int</a:t>
            </a:r>
            <a:r>
              <a:rPr lang="en-US" sz="2800">
                <a:latin typeface="Times New Roman" panose="02020603050405020304" pitchFamily="18" charset="0"/>
                <a:ea typeface="Times New Roman" panose="02020603050405020304" pitchFamily="18" charset="0"/>
                <a:cs typeface="Times New Roman" panose="02020603050405020304" pitchFamily="18" charset="0"/>
              </a:rPr>
              <a:t>(12.6)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(“10.35”)  # Lệnh in không chuyển đổi được xâu chứa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File “&lt;pyshell#21&gt;”,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int(“10.35”)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ValueErrpr : invalid literal for int( ) with base 10: “10.35”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180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923" y="773723"/>
            <a:ext cx="11301046" cy="5262979"/>
          </a:xfrm>
          <a:prstGeom prst="rect">
            <a:avLst/>
          </a:prstGeom>
        </p:spPr>
        <p:txBody>
          <a:bodyPr wrap="square">
            <a:spAutoFit/>
          </a:bodyPr>
          <a:lstStyle/>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float ( )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để chuyển đổi số nguyên và xâu kí tự thành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latin typeface="Times New Roman" panose="02020603050405020304" pitchFamily="18" charset="0"/>
                <a:ea typeface="Malgun Gothic" panose="020B0503020000020004" pitchFamily="34" charset="-127"/>
                <a:cs typeface="Times New Roman" panose="02020603050405020304" pitchFamily="18" charset="0"/>
              </a:rPr>
              <a:t>(8)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8.0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str ( ) </a:t>
            </a:r>
            <a:r>
              <a:rPr lang="en-US" sz="2800">
                <a:latin typeface="Times New Roman" panose="02020603050405020304" pitchFamily="18" charset="0"/>
                <a:ea typeface="Malgun Gothic" panose="020B0503020000020004" pitchFamily="34" charset="-127"/>
                <a:cs typeface="Times New Roman" panose="02020603050405020304" pitchFamily="18" charset="0"/>
              </a:rPr>
              <a:t>dùng để chuyển đổi các kiểu dữ liệu khác thành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‘46’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(2&gt;3)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854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723" y="865993"/>
            <a:ext cx="10691446" cy="4647426"/>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Chú ý: </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Các lệnh int ( ), float ( ) chỉ có thể chuyển đổi các xâu ghi giá trị số trực tiếp, không chuyển đổi xâu có công thức,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(“12+45”)</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File “&lt;pyshell#27&gt;”,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int(“12+45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ValueError: invalid literal for int( ) with base 10: “12+45”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26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1293" y="1887926"/>
            <a:ext cx="10668000" cy="2431435"/>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str ( ) có chức năng chuyển đổi dữ liệu từ các kiểu khác tương ứng về kiểu số nguyên, số thực và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không thực hiện xâu là biểu thức toán.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452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 y="0"/>
            <a:ext cx="12191999" cy="5294174"/>
          </a:xfrm>
          <a:prstGeom prst="cloudCallout">
            <a:avLst>
              <a:gd name="adj1" fmla="val -28910"/>
              <a:gd name="adj2" fmla="val 5895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Malgun Gothic" panose="020B0503020000020004" pitchFamily="34" charset="-127"/>
                <a:cs typeface="Times New Roman" panose="02020603050405020304" pitchFamily="18" charset="0"/>
              </a:rPr>
              <a:t>Bài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Mỗi lệnh sau sẽ trả lại các giá trị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(150)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b)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(“1110”)</a:t>
            </a:r>
            <a:r>
              <a:rPr lang="en-US" sz="2800">
                <a:latin typeface="Times New Roman" panose="02020603050405020304" pitchFamily="18" charset="0"/>
                <a:ea typeface="Malgun Gothic" panose="020B0503020000020004" pitchFamily="34" charset="-127"/>
                <a:cs typeface="Times New Roman" panose="02020603050405020304" pitchFamily="18" charset="0"/>
              </a:rPr>
              <a:t>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(“15,0”)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2.</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Lệnh nào sau đây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(“12,0”)</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latin typeface="Times New Roman" panose="02020603050405020304" pitchFamily="18" charset="0"/>
                <a:ea typeface="Malgun Gothic" panose="020B0503020000020004" pitchFamily="34" charset="-127"/>
                <a:cs typeface="Times New Roman" panose="02020603050405020304" pitchFamily="18" charset="0"/>
              </a:rPr>
              <a:t>(13+1)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(17,001)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430213" y="635583"/>
            <a:ext cx="9097109" cy="431030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4. Nhập dữ liệu kiểu số nguyên hoặc số thực từ bàn phím</a:t>
            </a: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Dữ </a:t>
            </a:r>
            <a:r>
              <a:rPr lang="en-US" sz="2800">
                <a:latin typeface="Times New Roman" panose="02020603050405020304" pitchFamily="18" charset="0"/>
                <a:cs typeface="Times New Roman" panose="02020603050405020304" pitchFamily="18" charset="0"/>
              </a:rPr>
              <a:t>liệu nhập từ bàn phím bằng lệnh input ( ) luôn là xâu kí tự nên muốn nhập dữ liệu đầu vào là số nguyên hay số thực thì phải làm thế nào?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13" y="4945884"/>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307" y="717796"/>
            <a:ext cx="9706708" cy="4955203"/>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nhập số nguyên, số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 vào từ bàn phím: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n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tự nhiên:  13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rPr>
              <a:t>&gt;&gt;&gt; </a:t>
            </a:r>
            <a:r>
              <a:rPr lang="en-US" sz="2800">
                <a:latin typeface="Times New Roman" panose="02020603050405020304" pitchFamily="18" charset="0"/>
                <a:ea typeface="Times New Roman" panose="02020603050405020304" pitchFamily="18" charset="0"/>
              </a:rPr>
              <a:t>x = </a:t>
            </a:r>
            <a:r>
              <a:rPr lang="en-US" sz="2800">
                <a:solidFill>
                  <a:srgbClr val="FF3399"/>
                </a:solidFill>
                <a:latin typeface="Times New Roman" panose="02020603050405020304" pitchFamily="18" charset="0"/>
                <a:ea typeface="Times New Roman" panose="02020603050405020304" pitchFamily="18" charset="0"/>
              </a:rPr>
              <a:t>float( input</a:t>
            </a:r>
            <a:r>
              <a:rPr lang="en-US" sz="2800">
                <a:solidFill>
                  <a:srgbClr val="3399FF"/>
                </a:solidFill>
                <a:latin typeface="Times New Roman" panose="02020603050405020304" pitchFamily="18" charset="0"/>
                <a:ea typeface="Times New Roman" panose="02020603050405020304" pitchFamily="18" charset="0"/>
              </a:rPr>
              <a:t>(“Nhập số thực x: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20481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570892" y="2261774"/>
            <a:ext cx="8698523" cy="1452384"/>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Dùng lệnh x  =  </a:t>
            </a:r>
            <a:r>
              <a:rPr lang="en-US" sz="2800">
                <a:solidFill>
                  <a:srgbClr val="FF3399"/>
                </a:solidFill>
                <a:latin typeface="Times New Roman" panose="02020603050405020304" pitchFamily="18" charset="0"/>
                <a:ea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rPr>
              <a:t>(“Nhập số x: ”</a:t>
            </a:r>
            <a:r>
              <a:rPr lang="en-US" sz="2800">
                <a:latin typeface="Times New Roman" panose="02020603050405020304" pitchFamily="18" charset="0"/>
                <a:ea typeface="Times New Roman" panose="02020603050405020304" pitchFamily="18" charset="0"/>
              </a:rPr>
              <a:t>) để nhập số cho biến x là đúng hay sai?</a:t>
            </a:r>
            <a:endParaRPr lang="en-US" sz="2800"/>
          </a:p>
        </p:txBody>
      </p:sp>
      <p:pic>
        <p:nvPicPr>
          <p:cNvPr id="7"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38" y="4190815"/>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11"/>
            <a:ext cx="12064620" cy="5172361"/>
          </a:xfrm>
          <a:prstGeom prst="cloudCallout">
            <a:avLst>
              <a:gd name="adj1" fmla="val -39995"/>
              <a:gd name="adj2" fmla="val 42983"/>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Để tương tác với người sử dụng trong khi thực hiện chương trình, các ngôn ngữ lập trình có các câu lệnh để đưa dữ liệu ra màn hình hay nhập dữ liệu vào từ bàn phím. Em đã biết Python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có </a:t>
            </a:r>
            <a:r>
              <a:rPr lang="nl-NL" sz="2400">
                <a:latin typeface="Times New Roman" panose="02020603050405020304" pitchFamily="18" charset="0"/>
                <a:ea typeface="Times New Roman" panose="02020603050405020304" pitchFamily="18" charset="0"/>
                <a:cs typeface="Times New Roman" panose="02020603050405020304" pitchFamily="18" charset="0"/>
              </a:rPr>
              <a:t>lệnh print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400">
                <a:latin typeface="Times New Roman" panose="02020603050405020304" pitchFamily="18" charset="0"/>
                <a:ea typeface="Times New Roman" panose="02020603050405020304" pitchFamily="18" charset="0"/>
                <a:cs typeface="Times New Roman" panose="02020603050405020304" pitchFamily="18" charset="0"/>
              </a:rPr>
              <a:t>dùng để đưa dữ liệu ra màn hình. Để nhập dữ liệu từ bàn phím khi thực hiện chương trình, Python sử dụng câu lệnh input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	Em dự đoán lệnh nhập dữ liệu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input() </a:t>
            </a:r>
            <a:r>
              <a:rPr lang="nl-NL" sz="2400">
                <a:latin typeface="Times New Roman" panose="02020603050405020304" pitchFamily="18" charset="0"/>
                <a:ea typeface="Times New Roman" panose="02020603050405020304" pitchFamily="18" charset="0"/>
                <a:cs typeface="Times New Roman" panose="02020603050405020304" pitchFamily="18" charset="0"/>
              </a:rPr>
              <a:t>có cú pháp và chức năng như thế nào?</a:t>
            </a:r>
            <a:endParaRPr lang="en-US" sz="24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text, application, Word&#10;&#10;Description automatically generated"/>
          <p:cNvPicPr/>
          <p:nvPr/>
        </p:nvPicPr>
        <p:blipFill rotWithShape="1">
          <a:blip r:embed="rId2"/>
          <a:srcRect l="79392" t="45430" r="4298" b="43076"/>
          <a:stretch/>
        </p:blipFill>
        <p:spPr bwMode="auto">
          <a:xfrm>
            <a:off x="3235570" y="4314092"/>
            <a:ext cx="4806460" cy="2543908"/>
          </a:xfrm>
          <a:prstGeom prst="rect">
            <a:avLst/>
          </a:prstGeom>
          <a:ln>
            <a:noFill/>
          </a:ln>
          <a:extLst>
            <a:ext uri="{53640926-AAD7-44D8-BBD7-CCE9431645EC}">
              <a14:shadowObscured xmlns:a14="http://schemas.microsoft.com/office/drawing/2010/main"/>
            </a:ext>
          </a:extLst>
        </p:spPr>
      </p:pic>
      <p:pic>
        <p:nvPicPr>
          <p:cNvPr id="8"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0908" y="218917"/>
            <a:ext cx="3371436" cy="707886"/>
          </a:xfrm>
          <a:prstGeom prst="rect">
            <a:avLst/>
          </a:prstGeom>
        </p:spPr>
        <p:txBody>
          <a:bodyPr wrap="none">
            <a:spAutoFit/>
          </a:bodyPr>
          <a:lstStyle/>
          <a:p>
            <a:r>
              <a:rPr lang="nl-NL" sz="4000" b="1">
                <a:solidFill>
                  <a:srgbClr val="660066"/>
                </a:solidFill>
                <a:latin typeface="Times New Roman" panose="02020603050405020304" pitchFamily="18" charset="0"/>
                <a:ea typeface="Times New Roman" panose="02020603050405020304" pitchFamily="18" charset="0"/>
              </a:rPr>
              <a:t>THỰC HÀNH</a:t>
            </a:r>
            <a:endParaRPr lang="en-US" sz="4000"/>
          </a:p>
        </p:txBody>
      </p:sp>
      <p:sp>
        <p:nvSpPr>
          <p:cNvPr id="7" name="Rectangle 6"/>
          <p:cNvSpPr/>
          <p:nvPr/>
        </p:nvSpPr>
        <p:spPr>
          <a:xfrm>
            <a:off x="551513" y="1102961"/>
            <a:ext cx="6151043" cy="523220"/>
          </a:xfrm>
          <a:prstGeom prst="rect">
            <a:avLst/>
          </a:prstGeom>
        </p:spPr>
        <p:txBody>
          <a:bodyPr wrap="none">
            <a:spAutoFit/>
          </a:bodyPr>
          <a:lstStyle/>
          <a:p>
            <a:r>
              <a:rPr lang="nl-NL" sz="2800" b="1">
                <a:solidFill>
                  <a:srgbClr val="660066"/>
                </a:solidFill>
                <a:latin typeface="Times New Roman" panose="02020603050405020304" pitchFamily="18" charset="0"/>
                <a:ea typeface="Times New Roman" panose="02020603050405020304" pitchFamily="18" charset="0"/>
              </a:rPr>
              <a:t>Nhập dữ liệu bàn phím từ lệnh</a:t>
            </a:r>
            <a:r>
              <a:rPr lang="nl-NL" sz="2800" b="1">
                <a:latin typeface="Times New Roman" panose="02020603050405020304" pitchFamily="18" charset="0"/>
                <a:ea typeface="Times New Roman" panose="02020603050405020304" pitchFamily="18" charset="0"/>
              </a:rPr>
              <a:t> </a:t>
            </a:r>
            <a:r>
              <a:rPr lang="nl-NL" sz="2800" b="1">
                <a:solidFill>
                  <a:srgbClr val="660066"/>
                </a:solidFill>
                <a:latin typeface="Times New Roman" panose="02020603050405020304" pitchFamily="18" charset="0"/>
                <a:ea typeface="Times New Roman" panose="02020603050405020304" pitchFamily="18" charset="0"/>
              </a:rPr>
              <a:t>input().</a:t>
            </a:r>
            <a:endParaRPr lang="en-US" sz="2800" b="1"/>
          </a:p>
        </p:txBody>
      </p:sp>
      <p:sp>
        <p:nvSpPr>
          <p:cNvPr id="8" name="Rectangle 7"/>
          <p:cNvSpPr/>
          <p:nvPr/>
        </p:nvSpPr>
        <p:spPr>
          <a:xfrm>
            <a:off x="574959" y="1825785"/>
            <a:ext cx="11054333" cy="4552015"/>
          </a:xfrm>
          <a:prstGeom prst="rect">
            <a:avLst/>
          </a:prstGeom>
        </p:spPr>
        <p:txBody>
          <a:bodyPr wrap="square">
            <a:spAutoFit/>
          </a:bodyPr>
          <a:lstStyle/>
          <a:p>
            <a:pPr algn="just">
              <a:lnSpc>
                <a:spcPct val="115000"/>
              </a:lnSpc>
              <a:spcAft>
                <a:spcPts val="0"/>
              </a:spcAft>
            </a:pPr>
            <a:r>
              <a:rPr lang="nl-NL"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latin typeface="Times New Roman" panose="02020603050405020304" pitchFamily="18" charset="0"/>
                <a:ea typeface="Times New Roman" panose="02020603050405020304" pitchFamily="18" charset="0"/>
                <a:cs typeface="Times New Roman" panose="02020603050405020304" pitchFamily="18" charset="0"/>
              </a:rPr>
              <a:t>. Viết chương trình cần nhập lần lượt ba số tự nhiên m, n, p, sau đó in ra tổng của ba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nl-NL" sz="2800">
                <a:latin typeface="Times New Roman" panose="02020603050405020304" pitchFamily="18" charset="0"/>
                <a:ea typeface="Times New Roman" panose="02020603050405020304" pitchFamily="18" charset="0"/>
                <a:cs typeface="Times New Roman" panose="02020603050405020304" pitchFamily="18" charset="0"/>
              </a:rPr>
              <a:t>. Cần thực hiện ba lệnh nhập lần lượt các số m, n, p. Chú ý cách nhập số nguyên cần dùng lệnh int( ) để chuyển đổi dữ liệu nhập từ bàn phím. Chương trình có thể viết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nl-NL"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print(“Tổng ba số đã nhập là</a:t>
            </a:r>
            <a:r>
              <a:rPr lang="fr-FR" sz="2800">
                <a:latin typeface="Times New Roman" panose="02020603050405020304" pitchFamily="18" charset="0"/>
                <a:ea typeface="Times New Roman" panose="02020603050405020304" pitchFamily="18" charset="0"/>
                <a:cs typeface="Times New Roman" panose="02020603050405020304" pitchFamily="18" charset="0"/>
              </a:rPr>
              <a:t>”, m+n+p)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8904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599" y="847395"/>
            <a:ext cx="10785231" cy="4770537"/>
          </a:xfrm>
          <a:prstGeom prst="rect">
            <a:avLst/>
          </a:prstGeom>
        </p:spPr>
        <p:txBody>
          <a:bodyPr wrap="square">
            <a:spAutoFit/>
          </a:bodyPr>
          <a:lstStyle/>
          <a:p>
            <a:pPr algn="just">
              <a:spcBef>
                <a:spcPts val="1200"/>
              </a:spcBef>
              <a:spcAft>
                <a:spcPts val="1200"/>
              </a:spcAft>
            </a:pPr>
            <a:r>
              <a:rPr lang="fr-FR"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họ tên, sau đó nhập tuổi học sinh. Chương trình đưa ra thông báo, ví dụ: Bạn Nguyễn Hoà Bình 15 tuổi.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fr-FR" sz="2800">
                <a:latin typeface="Times New Roman" panose="02020603050405020304" pitchFamily="18" charset="0"/>
                <a:ea typeface="Times New Roman" panose="02020603050405020304" pitchFamily="18" charset="0"/>
                <a:cs typeface="Times New Roman" panose="02020603050405020304" pitchFamily="18" charset="0"/>
              </a:rPr>
              <a:t>Cần thực hiện hai lệnh nhập dữ liệu, một lệnh nhập tên học sinh, lệnh thứ hai nhập tuổi, sau đó thông báo ra màn hình. Chú ý khi nhập tuổi cần chuyển đổi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tên học sinh: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tuoi  </a:t>
            </a: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tuổi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2800">
                <a:latin typeface="Times New Roman" panose="02020603050405020304" pitchFamily="18" charset="0"/>
                <a:ea typeface="Times New Roman" panose="02020603050405020304" pitchFamily="18" charset="0"/>
                <a:cs typeface="Times New Roman" panose="02020603050405020304" pitchFamily="18" charset="0"/>
              </a:rPr>
              <a:t>, ten, tuoi</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498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2340" y="503805"/>
            <a:ext cx="3121688" cy="743473"/>
          </a:xfrm>
          <a:prstGeom prst="rect">
            <a:avLst/>
          </a:prstGeom>
        </p:spPr>
        <p:txBody>
          <a:bodyPr wrap="none">
            <a:spAutoFit/>
          </a:bodyPr>
          <a:lstStyle/>
          <a:p>
            <a:pPr>
              <a:lnSpc>
                <a:spcPct val="115000"/>
              </a:lnSpc>
              <a:spcAft>
                <a:spcPts val="0"/>
              </a:spcAft>
            </a:pPr>
            <a:r>
              <a:rPr lang="fr-FR" sz="40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fr-FR"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867507" y="1925120"/>
            <a:ext cx="10714893" cy="2000548"/>
          </a:xfrm>
          <a:prstGeom prst="rect">
            <a:avLst/>
          </a:prstGeom>
        </p:spPr>
        <p:txBody>
          <a:bodyPr wrap="square">
            <a:spAutoFit/>
          </a:bodyPr>
          <a:lstStyle/>
          <a:p>
            <a:pPr>
              <a:spcBef>
                <a:spcPts val="1200"/>
              </a:spcBef>
              <a:spcAft>
                <a:spcPts val="1200"/>
              </a:spcAft>
            </a:pP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latin typeface="Times New Roman" panose="02020603050405020304" pitchFamily="18" charset="0"/>
                <a:ea typeface="Times New Roman" panose="02020603050405020304" pitchFamily="18" charset="0"/>
                <a:cs typeface="Times New Roman" panose="02020603050405020304" pitchFamily="18" charset="0"/>
              </a:rPr>
              <a:t>. Những lệnh nào trong những lệnh sau sẽ bị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(“12+45”)                        b)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(123.56)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Vì sao khi nhập một số thực cần viết lệnh float(input(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4695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39261" y="754598"/>
                <a:ext cx="10902462" cy="3815019"/>
              </a:xfrm>
              <a:prstGeom prst="rect">
                <a:avLst/>
              </a:prstGeom>
            </p:spPr>
            <p:txBody>
              <a:bodyPr wrap="square">
                <a:spAutoFit/>
              </a:bodyPr>
              <a:lstStyle/>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giá trị ss là số giây nhập từ bàn phím. Thông báo ra màn hình thời gian ss giây này sau khi đổi thành thời gian tính bằng ngày, giờ, phút, giây.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thực dương a, b, c (a, b, c &gt; 0 và thoả mãn bất đẳng thức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Gợi ý: công thức Heron tính diện tích tam giác: S = </a:t>
                </a:r>
                <a14:m>
                  <m:oMath xmlns:m="http://schemas.openxmlformats.org/officeDocument/2006/math">
                    <m:rad>
                      <m:radPr>
                        <m:degHide m:val="on"/>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e>
                        </m:d>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𝑏</m:t>
                            </m:r>
                          </m:e>
                        </m:d>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𝑐</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e>
                    </m:rad>
                  </m:oMath>
                </a14:m>
                <a:r>
                  <a:rPr lang="nl-NL" sz="2800">
                    <a:latin typeface="Times New Roman" panose="02020603050405020304" pitchFamily="18" charset="0"/>
                    <a:ea typeface="Calibri" panose="020F0502020204030204" pitchFamily="34" charset="0"/>
                    <a:cs typeface="Times New Roman" panose="02020603050405020304" pitchFamily="18" charset="0"/>
                  </a:rPr>
                  <a:t>  với p là nửa chu vi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9261" y="754598"/>
                <a:ext cx="10902462" cy="3815019"/>
              </a:xfrm>
              <a:prstGeom prst="rect">
                <a:avLst/>
              </a:prstGeom>
              <a:blipFill>
                <a:blip r:embed="rId2"/>
                <a:stretch>
                  <a:fillRect l="-1118" t="-1757" r="-1118" b="-3035"/>
                </a:stretch>
              </a:blipFill>
            </p:spPr>
            <p:txBody>
              <a:bodyPr/>
              <a:lstStyle/>
              <a:p>
                <a:r>
                  <a:rPr lang="en-US">
                    <a:noFill/>
                  </a:rPr>
                  <a:t> </a:t>
                </a:r>
              </a:p>
            </p:txBody>
          </p:sp>
        </mc:Fallback>
      </mc:AlternateContent>
    </p:spTree>
    <p:extLst>
      <p:ext uri="{BB962C8B-B14F-4D97-AF65-F5344CB8AC3E}">
        <p14:creationId xmlns:p14="http://schemas.microsoft.com/office/powerpoint/2010/main" val="693541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9476FD-1C59-47B4-918C-8905916B188C}"/>
              </a:ext>
            </a:extLst>
          </p:cNvPr>
          <p:cNvPicPr>
            <a:picLocks noChangeAspect="1"/>
          </p:cNvPicPr>
          <p:nvPr/>
        </p:nvPicPr>
        <p:blipFill rotWithShape="1">
          <a:blip r:embed="rId2"/>
          <a:srcRect l="87386" t="35548" r="2614" b="43649"/>
          <a:stretch/>
        </p:blipFill>
        <p:spPr>
          <a:xfrm>
            <a:off x="9473041" y="1596735"/>
            <a:ext cx="2520176" cy="2947555"/>
          </a:xfrm>
          <a:prstGeom prst="rect">
            <a:avLst/>
          </a:prstGeom>
        </p:spPr>
      </p:pic>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422042"/>
            <a:ext cx="12004430" cy="3771513"/>
          </a:xfrm>
          <a:prstGeom prst="cloudCallout">
            <a:avLst>
              <a:gd name="adj1" fmla="val -40157"/>
              <a:gd name="adj2" fmla="val 64405"/>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en-US" sz="2800" b="1" smtClean="0">
                <a:solidFill>
                  <a:srgbClr val="0070C0"/>
                </a:solidFill>
                <a:latin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cs typeface="Times New Roman" panose="02020603050405020304" pitchFamily="18" charset="0"/>
              </a:rPr>
              <a:t>Tìm hiểu chức năng của lệnh input()</a:t>
            </a:r>
          </a:p>
          <a:p>
            <a:pPr indent="457200" algn="just">
              <a:lnSpc>
                <a:spcPct val="115000"/>
              </a:lnSpc>
              <a:spcAft>
                <a:spcPts val="0"/>
              </a:spcAft>
            </a:pPr>
            <a:r>
              <a:rPr lang="vi-VN" sz="2800" smtClean="0">
                <a:latin typeface="+mj-lt"/>
              </a:rPr>
              <a:t>Quan </a:t>
            </a:r>
            <a:r>
              <a:rPr lang="vi-VN" sz="2800">
                <a:latin typeface="+mj-lt"/>
              </a:rPr>
              <a:t>sát lệnh sau và trả lời các câu hỏi : Lệnh input( ) </a:t>
            </a:r>
            <a:r>
              <a:rPr lang="vi-VN" sz="2800" smtClean="0">
                <a:latin typeface="+mj-lt"/>
              </a:rPr>
              <a:t>ch</a:t>
            </a:r>
            <a:r>
              <a:rPr lang="en-US" sz="2800" smtClean="0">
                <a:latin typeface="+mj-lt"/>
              </a:rPr>
              <a:t>o</a:t>
            </a:r>
            <a:r>
              <a:rPr lang="vi-VN" sz="2800" smtClean="0">
                <a:latin typeface="+mj-lt"/>
              </a:rPr>
              <a:t> </a:t>
            </a:r>
            <a:r>
              <a:rPr lang="vi-VN" sz="2800">
                <a:latin typeface="+mj-lt"/>
              </a:rPr>
              <a:t>phép nhập </a:t>
            </a:r>
            <a:r>
              <a:rPr lang="vi-VN" sz="2800" smtClean="0">
                <a:latin typeface="+mj-lt"/>
              </a:rPr>
              <a:t>d</a:t>
            </a:r>
            <a:r>
              <a:rPr lang="en-US" sz="2800" smtClean="0">
                <a:latin typeface="Times New Roman" panose="02020603050405020304" pitchFamily="18" charset="0"/>
                <a:cs typeface="Times New Roman" panose="02020603050405020304" pitchFamily="18" charset="0"/>
              </a:rPr>
              <a:t>ữ liệu</a:t>
            </a:r>
            <a:r>
              <a:rPr lang="vi-VN" sz="2800" smtClean="0">
                <a:latin typeface="Times New Roman" panose="02020603050405020304" pitchFamily="18" charset="0"/>
                <a:cs typeface="Times New Roman" panose="02020603050405020304" pitchFamily="18" charset="0"/>
              </a:rPr>
              <a:t> </a:t>
            </a:r>
            <a:r>
              <a:rPr lang="vi-VN" sz="2800">
                <a:latin typeface="+mj-lt"/>
              </a:rPr>
              <a:t>từ đâu ? </a:t>
            </a:r>
            <a:r>
              <a:rPr lang="fr-FR" sz="2800">
                <a:latin typeface="Times New Roman" panose="02020603050405020304" pitchFamily="18" charset="0"/>
                <a:cs typeface="Times New Roman" panose="02020603050405020304" pitchFamily="18" charset="0"/>
              </a:rPr>
              <a:t>Giá trị được nhập sẽ là số hay xâu ?</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5610" t="76522" r="66372" b="7452"/>
          <a:stretch/>
        </p:blipFill>
        <p:spPr>
          <a:xfrm>
            <a:off x="3722865" y="4193555"/>
            <a:ext cx="5228492" cy="2625970"/>
          </a:xfrm>
          <a:prstGeom prst="rect">
            <a:avLst/>
          </a:prstGeom>
        </p:spPr>
      </p:pic>
      <p:pic>
        <p:nvPicPr>
          <p:cNvPr id="5"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95475"/>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9050" y="245898"/>
            <a:ext cx="9463745" cy="743473"/>
          </a:xfrm>
          <a:prstGeom prst="rect">
            <a:avLst/>
          </a:prstGeom>
        </p:spPr>
        <p:txBody>
          <a:bodyPr wrap="none">
            <a:spAutoFit/>
          </a:bodyPr>
          <a:lstStyle/>
          <a:p>
            <a:pPr algn="just">
              <a:lnSpc>
                <a:spcPct val="115000"/>
              </a:lnSpc>
              <a:spcAft>
                <a:spcPts val="0"/>
              </a:spcAft>
            </a:pPr>
            <a:r>
              <a:rPr lang="en-US"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CÁC CÂU LỆNH VÀO RA ĐƠN GIẢN</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0" name="Rectangle 9"/>
          <p:cNvSpPr/>
          <p:nvPr/>
        </p:nvSpPr>
        <p:spPr>
          <a:xfrm>
            <a:off x="496619" y="1297721"/>
            <a:ext cx="11296796" cy="4585871"/>
          </a:xfrm>
          <a:prstGeom prst="rect">
            <a:avLst/>
          </a:prstGeom>
        </p:spPr>
        <p:txBody>
          <a:bodyPr wrap="square">
            <a:spAutoFit/>
          </a:bodyPr>
          <a:lstStyle/>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print(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đưa dữ liệu ra thiết bị chuẩn, thường là màn hình. Thông tin cần đưa ra có thể bao gồm một hay nhiều dữ liệu với kiểu khác nhau, cho phép cả biểu thức tính toán.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input(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nhập dữ liệu từ thiết bị vào chuẩn (thường là bàn phím). Nội dung nhập có thể là số, biểu thức hay xâu và cho kết quả là một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(&lt;Dòng thông báo&gt;)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8136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169" y="4142314"/>
            <a:ext cx="10644554" cy="1449628"/>
          </a:xfrm>
          <a:prstGeom prst="rect">
            <a:avLst/>
          </a:prstGeom>
        </p:spPr>
        <p:txBody>
          <a:bodyPr wrap="square">
            <a:spAutoFit/>
          </a:bodyPr>
          <a:lstStyle/>
          <a:p>
            <a:pPr algn="just">
              <a:lnSpc>
                <a:spcPct val="115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rPr>
              <a:t>- Các lệnh vào ra đơn giản của Python bao gồm lệnh input( ) và lệnh print( )</a:t>
            </a:r>
            <a:endParaRPr lang="en-US" sz="2800"/>
          </a:p>
        </p:txBody>
      </p:sp>
      <p:pic>
        <p:nvPicPr>
          <p:cNvPr id="7" name="Picture 6"/>
          <p:cNvPicPr>
            <a:picLocks noChangeAspect="1"/>
          </p:cNvPicPr>
          <p:nvPr/>
        </p:nvPicPr>
        <p:blipFill rotWithShape="1">
          <a:blip r:embed="rId2"/>
          <a:srcRect l="5294" t="16359" r="68462" b="76362"/>
          <a:stretch/>
        </p:blipFill>
        <p:spPr>
          <a:xfrm>
            <a:off x="1791504" y="539262"/>
            <a:ext cx="8233852" cy="1289538"/>
          </a:xfrm>
          <a:prstGeom prst="rect">
            <a:avLst/>
          </a:prstGeom>
          <a:ln>
            <a:solidFill>
              <a:srgbClr val="A53F52"/>
            </a:solidFill>
          </a:ln>
        </p:spPr>
      </p:pic>
      <p:sp>
        <p:nvSpPr>
          <p:cNvPr id="8" name="Down Arrow 7"/>
          <p:cNvSpPr/>
          <p:nvPr/>
        </p:nvSpPr>
        <p:spPr>
          <a:xfrm>
            <a:off x="5603631" y="1899138"/>
            <a:ext cx="515815" cy="56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7285" t="81971" r="72986" b="11939"/>
          <a:stretch/>
        </p:blipFill>
        <p:spPr>
          <a:xfrm>
            <a:off x="2085962" y="2506824"/>
            <a:ext cx="7644935" cy="1332604"/>
          </a:xfrm>
          <a:prstGeom prst="rect">
            <a:avLst/>
          </a:prstGeom>
          <a:ln>
            <a:solidFill>
              <a:srgbClr val="A53F52"/>
            </a:solidFill>
          </a:ln>
        </p:spPr>
      </p:pic>
    </p:spTree>
    <p:extLst>
      <p:ext uri="{BB962C8B-B14F-4D97-AF65-F5344CB8AC3E}">
        <p14:creationId xmlns:p14="http://schemas.microsoft.com/office/powerpoint/2010/main" val="330804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34462" y="1498242"/>
            <a:ext cx="11957538"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Nhận biết kiểu dữ liệu của biến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Chúng </a:t>
            </a:r>
            <a:r>
              <a:rPr lang="en-US" sz="2800">
                <a:latin typeface="Times New Roman" panose="02020603050405020304" pitchFamily="18" charset="0"/>
                <a:ea typeface="Times New Roman" panose="02020603050405020304" pitchFamily="18" charset="0"/>
                <a:cs typeface="Times New Roman" panose="02020603050405020304" pitchFamily="18" charset="0"/>
              </a:rPr>
              <a:t>ta đã biết một số kiểu dữ liệu cơ bản như số nguyên, số thực và xâu kí tự.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cách nào để nhận biết được kiểu dữ liệu của biến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55"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08794"/>
            <a:ext cx="7713785" cy="1366528"/>
          </a:xfrm>
          <a:prstGeom prst="rect">
            <a:avLst/>
          </a:prstGeom>
        </p:spPr>
        <p:txBody>
          <a:bodyPr wrap="square">
            <a:spAutoFit/>
          </a:bodyPr>
          <a:lstStyle/>
          <a:p>
            <a:pPr algn="ctr">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CHUYỂN ĐỔI KIỀU DỮ LIỆU CƠ BẢN CỦA PYTHON </a:t>
            </a:r>
            <a:endParaRPr lang="en-US" sz="36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98584" y="1563630"/>
            <a:ext cx="8382423"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kiểu dữ liệu của mỗi biến.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44027" t="55369" r="29005" b="13541"/>
          <a:stretch/>
        </p:blipFill>
        <p:spPr>
          <a:xfrm>
            <a:off x="586154" y="2171349"/>
            <a:ext cx="7010400" cy="4563819"/>
          </a:xfrm>
          <a:prstGeom prst="rect">
            <a:avLst/>
          </a:prstGeom>
          <a:ln>
            <a:noFill/>
          </a:ln>
        </p:spPr>
      </p:pic>
      <p:cxnSp>
        <p:nvCxnSpPr>
          <p:cNvPr id="11" name="Straight Arrow Connector 10"/>
          <p:cNvCxnSpPr/>
          <p:nvPr/>
        </p:nvCxnSpPr>
        <p:spPr>
          <a:xfrm flipH="1">
            <a:off x="7362092" y="2508738"/>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57846" y="2207236"/>
            <a:ext cx="3269966" cy="830997"/>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Gán n = 10, x = 1.8, s = “Hoàng Thị Thanh Tâm”</a:t>
            </a:r>
            <a:endParaRPr lang="en-US" sz="2400">
              <a:solidFill>
                <a:srgbClr val="0070C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a:off x="3176954" y="4363496"/>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93477" y="5422183"/>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76954" y="6477260"/>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9231" y="4081682"/>
            <a:ext cx="4325043"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Biến n thuộc kiểu int – số nguyên</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29906" y="5163322"/>
            <a:ext cx="5052647"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x </a:t>
            </a:r>
            <a:r>
              <a:rPr lang="en-US" sz="2400">
                <a:solidFill>
                  <a:srgbClr val="0070C0"/>
                </a:solidFill>
                <a:latin typeface="Times New Roman" panose="02020603050405020304" pitchFamily="18" charset="0"/>
                <a:cs typeface="Times New Roman" panose="02020603050405020304" pitchFamily="18" charset="0"/>
              </a:rPr>
              <a:t>thuộc kiểu </a:t>
            </a:r>
            <a:r>
              <a:rPr lang="en-US" sz="2400" smtClean="0">
                <a:solidFill>
                  <a:srgbClr val="0070C0"/>
                </a:solidFill>
                <a:latin typeface="Times New Roman" panose="02020603050405020304" pitchFamily="18" charset="0"/>
                <a:cs typeface="Times New Roman" panose="02020603050405020304" pitchFamily="18" charset="0"/>
              </a:rPr>
              <a:t>float </a:t>
            </a:r>
            <a:r>
              <a:rPr lang="en-US" sz="2400">
                <a:solidFill>
                  <a:srgbClr val="0070C0"/>
                </a:solidFill>
                <a:latin typeface="Times New Roman" panose="02020603050405020304" pitchFamily="18" charset="0"/>
                <a:cs typeface="Times New Roman" panose="02020603050405020304" pitchFamily="18" charset="0"/>
              </a:rPr>
              <a:t>– số </a:t>
            </a:r>
            <a:r>
              <a:rPr lang="en-US" sz="2400" smtClean="0">
                <a:solidFill>
                  <a:srgbClr val="0070C0"/>
                </a:solidFill>
                <a:latin typeface="Times New Roman" panose="02020603050405020304" pitchFamily="18" charset="0"/>
                <a:cs typeface="Times New Roman" panose="02020603050405020304" pitchFamily="18" charset="0"/>
              </a:rPr>
              <a:t>thực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500890" y="5935402"/>
            <a:ext cx="3095664"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s </a:t>
            </a:r>
            <a:r>
              <a:rPr lang="en-US" sz="2400">
                <a:solidFill>
                  <a:srgbClr val="0070C0"/>
                </a:solidFill>
                <a:latin typeface="Times New Roman" panose="02020603050405020304" pitchFamily="18" charset="0"/>
                <a:cs typeface="Times New Roman" panose="02020603050405020304" pitchFamily="18" charset="0"/>
              </a:rPr>
              <a:t>thuộc kiểu </a:t>
            </a:r>
            <a:r>
              <a:rPr lang="en-US" sz="2400" smtClean="0">
                <a:solidFill>
                  <a:srgbClr val="0070C0"/>
                </a:solidFill>
                <a:latin typeface="Times New Roman" panose="02020603050405020304" pitchFamily="18" charset="0"/>
                <a:cs typeface="Times New Roman" panose="02020603050405020304" pitchFamily="18" charset="0"/>
              </a:rPr>
              <a:t>str </a:t>
            </a:r>
            <a:r>
              <a:rPr lang="en-US" sz="2400">
                <a:solidFill>
                  <a:srgbClr val="0070C0"/>
                </a:solidFill>
                <a:latin typeface="Times New Roman" panose="02020603050405020304" pitchFamily="18" charset="0"/>
                <a:cs typeface="Times New Roman" panose="02020603050405020304" pitchFamily="18" charset="0"/>
              </a:rPr>
              <a:t>– </a:t>
            </a:r>
            <a:r>
              <a:rPr lang="en-US" sz="2400" smtClean="0">
                <a:solidFill>
                  <a:srgbClr val="0070C0"/>
                </a:solidFill>
                <a:latin typeface="Times New Roman" panose="02020603050405020304" pitchFamily="18" charset="0"/>
                <a:cs typeface="Times New Roman" panose="02020603050405020304" pitchFamily="18" charset="0"/>
              </a:rPr>
              <a:t>xâu kí tự</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31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66612"/>
            <a:ext cx="10386646"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Kiểu dữ liệu lôgic cũng là kiểu dữ liệu cơ bản và dữ liệu kiểu này chỉ có hai giá trị là True (đúng) và False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dữ liệu kiểu lôgic là kết quả phép so sánh: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238" t="61029" r="6913" b="22003"/>
          <a:stretch/>
        </p:blipFill>
        <p:spPr bwMode="auto">
          <a:xfrm>
            <a:off x="1128590" y="2673593"/>
            <a:ext cx="9867656" cy="2648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61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399" y="1836184"/>
            <a:ext cx="10597663" cy="243143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Một số kiểu dữ liệu cơ bản của Python bao gồm: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 </a:t>
            </a:r>
            <a:r>
              <a:rPr lang="en-US" sz="2800">
                <a:latin typeface="Times New Roman" panose="02020603050405020304" pitchFamily="18" charset="0"/>
                <a:ea typeface="Calibri" panose="020F0502020204030204" pitchFamily="34" charset="0"/>
                <a:cs typeface="Times New Roman" panose="02020603050405020304" pitchFamily="18" charset="0"/>
              </a:rPr>
              <a:t>(số nguyên),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float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(số </a:t>
            </a:r>
            <a:r>
              <a:rPr lang="en-US" sz="2800">
                <a:latin typeface="Times New Roman" panose="02020603050405020304" pitchFamily="18" charset="0"/>
                <a:ea typeface="Calibri" panose="020F0502020204030204" pitchFamily="34" charset="0"/>
                <a:cs typeface="Times New Roman" panose="02020603050405020304" pitchFamily="18" charset="0"/>
              </a:rPr>
              <a:t>thực),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a:t>
            </a:r>
            <a:r>
              <a:rPr lang="en-US" sz="2800">
                <a:latin typeface="Times New Roman" panose="02020603050405020304" pitchFamily="18" charset="0"/>
                <a:ea typeface="Calibri" panose="020F0502020204030204" pitchFamily="34" charset="0"/>
                <a:cs typeface="Times New Roman" panose="02020603050405020304" pitchFamily="18" charset="0"/>
              </a:rPr>
              <a:t> (xâu kí tự),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bool</a:t>
            </a:r>
            <a:r>
              <a:rPr lang="en-US" sz="2800">
                <a:latin typeface="Times New Roman" panose="02020603050405020304" pitchFamily="18" charset="0"/>
                <a:ea typeface="Calibri" panose="020F0502020204030204" pitchFamily="34" charset="0"/>
                <a:cs typeface="Times New Roman" panose="02020603050405020304" pitchFamily="18" charset="0"/>
              </a:rPr>
              <a:t> (lôgic).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Lệnh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type( ) </a:t>
            </a:r>
            <a:r>
              <a:rPr lang="en-US" sz="2800">
                <a:latin typeface="Times New Roman" panose="02020603050405020304" pitchFamily="18" charset="0"/>
                <a:ea typeface="Calibri" panose="020F0502020204030204" pitchFamily="34" charset="0"/>
                <a:cs typeface="Times New Roman" panose="02020603050405020304" pitchFamily="18" charset="0"/>
              </a:rPr>
              <a:t>dùng để nhận biết kiểu dữ liệu của biến trong Python.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6706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presentation</Template>
  <TotalTime>359</TotalTime>
  <Words>1861</Words>
  <Application>Microsoft Office PowerPoint</Application>
  <PresentationFormat>Widescreen</PresentationFormat>
  <Paragraphs>163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Malgun Gothic</vt:lpstr>
      <vt:lpstr>Arial</vt:lpstr>
      <vt:lpstr>Biome Light</vt:lpstr>
      <vt:lpstr>Calibri</vt:lpstr>
      <vt:lpstr>Calibri Light</vt:lpstr>
      <vt:lpstr>Cambria Math</vt:lpstr>
      <vt:lpstr>Symbol</vt:lpstr>
      <vt:lpstr>Times New Roman</vt:lpstr>
      <vt:lpstr>Wingdings</vt:lpstr>
      <vt:lpstr>Office Theme</vt:lpstr>
      <vt:lpstr>BÀI 18 CÁC CÂU LỆNH VÀO – RA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Đáp án bài 1</vt:lpstr>
      <vt:lpstr>Đáp án bài 2</vt:lpstr>
      <vt:lpstr>Đáp án bài 3</vt:lpstr>
      <vt:lpstr>PowerPoint Presentation</vt:lpstr>
      <vt:lpstr>Đáp án bài 4</vt:lpstr>
      <vt:lpstr>Đáp án bài 5</vt:lpstr>
      <vt:lpstr>Đáp án bài 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CÁC KIỂU DỮ LIỆU SỐ VÀ CÂU LỆNH VÀO – RA ĐƠN GIẢN</dc:title>
  <dc:creator>HoangThanh Tam</dc:creator>
  <cp:lastModifiedBy>Admin</cp:lastModifiedBy>
  <cp:revision>18</cp:revision>
  <dcterms:created xsi:type="dcterms:W3CDTF">2022-01-14T09:13:56Z</dcterms:created>
  <dcterms:modified xsi:type="dcterms:W3CDTF">2024-10-18T03:01:27Z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