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0"/>
  </p:notesMasterIdLst>
  <p:handoutMasterIdLst>
    <p:handoutMasterId r:id="rId31"/>
  </p:handoutMasterIdLst>
  <p:sldIdLst>
    <p:sldId id="257" r:id="rId2"/>
    <p:sldId id="258" r:id="rId3"/>
    <p:sldId id="259" r:id="rId4"/>
    <p:sldId id="260" r:id="rId5"/>
    <p:sldId id="278" r:id="rId6"/>
    <p:sldId id="261" r:id="rId7"/>
    <p:sldId id="264" r:id="rId8"/>
    <p:sldId id="280" r:id="rId9"/>
    <p:sldId id="279"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FB7"/>
    <a:srgbClr val="EF7920"/>
    <a:srgbClr val="1DB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529" autoAdjust="0"/>
  </p:normalViewPr>
  <p:slideViewPr>
    <p:cSldViewPr snapToGrid="0">
      <p:cViewPr varScale="1">
        <p:scale>
          <a:sx n="92" d="100"/>
          <a:sy n="92" d="100"/>
        </p:scale>
        <p:origin x="-49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10/3/2025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7254A4-B123-47E6-815B-29D38EF25CCE}"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261338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10/3/2025</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78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10/3/2025</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67981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1688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10/3/2025</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66825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7254A4-B123-47E6-815B-29D38EF25CCE}"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161274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t>10/3/2025</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278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9A3335-6331-4872-A8B7-ECD55539F4D0}" type="datetimeFigureOut">
              <a:rPr lang="en-US" smtClean="0"/>
              <a:t>10/3/2025</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7518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t>10/3/2025</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42466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10/3/2025</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10619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10/3/2025</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579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10/3/2025</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5032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A3335-6331-4872-A8B7-ECD55539F4D0}" type="datetimeFigureOut">
              <a:rPr lang="en-US" smtClean="0"/>
              <a:pPr/>
              <a:t>10/3/2025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8E3F6-DE14-48B2-B2BC-6FABA9630FB8}" type="slidenum">
              <a:rPr lang="en-US" smtClean="0"/>
              <a:pPr/>
              <a:t>‹#›</a:t>
            </a:fld>
            <a:endParaRPr lang="en-US"/>
          </a:p>
        </p:txBody>
      </p:sp>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1341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6" y="1108364"/>
            <a:ext cx="6000405" cy="3325540"/>
          </a:xfrm>
        </p:spPr>
        <p:txBody>
          <a:bodyPr>
            <a:normAutofit fontScale="90000"/>
          </a:bodyPr>
          <a:lstStyle/>
          <a:p>
            <a:pPr marL="0" marR="0" algn="ctr">
              <a:lnSpc>
                <a:spcPct val="115000"/>
              </a:lnSpc>
              <a:spcBef>
                <a:spcPts val="0"/>
              </a:spcBef>
              <a:spcAft>
                <a:spcPts val="0"/>
              </a:spcAft>
            </a:pPr>
            <a:r>
              <a:rPr lang="nl-NL" sz="4800" b="1" kern="0">
                <a:solidFill>
                  <a:srgbClr val="1CAFB7"/>
                </a:solidFill>
                <a:effectLst/>
                <a:latin typeface="Times New Roman" panose="02020603050405020304" pitchFamily="18" charset="0"/>
                <a:ea typeface="Calibri Light" panose="020F0302020204030204" pitchFamily="34" charset="0"/>
                <a:cs typeface="Times New Roman" panose="02020603050405020304" pitchFamily="18" charset="0"/>
              </a:rPr>
              <a:t>BÀI </a:t>
            </a:r>
            <a:r>
              <a:rPr lang="nl-NL" sz="4800" b="1" kern="0" smtClean="0">
                <a:solidFill>
                  <a:srgbClr val="1CAFB7"/>
                </a:solidFill>
                <a:effectLst/>
                <a:latin typeface="Times New Roman" panose="02020603050405020304" pitchFamily="18" charset="0"/>
                <a:ea typeface="Calibri Light" panose="020F0302020204030204" pitchFamily="34" charset="0"/>
                <a:cs typeface="Times New Roman" panose="02020603050405020304" pitchFamily="18" charset="0"/>
              </a:rPr>
              <a:t>14</a:t>
            </a:r>
            <a:r>
              <a:rPr lang="nl-NL" sz="4800" b="1" ker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t/>
            </a:r>
            <a:br>
              <a:rPr lang="nl-NL" sz="4800" b="1" ker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4800" b="1" kern="0" smtClea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t>LÀM VIỆC VỚI CÁC ĐỐI TƯỢNG ĐƯỜNG VÀ VĂN BẢN</a:t>
            </a:r>
            <a:endParaRPr lang="en-US" sz="4800" b="1" kern="0">
              <a:solidFill>
                <a:srgbClr val="EF792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pic>
        <p:nvPicPr>
          <p:cNvPr id="5" name="Picture Placeholder 4" descr="City street with motion blu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p:pic>
      <p:sp>
        <p:nvSpPr>
          <p:cNvPr id="3" name="Subtitle 2"/>
          <p:cNvSpPr>
            <a:spLocks noGrp="1"/>
          </p:cNvSpPr>
          <p:nvPr>
            <p:ph type="subTitle" idx="1"/>
          </p:nvPr>
        </p:nvSpPr>
        <p:spPr>
          <a:xfrm>
            <a:off x="855518" y="4808859"/>
            <a:ext cx="5120640" cy="560310"/>
          </a:xfrm>
        </p:spPr>
        <p:txBody>
          <a:bodyPr/>
          <a:lstStyle/>
          <a:p>
            <a:pPr algn="ctr"/>
            <a:r>
              <a:rPr lang="en-US" dirty="0"/>
              <a:t>GV. </a:t>
            </a:r>
            <a:r>
              <a:rPr lang="en-US" dirty="0" err="1" smtClean="0"/>
              <a:t>Nguyễn</a:t>
            </a:r>
            <a:r>
              <a:rPr lang="en-US" dirty="0" smtClean="0"/>
              <a:t> </a:t>
            </a:r>
            <a:r>
              <a:rPr lang="en-US" dirty="0" err="1" smtClean="0"/>
              <a:t>Thanh</a:t>
            </a:r>
            <a:r>
              <a:rPr lang="en-US" dirty="0" smtClean="0"/>
              <a:t> </a:t>
            </a:r>
            <a:r>
              <a:rPr lang="en-US" dirty="0" err="1" smtClean="0"/>
              <a:t>Phong</a:t>
            </a:r>
            <a:endParaRPr lang="en-US" smtClean="0"/>
          </a:p>
          <a:p>
            <a:pPr algn="ctr"/>
            <a:endParaRPr lang="en-US" dirty="0"/>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120" y="565696"/>
            <a:ext cx="10690860" cy="1815882"/>
          </a:xfrm>
          <a:prstGeom prst="rect">
            <a:avLst/>
          </a:prstGeom>
        </p:spPr>
        <p:txBody>
          <a:bodyPr wrap="square">
            <a:spAutoFit/>
          </a:bodyPr>
          <a:lstStyle/>
          <a:p>
            <a:pPr algn="just"/>
            <a:r>
              <a:rPr lang="vi-VN" sz="2800">
                <a:latin typeface="+mj-lt"/>
              </a:rPr>
              <a:t>- Khi xác định điểm neo trên bản vẽ, các đoạn ở giữa sẽ được tự động tạo ra để nối các điểm neo đã có. Hình vẽ ban đầu có thể chưa đúng với ý tưởng hoàn chỉnh, điều này sẽ được chỉnh sửa bằng công cụ tinh chỉnh điểm </a:t>
            </a:r>
            <a:endParaRPr lang="en-US" sz="2800">
              <a:latin typeface="+mj-lt"/>
            </a:endParaRPr>
          </a:p>
        </p:txBody>
      </p:sp>
      <p:pic>
        <p:nvPicPr>
          <p:cNvPr id="6" name="Picture 5"/>
          <p:cNvPicPr/>
          <p:nvPr/>
        </p:nvPicPr>
        <p:blipFill rotWithShape="1">
          <a:blip r:embed="rId2"/>
          <a:srcRect l="67271" t="48833" r="30481" b="47454"/>
          <a:stretch/>
        </p:blipFill>
        <p:spPr bwMode="auto">
          <a:xfrm>
            <a:off x="1531620" y="1841500"/>
            <a:ext cx="720725" cy="71882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78991" t="25701" r="4792" b="52594"/>
          <a:stretch/>
        </p:blipFill>
        <p:spPr bwMode="auto">
          <a:xfrm>
            <a:off x="3360420" y="2759392"/>
            <a:ext cx="4800599" cy="35271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532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140" y="1719273"/>
            <a:ext cx="10553700" cy="2985433"/>
          </a:xfrm>
          <a:prstGeom prst="rect">
            <a:avLst/>
          </a:prstGeom>
        </p:spPr>
        <p:txBody>
          <a:bodyPr wrap="square">
            <a:spAutoFit/>
          </a:bodyPr>
          <a:lstStyle/>
          <a:p>
            <a:pPr marL="457200" indent="-457200" algn="just">
              <a:spcBef>
                <a:spcPts val="1200"/>
              </a:spcBef>
              <a:spcAft>
                <a:spcPts val="12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Độ </a:t>
            </a:r>
            <a:r>
              <a:rPr lang="vi-VN" sz="2800">
                <a:latin typeface="Times New Roman" panose="02020603050405020304" pitchFamily="18" charset="0"/>
                <a:ea typeface="Times New Roman" panose="02020603050405020304" pitchFamily="18" charset="0"/>
                <a:cs typeface="Times New Roman" panose="02020603050405020304" pitchFamily="18" charset="0"/>
              </a:rPr>
              <a:t>cong tại mỗi điểm neo phụ thuộc vào </a:t>
            </a: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điểm chỉ hướng</a:t>
            </a:r>
            <a:r>
              <a:rPr lang="vi-VN" sz="2800">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đường chỉ hướng </a:t>
            </a:r>
            <a:r>
              <a:rPr lang="vi-VN" sz="2800">
                <a:latin typeface="Times New Roman" panose="02020603050405020304" pitchFamily="18" charset="0"/>
                <a:ea typeface="Times New Roman" panose="02020603050405020304" pitchFamily="18" charset="0"/>
                <a:cs typeface="Times New Roman" panose="02020603050405020304" pitchFamily="18" charset="0"/>
              </a:rPr>
              <a:t>tại điểm đó (Hình 14.5). Các giá trị này được thay đổi bằng cách kéo thả điểm chỉ hướng. Khi thay đổi phương, chiều, độ lớn của các giá trị này tại một điểm, đoạn cong liên quan tới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đi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ể</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m </a:t>
            </a:r>
            <a:r>
              <a:rPr lang="vi-VN" sz="2800">
                <a:latin typeface="Times New Roman" panose="02020603050405020304" pitchFamily="18" charset="0"/>
                <a:ea typeface="Times New Roman" panose="02020603050405020304" pitchFamily="18" charset="0"/>
                <a:cs typeface="Times New Roman" panose="02020603050405020304" pitchFamily="18" charset="0"/>
              </a:rPr>
              <a:t>đó sẽ thay đổi theo.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Điểm </a:t>
            </a:r>
            <a:r>
              <a:rPr lang="vi-VN" sz="2800">
                <a:latin typeface="Times New Roman" panose="02020603050405020304" pitchFamily="18" charset="0"/>
                <a:ea typeface="Times New Roman" panose="02020603050405020304" pitchFamily="18" charset="0"/>
                <a:cs typeface="Times New Roman" panose="02020603050405020304" pitchFamily="18" charset="0"/>
              </a:rPr>
              <a:t>neo trơn có hai đường chỉ hướng luôn cùng phương với nhau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849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 y="788938"/>
            <a:ext cx="10828020" cy="4339650"/>
          </a:xfrm>
          <a:prstGeom prst="rect">
            <a:avLst/>
          </a:prstGeom>
        </p:spPr>
        <p:txBody>
          <a:bodyPr wrap="square">
            <a:spAutoFit/>
          </a:bodyPr>
          <a:lstStyle/>
          <a:p>
            <a:pPr algn="just">
              <a:spcBef>
                <a:spcPts val="1200"/>
              </a:spcBef>
              <a:spcAft>
                <a:spcPts val="1200"/>
              </a:spcAft>
            </a:pPr>
            <a:r>
              <a:rPr lang="vi-VN" sz="2800">
                <a:solidFill>
                  <a:srgbClr val="7030A0"/>
                </a:solidFill>
                <a:latin typeface="+mj-lt"/>
              </a:rPr>
              <a:t>- Các bước thực hiện việc chỉnh sửa điểm neo:</a:t>
            </a:r>
          </a:p>
          <a:p>
            <a:pPr algn="just">
              <a:spcBef>
                <a:spcPts val="1200"/>
              </a:spcBef>
              <a:spcAft>
                <a:spcPts val="1200"/>
              </a:spcAft>
            </a:pPr>
            <a:r>
              <a:rPr lang="vi-VN" sz="2800">
                <a:solidFill>
                  <a:srgbClr val="0070C0"/>
                </a:solidFill>
                <a:latin typeface="+mj-lt"/>
              </a:rPr>
              <a:t>Bước 1. </a:t>
            </a:r>
            <a:r>
              <a:rPr lang="vi-VN" sz="2800">
                <a:latin typeface="+mj-lt"/>
              </a:rPr>
              <a:t>Chọn công </a:t>
            </a:r>
            <a:r>
              <a:rPr lang="vi-VN" sz="2800" smtClean="0">
                <a:latin typeface="+mj-lt"/>
              </a:rPr>
              <a:t>cụ</a:t>
            </a:r>
            <a:r>
              <a:rPr lang="en-US" sz="2800" smtClean="0">
                <a:latin typeface="+mj-lt"/>
              </a:rPr>
              <a:t>   </a:t>
            </a:r>
            <a:r>
              <a:rPr lang="vi-VN" sz="2800" smtClean="0">
                <a:latin typeface="+mj-lt"/>
              </a:rPr>
              <a:t>   </a:t>
            </a:r>
            <a:r>
              <a:rPr lang="en-US" sz="2800" smtClean="0">
                <a:latin typeface="+mj-lt"/>
              </a:rPr>
              <a:t>     </a:t>
            </a:r>
            <a:r>
              <a:rPr lang="vi-VN" sz="2800" smtClean="0">
                <a:latin typeface="+mj-lt"/>
              </a:rPr>
              <a:t>trên </a:t>
            </a:r>
            <a:r>
              <a:rPr lang="vi-VN" sz="2800">
                <a:latin typeface="+mj-lt"/>
              </a:rPr>
              <a:t>hộp công cụ</a:t>
            </a:r>
          </a:p>
          <a:p>
            <a:pPr algn="just">
              <a:spcBef>
                <a:spcPts val="1200"/>
              </a:spcBef>
              <a:spcAft>
                <a:spcPts val="1200"/>
              </a:spcAft>
            </a:pPr>
            <a:r>
              <a:rPr lang="vi-VN" sz="2800">
                <a:solidFill>
                  <a:srgbClr val="0070C0"/>
                </a:solidFill>
                <a:latin typeface="+mj-lt"/>
              </a:rPr>
              <a:t>Bước 2. </a:t>
            </a:r>
            <a:r>
              <a:rPr lang="vi-VN" sz="2800">
                <a:latin typeface="+mj-lt"/>
              </a:rPr>
              <a:t>Nháy chuột vào hình muốn chỉnh sửa</a:t>
            </a:r>
          </a:p>
          <a:p>
            <a:pPr algn="just">
              <a:spcBef>
                <a:spcPts val="1200"/>
              </a:spcBef>
              <a:spcAft>
                <a:spcPts val="1200"/>
              </a:spcAft>
            </a:pPr>
            <a:r>
              <a:rPr lang="vi-VN" sz="2800">
                <a:solidFill>
                  <a:srgbClr val="0070C0"/>
                </a:solidFill>
                <a:latin typeface="+mj-lt"/>
              </a:rPr>
              <a:t>Bước 3. </a:t>
            </a:r>
            <a:r>
              <a:rPr lang="vi-VN" sz="2800">
                <a:latin typeface="+mj-lt"/>
              </a:rPr>
              <a:t>Nháy vào điểm neo cần sửa, chọn điểm neo hoặc điểm chỉ hướng rồi kéo thả chuột sang vị trí mới</a:t>
            </a:r>
          </a:p>
          <a:p>
            <a:pPr algn="just">
              <a:spcBef>
                <a:spcPts val="1200"/>
              </a:spcBef>
              <a:spcAft>
                <a:spcPts val="1200"/>
              </a:spcAft>
            </a:pPr>
            <a:r>
              <a:rPr lang="vi-VN" sz="2800">
                <a:latin typeface="+mj-lt"/>
              </a:rPr>
              <a:t>   Nếu muốn loại bỏ, thêm mới hay chuyển đổi loại </a:t>
            </a:r>
            <a:r>
              <a:rPr lang="vi-VN" sz="2800" smtClean="0">
                <a:latin typeface="+mj-lt"/>
              </a:rPr>
              <a:t>đi</a:t>
            </a:r>
            <a:r>
              <a:rPr lang="en-US" sz="2800" smtClean="0">
                <a:latin typeface="+mj-lt"/>
              </a:rPr>
              <a:t>ể</a:t>
            </a:r>
            <a:r>
              <a:rPr lang="vi-VN" sz="2800" smtClean="0">
                <a:latin typeface="+mj-lt"/>
              </a:rPr>
              <a:t>m </a:t>
            </a:r>
            <a:r>
              <a:rPr lang="vi-VN" sz="2800">
                <a:latin typeface="+mj-lt"/>
              </a:rPr>
              <a:t>neo, ... ta chọn vào biểu tượng tương ứng trên thanh điều khiển thuộc tính (Hình 14.6)</a:t>
            </a:r>
          </a:p>
        </p:txBody>
      </p:sp>
      <p:pic>
        <p:nvPicPr>
          <p:cNvPr id="6" name="Picture 5"/>
          <p:cNvPicPr/>
          <p:nvPr/>
        </p:nvPicPr>
        <p:blipFill rotWithShape="1">
          <a:blip r:embed="rId2"/>
          <a:srcRect l="67271" t="48833" r="30481" b="47454"/>
          <a:stretch/>
        </p:blipFill>
        <p:spPr bwMode="auto">
          <a:xfrm>
            <a:off x="4023360" y="1544320"/>
            <a:ext cx="675005" cy="5816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543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59724" t="48833" r="4466" b="34316"/>
          <a:stretch/>
        </p:blipFill>
        <p:spPr bwMode="auto">
          <a:xfrm>
            <a:off x="331470" y="764540"/>
            <a:ext cx="11498580" cy="300736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85800" y="4637455"/>
            <a:ext cx="10789920" cy="954107"/>
          </a:xfrm>
          <a:prstGeom prst="rect">
            <a:avLst/>
          </a:prstGeom>
        </p:spPr>
        <p:txBody>
          <a:bodyPr wrap="square">
            <a:spAutoFit/>
          </a:bodyPr>
          <a:lstStyle/>
          <a:p>
            <a:pPr algn="just"/>
            <a:r>
              <a:rPr lang="vi-VN" sz="2800">
                <a:solidFill>
                  <a:srgbClr val="C00000"/>
                </a:solidFill>
                <a:latin typeface="Times New Roman" panose="02020603050405020304" pitchFamily="18" charset="0"/>
                <a:ea typeface="Times New Roman" panose="02020603050405020304" pitchFamily="18" charset="0"/>
              </a:rPr>
              <a:t>=&gt; Ta có thể tinh chỉnh đối tượng đường dựa vào điểm neo và các điểm, đường chỉ hướng</a:t>
            </a:r>
            <a:endParaRPr lang="en-US" sz="2800">
              <a:solidFill>
                <a:srgbClr val="C00000"/>
              </a:solidFill>
            </a:endParaRPr>
          </a:p>
        </p:txBody>
      </p:sp>
    </p:spTree>
    <p:extLst>
      <p:ext uri="{BB962C8B-B14F-4D97-AF65-F5344CB8AC3E}">
        <p14:creationId xmlns:p14="http://schemas.microsoft.com/office/powerpoint/2010/main" val="125753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762000" y="568375"/>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vi-VN" sz="2800">
                <a:latin typeface="Times New Roman" panose="02020603050405020304" pitchFamily="18" charset="0"/>
                <a:ea typeface="Times New Roman" panose="02020603050405020304" pitchFamily="18" charset="0"/>
              </a:rPr>
              <a:t>Hình 14.7 có mấy đoạn cong? Xác định điểm neo trơn và neo góc của hình</a:t>
            </a:r>
            <a:endParaRPr lang="en-US" sz="2800"/>
          </a:p>
        </p:txBody>
      </p:sp>
      <p:pic>
        <p:nvPicPr>
          <p:cNvPr id="6" name="Picture 5"/>
          <p:cNvPicPr/>
          <p:nvPr/>
        </p:nvPicPr>
        <p:blipFill rotWithShape="1">
          <a:blip r:embed="rId2"/>
          <a:srcRect l="85255" t="54832" r="5269" b="34599"/>
          <a:stretch/>
        </p:blipFill>
        <p:spPr bwMode="auto">
          <a:xfrm>
            <a:off x="6858000" y="3111014"/>
            <a:ext cx="4571365" cy="279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620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19100" y="292715"/>
            <a:ext cx="11170920"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a:latin typeface="Times New Roman" panose="02020603050405020304" pitchFamily="18" charset="0"/>
                <a:ea typeface="Times New Roman" panose="02020603050405020304" pitchFamily="18" charset="0"/>
              </a:rPr>
              <a:t>Trong các cách trình bày văn bản sau, em thấy cách nào đẹp hơn? Các phần mềm em đã học có thể thiết kế văn bản như vậy không?</a:t>
            </a:r>
            <a:endParaRPr lang="en-US" sz="2800"/>
          </a:p>
        </p:txBody>
      </p:sp>
      <p:pic>
        <p:nvPicPr>
          <p:cNvPr id="6" name="Picture 5"/>
          <p:cNvPicPr/>
          <p:nvPr/>
        </p:nvPicPr>
        <p:blipFill rotWithShape="1">
          <a:blip r:embed="rId2"/>
          <a:srcRect l="58922" t="35982" r="5266" b="42881"/>
          <a:stretch/>
        </p:blipFill>
        <p:spPr bwMode="auto">
          <a:xfrm>
            <a:off x="1078230" y="3017520"/>
            <a:ext cx="9852659" cy="3337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154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4464" y="251759"/>
            <a:ext cx="6145272" cy="743473"/>
          </a:xfrm>
          <a:prstGeom prst="rect">
            <a:avLst/>
          </a:prstGeom>
        </p:spPr>
        <p:txBody>
          <a:bodyPr wrap="none">
            <a:spAutoFit/>
          </a:bodyPr>
          <a:lstStyle/>
          <a:p>
            <a:pPr algn="just">
              <a:lnSpc>
                <a:spcPct val="115000"/>
              </a:lnSpc>
            </a:pPr>
            <a:r>
              <a:rPr lang="en-US" sz="4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4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ĐỐI TƯỢNG VĂN BẢN</a:t>
            </a:r>
            <a:endParaRPr lang="en-US" sz="40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394464" y="1859340"/>
            <a:ext cx="11264136" cy="4154984"/>
          </a:xfrm>
          <a:prstGeom prst="rect">
            <a:avLst/>
          </a:prstGeom>
        </p:spPr>
        <p:txBody>
          <a:bodyPr wrap="square">
            <a:spAutoFit/>
          </a:bodyPr>
          <a:lstStyle/>
          <a:p>
            <a:pPr marL="457200" indent="-457200" algn="just">
              <a:spcBef>
                <a:spcPts val="1200"/>
              </a:spcBef>
              <a:spcAft>
                <a:spcPts val="1200"/>
              </a:spcAft>
              <a:buFontTx/>
              <a:buChar char="-"/>
            </a:pPr>
            <a:r>
              <a:rPr lang="vi-VN" sz="2800" smtClean="0">
                <a:latin typeface="+mj-lt"/>
              </a:rPr>
              <a:t>Để </a:t>
            </a:r>
            <a:r>
              <a:rPr lang="vi-VN" sz="2800">
                <a:latin typeface="+mj-lt"/>
              </a:rPr>
              <a:t>bổ sung đối tượng văn bản, ta chọn biểu tượng </a:t>
            </a:r>
            <a:r>
              <a:rPr lang="en-US" sz="2800" smtClean="0">
                <a:latin typeface="+mj-lt"/>
              </a:rPr>
              <a:t>        </a:t>
            </a:r>
            <a:r>
              <a:rPr lang="vi-VN" sz="2800" smtClean="0">
                <a:latin typeface="+mj-lt"/>
              </a:rPr>
              <a:t> </a:t>
            </a:r>
            <a:r>
              <a:rPr lang="vi-VN" sz="2800">
                <a:latin typeface="+mj-lt"/>
              </a:rPr>
              <a:t>trên hộp công cụ. </a:t>
            </a:r>
            <a:endParaRPr lang="en-US" sz="2800">
              <a:latin typeface="+mj-lt"/>
            </a:endParaRPr>
          </a:p>
          <a:p>
            <a:pPr marL="457200" indent="-457200" algn="just">
              <a:spcBef>
                <a:spcPts val="1200"/>
              </a:spcBef>
              <a:spcAft>
                <a:spcPts val="1200"/>
              </a:spcAft>
              <a:buFontTx/>
              <a:buChar char="-"/>
            </a:pPr>
            <a:r>
              <a:rPr lang="vi-VN" sz="2800" smtClean="0">
                <a:latin typeface="+mj-lt"/>
              </a:rPr>
              <a:t>Ta </a:t>
            </a:r>
            <a:r>
              <a:rPr lang="vi-VN" sz="2800">
                <a:latin typeface="+mj-lt"/>
              </a:rPr>
              <a:t>có thể tùy chỉnh từng phần trong một đối tượng văn bản bằng cách chọn đối tượng văn bản và bôi đen phần văn bản muốn căn chỉnh, sau đó điều chỉnh tham số trên thanh điều khiển thuộc tính hoặc lệnh trong bảng chọn </a:t>
            </a:r>
            <a:r>
              <a:rPr lang="vi-VN" sz="2800" b="1" smtClean="0">
                <a:latin typeface="+mj-lt"/>
              </a:rPr>
              <a:t>Text</a:t>
            </a:r>
            <a:r>
              <a:rPr lang="vi-VN" sz="2800" smtClean="0">
                <a:latin typeface="+mj-lt"/>
              </a:rPr>
              <a:t>.</a:t>
            </a:r>
            <a:endParaRPr lang="en-US" sz="2800" smtClean="0">
              <a:latin typeface="+mj-lt"/>
            </a:endParaRPr>
          </a:p>
          <a:p>
            <a:pPr marL="457200" indent="-457200" algn="just">
              <a:spcBef>
                <a:spcPts val="1200"/>
              </a:spcBef>
              <a:spcAft>
                <a:spcPts val="1200"/>
              </a:spcAft>
              <a:buFontTx/>
              <a:buChar char="-"/>
            </a:pPr>
            <a:r>
              <a:rPr lang="vi-VN" sz="2800" smtClean="0">
                <a:latin typeface="+mj-lt"/>
              </a:rPr>
              <a:t>Bốn </a:t>
            </a:r>
            <a:r>
              <a:rPr lang="vi-VN" sz="2800">
                <a:latin typeface="+mj-lt"/>
              </a:rPr>
              <a:t>ô đầu tiên trên thanh điều khiển thuộc tính cho phép ta thay đổi phông chữ, kiểu chữ (bình thường/in nghiêng/in đậm/ in đậm và nghiêng), cỡ chữ và khoảng cách giữa các dòng,... </a:t>
            </a:r>
          </a:p>
        </p:txBody>
      </p:sp>
      <p:pic>
        <p:nvPicPr>
          <p:cNvPr id="10" name="Picture 9"/>
          <p:cNvPicPr/>
          <p:nvPr/>
        </p:nvPicPr>
        <p:blipFill rotWithShape="1">
          <a:blip r:embed="rId2"/>
          <a:srcRect l="81692" t="42272" r="16019" b="55165"/>
          <a:stretch/>
        </p:blipFill>
        <p:spPr bwMode="auto">
          <a:xfrm>
            <a:off x="8183881" y="1859340"/>
            <a:ext cx="623252" cy="543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192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60059" t="46838" r="3343" b="46027"/>
          <a:stretch/>
        </p:blipFill>
        <p:spPr bwMode="auto">
          <a:xfrm>
            <a:off x="845820" y="594995"/>
            <a:ext cx="10789919" cy="137096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38434" y="2354879"/>
            <a:ext cx="9166292" cy="548099"/>
          </a:xfrm>
          <a:prstGeom prst="rect">
            <a:avLst/>
          </a:prstGeom>
        </p:spPr>
        <p:txBody>
          <a:bodyPr wrap="none">
            <a:spAutoFit/>
          </a:bodyPr>
          <a:lstStyle/>
          <a:p>
            <a:pPr algn="just">
              <a:lnSpc>
                <a:spcPct val="115000"/>
              </a:lnSpc>
            </a:pPr>
            <a:r>
              <a:rPr lang="vi-VN"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Năm ô phía sau điều chỉnh các thông tin như trên Hình 14.10</a:t>
            </a:r>
            <a:endParaRPr lang="en-US" sz="32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p:nvPr/>
        </p:nvPicPr>
        <p:blipFill rotWithShape="1">
          <a:blip r:embed="rId2"/>
          <a:srcRect l="58171" t="58828" r="5255" b="21177"/>
          <a:stretch/>
        </p:blipFill>
        <p:spPr bwMode="auto">
          <a:xfrm>
            <a:off x="201645" y="3291896"/>
            <a:ext cx="11434094" cy="31774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767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540" y="343655"/>
            <a:ext cx="10965180" cy="5201424"/>
          </a:xfrm>
          <a:prstGeom prst="rect">
            <a:avLst/>
          </a:prstGeom>
        </p:spPr>
        <p:txBody>
          <a:bodyPr wrap="square">
            <a:spAutoFit/>
          </a:bodyPr>
          <a:lstStyle/>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a:t>
            </a:r>
            <a:endParaRPr lang="en-US" sz="28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Muốn bỏ các tùy chỉnh đã đặt, ta chọn đối tượng văn bản rồi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Text/ Remove Manual Kerns.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Muốn đặt văn bản theo đường đã có, ta chọn đối tượng văn bản và đối tượng đường, sau đó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Text/ Put on Path.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Muốn bỏ đặt văn bản theo đường, ta chọn đối tượng và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Text/ Remove from Path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solidFill>
                  <a:srgbClr val="806000"/>
                </a:solidFill>
                <a:latin typeface="Times New Roman" panose="02020603050405020304" pitchFamily="18" charset="0"/>
                <a:ea typeface="Times New Roman" panose="02020603050405020304" pitchFamily="18" charset="0"/>
              </a:rPr>
              <a:t>=&gt; Trong Inkscape, văn bản được bổ sung có thể tùy chỉnh theo từng kí tự và có thể đặt đoạn văn bản theo đường hoặc vào một khuôn dạng.</a:t>
            </a:r>
            <a:endParaRPr lang="en-US" sz="2800"/>
          </a:p>
        </p:txBody>
      </p:sp>
    </p:spTree>
    <p:extLst>
      <p:ext uri="{BB962C8B-B14F-4D97-AF65-F5344CB8AC3E}">
        <p14:creationId xmlns:p14="http://schemas.microsoft.com/office/powerpoint/2010/main" val="58907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17220" y="941439"/>
            <a:ext cx="10767060" cy="496476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Hãy cho biết phát biểu nào sau đây là sai khi làm việc với đoạn văn bản trong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A. Trong một đoạn văn có nhiều chữ ta có thể tô mỗi chữ bằng một màu khác nhau.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B. Nếu đặt đoạn văn uốn lượn theo một đường, ta không thể thay đổi định dạng đó.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C. Trong một đoạn văn có nhiều chữ, ta có thể tuỳ chỉnh để mỗi chữ độ cao thấp khác nhau.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D. Ta có thể đặt đoạn văn bản theo một khuôn dạng nhất định</a:t>
            </a:r>
            <a:endParaRPr lang="en-US" sz="2800"/>
          </a:p>
        </p:txBody>
      </p:sp>
    </p:spTree>
    <p:extLst>
      <p:ext uri="{BB962C8B-B14F-4D97-AF65-F5344CB8AC3E}">
        <p14:creationId xmlns:p14="http://schemas.microsoft.com/office/powerpoint/2010/main" val="407980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264878" y="1219200"/>
            <a:ext cx="6465276" cy="3118338"/>
          </a:xfrm>
          <a:prstGeom prst="cloudCallout">
            <a:avLst/>
          </a:prstGeom>
        </p:spPr>
        <p:style>
          <a:lnRef idx="2">
            <a:schemeClr val="accent2"/>
          </a:lnRef>
          <a:fillRef idx="1">
            <a:schemeClr val="lt1"/>
          </a:fillRef>
          <a:effectRef idx="0">
            <a:schemeClr val="accent2"/>
          </a:effectRef>
          <a:fontRef idx="minor">
            <a:schemeClr val="dk1"/>
          </a:fontRef>
        </p:style>
        <p:txBody>
          <a:bodyPr>
            <a:noAutofit/>
          </a:bodyPr>
          <a:lstStyle/>
          <a:p>
            <a:pPr marL="0" marR="0" indent="0" algn="ctr">
              <a:lnSpc>
                <a:spcPct val="115000"/>
              </a:lnSpc>
              <a:spcBef>
                <a:spcPts val="0"/>
              </a:spcBef>
              <a:spcAft>
                <a:spcPts val="0"/>
              </a:spcAft>
              <a:buNone/>
            </a:pPr>
            <a:r>
              <a:rPr lang="nl-NL" sz="2800">
                <a:solidFill>
                  <a:schemeClr val="tx1"/>
                </a:solidFill>
                <a:latin typeface="Times New Roman" panose="02020603050405020304" pitchFamily="18" charset="0"/>
                <a:cs typeface="Times New Roman" panose="02020603050405020304" pitchFamily="18" charset="0"/>
              </a:rPr>
              <a:t>Cần ít nhất bao nhiêu điểm để xác định một đường thẳng? Đường parabol? Đường elip?</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8845" y="343199"/>
            <a:ext cx="3371436" cy="743473"/>
          </a:xfrm>
          <a:prstGeom prst="rect">
            <a:avLst/>
          </a:prstGeom>
        </p:spPr>
        <p:txBody>
          <a:bodyPr wrap="none">
            <a:spAutoFit/>
          </a:bodyPr>
          <a:lstStyle/>
          <a:p>
            <a:pPr algn="just">
              <a:lnSpc>
                <a:spcPct val="115000"/>
              </a:lnSpc>
            </a:pPr>
            <a:r>
              <a:rPr lang="nl-NL" sz="40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799620" y="1440479"/>
            <a:ext cx="8968609" cy="548099"/>
          </a:xfrm>
          <a:prstGeom prst="rect">
            <a:avLst/>
          </a:prstGeom>
        </p:spPr>
        <p:txBody>
          <a:bodyPr wrap="none">
            <a:spAutoFit/>
          </a:bodyPr>
          <a:lstStyle/>
          <a:p>
            <a:pPr>
              <a:lnSpc>
                <a:spcPct val="115000"/>
              </a:lnSpc>
            </a:pPr>
            <a:r>
              <a:rPr lang="nl-NL"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chiếc lá và tô màu cho chiếc lá (Hình 14.11)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descr="Graphical user interface, application, Word&#10;&#10;Description automatically generated"/>
          <p:cNvPicPr/>
          <p:nvPr/>
        </p:nvPicPr>
        <p:blipFill rotWithShape="1">
          <a:blip r:embed="rId2"/>
          <a:srcRect l="85895" t="31127" r="4951" b="47450"/>
          <a:stretch/>
        </p:blipFill>
        <p:spPr bwMode="auto">
          <a:xfrm>
            <a:off x="4069080" y="2755264"/>
            <a:ext cx="3341687" cy="3074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584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755729"/>
            <a:ext cx="10439400" cy="4462760"/>
          </a:xfrm>
          <a:prstGeom prst="rect">
            <a:avLst/>
          </a:prstGeom>
        </p:spPr>
        <p:txBody>
          <a:bodyPr wrap="square">
            <a:spAutoFit/>
          </a:bodyPr>
          <a:lstStyle/>
          <a:p>
            <a:pPr algn="just">
              <a:spcBef>
                <a:spcPts val="1200"/>
              </a:spcBef>
              <a:spcAft>
                <a:spcPts val="1200"/>
              </a:spcAft>
            </a:pPr>
            <a:r>
              <a:rPr lang="nl-NL" sz="2800" b="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b="1">
              <a:solidFill>
                <a:schemeClr val="accent2">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i="1">
                <a:solidFill>
                  <a:srgbClr val="0070C0"/>
                </a:solidFill>
                <a:latin typeface="+mj-lt"/>
              </a:rPr>
              <a:t>Bước 1.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hình chữ nhật ta được hình chữ nhật với các điểm neo như Hình 14.12a.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i="1">
                <a:solidFill>
                  <a:srgbClr val="0070C0"/>
                </a:solidFill>
                <a:latin typeface="+mj-lt"/>
              </a:rPr>
              <a:t>Bước 2: </a:t>
            </a:r>
            <a:r>
              <a:rPr lang="nl-NL" sz="2800">
                <a:latin typeface="Times New Roman" panose="02020603050405020304" pitchFamily="18" charset="0"/>
                <a:ea typeface="Times New Roman" panose="02020603050405020304" pitchFamily="18" charset="0"/>
                <a:cs typeface="Times New Roman" panose="02020603050405020304" pitchFamily="18" charset="0"/>
              </a:rPr>
              <a:t>Chọn hình chữ nhật và chọn lệnh </a:t>
            </a:r>
            <a:r>
              <a:rPr lang="nl-NL" sz="2800" b="1">
                <a:latin typeface="Times New Roman" panose="02020603050405020304" pitchFamily="18" charset="0"/>
                <a:ea typeface="Times New Roman" panose="02020603050405020304" pitchFamily="18" charset="0"/>
                <a:cs typeface="Times New Roman" panose="02020603050405020304" pitchFamily="18" charset="0"/>
              </a:rPr>
              <a:t>Path/Object to Path </a:t>
            </a:r>
            <a:r>
              <a:rPr lang="nl-NL" sz="2800">
                <a:latin typeface="Times New Roman" panose="02020603050405020304" pitchFamily="18" charset="0"/>
                <a:ea typeface="Times New Roman" panose="02020603050405020304" pitchFamily="18" charset="0"/>
                <a:cs typeface="Times New Roman" panose="02020603050405020304" pitchFamily="18" charset="0"/>
              </a:rPr>
              <a:t>để đưa hình chữ nhật thành bốn cạnh với các điểm neo rời nhau (Hình 14.12b).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i="1">
                <a:solidFill>
                  <a:srgbClr val="0070C0"/>
                </a:solidFill>
                <a:latin typeface="+mj-lt"/>
              </a:rPr>
              <a:t>Bước 3: </a:t>
            </a:r>
            <a:r>
              <a:rPr lang="nl-NL" sz="2800">
                <a:latin typeface="Times New Roman" panose="02020603050405020304" pitchFamily="18" charset="0"/>
                <a:ea typeface="Times New Roman" panose="02020603050405020304" pitchFamily="18" charset="0"/>
              </a:rPr>
              <a:t>Chọn hai điểm neo cạnh trên của hình chữ nhật để nhập thành 1 điểm bằng cách chọn biểu </a:t>
            </a:r>
            <a:r>
              <a:rPr lang="vi-VN" sz="2800">
                <a:latin typeface="Times New Roman" panose="02020603050405020304" pitchFamily="18" charset="0"/>
                <a:ea typeface="Times New Roman" panose="02020603050405020304" pitchFamily="18" charset="0"/>
              </a:rPr>
              <a:t>tượng   </a:t>
            </a:r>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trên thanh điều khiển thuộc tính. Ta được hình tam giác (Hình 14. 12c).</a:t>
            </a:r>
            <a:endParaRPr lang="en-US" sz="280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rot="10950082">
            <a:off x="6232925" y="4148834"/>
            <a:ext cx="519703" cy="348559"/>
          </a:xfrm>
          <a:prstGeom prst="rect">
            <a:avLst/>
          </a:prstGeom>
          <a:noFill/>
          <a:ln>
            <a:noFill/>
          </a:ln>
        </p:spPr>
      </p:pic>
    </p:spTree>
    <p:extLst>
      <p:ext uri="{BB962C8B-B14F-4D97-AF65-F5344CB8AC3E}">
        <p14:creationId xmlns:p14="http://schemas.microsoft.com/office/powerpoint/2010/main" val="214713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7700" y="655796"/>
            <a:ext cx="10828020" cy="2123658"/>
          </a:xfrm>
          <a:prstGeom prst="rect">
            <a:avLst/>
          </a:prstGeom>
        </p:spPr>
        <p:txBody>
          <a:bodyPr wrap="square">
            <a:spAutoFit/>
          </a:bodyPr>
          <a:lstStyle/>
          <a:p>
            <a:pPr algn="just">
              <a:spcBef>
                <a:spcPts val="1200"/>
              </a:spcBef>
              <a:spcAft>
                <a:spcPts val="1200"/>
              </a:spcAft>
            </a:pPr>
            <a:r>
              <a:rPr lang="vi-VN" sz="2800" i="1">
                <a:solidFill>
                  <a:srgbClr val="0070C0"/>
                </a:solidFill>
                <a:latin typeface="+mj-lt"/>
              </a:rPr>
              <a:t>Bước 4: </a:t>
            </a:r>
            <a:r>
              <a:rPr lang="vi-VN" sz="2800">
                <a:latin typeface="+mj-lt"/>
              </a:rPr>
              <a:t>Chọn hai điểm neo ở cạnh dưới của hình tam giác để chuyển thành điểm neo trơn bằng chọn nút lệnh  </a:t>
            </a:r>
            <a:r>
              <a:rPr lang="en-US" sz="2800" smtClean="0">
                <a:latin typeface="+mj-lt"/>
              </a:rPr>
              <a:t>   </a:t>
            </a:r>
            <a:r>
              <a:rPr lang="vi-VN" sz="2800" smtClean="0">
                <a:latin typeface="+mj-lt"/>
              </a:rPr>
              <a:t> </a:t>
            </a:r>
            <a:r>
              <a:rPr lang="en-US" sz="2800" smtClean="0">
                <a:latin typeface="+mj-lt"/>
              </a:rPr>
              <a:t>  </a:t>
            </a:r>
            <a:r>
              <a:rPr lang="vi-VN" sz="2800" smtClean="0">
                <a:latin typeface="+mj-lt"/>
              </a:rPr>
              <a:t> </a:t>
            </a:r>
            <a:r>
              <a:rPr lang="vi-VN" sz="2800">
                <a:latin typeface="+mj-lt"/>
              </a:rPr>
              <a:t>(Hình 14.12d).</a:t>
            </a:r>
          </a:p>
          <a:p>
            <a:pPr algn="just">
              <a:spcBef>
                <a:spcPts val="1200"/>
              </a:spcBef>
              <a:spcAft>
                <a:spcPts val="1200"/>
              </a:spcAft>
            </a:pPr>
            <a:r>
              <a:rPr lang="vi-VN" sz="2800" i="1">
                <a:solidFill>
                  <a:srgbClr val="0070C0"/>
                </a:solidFill>
                <a:latin typeface="+mj-lt"/>
              </a:rPr>
              <a:t>Bước 5: </a:t>
            </a:r>
            <a:r>
              <a:rPr lang="vi-VN" sz="2800">
                <a:latin typeface="+mj-lt"/>
              </a:rPr>
              <a:t>Thêm cuống lá bằng công cụ Pen   </a:t>
            </a:r>
            <a:r>
              <a:rPr lang="en-US" sz="2800" smtClean="0">
                <a:latin typeface="+mj-lt"/>
              </a:rPr>
              <a:t>  </a:t>
            </a:r>
            <a:r>
              <a:rPr lang="vi-VN" sz="2800" smtClean="0">
                <a:latin typeface="+mj-lt"/>
              </a:rPr>
              <a:t> </a:t>
            </a:r>
            <a:r>
              <a:rPr lang="vi-VN" sz="2800">
                <a:latin typeface="+mj-lt"/>
              </a:rPr>
              <a:t>trên thanh công cụ (Hình 14.12e).</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537960" y="1127124"/>
            <a:ext cx="508317" cy="38163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091997" y="1902647"/>
            <a:ext cx="480377" cy="345758"/>
          </a:xfrm>
          <a:prstGeom prst="rect">
            <a:avLst/>
          </a:prstGeom>
          <a:noFill/>
          <a:ln>
            <a:noFill/>
          </a:ln>
        </p:spPr>
      </p:pic>
      <p:pic>
        <p:nvPicPr>
          <p:cNvPr id="8" name="Picture 7" descr="Graphical user interface, text, application, Word&#10;&#10;Description automatically generated"/>
          <p:cNvPicPr/>
          <p:nvPr/>
        </p:nvPicPr>
        <p:blipFill rotWithShape="1">
          <a:blip r:embed="rId4"/>
          <a:srcRect l="65346" t="48548" r="8646" b="35175"/>
          <a:stretch/>
        </p:blipFill>
        <p:spPr bwMode="auto">
          <a:xfrm>
            <a:off x="1935480" y="2953602"/>
            <a:ext cx="8252460" cy="2756428"/>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647700" y="5884178"/>
            <a:ext cx="5749779" cy="587853"/>
          </a:xfrm>
          <a:prstGeom prst="rect">
            <a:avLst/>
          </a:prstGeom>
        </p:spPr>
        <p:txBody>
          <a:bodyPr wrap="none">
            <a:spAutoFit/>
          </a:bodyPr>
          <a:lstStyle/>
          <a:p>
            <a:pPr>
              <a:lnSpc>
                <a:spcPct val="115000"/>
              </a:lnSpc>
            </a:pPr>
            <a:r>
              <a:rPr lang="en-US" sz="2800" i="1">
                <a:solidFill>
                  <a:srgbClr val="0070C0"/>
                </a:solidFill>
                <a:latin typeface="+mj-lt"/>
              </a:rPr>
              <a:t>Bước 6: </a:t>
            </a:r>
            <a:r>
              <a:rPr lang="en-US" sz="2800">
                <a:latin typeface="Times New Roman" panose="02020603050405020304" pitchFamily="18" charset="0"/>
                <a:ea typeface="Times New Roman" panose="02020603050405020304" pitchFamily="18" charset="0"/>
                <a:cs typeface="Times New Roman" panose="02020603050405020304" pitchFamily="18" charset="0"/>
              </a:rPr>
              <a:t>Tô màu cho lá như Hình 14.11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309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265" y="592574"/>
            <a:ext cx="9101402" cy="523220"/>
          </a:xfrm>
          <a:prstGeom prst="rect">
            <a:avLst/>
          </a:prstGeom>
        </p:spPr>
        <p:txBody>
          <a:bodyPr wrap="none">
            <a:spAutoFit/>
          </a:bodyPr>
          <a:lstStyle/>
          <a:p>
            <a:r>
              <a:rPr lang="en-US" sz="2800" b="1">
                <a:solidFill>
                  <a:srgbClr val="7030A0"/>
                </a:solidFill>
                <a:latin typeface="Times New Roman" panose="02020603050405020304" pitchFamily="18" charset="0"/>
                <a:ea typeface="Times New Roman" panose="02020603050405020304" pitchFamily="18" charset="0"/>
              </a:rPr>
              <a:t>Nhiệm vụ 2. </a:t>
            </a:r>
            <a:r>
              <a:rPr lang="en-US" sz="2800">
                <a:solidFill>
                  <a:srgbClr val="000000"/>
                </a:solidFill>
                <a:latin typeface="Times New Roman" panose="02020603050405020304" pitchFamily="18" charset="0"/>
                <a:ea typeface="Times New Roman" panose="02020603050405020304" pitchFamily="18" charset="0"/>
              </a:rPr>
              <a:t>Viết chữ theo khuôn dạng của hình (Hình 14.13).</a:t>
            </a:r>
            <a:endParaRPr lang="en-US" sz="2800"/>
          </a:p>
        </p:txBody>
      </p:sp>
      <p:pic>
        <p:nvPicPr>
          <p:cNvPr id="6" name="Picture 5" descr="Graphical user interface, application, Word&#10;&#10;Description automatically generated"/>
          <p:cNvPicPr/>
          <p:nvPr/>
        </p:nvPicPr>
        <p:blipFill rotWithShape="1">
          <a:blip r:embed="rId2"/>
          <a:srcRect l="69679" t="33698" r="13297" b="51162"/>
          <a:stretch/>
        </p:blipFill>
        <p:spPr bwMode="auto">
          <a:xfrm>
            <a:off x="2473879" y="2312034"/>
            <a:ext cx="7019608" cy="2511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155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 y="716340"/>
            <a:ext cx="10919460" cy="4893647"/>
          </a:xfrm>
          <a:prstGeom prst="rect">
            <a:avLst/>
          </a:prstGeom>
        </p:spPr>
        <p:txBody>
          <a:bodyPr wrap="square">
            <a:spAutoFit/>
          </a:bodyPr>
          <a:lstStyle/>
          <a:p>
            <a:pPr algn="just">
              <a:spcBef>
                <a:spcPts val="1200"/>
              </a:spcBef>
              <a:spcAft>
                <a:spcPts val="1200"/>
              </a:spcAft>
            </a:pPr>
            <a:r>
              <a:rPr lang="vi-VN" sz="2800" b="1">
                <a:solidFill>
                  <a:schemeClr val="accent2">
                    <a:lumMod val="75000"/>
                  </a:schemeClr>
                </a:solidFill>
                <a:latin typeface="+mj-lt"/>
              </a:rPr>
              <a:t>Hướng dẫn.</a:t>
            </a:r>
          </a:p>
          <a:p>
            <a:pPr algn="just">
              <a:spcBef>
                <a:spcPts val="1200"/>
              </a:spcBef>
              <a:spcAft>
                <a:spcPts val="1200"/>
              </a:spcAft>
            </a:pPr>
            <a:r>
              <a:rPr lang="vi-VN" sz="2800" i="1">
                <a:solidFill>
                  <a:srgbClr val="0070C0"/>
                </a:solidFill>
                <a:latin typeface="+mj-lt"/>
              </a:rPr>
              <a:t>Bước 1: </a:t>
            </a:r>
            <a:r>
              <a:rPr lang="vi-VN" sz="2800">
                <a:latin typeface="+mj-lt"/>
              </a:rPr>
              <a:t>Chọn công cụ Pen </a:t>
            </a:r>
            <a:r>
              <a:rPr lang="en-US" sz="2800" smtClean="0">
                <a:latin typeface="+mj-lt"/>
              </a:rPr>
              <a:t>       </a:t>
            </a:r>
            <a:r>
              <a:rPr lang="vi-VN" sz="2800" smtClean="0">
                <a:latin typeface="+mj-lt"/>
              </a:rPr>
              <a:t>, </a:t>
            </a:r>
            <a:r>
              <a:rPr lang="vi-VN" sz="2800">
                <a:latin typeface="+mj-lt"/>
              </a:rPr>
              <a:t>chọn kiểu vẽ </a:t>
            </a:r>
            <a:r>
              <a:rPr lang="en-US" sz="2800" smtClean="0">
                <a:latin typeface="+mj-lt"/>
              </a:rPr>
              <a:t>     </a:t>
            </a:r>
            <a:r>
              <a:rPr lang="vi-VN" sz="2800" smtClean="0">
                <a:latin typeface="+mj-lt"/>
              </a:rPr>
              <a:t>  </a:t>
            </a:r>
            <a:r>
              <a:rPr lang="vi-VN" sz="2800">
                <a:latin typeface="+mj-lt"/>
              </a:rPr>
              <a:t>trên thanh thuộc tính điều khiển.</a:t>
            </a:r>
          </a:p>
          <a:p>
            <a:pPr algn="just">
              <a:spcBef>
                <a:spcPts val="1200"/>
              </a:spcBef>
              <a:spcAft>
                <a:spcPts val="1200"/>
              </a:spcAft>
            </a:pPr>
            <a:r>
              <a:rPr lang="vi-VN" sz="2800" i="1">
                <a:solidFill>
                  <a:srgbClr val="0070C0"/>
                </a:solidFill>
                <a:latin typeface="+mj-lt"/>
              </a:rPr>
              <a:t>Bước 2: </a:t>
            </a:r>
            <a:r>
              <a:rPr lang="vi-VN" sz="2800">
                <a:latin typeface="+mj-lt"/>
              </a:rPr>
              <a:t>Nháy đúp chuột vào các điểm để xác định điểm neo thứ nhất và thứ hai, cuối cùng nháy đúp chuột tại điểm neo thứ ba, ta nhận được hình tương tự Hình 14.14a.</a:t>
            </a:r>
          </a:p>
          <a:p>
            <a:pPr algn="just">
              <a:spcBef>
                <a:spcPts val="1200"/>
              </a:spcBef>
              <a:spcAft>
                <a:spcPts val="1200"/>
              </a:spcAft>
            </a:pPr>
            <a:r>
              <a:rPr lang="vi-VN" sz="2800" i="1">
                <a:solidFill>
                  <a:srgbClr val="0070C0"/>
                </a:solidFill>
                <a:latin typeface="+mj-lt"/>
              </a:rPr>
              <a:t>Bước 3: </a:t>
            </a:r>
            <a:r>
              <a:rPr lang="vi-VN" sz="2800">
                <a:latin typeface="+mj-lt"/>
              </a:rPr>
              <a:t>Chọn công cụ  </a:t>
            </a:r>
            <a:r>
              <a:rPr lang="en-US" sz="2800" smtClean="0">
                <a:latin typeface="+mj-lt"/>
              </a:rPr>
              <a:t>     </a:t>
            </a:r>
            <a:r>
              <a:rPr lang="vi-VN" sz="2800" smtClean="0">
                <a:latin typeface="+mj-lt"/>
              </a:rPr>
              <a:t> </a:t>
            </a:r>
            <a:r>
              <a:rPr lang="vi-VN" sz="2800">
                <a:latin typeface="+mj-lt"/>
              </a:rPr>
              <a:t>trên hộp dụng cụ, ta xác định được các điểm neo (Hình 14.14b). Chọn điểm neo thứ hai, rồi chọn biểu tượng </a:t>
            </a:r>
            <a:r>
              <a:rPr lang="en-US" sz="2800" smtClean="0">
                <a:latin typeface="+mj-lt"/>
              </a:rPr>
              <a:t>    </a:t>
            </a:r>
            <a:r>
              <a:rPr lang="vi-VN" sz="2800" smtClean="0">
                <a:latin typeface="+mj-lt"/>
              </a:rPr>
              <a:t>  </a:t>
            </a:r>
            <a:r>
              <a:rPr lang="vi-VN" sz="2800">
                <a:latin typeface="+mj-lt"/>
              </a:rPr>
              <a:t>để chuyển điểm neo góc thành neo trơn (Hình 14.14c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594860" y="1392554"/>
            <a:ext cx="570865" cy="55054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467282" y="1392554"/>
            <a:ext cx="568960" cy="589280"/>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985260" y="4144644"/>
            <a:ext cx="563880" cy="427355"/>
          </a:xfrm>
          <a:prstGeom prst="rect">
            <a:avLst/>
          </a:prstGeom>
          <a:noFill/>
          <a:ln>
            <a:noFill/>
          </a:ln>
        </p:spPr>
      </p:pic>
      <p:pic>
        <p:nvPicPr>
          <p:cNvPr id="9" name="Picture 8" descr="Graphical user interface, application, Word&#10;&#10;Description automatically generated"/>
          <p:cNvPicPr/>
          <p:nvPr/>
        </p:nvPicPr>
        <p:blipFill rotWithShape="1">
          <a:blip r:embed="rId5"/>
          <a:srcRect l="84129" t="63968" r="13943" b="33746"/>
          <a:stretch/>
        </p:blipFill>
        <p:spPr bwMode="auto">
          <a:xfrm>
            <a:off x="10218421" y="4740910"/>
            <a:ext cx="505142" cy="402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155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120" y="1016199"/>
            <a:ext cx="10599420" cy="3724096"/>
          </a:xfrm>
          <a:prstGeom prst="rect">
            <a:avLst/>
          </a:prstGeom>
        </p:spPr>
        <p:txBody>
          <a:bodyPr wrap="square">
            <a:spAutoFit/>
          </a:bodyPr>
          <a:lstStyle/>
          <a:p>
            <a:pPr algn="just">
              <a:spcBef>
                <a:spcPts val="1200"/>
              </a:spcBef>
              <a:spcAft>
                <a:spcPts val="1200"/>
              </a:spcAft>
            </a:pPr>
            <a:r>
              <a:rPr lang="vi-VN" sz="2800">
                <a:solidFill>
                  <a:srgbClr val="0070C0"/>
                </a:solidFill>
                <a:latin typeface="+mj-lt"/>
              </a:rPr>
              <a:t>Bước 4:</a:t>
            </a:r>
            <a:r>
              <a:rPr lang="vi-VN" sz="2800">
                <a:latin typeface="+mj-lt"/>
              </a:rPr>
              <a:t> Nháy vào biểu tượng </a:t>
            </a:r>
            <a:r>
              <a:rPr lang="en-US" sz="2800" smtClean="0">
                <a:latin typeface="+mj-lt"/>
              </a:rPr>
              <a:t>    </a:t>
            </a:r>
            <a:r>
              <a:rPr lang="vi-VN" sz="2800" smtClean="0">
                <a:latin typeface="+mj-lt"/>
              </a:rPr>
              <a:t>  </a:t>
            </a:r>
            <a:r>
              <a:rPr lang="vi-VN" sz="2800">
                <a:latin typeface="+mj-lt"/>
              </a:rPr>
              <a:t>trên hộp công cụ và gõ dòng chữ “Chúc mừng năm mới!” (Hình 14.14d ).</a:t>
            </a:r>
          </a:p>
          <a:p>
            <a:pPr algn="just">
              <a:spcBef>
                <a:spcPts val="1200"/>
              </a:spcBef>
              <a:spcAft>
                <a:spcPts val="1200"/>
              </a:spcAft>
            </a:pPr>
            <a:r>
              <a:rPr lang="vi-VN" sz="2800">
                <a:solidFill>
                  <a:srgbClr val="0070C0"/>
                </a:solidFill>
                <a:latin typeface="+mj-lt"/>
              </a:rPr>
              <a:t>Bước 5: </a:t>
            </a:r>
            <a:r>
              <a:rPr lang="vi-VN" sz="2800">
                <a:latin typeface="+mj-lt"/>
              </a:rPr>
              <a:t>Chọn hai đối tượng đường cong và dòng chữ. Chọn lệnh Text/Put on Path để đặt dòng chữ uốn theo đường cong (Hình 14.14e ). Tô màu cho chữ và chọn nét đường cong không màu (Hình 14.14f ). </a:t>
            </a:r>
          </a:p>
          <a:p>
            <a:pPr algn="just">
              <a:spcBef>
                <a:spcPts val="1200"/>
              </a:spcBef>
              <a:spcAft>
                <a:spcPts val="1200"/>
              </a:spcAft>
            </a:pPr>
            <a:r>
              <a:rPr lang="vi-VN" sz="2800">
                <a:solidFill>
                  <a:srgbClr val="0070C0"/>
                </a:solidFill>
                <a:latin typeface="+mj-lt"/>
              </a:rPr>
              <a:t>Bước 6:</a:t>
            </a:r>
            <a:r>
              <a:rPr lang="vi-VN" sz="2800">
                <a:latin typeface="+mj-lt"/>
              </a:rPr>
              <a:t> Vẽ hình tam giác tương tự nhiệm vụ 1. Sao chép, xoay, tô màu và di chuyển đến vị trí phù hợp (Hình 14.13 ).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457190" y="1016199"/>
            <a:ext cx="421640" cy="401638"/>
          </a:xfrm>
          <a:prstGeom prst="rect">
            <a:avLst/>
          </a:prstGeom>
          <a:noFill/>
          <a:ln>
            <a:noFill/>
          </a:ln>
        </p:spPr>
      </p:pic>
    </p:spTree>
    <p:extLst>
      <p:ext uri="{BB962C8B-B14F-4D97-AF65-F5344CB8AC3E}">
        <p14:creationId xmlns:p14="http://schemas.microsoft.com/office/powerpoint/2010/main" val="144719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Word&#10;&#10;Description automatically generated"/>
          <p:cNvPicPr/>
          <p:nvPr/>
        </p:nvPicPr>
        <p:blipFill rotWithShape="1">
          <a:blip r:embed="rId2"/>
          <a:srcRect l="58922" t="21704" r="3181" b="45736"/>
          <a:stretch/>
        </p:blipFill>
        <p:spPr bwMode="auto">
          <a:xfrm>
            <a:off x="571500" y="710882"/>
            <a:ext cx="10843259" cy="53012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561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9088" y="505576"/>
            <a:ext cx="2933816" cy="707886"/>
          </a:xfrm>
          <a:prstGeom prst="rect">
            <a:avLst/>
          </a:prstGeom>
        </p:spPr>
        <p:txBody>
          <a:bodyPr wrap="none">
            <a:spAutoFit/>
          </a:bodyPr>
          <a:lstStyle/>
          <a:p>
            <a:r>
              <a:rPr lang="nl-NL" sz="4000" b="1">
                <a:solidFill>
                  <a:srgbClr val="C00000"/>
                </a:solidFill>
                <a:latin typeface="Times New Roman" panose="02020603050405020304" pitchFamily="18" charset="0"/>
                <a:ea typeface="Times New Roman" panose="02020603050405020304" pitchFamily="18" charset="0"/>
              </a:rPr>
              <a:t>VẬN DỤNG</a:t>
            </a:r>
            <a:endParaRPr lang="en-US" sz="4000">
              <a:solidFill>
                <a:srgbClr val="C00000"/>
              </a:solidFill>
            </a:endParaRPr>
          </a:p>
        </p:txBody>
      </p:sp>
      <p:sp>
        <p:nvSpPr>
          <p:cNvPr id="6" name="Rectangle 5"/>
          <p:cNvSpPr/>
          <p:nvPr/>
        </p:nvSpPr>
        <p:spPr>
          <a:xfrm>
            <a:off x="752006" y="1702312"/>
            <a:ext cx="10507980" cy="1261884"/>
          </a:xfrm>
          <a:prstGeom prst="rect">
            <a:avLst/>
          </a:prstGeom>
        </p:spPr>
        <p:txBody>
          <a:bodyPr wrap="square">
            <a:spAutoFit/>
          </a:bodyPr>
          <a:lstStyle/>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1. Hãy vẽ hình con chuột (Hình 14.15)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2. Hãy vẽ chiếc lá và tô màu (Hình 14.16)</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descr="Graphical user interface, application&#10;&#10;Description automatically generated"/>
          <p:cNvPicPr/>
          <p:nvPr/>
        </p:nvPicPr>
        <p:blipFill rotWithShape="1">
          <a:blip r:embed="rId2"/>
          <a:srcRect l="80115" t="23417" r="3664" b="52302"/>
          <a:stretch/>
        </p:blipFill>
        <p:spPr bwMode="auto">
          <a:xfrm>
            <a:off x="3313112" y="3274609"/>
            <a:ext cx="4847908" cy="34226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913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4840" y="755425"/>
            <a:ext cx="10965180" cy="1083374"/>
          </a:xfrm>
          <a:prstGeom prst="rect">
            <a:avLst/>
          </a:prstGeom>
        </p:spPr>
        <p:txBody>
          <a:bodyPr wrap="square">
            <a:spAutoFit/>
          </a:bodyPr>
          <a:lstStyle/>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3. Em hãy mở lại hình miếng dưa hấu ở bài trước và thêm chi tiết để được hình như Hình 14.17</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descr="Graphical user interface, application&#10;&#10;Description automatically generated"/>
          <p:cNvPicPr/>
          <p:nvPr/>
        </p:nvPicPr>
        <p:blipFill rotWithShape="1">
          <a:blip r:embed="rId2"/>
          <a:srcRect l="71124" t="57114" r="12977" b="22891"/>
          <a:stretch/>
        </p:blipFill>
        <p:spPr bwMode="auto">
          <a:xfrm>
            <a:off x="3177540" y="2619057"/>
            <a:ext cx="5052060" cy="2935923"/>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24840" y="5965906"/>
            <a:ext cx="8234947" cy="523220"/>
          </a:xfrm>
          <a:prstGeom prst="rect">
            <a:avLst/>
          </a:prstGeom>
        </p:spPr>
        <p:txBody>
          <a:bodyPr wrap="none">
            <a:spAutoFit/>
          </a:bodyPr>
          <a:lstStyle/>
          <a:p>
            <a:r>
              <a:rPr lang="nl-NL" sz="2800" smtClean="0">
                <a:latin typeface="Times New Roman" panose="02020603050405020304" pitchFamily="18" charset="0"/>
                <a:ea typeface="Times New Roman" panose="02020603050405020304" pitchFamily="18" charset="0"/>
              </a:rPr>
              <a:t>4. Em </a:t>
            </a:r>
            <a:r>
              <a:rPr lang="nl-NL" sz="2800">
                <a:latin typeface="Times New Roman" panose="02020603050405020304" pitchFamily="18" charset="0"/>
                <a:ea typeface="Times New Roman" panose="02020603050405020304" pitchFamily="18" charset="0"/>
              </a:rPr>
              <a:t>hãy sưu tầm các mẫu logo đơn giản và vẽ lại mẫu</a:t>
            </a:r>
            <a:endParaRPr lang="en-US" sz="2800"/>
          </a:p>
        </p:txBody>
      </p:sp>
    </p:spTree>
    <p:extLst>
      <p:ext uri="{BB962C8B-B14F-4D97-AF65-F5344CB8AC3E}">
        <p14:creationId xmlns:p14="http://schemas.microsoft.com/office/powerpoint/2010/main" val="326151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0" marR="0">
              <a:lnSpc>
                <a:spcPct val="115000"/>
              </a:lnSpc>
              <a:spcBef>
                <a:spcPts val="0"/>
              </a:spcBef>
              <a:spcAft>
                <a:spcPts val="0"/>
              </a:spcAft>
            </a:pP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b="1">
                <a:solidFill>
                  <a:schemeClr val="bg1"/>
                </a:solidFill>
                <a:latin typeface="Times New Roman" panose="02020603050405020304" pitchFamily="18" charset="0"/>
                <a:cs typeface="Times New Roman" panose="02020603050405020304" pitchFamily="18" charset="0"/>
              </a:rPr>
              <a:t>LÀM QUEN VỚI ĐỐI TƯỢNG DẠNG ĐƯỜNG</a:t>
            </a:r>
            <a:endParaRPr lang="en-US"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xmlns="" id="{4E69C2F0-A38A-4D69-8BA1-D2A761C7EA6F}"/>
              </a:ext>
            </a:extLst>
          </p:cNvPr>
          <p:cNvSpPr>
            <a:spLocks noGrp="1"/>
          </p:cNvSpPr>
          <p:nvPr>
            <p:ph type="subTitle" idx="1"/>
          </p:nvPr>
        </p:nvSpPr>
        <p:spPr>
          <a:xfrm>
            <a:off x="2192213" y="689553"/>
            <a:ext cx="7127632" cy="2368061"/>
          </a:xfrm>
          <a:prstGeom prst="cloudCallout">
            <a:avLst>
              <a:gd name="adj1" fmla="val -52337"/>
              <a:gd name="adj2" fmla="val 44383"/>
            </a:avLst>
          </a:prstGeom>
        </p:spPr>
        <p:style>
          <a:lnRef idx="2">
            <a:schemeClr val="accent2"/>
          </a:lnRef>
          <a:fillRef idx="1">
            <a:schemeClr val="lt1"/>
          </a:fillRef>
          <a:effectRef idx="0">
            <a:schemeClr val="accent2"/>
          </a:effectRef>
          <a:fontRef idx="minor">
            <a:schemeClr val="dk1"/>
          </a:fontRef>
        </p:style>
        <p:txBody>
          <a:bodyPr>
            <a:noAutofit/>
          </a:bodyPr>
          <a:lstStyle/>
          <a:p>
            <a:pPr marL="0" lvl="0" indent="0" algn="ctr">
              <a:buNone/>
            </a:pPr>
            <a:r>
              <a:rPr lang="vi-VN" sz="2800" i="1">
                <a:solidFill>
                  <a:schemeClr val="tx1"/>
                </a:solidFill>
                <a:latin typeface="+mj-lt"/>
              </a:rPr>
              <a:t>Quan sát hai hình chữ nhật ở Hình 14.1 và tìm ra điểm khác nhau giữa hai hình?</a:t>
            </a:r>
            <a:endParaRPr lang="en-US" sz="2800">
              <a:solidFill>
                <a:schemeClr val="tx1"/>
              </a:solidFill>
              <a:latin typeface="+mj-lt"/>
            </a:endParaRPr>
          </a:p>
        </p:txBody>
      </p:sp>
      <p:pic>
        <p:nvPicPr>
          <p:cNvPr id="4" name="Picture 3"/>
          <p:cNvPicPr/>
          <p:nvPr/>
        </p:nvPicPr>
        <p:blipFill rotWithShape="1">
          <a:blip r:embed="rId2"/>
          <a:srcRect l="79794" t="35126" r="5911" b="50304"/>
          <a:stretch/>
        </p:blipFill>
        <p:spPr bwMode="auto">
          <a:xfrm>
            <a:off x="3845168" y="3865439"/>
            <a:ext cx="3821723" cy="23712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423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753" y="1573428"/>
            <a:ext cx="11138432" cy="2862322"/>
          </a:xfrm>
          <a:prstGeom prst="rect">
            <a:avLst/>
          </a:prstGeom>
        </p:spPr>
        <p:txBody>
          <a:bodyPr wrap="square">
            <a:spAutoFit/>
          </a:bodyPr>
          <a:lstStyle/>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Đối </a:t>
            </a:r>
            <a:r>
              <a:rPr lang="en-US" sz="2800">
                <a:latin typeface="Times New Roman" panose="02020603050405020304" pitchFamily="18" charset="0"/>
                <a:ea typeface="Times New Roman" panose="02020603050405020304" pitchFamily="18" charset="0"/>
                <a:cs typeface="Times New Roman" panose="02020603050405020304" pitchFamily="18" charset="0"/>
              </a:rPr>
              <a:t>tượng tự do dạng đường do người dùng tạo ra, là tổ hợp của một hay nhiều đoạn cong hoặc thẳng nối lại với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nhau</a:t>
            </a: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a:latin typeface="Times New Roman" panose="02020603050405020304" pitchFamily="18" charset="0"/>
                <a:ea typeface="Times New Roman" panose="02020603050405020304" pitchFamily="18" charset="0"/>
                <a:cs typeface="Times New Roman" panose="02020603050405020304" pitchFamily="18" charset="0"/>
              </a:rPr>
              <a:t>đối tượng tự do dạng đường có thể điều chỉnh các đoạn độc lập với nhau để tạo ra hình dạng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khác</a:t>
            </a:r>
          </a:p>
          <a:p>
            <a:pPr marL="457200" indent="-457200" algn="just">
              <a:spcBef>
                <a:spcPts val="1200"/>
              </a:spcBef>
              <a:spcAft>
                <a:spcPts val="1200"/>
              </a:spcAft>
              <a:buFontTx/>
              <a:buChar char="-"/>
            </a:pP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p:nvPr/>
        </p:nvPicPr>
        <p:blipFill rotWithShape="1">
          <a:blip r:embed="rId2"/>
          <a:srcRect l="61331" t="43407" r="7353" b="44596"/>
          <a:stretch/>
        </p:blipFill>
        <p:spPr bwMode="auto">
          <a:xfrm>
            <a:off x="3494000" y="4227270"/>
            <a:ext cx="5463075" cy="2295037"/>
          </a:xfrm>
          <a:prstGeom prst="rect">
            <a:avLst/>
          </a:prstGeom>
          <a:ln>
            <a:noFill/>
          </a:ln>
          <a:extLst>
            <a:ext uri="{53640926-AAD7-44D8-BBD7-CCE9431645EC}">
              <a14:shadowObscured xmlns:a14="http://schemas.microsoft.com/office/drawing/2010/main"/>
            </a:ext>
          </a:extLst>
        </p:spPr>
      </p:pic>
      <p:sp>
        <p:nvSpPr>
          <p:cNvPr id="8" name="Title 1"/>
          <p:cNvSpPr txBox="1">
            <a:spLocks/>
          </p:cNvSpPr>
          <p:nvPr/>
        </p:nvSpPr>
        <p:spPr>
          <a:xfrm>
            <a:off x="537753" y="234462"/>
            <a:ext cx="11375571" cy="7544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pPr>
            <a:r>
              <a:rPr lang="en-US" sz="3600" b="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smtClean="0">
                <a:solidFill>
                  <a:schemeClr val="bg1"/>
                </a:solidFill>
                <a:latin typeface="Times New Roman" panose="02020603050405020304" pitchFamily="18" charset="0"/>
                <a:cs typeface="Times New Roman" panose="02020603050405020304" pitchFamily="18" charset="0"/>
              </a:rPr>
              <a:t>LÀM QUEN VỚI ĐỐI TƯỢNG DẠNG ĐƯỜNG</a:t>
            </a:r>
            <a:endParaRPr lang="en-US" sz="36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385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6245" y="1393639"/>
            <a:ext cx="6611815" cy="4056495"/>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Đối tượng đường thường được biểu diễn bởi một chuỗi các đoạn thẳng hoặc đoạn cong nối với nhau. Mỗi đoạn cong biểu diễn bởi 4 điểm, hai điểm đầu mút và hai điểm điều khiển. Mỗi điểm điều khiển kết hợp với một điểm đầu mút tạo ra tiếp tuyến của đường cong tại điểm mút tương ứng (Hình 14.3)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p:nvPr/>
        </p:nvPicPr>
        <p:blipFill rotWithShape="1">
          <a:blip r:embed="rId2"/>
          <a:srcRect l="83176" t="40502" r="6614" b="43762"/>
          <a:stretch/>
        </p:blipFill>
        <p:spPr bwMode="auto">
          <a:xfrm>
            <a:off x="8329418" y="1599314"/>
            <a:ext cx="3862582" cy="3645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901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647" y="480359"/>
            <a:ext cx="5379999" cy="613245"/>
          </a:xfrm>
          <a:prstGeom prst="rect">
            <a:avLst/>
          </a:prstGeom>
        </p:spPr>
        <p:txBody>
          <a:bodyPr wrap="none">
            <a:spAutoFit/>
          </a:bodyPr>
          <a:lstStyle/>
          <a:p>
            <a:pPr algn="just">
              <a:lnSpc>
                <a:spcPct val="115000"/>
              </a:lnSpc>
              <a:spcAft>
                <a:spcPts val="0"/>
              </a:spcAft>
            </a:pPr>
            <a:r>
              <a:rPr lang="vi-VN"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bước vẽ đối tượng đường</a:t>
            </a:r>
            <a:endParaRPr lang="en-US" sz="3600" b="1">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703385" y="2108538"/>
            <a:ext cx="10574215" cy="4031873"/>
          </a:xfrm>
          <a:prstGeom prst="rect">
            <a:avLst/>
          </a:prstGeom>
        </p:spPr>
        <p:txBody>
          <a:bodyPr wrap="square">
            <a:spAutoFit/>
          </a:bodyPr>
          <a:lstStyle/>
          <a:p>
            <a:pPr algn="just">
              <a:spcBef>
                <a:spcPts val="1200"/>
              </a:spcBef>
              <a:spcAft>
                <a:spcPts val="1200"/>
              </a:spcAft>
            </a:pPr>
            <a:r>
              <a:rPr lang="vi-VN" sz="2800">
                <a:solidFill>
                  <a:srgbClr val="0070C0"/>
                </a:solidFill>
                <a:latin typeface="+mj-lt"/>
              </a:rPr>
              <a:t>Bước 1: </a:t>
            </a:r>
            <a:r>
              <a:rPr lang="vi-VN" sz="2800">
                <a:latin typeface="+mj-lt"/>
              </a:rPr>
              <a:t>Chọn công cụ Pen   </a:t>
            </a:r>
            <a:r>
              <a:rPr lang="en-US" sz="2800" smtClean="0">
                <a:latin typeface="+mj-lt"/>
              </a:rPr>
              <a:t>    </a:t>
            </a:r>
            <a:r>
              <a:rPr lang="vi-VN" sz="2800" smtClean="0">
                <a:latin typeface="+mj-lt"/>
              </a:rPr>
              <a:t>trên </a:t>
            </a:r>
            <a:r>
              <a:rPr lang="vi-VN" sz="2800">
                <a:latin typeface="+mj-lt"/>
              </a:rPr>
              <a:t>hộp công cụ.</a:t>
            </a:r>
          </a:p>
          <a:p>
            <a:pPr algn="just">
              <a:spcBef>
                <a:spcPts val="1200"/>
              </a:spcBef>
              <a:spcAft>
                <a:spcPts val="1200"/>
              </a:spcAft>
            </a:pPr>
            <a:r>
              <a:rPr lang="vi-VN" sz="2800">
                <a:solidFill>
                  <a:srgbClr val="0070C0"/>
                </a:solidFill>
                <a:latin typeface="+mj-lt"/>
              </a:rPr>
              <a:t>Bước 2. </a:t>
            </a:r>
            <a:r>
              <a:rPr lang="vi-VN" sz="2800">
                <a:latin typeface="+mj-lt"/>
              </a:rPr>
              <a:t>Chọn kiểu   </a:t>
            </a:r>
            <a:r>
              <a:rPr lang="en-US" sz="2800" smtClean="0">
                <a:latin typeface="+mj-lt"/>
              </a:rPr>
              <a:t>   </a:t>
            </a:r>
            <a:r>
              <a:rPr lang="vi-VN" sz="2800" smtClean="0">
                <a:latin typeface="+mj-lt"/>
              </a:rPr>
              <a:t>trên </a:t>
            </a:r>
            <a:r>
              <a:rPr lang="vi-VN" sz="2800">
                <a:latin typeface="+mj-lt"/>
              </a:rPr>
              <a:t>thanh điều khiển thuộc tính để tạo đường cong. </a:t>
            </a:r>
          </a:p>
          <a:p>
            <a:pPr algn="just">
              <a:spcBef>
                <a:spcPts val="1200"/>
              </a:spcBef>
              <a:spcAft>
                <a:spcPts val="1200"/>
              </a:spcAft>
            </a:pPr>
            <a:r>
              <a:rPr lang="vi-VN" sz="2800">
                <a:solidFill>
                  <a:srgbClr val="0070C0"/>
                </a:solidFill>
                <a:latin typeface="+mj-lt"/>
              </a:rPr>
              <a:t>Bước 3. </a:t>
            </a:r>
            <a:r>
              <a:rPr lang="vi-VN" sz="2800">
                <a:latin typeface="+mj-lt"/>
              </a:rPr>
              <a:t>Nhảy chuột đề đạt các điểm neo trên hình vẽ (có thể kết hợp nháy chuột và kéo thả).</a:t>
            </a:r>
          </a:p>
          <a:p>
            <a:pPr algn="just">
              <a:spcBef>
                <a:spcPts val="1200"/>
              </a:spcBef>
              <a:spcAft>
                <a:spcPts val="1200"/>
              </a:spcAft>
            </a:pPr>
            <a:r>
              <a:rPr lang="vi-VN" sz="2800">
                <a:solidFill>
                  <a:srgbClr val="0070C0"/>
                </a:solidFill>
                <a:latin typeface="+mj-lt"/>
              </a:rPr>
              <a:t>Bước 4. </a:t>
            </a:r>
            <a:r>
              <a:rPr lang="vi-VN" sz="2800">
                <a:latin typeface="+mj-lt"/>
              </a:rPr>
              <a:t>Kết thúc đường bằng cách nhấn phím </a:t>
            </a:r>
            <a:r>
              <a:rPr lang="vi-VN" sz="2800" b="1">
                <a:latin typeface="+mj-lt"/>
              </a:rPr>
              <a:t>Enter</a:t>
            </a:r>
            <a:r>
              <a:rPr lang="vi-VN" sz="2800">
                <a:latin typeface="+mj-lt"/>
              </a:rPr>
              <a:t> hoặc nháy đúp chuột tại vị trí neo cuối cùng</a:t>
            </a:r>
          </a:p>
        </p:txBody>
      </p:sp>
      <p:pic>
        <p:nvPicPr>
          <p:cNvPr id="12" name="Picture 11"/>
          <p:cNvPicPr/>
          <p:nvPr/>
        </p:nvPicPr>
        <p:blipFill rotWithShape="1">
          <a:blip r:embed="rId2"/>
          <a:srcRect l="70812" t="46268" r="26978" b="50882"/>
          <a:stretch/>
        </p:blipFill>
        <p:spPr bwMode="auto">
          <a:xfrm>
            <a:off x="4548555" y="2108538"/>
            <a:ext cx="659642" cy="54375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67271" t="48833" r="30481" b="47454"/>
          <a:stretch/>
        </p:blipFill>
        <p:spPr bwMode="auto">
          <a:xfrm>
            <a:off x="3587262" y="2746077"/>
            <a:ext cx="812653" cy="5862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214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507" y="901898"/>
            <a:ext cx="10785231" cy="954107"/>
          </a:xfrm>
          <a:prstGeom prst="rect">
            <a:avLst/>
          </a:prstGeom>
        </p:spPr>
        <p:txBody>
          <a:bodyPr wrap="square">
            <a:spAutoFit/>
          </a:bodyPr>
          <a:lstStyle/>
          <a:p>
            <a:r>
              <a:rPr lang="vi-VN" sz="2800" smtClean="0">
                <a:solidFill>
                  <a:srgbClr val="002060"/>
                </a:solidFill>
                <a:latin typeface="+mj-lt"/>
              </a:rPr>
              <a:t>Đường </a:t>
            </a:r>
            <a:r>
              <a:rPr lang="vi-VN" sz="2800">
                <a:solidFill>
                  <a:srgbClr val="002060"/>
                </a:solidFill>
                <a:latin typeface="+mj-lt"/>
              </a:rPr>
              <a:t>cong thường được biểu diễn bởi một chuỗi các đoạn cong ghép với nhau</a:t>
            </a:r>
            <a:endParaRPr lang="en-US" sz="2800">
              <a:solidFill>
                <a:srgbClr val="002060"/>
              </a:solidFill>
              <a:latin typeface="+mj-lt"/>
            </a:endParaRPr>
          </a:p>
        </p:txBody>
      </p:sp>
      <p:sp>
        <p:nvSpPr>
          <p:cNvPr id="3" name="Right Arrow 2"/>
          <p:cNvSpPr/>
          <p:nvPr/>
        </p:nvSpPr>
        <p:spPr>
          <a:xfrm>
            <a:off x="211016" y="933474"/>
            <a:ext cx="468923" cy="445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Callout 3"/>
          <p:cNvSpPr/>
          <p:nvPr/>
        </p:nvSpPr>
        <p:spPr>
          <a:xfrm>
            <a:off x="2883877" y="2566574"/>
            <a:ext cx="6096000" cy="2764215"/>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n-US" sz="2800">
                <a:latin typeface="Times New Roman" panose="02020603050405020304" pitchFamily="18" charset="0"/>
                <a:cs typeface="Times New Roman" panose="02020603050405020304" pitchFamily="18" charset="0"/>
              </a:rPr>
              <a:t>Đề </a:t>
            </a:r>
            <a:r>
              <a:rPr lang="en-US" sz="2800" smtClean="0">
                <a:latin typeface="Times New Roman" panose="02020603050405020304" pitchFamily="18" charset="0"/>
                <a:cs typeface="Times New Roman" panose="02020603050405020304" pitchFamily="18" charset="0"/>
              </a:rPr>
              <a:t>vẽ </a:t>
            </a:r>
            <a:r>
              <a:rPr lang="en-US" sz="2800">
                <a:latin typeface="Times New Roman" panose="02020603050405020304" pitchFamily="18" charset="0"/>
                <a:cs typeface="Times New Roman" panose="02020603050405020304" pitchFamily="18" charset="0"/>
              </a:rPr>
              <a:t>một hình chữ nhật góc tròn em nên dùng công cụ nào? Giải thích tại sao?</a:t>
            </a:r>
          </a:p>
        </p:txBody>
      </p:sp>
    </p:spTree>
    <p:extLst>
      <p:ext uri="{BB962C8B-B14F-4D97-AF65-F5344CB8AC3E}">
        <p14:creationId xmlns:p14="http://schemas.microsoft.com/office/powerpoint/2010/main" val="7371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59080" y="430650"/>
            <a:ext cx="6096000" cy="3420130"/>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vi-VN" sz="2800">
                <a:latin typeface="Times New Roman" panose="02020603050405020304" pitchFamily="18" charset="0"/>
                <a:ea typeface="Times New Roman" panose="02020603050405020304" pitchFamily="18" charset="0"/>
              </a:rPr>
              <a:t>Quan sát hình trái tim, xác định xem các điểm được đánh dấu nằm trên Hình </a:t>
            </a:r>
            <a:r>
              <a:rPr lang="vi-VN" sz="2800" smtClean="0">
                <a:latin typeface="Times New Roman" panose="02020603050405020304" pitchFamily="18" charset="0"/>
                <a:ea typeface="Times New Roman" panose="02020603050405020304" pitchFamily="18" charset="0"/>
              </a:rPr>
              <a:t>14</a:t>
            </a:r>
            <a:r>
              <a:rPr lang="en-US" sz="2800" smtClean="0">
                <a:latin typeface="Times New Roman" panose="02020603050405020304" pitchFamily="18" charset="0"/>
                <a:ea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rPr>
              <a:t>4 </a:t>
            </a:r>
            <a:r>
              <a:rPr lang="vi-VN" sz="2800">
                <a:latin typeface="Times New Roman" panose="02020603050405020304" pitchFamily="18" charset="0"/>
                <a:ea typeface="Times New Roman" panose="02020603050405020304" pitchFamily="18" charset="0"/>
              </a:rPr>
              <a:t>có những đặc điểm gì?</a:t>
            </a:r>
            <a:endParaRPr lang="en-US" sz="2800"/>
          </a:p>
        </p:txBody>
      </p:sp>
      <p:pic>
        <p:nvPicPr>
          <p:cNvPr id="6" name="Picture 5"/>
          <p:cNvPicPr>
            <a:picLocks noChangeAspect="1"/>
          </p:cNvPicPr>
          <p:nvPr/>
        </p:nvPicPr>
        <p:blipFill rotWithShape="1">
          <a:blip r:embed="rId2"/>
          <a:srcRect l="77643" t="35209" r="10234" b="52500"/>
          <a:stretch/>
        </p:blipFill>
        <p:spPr>
          <a:xfrm>
            <a:off x="6355080" y="3295145"/>
            <a:ext cx="5414116" cy="3086100"/>
          </a:xfrm>
          <a:prstGeom prst="rect">
            <a:avLst/>
          </a:prstGeom>
        </p:spPr>
      </p:pic>
    </p:spTree>
    <p:extLst>
      <p:ext uri="{BB962C8B-B14F-4D97-AF65-F5344CB8AC3E}">
        <p14:creationId xmlns:p14="http://schemas.microsoft.com/office/powerpoint/2010/main" val="134605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4593" y="343199"/>
            <a:ext cx="10811293" cy="743473"/>
          </a:xfrm>
          <a:prstGeom prst="rect">
            <a:avLst/>
          </a:prstGeom>
        </p:spPr>
        <p:txBody>
          <a:bodyPr wrap="none">
            <a:spAutoFit/>
          </a:bodyPr>
          <a:lstStyle/>
          <a:p>
            <a:pPr algn="just">
              <a:lnSpc>
                <a:spcPct val="115000"/>
              </a:lnSpc>
            </a:pPr>
            <a:r>
              <a:rPr lang="vi-VN" sz="4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2.SỬ DỤNG CÔNG CỤ TINH CHỈNH ĐƯỜNG</a:t>
            </a:r>
            <a:endParaRPr lang="en-US" sz="40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324593" y="2197842"/>
            <a:ext cx="10927080" cy="2569934"/>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Khi nối các đoạn thẳng hoặc đoạn cong với nhau ta thu được đường cong phức tạp hơn.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Các điểm nối giữa các đoạn có thể là điểm </a:t>
            </a: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neo trơn </a:t>
            </a:r>
            <a:r>
              <a:rPr lang="vi-VN" sz="2800">
                <a:latin typeface="Times New Roman" panose="02020603050405020304" pitchFamily="18" charset="0"/>
                <a:ea typeface="Times New Roman" panose="02020603050405020304" pitchFamily="18" charset="0"/>
                <a:cs typeface="Times New Roman" panose="02020603050405020304" pitchFamily="18" charset="0"/>
              </a:rPr>
              <a:t>(smooth nodes - thể hiện bởi hình vuông hay hình tròn) hoặc điểm </a:t>
            </a: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neo góc</a:t>
            </a:r>
            <a:r>
              <a:rPr lang="vi-VN" sz="2800">
                <a:latin typeface="Times New Roman" panose="02020603050405020304" pitchFamily="18" charset="0"/>
                <a:ea typeface="Times New Roman" panose="02020603050405020304" pitchFamily="18" charset="0"/>
                <a:cs typeface="Times New Roman" panose="02020603050405020304" pitchFamily="18" charset="0"/>
              </a:rPr>
              <a:t> (comer nodes - thể hiện bởi một hình thoi) (Hình 14.4)</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1136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TotalTime>
  <Words>1516</Words>
  <Application>Microsoft Office PowerPoint</Application>
  <PresentationFormat>Custom</PresentationFormat>
  <Paragraphs>71</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BÀI 14 LÀM VIỆC VỚI CÁC ĐỐI TƯỢNG ĐƯỜNG VÀ VĂN BẢN</vt:lpstr>
      <vt:lpstr>PowerPoint Presentation</vt:lpstr>
      <vt:lpstr>1. LÀM QUEN VỚI ĐỐI TƯỢNG DẠNG ĐƯỜNG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TÁCH ẢNH VÀ THIẾT KẾ ĐỒ HỌA VỚI KÊNH ALPHA</dc:title>
  <dc:creator>HoangThanh Tam</dc:creator>
  <cp:lastModifiedBy>MTMQ</cp:lastModifiedBy>
  <cp:revision>15</cp:revision>
  <dcterms:created xsi:type="dcterms:W3CDTF">2022-02-17T15:32:27Z</dcterms:created>
  <dcterms:modified xsi:type="dcterms:W3CDTF">2025-10-03T01:35:20Z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