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99" r:id="rId2"/>
    <p:sldId id="305" r:id="rId3"/>
    <p:sldId id="283" r:id="rId4"/>
    <p:sldId id="304" r:id="rId5"/>
    <p:sldId id="284" r:id="rId6"/>
    <p:sldId id="306" r:id="rId7"/>
    <p:sldId id="301" r:id="rId8"/>
    <p:sldId id="258" r:id="rId9"/>
    <p:sldId id="259" r:id="rId10"/>
    <p:sldId id="260" r:id="rId11"/>
    <p:sldId id="285" r:id="rId12"/>
    <p:sldId id="261" r:id="rId13"/>
    <p:sldId id="262" r:id="rId14"/>
    <p:sldId id="263" r:id="rId15"/>
    <p:sldId id="264" r:id="rId16"/>
    <p:sldId id="265" r:id="rId17"/>
    <p:sldId id="267" r:id="rId18"/>
    <p:sldId id="268" r:id="rId19"/>
    <p:sldId id="286" r:id="rId20"/>
    <p:sldId id="269" r:id="rId21"/>
    <p:sldId id="270" r:id="rId22"/>
    <p:sldId id="271" r:id="rId23"/>
    <p:sldId id="272" r:id="rId24"/>
    <p:sldId id="288" r:id="rId25"/>
    <p:sldId id="273" r:id="rId26"/>
    <p:sldId id="290" r:id="rId27"/>
    <p:sldId id="295" r:id="rId28"/>
    <p:sldId id="296" r:id="rId29"/>
    <p:sldId id="297" r:id="rId30"/>
    <p:sldId id="298" r:id="rId31"/>
    <p:sldId id="302" r:id="rId32"/>
    <p:sldId id="278" r:id="rId33"/>
    <p:sldId id="279" r:id="rId34"/>
    <p:sldId id="303"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6B888-97E2-4566-82F6-B4E90733A735}"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A203E-B411-45FF-B29C-39370BEE119E}" type="slidenum">
              <a:rPr lang="en-US" smtClean="0"/>
              <a:t>‹#›</a:t>
            </a:fld>
            <a:endParaRPr lang="en-US"/>
          </a:p>
        </p:txBody>
      </p:sp>
    </p:spTree>
    <p:extLst>
      <p:ext uri="{BB962C8B-B14F-4D97-AF65-F5344CB8AC3E}">
        <p14:creationId xmlns:p14="http://schemas.microsoft.com/office/powerpoint/2010/main" val="314330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2</a:t>
            </a:fld>
            <a:endParaRPr lang="en-US"/>
          </a:p>
        </p:txBody>
      </p:sp>
    </p:spTree>
    <p:extLst>
      <p:ext uri="{BB962C8B-B14F-4D97-AF65-F5344CB8AC3E}">
        <p14:creationId xmlns:p14="http://schemas.microsoft.com/office/powerpoint/2010/main" val="71725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4</a:t>
            </a:fld>
            <a:endParaRPr lang="en-US"/>
          </a:p>
        </p:txBody>
      </p:sp>
    </p:spTree>
    <p:extLst>
      <p:ext uri="{BB962C8B-B14F-4D97-AF65-F5344CB8AC3E}">
        <p14:creationId xmlns:p14="http://schemas.microsoft.com/office/powerpoint/2010/main" val="235108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6</a:t>
            </a:fld>
            <a:endParaRPr lang="en-US"/>
          </a:p>
        </p:txBody>
      </p:sp>
    </p:spTree>
    <p:extLst>
      <p:ext uri="{BB962C8B-B14F-4D97-AF65-F5344CB8AC3E}">
        <p14:creationId xmlns:p14="http://schemas.microsoft.com/office/powerpoint/2010/main" val="1270814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31</a:t>
            </a:fld>
            <a:endParaRPr lang="en-US"/>
          </a:p>
        </p:txBody>
      </p:sp>
    </p:spTree>
    <p:extLst>
      <p:ext uri="{BB962C8B-B14F-4D97-AF65-F5344CB8AC3E}">
        <p14:creationId xmlns:p14="http://schemas.microsoft.com/office/powerpoint/2010/main" val="9575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91081-FAD8-4D5B-9F85-A9E82C72A265}" type="slidenum">
              <a:rPr lang="en-SG" smtClean="0"/>
              <a:t>34</a:t>
            </a:fld>
            <a:endParaRPr lang="en-SG"/>
          </a:p>
        </p:txBody>
      </p:sp>
    </p:spTree>
    <p:extLst>
      <p:ext uri="{BB962C8B-B14F-4D97-AF65-F5344CB8AC3E}">
        <p14:creationId xmlns:p14="http://schemas.microsoft.com/office/powerpoint/2010/main" val="291323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91081-FAD8-4D5B-9F85-A9E82C72A265}" type="slidenum">
              <a:rPr lang="en-SG" smtClean="0"/>
              <a:t>35</a:t>
            </a:fld>
            <a:endParaRPr lang="en-SG"/>
          </a:p>
        </p:txBody>
      </p:sp>
    </p:spTree>
    <p:extLst>
      <p:ext uri="{BB962C8B-B14F-4D97-AF65-F5344CB8AC3E}">
        <p14:creationId xmlns:p14="http://schemas.microsoft.com/office/powerpoint/2010/main" val="358206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57099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75412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4245534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3" name="矩形 2"/>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20502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26981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D9CFEE-3ED7-4F62-92BC-84B9259524EA}"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2214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D9CFEE-3ED7-4F62-92BC-84B9259524EA}"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5246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D9CFEE-3ED7-4F62-92BC-84B9259524EA}"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1513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D9CFEE-3ED7-4F62-92BC-84B9259524EA}"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327436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9CFEE-3ED7-4F62-92BC-84B9259524EA}"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38683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6006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47570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9CFEE-3ED7-4F62-92BC-84B9259524EA}" type="datetimeFigureOut">
              <a:rPr lang="en-US" smtClean="0"/>
              <a:t>11/12/2024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8812A-732C-4F6F-9739-474FE5BA4751}" type="slidenum">
              <a:rPr lang="en-US" smtClean="0"/>
              <a:t>‹#›</a:t>
            </a:fld>
            <a:endParaRPr lang="en-US"/>
          </a:p>
        </p:txBody>
      </p:sp>
    </p:spTree>
    <p:extLst>
      <p:ext uri="{BB962C8B-B14F-4D97-AF65-F5344CB8AC3E}">
        <p14:creationId xmlns:p14="http://schemas.microsoft.com/office/powerpoint/2010/main" val="625070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9.gif"/><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WordArt 2"/>
          <p:cNvSpPr>
            <a:spLocks noChangeArrowheads="1" noChangeShapeType="1" noTextEdit="1"/>
          </p:cNvSpPr>
          <p:nvPr/>
        </p:nvSpPr>
        <p:spPr bwMode="auto">
          <a:xfrm>
            <a:off x="2057400" y="1524000"/>
            <a:ext cx="8229600" cy="4114800"/>
          </a:xfrm>
          <a:prstGeom prst="rect">
            <a:avLst/>
          </a:prstGeom>
        </p:spPr>
        <p:txBody>
          <a:bodyPr wrap="none" fromWordArt="1">
            <a:prstTxWarp prst="textDoubleWave1">
              <a:avLst>
                <a:gd name="adj1" fmla="val 6500"/>
                <a:gd name="adj2" fmla="val 0"/>
              </a:avLst>
            </a:prstTxWarp>
          </a:bodyPr>
          <a:lstStyle/>
          <a:p>
            <a:pPr algn="ctr"/>
            <a:endParaRPr lang="en-US" sz="3600" kern="10" spc="-360">
              <a:ln w="12700">
                <a:solidFill>
                  <a:srgbClr val="FFFF00"/>
                </a:solidFill>
                <a:round/>
                <a:headEnd/>
                <a:tailEnd/>
              </a:ln>
              <a:solidFill>
                <a:srgbClr val="66FF33"/>
              </a:solidFill>
              <a:effectLst>
                <a:outerShdw dist="125724" dir="18900000" algn="ctr" rotWithShape="0">
                  <a:srgbClr val="000099"/>
                </a:outerShdw>
              </a:effectLst>
            </a:endParaRPr>
          </a:p>
        </p:txBody>
      </p:sp>
      <p:sp>
        <p:nvSpPr>
          <p:cNvPr id="3075" name="Text Box 4"/>
          <p:cNvSpPr txBox="1">
            <a:spLocks noChangeArrowheads="1"/>
          </p:cNvSpPr>
          <p:nvPr/>
        </p:nvSpPr>
        <p:spPr bwMode="auto">
          <a:xfrm>
            <a:off x="4724400" y="5638801"/>
            <a:ext cx="556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endParaRPr lang="en-US" b="1">
              <a:solidFill>
                <a:srgbClr val="8C07F9"/>
              </a:solidFill>
              <a:latin typeface=".VnTime" panose="020B7200000000000000" pitchFamily="34" charset="0"/>
            </a:endParaRPr>
          </a:p>
        </p:txBody>
      </p:sp>
      <p:sp>
        <p:nvSpPr>
          <p:cNvPr id="8" name="Rectangle 7"/>
          <p:cNvSpPr/>
          <p:nvPr/>
        </p:nvSpPr>
        <p:spPr>
          <a:xfrm>
            <a:off x="0" y="1523999"/>
            <a:ext cx="12192000" cy="1938992"/>
          </a:xfrm>
          <a:prstGeom prst="rect">
            <a:avLst/>
          </a:prstGeom>
          <a:solidFill>
            <a:srgbClr val="FFFF00"/>
          </a:solidFill>
        </p:spPr>
        <p:txBody>
          <a:bodyPr wrap="square">
            <a:spAutoFit/>
          </a:bodyPr>
          <a:lstStyle/>
          <a:p>
            <a:pPr algn="ctr" eaLnBrk="1" hangingPunct="1">
              <a:defRPr/>
            </a:pP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BÀI </a:t>
            </a: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GIẢNG </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MÔN </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KHTN</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7</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a:p>
            <a:pPr algn="ctr" eaLnBrk="1" hangingPunct="1">
              <a:defRPr/>
            </a:pP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BÀI 29</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5435360" y="3941295"/>
            <a:ext cx="5804140" cy="1219200"/>
          </a:xfrm>
        </p:spPr>
        <p:txBody>
          <a:bodyPr/>
          <a:lstStyle/>
          <a:p>
            <a:pPr algn="just">
              <a:defRPr/>
            </a:pPr>
            <a:r>
              <a:rPr lang="en-US" b="1" dirty="0" smtClean="0">
                <a:solidFill>
                  <a:schemeClr val="tx2">
                    <a:lumMod val="50000"/>
                  </a:schemeClr>
                </a:solidFill>
                <a:latin typeface="Times New Roman" panose="02020603050405020304" pitchFamily="18" charset="0"/>
                <a:cs typeface="Times New Roman" panose="02020603050405020304" pitchFamily="18" charset="0"/>
              </a:rPr>
              <a:t>GV: </a:t>
            </a:r>
            <a:r>
              <a:rPr lang="en-US" b="1" dirty="0" err="1" smtClean="0">
                <a:solidFill>
                  <a:schemeClr val="tx2">
                    <a:lumMod val="50000"/>
                  </a:schemeClr>
                </a:solidFill>
                <a:latin typeface="Times New Roman" panose="02020603050405020304" pitchFamily="18" charset="0"/>
                <a:cs typeface="Times New Roman" panose="02020603050405020304" pitchFamily="18" charset="0"/>
              </a:rPr>
              <a:t>Nguyễn</a:t>
            </a:r>
            <a:r>
              <a:rPr lang="en-US" b="1" dirty="0" smtClean="0">
                <a:solidFill>
                  <a:schemeClr val="tx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tx2">
                    <a:lumMod val="50000"/>
                  </a:schemeClr>
                </a:solidFill>
                <a:latin typeface="Times New Roman" panose="02020603050405020304" pitchFamily="18" charset="0"/>
                <a:cs typeface="Times New Roman" panose="02020603050405020304" pitchFamily="18" charset="0"/>
              </a:rPr>
              <a:t>Thị</a:t>
            </a:r>
            <a:r>
              <a:rPr lang="en-US" b="1" dirty="0" smtClean="0">
                <a:solidFill>
                  <a:schemeClr val="tx2">
                    <a:lumMod val="50000"/>
                  </a:schemeClr>
                </a:solidFill>
                <a:latin typeface="Times New Roman" panose="02020603050405020304" pitchFamily="18" charset="0"/>
                <a:cs typeface="Times New Roman" panose="02020603050405020304" pitchFamily="18" charset="0"/>
              </a:rPr>
              <a:t> </a:t>
            </a:r>
            <a:r>
              <a:rPr lang="en-US" b="1" dirty="0" err="1" smtClean="0">
                <a:solidFill>
                  <a:schemeClr val="tx2">
                    <a:lumMod val="50000"/>
                  </a:schemeClr>
                </a:solidFill>
                <a:latin typeface="Times New Roman" panose="02020603050405020304" pitchFamily="18" charset="0"/>
                <a:cs typeface="Times New Roman" panose="02020603050405020304" pitchFamily="18" charset="0"/>
              </a:rPr>
              <a:t>Hiền</a:t>
            </a:r>
            <a:endParaRPr lang="en-US"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705488" y="61582"/>
            <a:ext cx="10781029" cy="1231106"/>
          </a:xfrm>
          <a:prstGeom prst="rect">
            <a:avLst/>
          </a:prstGeom>
          <a:noFill/>
        </p:spPr>
        <p:txBody>
          <a:bodyPr wrap="none" lIns="121920" tIns="60960" rIns="121920" bIns="60960">
            <a:spAutoFit/>
          </a:bodyPr>
          <a:lstStyle/>
          <a:p>
            <a:pPr algn="ctr"/>
            <a:r>
              <a:rPr lang="en-US" sz="7200" b="1" dirty="0" smtClean="0">
                <a:ln w="22225">
                  <a:solidFill>
                    <a:schemeClr val="accent2"/>
                  </a:solidFill>
                  <a:prstDash val="solid"/>
                </a:ln>
                <a:solidFill>
                  <a:schemeClr val="accent2">
                    <a:lumMod val="40000"/>
                    <a:lumOff val="60000"/>
                  </a:schemeClr>
                </a:solidFill>
              </a:rPr>
              <a:t>TRƯỜNG THCS </a:t>
            </a:r>
            <a:r>
              <a:rPr lang="en-US" sz="7200" b="1" dirty="0" smtClean="0">
                <a:ln w="22225">
                  <a:solidFill>
                    <a:schemeClr val="accent2"/>
                  </a:solidFill>
                  <a:prstDash val="solid"/>
                </a:ln>
                <a:solidFill>
                  <a:schemeClr val="accent2">
                    <a:lumMod val="40000"/>
                    <a:lumOff val="60000"/>
                  </a:schemeClr>
                </a:solidFill>
              </a:rPr>
              <a:t>HÀ HUY TẬP</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776358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4" name="Rectangle 3"/>
          <p:cNvSpPr/>
          <p:nvPr/>
        </p:nvSpPr>
        <p:spPr>
          <a:xfrm>
            <a:off x="270509" y="272936"/>
            <a:ext cx="11650979" cy="1815882"/>
          </a:xfrm>
          <a:prstGeom prst="rect">
            <a:avLst/>
          </a:prstGeom>
          <a:solidFill>
            <a:schemeClr val="bg1"/>
          </a:solidFill>
        </p:spPr>
        <p:txBody>
          <a:bodyPr wrap="square">
            <a:spAutoFit/>
          </a:bodyPr>
          <a:lstStyle/>
          <a:p>
            <a:pPr algn="just"/>
            <a:r>
              <a:rPr lang="en-US" sz="2800" b="1" i="1" dirty="0" err="1" smtClean="0">
                <a:latin typeface="Times New Roman" panose="02020603050405020304" pitchFamily="18" charset="0"/>
                <a:ea typeface="Times New Roman" panose="02020603050405020304" pitchFamily="18" charset="0"/>
              </a:rPr>
              <a:t>Thí</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nghiệm</a:t>
            </a:r>
            <a:r>
              <a:rPr lang="en-US" sz="2800" b="1" i="1" dirty="0" smtClean="0">
                <a:latin typeface="Times New Roman" panose="02020603050405020304" pitchFamily="18" charset="0"/>
                <a:ea typeface="Times New Roman" panose="02020603050405020304" pitchFamily="18" charset="0"/>
              </a:rPr>
              <a:t> </a:t>
            </a:r>
            <a:r>
              <a:rPr lang="en-US" sz="2800" b="1" i="1" dirty="0">
                <a:latin typeface="Times New Roman" panose="02020603050405020304" pitchFamily="18" charset="0"/>
                <a:ea typeface="Times New Roman" panose="02020603050405020304" pitchFamily="18" charset="0"/>
              </a:rPr>
              <a:t>2</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thủy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lượng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muối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2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dầu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thìa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khuấy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cốc</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Hãy</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TN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hòa</a:t>
            </a:r>
            <a:r>
              <a:rPr lang="en-US" sz="2800" dirty="0">
                <a:latin typeface="Times New Roman" panose="02020603050405020304" pitchFamily="18" charset="0"/>
                <a:ea typeface="Calibri" panose="020F0502020204030204" pitchFamily="34" charset="0"/>
              </a:rPr>
              <a:t> tan </a:t>
            </a:r>
            <a:r>
              <a:rPr lang="en-US" sz="2800" dirty="0" err="1" smtClean="0">
                <a:latin typeface="Times New Roman" panose="02020603050405020304" pitchFamily="18" charset="0"/>
                <a:ea typeface="Calibri" panose="020F0502020204030204" pitchFamily="34" charset="0"/>
              </a:rPr>
              <a:t>hoặc</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hòa</a:t>
            </a:r>
            <a:r>
              <a:rPr lang="en-US" sz="2800" dirty="0">
                <a:latin typeface="Times New Roman" panose="02020603050405020304" pitchFamily="18" charset="0"/>
                <a:ea typeface="Calibri" panose="020F0502020204030204" pitchFamily="34" charset="0"/>
              </a:rPr>
              <a:t> tan </a:t>
            </a:r>
            <a:r>
              <a:rPr lang="en-US" sz="2800" dirty="0" err="1">
                <a:latin typeface="Times New Roman" panose="02020603050405020304" pitchFamily="18" charset="0"/>
                <a:ea typeface="Calibri" panose="020F0502020204030204" pitchFamily="34" charset="0"/>
              </a:rPr>
              <a:t>chất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a:t>
            </a:r>
            <a:endParaRPr lang="en-US" sz="2800" dirty="0"/>
          </a:p>
        </p:txBody>
      </p:sp>
      <p:pic>
        <p:nvPicPr>
          <p:cNvPr id="8" name="Picture 7"/>
          <p:cNvPicPr>
            <a:picLocks noChangeAspect="1"/>
          </p:cNvPicPr>
          <p:nvPr/>
        </p:nvPicPr>
        <p:blipFill>
          <a:blip r:embed="rId3"/>
          <a:stretch>
            <a:fillRect/>
          </a:stretch>
        </p:blipFill>
        <p:spPr>
          <a:xfrm>
            <a:off x="1267157" y="2318374"/>
            <a:ext cx="9486351" cy="3088005"/>
          </a:xfrm>
          <a:prstGeom prst="rect">
            <a:avLst/>
          </a:prstGeom>
        </p:spPr>
      </p:pic>
      <p:sp>
        <p:nvSpPr>
          <p:cNvPr id="9" name="Rectangle 8"/>
          <p:cNvSpPr/>
          <p:nvPr/>
        </p:nvSpPr>
        <p:spPr>
          <a:xfrm>
            <a:off x="270509" y="1032418"/>
            <a:ext cx="10615287" cy="4625882"/>
          </a:xfrm>
          <a:prstGeom prst="rect">
            <a:avLst/>
          </a:prstGeom>
        </p:spPr>
        <p:txBody>
          <a:bodyPr wrap="square">
            <a:spAutoFit/>
          </a:bodyPr>
          <a:lstStyle/>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100°C,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188554" y="851326"/>
            <a:ext cx="424541" cy="407856"/>
          </a:xfrm>
          <a:prstGeom prst="rect">
            <a:avLst/>
          </a:prstGeom>
        </p:spPr>
      </p:pic>
    </p:spTree>
    <p:extLst>
      <p:ext uri="{BB962C8B-B14F-4D97-AF65-F5344CB8AC3E}">
        <p14:creationId xmlns:p14="http://schemas.microsoft.com/office/powerpoint/2010/main" val="278388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1999" cy="6866086"/>
          </a:xfrm>
          <a:prstGeom prst="rect">
            <a:avLst/>
          </a:prstGeom>
        </p:spPr>
      </p:pic>
      <p:sp>
        <p:nvSpPr>
          <p:cNvPr id="2" name="Rectangle 1"/>
          <p:cNvSpPr/>
          <p:nvPr/>
        </p:nvSpPr>
        <p:spPr>
          <a:xfrm>
            <a:off x="712954" y="523220"/>
            <a:ext cx="10879901" cy="523220"/>
          </a:xfrm>
          <a:prstGeom prst="rect">
            <a:avLst/>
          </a:prstGeom>
          <a:solidFill>
            <a:schemeClr val="bg1"/>
          </a:solidFill>
        </p:spPr>
        <p:txBody>
          <a:bodyPr wrap="none">
            <a:spAutoFit/>
          </a:bodyPr>
          <a:lstStyle/>
          <a:p>
            <a:r>
              <a:rPr lang="en-US" sz="2800" i="1" dirty="0" err="1" smtClean="0">
                <a:solidFill>
                  <a:srgbClr val="000000"/>
                </a:solidFill>
                <a:latin typeface="Times New Roman" panose="02020603050405020304" pitchFamily="18" charset="0"/>
                <a:ea typeface="Times New Roman" panose="02020603050405020304" pitchFamily="18" charset="0"/>
              </a:rPr>
              <a:t>Quan</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sát</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đoạn</a:t>
            </a:r>
            <a:r>
              <a:rPr lang="en-US" sz="2800" i="1" dirty="0" smtClean="0">
                <a:solidFill>
                  <a:srgbClr val="000000"/>
                </a:solidFill>
                <a:latin typeface="Times New Roman" panose="02020603050405020304" pitchFamily="18" charset="0"/>
                <a:ea typeface="Times New Roman" panose="02020603050405020304" pitchFamily="18" charset="0"/>
              </a:rPr>
              <a:t> video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ghi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sống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vật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p>
        </p:txBody>
      </p:sp>
      <p:pic>
        <p:nvPicPr>
          <p:cNvPr id="4" name="Dạy trẻ về vai trò của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036" y="1209905"/>
            <a:ext cx="11009925" cy="5492716"/>
          </a:xfrm>
          <a:prstGeom prst="rect">
            <a:avLst/>
          </a:prstGeom>
        </p:spPr>
      </p:pic>
      <p:sp>
        <p:nvSpPr>
          <p:cNvPr id="6" name="Snip Diagonal Corner Rectangle 5"/>
          <p:cNvSpPr/>
          <p:nvPr/>
        </p:nvSpPr>
        <p:spPr>
          <a:xfrm>
            <a:off x="0" y="22577"/>
            <a:ext cx="12090399" cy="562198"/>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55638" y="-61555"/>
            <a:ext cx="9187708" cy="584775"/>
          </a:xfrm>
          <a:prstGeom prst="rect">
            <a:avLst/>
          </a:prstGeom>
        </p:spPr>
        <p:txBody>
          <a:bodyPr wrap="none">
            <a:spAutoFit/>
          </a:bodyPr>
          <a:lstStyle/>
          <a:p>
            <a:r>
              <a:rPr lang="en-US" sz="3200" b="1" dirty="0" smtClean="0">
                <a:solidFill>
                  <a:srgbClr val="000000"/>
                </a:solidFill>
                <a:latin typeface="Times New Roman" panose="02020603050405020304" pitchFamily="18" charset="0"/>
                <a:ea typeface="Times New Roman" panose="02020603050405020304" pitchFamily="18" charset="0"/>
              </a:rPr>
              <a:t>II. </a:t>
            </a:r>
            <a:r>
              <a:rPr lang="en-US" sz="3200" b="1" dirty="0" err="1" smtClean="0">
                <a:solidFill>
                  <a:srgbClr val="000000"/>
                </a:solidFill>
                <a:latin typeface="Times New Roman" panose="02020603050405020304" pitchFamily="18" charset="0"/>
                <a:ea typeface="Times New Roman" panose="02020603050405020304" pitchFamily="18" charset="0"/>
              </a:rPr>
              <a:t>Tìm</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vai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trò</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nước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đối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cơ</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sinh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vật</a:t>
            </a:r>
            <a:endParaRPr lang="en-US" sz="3200" dirty="0"/>
          </a:p>
        </p:txBody>
      </p:sp>
    </p:spTree>
    <p:extLst>
      <p:ext uri="{BB962C8B-B14F-4D97-AF65-F5344CB8AC3E}">
        <p14:creationId xmlns:p14="http://schemas.microsoft.com/office/powerpoint/2010/main" val="12188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60863" y="137676"/>
            <a:ext cx="5633913" cy="2765544"/>
          </a:xfrm>
          <a:prstGeom prst="rect">
            <a:avLst/>
          </a:prstGeom>
        </p:spPr>
      </p:pic>
      <p:pic>
        <p:nvPicPr>
          <p:cNvPr id="4" name="Picture 3"/>
          <p:cNvPicPr>
            <a:picLocks noChangeAspect="1"/>
          </p:cNvPicPr>
          <p:nvPr/>
        </p:nvPicPr>
        <p:blipFill>
          <a:blip r:embed="rId4"/>
          <a:stretch>
            <a:fillRect/>
          </a:stretch>
        </p:blipFill>
        <p:spPr>
          <a:xfrm>
            <a:off x="160863" y="3478292"/>
            <a:ext cx="5633913" cy="2948940"/>
          </a:xfrm>
          <a:prstGeom prst="rect">
            <a:avLst/>
          </a:prstGeom>
        </p:spPr>
      </p:pic>
      <p:pic>
        <p:nvPicPr>
          <p:cNvPr id="6" name="Picture 5"/>
          <p:cNvPicPr>
            <a:picLocks noChangeAspect="1"/>
          </p:cNvPicPr>
          <p:nvPr/>
        </p:nvPicPr>
        <p:blipFill>
          <a:blip r:embed="rId5"/>
          <a:stretch>
            <a:fillRect/>
          </a:stretch>
        </p:blipFill>
        <p:spPr>
          <a:xfrm>
            <a:off x="6422671" y="109772"/>
            <a:ext cx="5147345" cy="2793448"/>
          </a:xfrm>
          <a:prstGeom prst="rect">
            <a:avLst/>
          </a:prstGeom>
        </p:spPr>
      </p:pic>
      <p:pic>
        <p:nvPicPr>
          <p:cNvPr id="2" name="Picture 1"/>
          <p:cNvPicPr>
            <a:picLocks noChangeAspect="1"/>
          </p:cNvPicPr>
          <p:nvPr/>
        </p:nvPicPr>
        <p:blipFill>
          <a:blip r:embed="rId6"/>
          <a:stretch>
            <a:fillRect/>
          </a:stretch>
        </p:blipFill>
        <p:spPr>
          <a:xfrm>
            <a:off x="6410394" y="3421588"/>
            <a:ext cx="5159623" cy="3310682"/>
          </a:xfrm>
          <a:prstGeom prst="rect">
            <a:avLst/>
          </a:prstGeom>
        </p:spPr>
      </p:pic>
      <p:sp>
        <p:nvSpPr>
          <p:cNvPr id="7" name="TextBox 6"/>
          <p:cNvSpPr txBox="1"/>
          <p:nvPr/>
        </p:nvSpPr>
        <p:spPr>
          <a:xfrm>
            <a:off x="463219" y="2959923"/>
            <a:ext cx="5029200"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Nước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chiếm</a:t>
            </a:r>
            <a:r>
              <a:rPr lang="en-US" sz="2400" b="1" dirty="0" smtClean="0">
                <a:solidFill>
                  <a:srgbClr val="FF0000"/>
                </a:solidFill>
                <a:latin typeface="Times New Roman" panose="02020603050405020304" pitchFamily="18" charset="0"/>
                <a:cs typeface="Times New Roman" panose="02020603050405020304" pitchFamily="18" charset="0"/>
              </a:rPr>
              <a:t> 90%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tích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sứa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812664" y="2913479"/>
            <a:ext cx="6379335" cy="400110"/>
          </a:xfrm>
          <a:prstGeom prst="rect">
            <a:avLst/>
          </a:prstGeom>
          <a:noFill/>
        </p:spPr>
        <p:txBody>
          <a:bodyPr wrap="squar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tham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vào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nhiều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quá</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sống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sinh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vật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37489" y="6415827"/>
            <a:ext cx="5029200"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lúa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chết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khô</a:t>
            </a:r>
            <a:r>
              <a:rPr lang="en-US" sz="2400" b="1" dirty="0" smtClean="0">
                <a:solidFill>
                  <a:srgbClr val="FF0000"/>
                </a:solidFill>
                <a:latin typeface="Times New Roman" panose="02020603050405020304" pitchFamily="18" charset="0"/>
                <a:cs typeface="Times New Roman" panose="02020603050405020304" pitchFamily="18" charset="0"/>
              </a:rPr>
              <a:t> do </a:t>
            </a:r>
            <a:r>
              <a:rPr lang="en-US" sz="2400" b="1" dirty="0" err="1" smtClean="0">
                <a:solidFill>
                  <a:srgbClr val="FF0000"/>
                </a:solidFill>
                <a:latin typeface="Times New Roman" panose="02020603050405020304" pitchFamily="18" charset="0"/>
                <a:cs typeface="Times New Roman" panose="02020603050405020304" pitchFamily="18" charset="0"/>
              </a:rPr>
              <a:t>thiếu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nước</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23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2" name="Rectangle 1"/>
          <p:cNvSpPr/>
          <p:nvPr/>
        </p:nvSpPr>
        <p:spPr>
          <a:xfrm>
            <a:off x="262889" y="1169188"/>
            <a:ext cx="11666219" cy="4031873"/>
          </a:xfrm>
          <a:prstGeom prst="rect">
            <a:avLst/>
          </a:prstGeom>
        </p:spPr>
        <p:txBody>
          <a:bodyPr wrap="square">
            <a:spAutoFit/>
          </a:bodyPr>
          <a:lstStyle/>
          <a:p>
            <a:pPr algn="just">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spcBef>
                <a:spcPts val="600"/>
              </a:spcBef>
              <a:spcAft>
                <a:spcPts val="600"/>
              </a:spcAft>
              <a:buFontTx/>
              <a:buChar char="-"/>
            </a:pP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Char char="-"/>
            </a:pP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a:t>
            </a:r>
            <a:r>
              <a:rPr lang="en-US" sz="2800" baseline="-25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a:t>
            </a:r>
            <a:r>
              <a:rPr lang="en-US" sz="2800" baseline="-25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10720" y="455551"/>
            <a:ext cx="742831" cy="713637"/>
          </a:xfrm>
          <a:prstGeom prst="rect">
            <a:avLst/>
          </a:prstGeom>
        </p:spPr>
      </p:pic>
    </p:spTree>
    <p:extLst>
      <p:ext uri="{BB962C8B-B14F-4D97-AF65-F5344CB8AC3E}">
        <p14:creationId xmlns:p14="http://schemas.microsoft.com/office/powerpoint/2010/main" val="35588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7" name="TextBox 6"/>
          <p:cNvSpPr txBox="1"/>
          <p:nvPr/>
        </p:nvSpPr>
        <p:spPr>
          <a:xfrm>
            <a:off x="42075" y="397504"/>
            <a:ext cx="12149925" cy="523220"/>
          </a:xfrm>
          <a:prstGeom prst="rect">
            <a:avLst/>
          </a:prstGeom>
          <a:solidFill>
            <a:schemeClr val="bg1">
              <a:lumMod val="95000"/>
            </a:schemeClr>
          </a:solidFill>
        </p:spPr>
        <p:txBody>
          <a:bodyPr wrap="square" rtlCol="0">
            <a:spAutoFit/>
          </a:bodyPr>
          <a:lstStyle/>
          <a:p>
            <a:r>
              <a:rPr lang="en-US" sz="2800" b="1" dirty="0" err="1" smtClean="0">
                <a:solidFill>
                  <a:srgbClr val="C00000"/>
                </a:solidFill>
                <a:latin typeface="Times New Roman" panose="02020603050405020304" pitchFamily="18" charset="0"/>
                <a:cs typeface="Times New Roman" panose="02020603050405020304" pitchFamily="18" charset="0"/>
              </a:rPr>
              <a:t>Khi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mất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nước</a:t>
            </a:r>
            <a:r>
              <a:rPr lang="en-US" sz="2800" b="1" dirty="0" smtClean="0">
                <a:solidFill>
                  <a:srgbClr val="C00000"/>
                </a:solidFill>
                <a:latin typeface="Times New Roman" panose="02020603050405020304" pitchFamily="18" charset="0"/>
                <a:cs typeface="Times New Roman" panose="02020603050405020304" pitchFamily="18" charset="0"/>
              </a:rPr>
              <a:t> do </a:t>
            </a:r>
            <a:r>
              <a:rPr lang="en-US" sz="2800" b="1" dirty="0" err="1" smtClean="0">
                <a:solidFill>
                  <a:srgbClr val="C00000"/>
                </a:solidFill>
                <a:latin typeface="Times New Roman" panose="02020603050405020304" pitchFamily="18" charset="0"/>
                <a:cs typeface="Times New Roman" panose="02020603050405020304" pitchFamily="18" charset="0"/>
              </a:rPr>
              <a:t>bị</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sốt</a:t>
            </a:r>
            <a:r>
              <a:rPr lang="en-US" sz="2800" b="1" dirty="0" smtClean="0">
                <a:solidFill>
                  <a:srgbClr val="C00000"/>
                </a:solidFill>
                <a:latin typeface="Times New Roman" panose="02020603050405020304" pitchFamily="18" charset="0"/>
                <a:cs typeface="Times New Roman" panose="02020603050405020304" pitchFamily="18" charset="0"/>
              </a:rPr>
              <a:t> hay </a:t>
            </a:r>
            <a:r>
              <a:rPr lang="en-US" sz="2800" b="1" dirty="0" err="1" smtClean="0">
                <a:solidFill>
                  <a:srgbClr val="C00000"/>
                </a:solidFill>
                <a:latin typeface="Times New Roman" panose="02020603050405020304" pitchFamily="18" charset="0"/>
                <a:cs typeface="Times New Roman" panose="02020603050405020304" pitchFamily="18" charset="0"/>
              </a:rPr>
              <a:t>tiêu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chảy</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cơ</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thể</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bị</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mất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nhiều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nước</a:t>
            </a:r>
            <a:r>
              <a:rPr lang="en-US" sz="2800" b="1" dirty="0" smtClean="0">
                <a:solidFill>
                  <a:srgbClr val="C00000"/>
                </a:solidFill>
                <a:latin typeface="Times New Roman" panose="02020603050405020304" pitchFamily="18" charset="0"/>
                <a:cs typeface="Times New Roman" panose="02020603050405020304" pitchFamily="18" charset="0"/>
              </a:rPr>
              <a:t> ta </a:t>
            </a:r>
            <a:r>
              <a:rPr lang="en-US" sz="2800" b="1" dirty="0" err="1" smtClean="0">
                <a:solidFill>
                  <a:srgbClr val="C00000"/>
                </a:solidFill>
                <a:latin typeface="Times New Roman" panose="02020603050405020304" pitchFamily="18" charset="0"/>
                <a:cs typeface="Times New Roman" panose="02020603050405020304" pitchFamily="18" charset="0"/>
              </a:rPr>
              <a:t>cần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làm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gì</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438255" y="1150004"/>
            <a:ext cx="4641788" cy="5590054"/>
            <a:chOff x="438255" y="1150004"/>
            <a:chExt cx="4641788" cy="5590054"/>
          </a:xfrm>
        </p:grpSpPr>
        <p:pic>
          <p:nvPicPr>
            <p:cNvPr id="4" name="Picture 3"/>
            <p:cNvPicPr>
              <a:picLocks noChangeAspect="1"/>
            </p:cNvPicPr>
            <p:nvPr/>
          </p:nvPicPr>
          <p:blipFill>
            <a:blip r:embed="rId3"/>
            <a:stretch>
              <a:fillRect/>
            </a:stretch>
          </p:blipFill>
          <p:spPr>
            <a:xfrm>
              <a:off x="438255" y="1150004"/>
              <a:ext cx="4395724" cy="5055462"/>
            </a:xfrm>
            <a:prstGeom prst="rect">
              <a:avLst/>
            </a:prstGeom>
          </p:spPr>
        </p:pic>
        <p:sp>
          <p:nvSpPr>
            <p:cNvPr id="8" name="TextBox 7"/>
            <p:cNvSpPr txBox="1"/>
            <p:nvPr/>
          </p:nvSpPr>
          <p:spPr>
            <a:xfrm>
              <a:off x="579097" y="6339948"/>
              <a:ext cx="4500946" cy="400110"/>
            </a:xfrm>
            <a:prstGeom prst="rect">
              <a:avLst/>
            </a:prstGeom>
            <a:solidFill>
              <a:schemeClr val="accent2">
                <a:lumMod val="40000"/>
                <a:lumOff val="60000"/>
              </a:schemeClr>
            </a:solid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Bổ</a:t>
              </a:r>
              <a:r>
                <a:rPr lang="en-US" sz="2000" b="1" dirty="0" smtClean="0">
                  <a:latin typeface="Times New Roman" panose="02020603050405020304" pitchFamily="18" charset="0"/>
                  <a:cs typeface="Times New Roman" panose="02020603050405020304" pitchFamily="18" charset="0"/>
                </a:rPr>
                <a:t> sung </a:t>
              </a:r>
              <a:r>
                <a:rPr lang="en-US" sz="2000" b="1" dirty="0" err="1" smtClean="0">
                  <a:latin typeface="Times New Roman" panose="02020603050405020304" pitchFamily="18" charset="0"/>
                  <a:cs typeface="Times New Roman" panose="02020603050405020304" pitchFamily="18" charset="0"/>
                </a:rPr>
                <a:t>nước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theo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đường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mạch</a:t>
              </a:r>
              <a:endParaRPr lang="en-US" sz="20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5004005" y="1317344"/>
            <a:ext cx="6727801" cy="5183532"/>
            <a:chOff x="5344336" y="952134"/>
            <a:chExt cx="5207150" cy="3180417"/>
          </a:xfrm>
        </p:grpSpPr>
        <p:pic>
          <p:nvPicPr>
            <p:cNvPr id="6" name="Picture 5"/>
            <p:cNvPicPr>
              <a:picLocks noChangeAspect="1"/>
            </p:cNvPicPr>
            <p:nvPr/>
          </p:nvPicPr>
          <p:blipFill>
            <a:blip r:embed="rId4"/>
            <a:stretch>
              <a:fillRect/>
            </a:stretch>
          </p:blipFill>
          <p:spPr>
            <a:xfrm>
              <a:off x="5344336" y="952134"/>
              <a:ext cx="5207150" cy="2916004"/>
            </a:xfrm>
            <a:prstGeom prst="rect">
              <a:avLst/>
            </a:prstGeom>
          </p:spPr>
        </p:pic>
        <p:sp>
          <p:nvSpPr>
            <p:cNvPr id="10" name="TextBox 9"/>
            <p:cNvSpPr txBox="1"/>
            <p:nvPr/>
          </p:nvSpPr>
          <p:spPr>
            <a:xfrm>
              <a:off x="5508036" y="3732441"/>
              <a:ext cx="4500946" cy="400110"/>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món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lỏng</a:t>
              </a:r>
              <a:endParaRPr lang="en-US" sz="2000" b="1"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004005" y="1185916"/>
            <a:ext cx="6480442" cy="5576527"/>
            <a:chOff x="5109227" y="1203687"/>
            <a:chExt cx="6268936" cy="5232222"/>
          </a:xfrm>
        </p:grpSpPr>
        <p:pic>
          <p:nvPicPr>
            <p:cNvPr id="3" name="Picture 2"/>
            <p:cNvPicPr>
              <a:picLocks noChangeAspect="1"/>
            </p:cNvPicPr>
            <p:nvPr/>
          </p:nvPicPr>
          <p:blipFill>
            <a:blip r:embed="rId5"/>
            <a:stretch>
              <a:fillRect/>
            </a:stretch>
          </p:blipFill>
          <p:spPr>
            <a:xfrm>
              <a:off x="5109227" y="1203687"/>
              <a:ext cx="6268936" cy="4701702"/>
            </a:xfrm>
            <a:prstGeom prst="rect">
              <a:avLst/>
            </a:prstGeom>
          </p:spPr>
        </p:pic>
        <p:sp>
          <p:nvSpPr>
            <p:cNvPr id="12" name="TextBox 11"/>
            <p:cNvSpPr txBox="1"/>
            <p:nvPr/>
          </p:nvSpPr>
          <p:spPr>
            <a:xfrm>
              <a:off x="6438448" y="6035799"/>
              <a:ext cx="4500946" cy="400110"/>
            </a:xfrm>
            <a:prstGeom prst="rect">
              <a:avLst/>
            </a:prstGeom>
            <a:solidFill>
              <a:schemeClr val="accent2">
                <a:lumMod val="40000"/>
                <a:lumOff val="60000"/>
              </a:schemeClr>
            </a:solid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Uống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Oresol</a:t>
              </a:r>
              <a:endParaRPr lang="en-US" sz="2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4112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509" y="241219"/>
            <a:ext cx="12191999" cy="6866086"/>
          </a:xfrm>
          <a:prstGeom prst="rect">
            <a:avLst/>
          </a:prstGeom>
        </p:spPr>
      </p:pic>
      <p:pic>
        <p:nvPicPr>
          <p:cNvPr id="3" name="Picture 2"/>
          <p:cNvPicPr>
            <a:picLocks noChangeAspect="1"/>
          </p:cNvPicPr>
          <p:nvPr/>
        </p:nvPicPr>
        <p:blipFill>
          <a:blip r:embed="rId3"/>
          <a:stretch>
            <a:fillRect/>
          </a:stretch>
        </p:blipFill>
        <p:spPr>
          <a:xfrm>
            <a:off x="6095998" y="1454216"/>
            <a:ext cx="5446299" cy="5442228"/>
          </a:xfrm>
          <a:prstGeom prst="rect">
            <a:avLst/>
          </a:prstGeom>
        </p:spPr>
      </p:pic>
      <p:sp>
        <p:nvSpPr>
          <p:cNvPr id="4" name="TextBox 3"/>
          <p:cNvSpPr txBox="1"/>
          <p:nvPr/>
        </p:nvSpPr>
        <p:spPr>
          <a:xfrm>
            <a:off x="7568417" y="584775"/>
            <a:ext cx="4277995" cy="954107"/>
          </a:xfrm>
          <a:prstGeom prst="rect">
            <a:avLst/>
          </a:prstGeom>
          <a:solidFill>
            <a:schemeClr val="bg1">
              <a:lumMod val="95000"/>
            </a:schemeClr>
          </a:solidFill>
        </p:spPr>
        <p:txBody>
          <a:bodyPr wrap="square" rtlCol="0">
            <a:spAutoFit/>
          </a:bodyPr>
          <a:lstStyle/>
          <a:p>
            <a:pPr algn="ct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xét</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trồng</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môi</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a:t>
            </a:r>
            <a:r>
              <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299156" y="943184"/>
            <a:ext cx="4128640"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Dung </a:t>
            </a:r>
            <a:r>
              <a:rPr lang="en-US" sz="2400" dirty="0" err="1" smtClean="0">
                <a:latin typeface="Times New Roman" panose="02020603050405020304" pitchFamily="18" charset="0"/>
                <a:cs typeface="Times New Roman" panose="02020603050405020304" pitchFamily="18" charset="0"/>
              </a:rPr>
              <a:t>dịch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khoáng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tốt</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dịch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Kali: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568417" y="649130"/>
            <a:ext cx="4506243" cy="954107"/>
          </a:xfrm>
          <a:prstGeom prst="rect">
            <a:avLst/>
          </a:prstGeom>
          <a:solidFill>
            <a:schemeClr val="bg1">
              <a:lumMod val="95000"/>
            </a:schemeClr>
          </a:solidFill>
        </p:spPr>
        <p:txBody>
          <a:bodyPr wrap="square" rtlCol="0">
            <a:spAutoFit/>
          </a:bodyPr>
          <a:lstStyle/>
          <a:p>
            <a:pPr algn="ct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dinh</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299156" y="1735954"/>
            <a:ext cx="5061514" cy="353943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hữu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thừa</a:t>
            </a:r>
            <a:r>
              <a:rPr lang="en-US" sz="2800" dirty="0" smtClean="0">
                <a:latin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cs typeface="Times New Roman" panose="02020603050405020304" pitchFamily="18" charset="0"/>
              </a:rPr>
              <a:t>thiếu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299156" y="1350058"/>
            <a:ext cx="424541" cy="407856"/>
          </a:xfrm>
          <a:prstGeom prst="rect">
            <a:avLst/>
          </a:prstGeom>
        </p:spPr>
      </p:pic>
      <p:sp>
        <p:nvSpPr>
          <p:cNvPr id="11" name="Snip Diagonal Corner Rectangle 10"/>
          <p:cNvSpPr/>
          <p:nvPr/>
        </p:nvSpPr>
        <p:spPr>
          <a:xfrm>
            <a:off x="1" y="22577"/>
            <a:ext cx="12191998" cy="562198"/>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1509" y="-102336"/>
            <a:ext cx="7971798" cy="687111"/>
          </a:xfrm>
          <a:prstGeom prst="rect">
            <a:avLst/>
          </a:prstGeom>
        </p:spPr>
        <p:txBody>
          <a:bodyPr wrap="none">
            <a:spAutoFit/>
          </a:bodyPr>
          <a:lstStyle/>
          <a:p>
            <a:pPr algn="just">
              <a:lnSpc>
                <a:spcPct val="135000"/>
              </a:lnSpc>
              <a:spcBef>
                <a:spcPts val="600"/>
              </a:spcBef>
              <a:spcAft>
                <a:spcPts val="600"/>
              </a:spcAft>
            </a:pP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rot="10800000">
            <a:off x="-16717" y="5275384"/>
            <a:ext cx="2104680" cy="1628840"/>
          </a:xfrm>
          <a:prstGeom prst="rect">
            <a:avLst/>
          </a:prstGeom>
        </p:spPr>
      </p:pic>
    </p:spTree>
    <p:extLst>
      <p:ext uri="{BB962C8B-B14F-4D97-AF65-F5344CB8AC3E}">
        <p14:creationId xmlns:p14="http://schemas.microsoft.com/office/powerpoint/2010/main" val="26968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3" presetClass="exit" presetSubtype="10" fill="hold" grpId="1" nodeType="with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7" grpId="0" animBg="1"/>
      <p:bldP spid="7" grpId="1"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2" name="TextBox 1"/>
          <p:cNvSpPr txBox="1"/>
          <p:nvPr/>
        </p:nvSpPr>
        <p:spPr>
          <a:xfrm>
            <a:off x="340386" y="326574"/>
            <a:ext cx="7345204" cy="523220"/>
          </a:xfrm>
          <a:prstGeom prst="rect">
            <a:avLst/>
          </a:prstGeom>
          <a:solidFill>
            <a:schemeClr val="bg1">
              <a:lumMod val="95000"/>
            </a:schemeClr>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dưỡng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434340" y="557406"/>
            <a:ext cx="12012930" cy="523220"/>
          </a:xfrm>
          <a:prstGeom prst="rect">
            <a:avLst/>
          </a:prstGeom>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 P, K, S, Ca, Fe, Zn,…</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724628" y="1249903"/>
            <a:ext cx="8168032" cy="5445355"/>
          </a:xfrm>
          <a:prstGeom prst="rect">
            <a:avLst/>
          </a:prstGeom>
        </p:spPr>
      </p:pic>
      <p:pic>
        <p:nvPicPr>
          <p:cNvPr id="7" name="Picture 6"/>
          <p:cNvPicPr>
            <a:picLocks noChangeAspect="1"/>
          </p:cNvPicPr>
          <p:nvPr/>
        </p:nvPicPr>
        <p:blipFill>
          <a:blip r:embed="rId4"/>
          <a:stretch>
            <a:fillRect/>
          </a:stretch>
        </p:blipFill>
        <p:spPr>
          <a:xfrm>
            <a:off x="434340" y="122646"/>
            <a:ext cx="424541" cy="407856"/>
          </a:xfrm>
          <a:prstGeom prst="rect">
            <a:avLst/>
          </a:prstGeom>
        </p:spPr>
      </p:pic>
    </p:spTree>
    <p:extLst>
      <p:ext uri="{BB962C8B-B14F-4D97-AF65-F5344CB8AC3E}">
        <p14:creationId xmlns:p14="http://schemas.microsoft.com/office/powerpoint/2010/main" val="205710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stretch>
            <a:fillRect/>
          </a:stretch>
        </p:blipFill>
        <p:spPr>
          <a:xfrm>
            <a:off x="225602" y="1410167"/>
            <a:ext cx="6038038" cy="4156243"/>
          </a:xfrm>
          <a:prstGeom prst="rect">
            <a:avLst/>
          </a:prstGeom>
        </p:spPr>
      </p:pic>
      <p:sp>
        <p:nvSpPr>
          <p:cNvPr id="3" name="TextBox 2"/>
          <p:cNvSpPr txBox="1"/>
          <p:nvPr/>
        </p:nvSpPr>
        <p:spPr>
          <a:xfrm>
            <a:off x="417111" y="5870218"/>
            <a:ext cx="6175023" cy="461665"/>
          </a:xfrm>
          <a:prstGeom prst="rect">
            <a:avLst/>
          </a:prstGeom>
          <a:solidFill>
            <a:schemeClr val="accent2">
              <a:lumMod val="40000"/>
              <a:lumOff val="60000"/>
            </a:schemeClr>
          </a:solid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xoăn</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magie</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447943" y="1410167"/>
            <a:ext cx="5646408" cy="4156243"/>
          </a:xfrm>
          <a:prstGeom prst="rect">
            <a:avLst/>
          </a:prstGeom>
        </p:spPr>
      </p:pic>
      <p:sp>
        <p:nvSpPr>
          <p:cNvPr id="7" name="TextBox 6"/>
          <p:cNvSpPr txBox="1"/>
          <p:nvPr/>
        </p:nvSpPr>
        <p:spPr>
          <a:xfrm>
            <a:off x="7009244" y="5767903"/>
            <a:ext cx="4960108" cy="830997"/>
          </a:xfrm>
          <a:prstGeom prst="rect">
            <a:avLst/>
          </a:prstGeom>
          <a:solidFill>
            <a:schemeClr val="accent2">
              <a:lumMod val="40000"/>
              <a:lumOff val="60000"/>
            </a:schemeClr>
          </a:solid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Dưa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dưỡng</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485421" y="159435"/>
            <a:ext cx="11207469" cy="954107"/>
          </a:xfrm>
          <a:prstGeom prst="rect">
            <a:avLst/>
          </a:prstGeom>
        </p:spPr>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273150" y="228632"/>
            <a:ext cx="424541" cy="407856"/>
          </a:xfrm>
          <a:prstGeom prst="rect">
            <a:avLst/>
          </a:prstGeom>
        </p:spPr>
      </p:pic>
    </p:spTree>
    <p:extLst>
      <p:ext uri="{BB962C8B-B14F-4D97-AF65-F5344CB8AC3E}">
        <p14:creationId xmlns:p14="http://schemas.microsoft.com/office/powerpoint/2010/main" val="290916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sp>
        <p:nvSpPr>
          <p:cNvPr id="2" name="Rectangle 1"/>
          <p:cNvSpPr/>
          <p:nvPr/>
        </p:nvSpPr>
        <p:spPr>
          <a:xfrm>
            <a:off x="228810" y="548600"/>
            <a:ext cx="11549804" cy="954107"/>
          </a:xfrm>
          <a:prstGeom prst="rect">
            <a:avLst/>
          </a:prstGeom>
          <a:solidFill>
            <a:srgbClr val="FFFF00"/>
          </a:solidFill>
        </p:spPr>
        <p:txBody>
          <a:bodyPr wrap="square">
            <a:spAutoFit/>
          </a:bodyPr>
          <a:lstStyle/>
          <a:p>
            <a:pPr algn="just"/>
            <a:r>
              <a:rPr lang="en-US" sz="2800" b="1" dirty="0" err="1" smtClean="0">
                <a:latin typeface="Times New Roman" panose="02020603050405020304" pitchFamily="18" charset="0"/>
                <a:cs typeface="Times New Roman" panose="02020603050405020304" pitchFamily="18" charset="0"/>
              </a:rPr>
              <a:t>Giải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trọt</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a:t>
            </a:r>
          </a:p>
        </p:txBody>
      </p:sp>
      <p:sp>
        <p:nvSpPr>
          <p:cNvPr id="3" name="Rectangle 2"/>
          <p:cNvSpPr/>
          <p:nvPr/>
        </p:nvSpPr>
        <p:spPr>
          <a:xfrm>
            <a:off x="445981" y="3013501"/>
            <a:ext cx="11332633" cy="2062103"/>
          </a:xfrm>
          <a:prstGeom prst="rect">
            <a:avLst/>
          </a:prstGeom>
        </p:spPr>
        <p:txBody>
          <a:bodyPr wrap="square">
            <a:spAutoFit/>
          </a:bodyPr>
          <a:lstStyle/>
          <a:p>
            <a:pPr algn="just"/>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812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757333" y="203200"/>
            <a:ext cx="2822223" cy="3171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3866" y="-58328"/>
            <a:ext cx="12191999" cy="6866086"/>
          </a:xfrm>
          <a:prstGeom prst="rect">
            <a:avLst/>
          </a:prstGeom>
        </p:spPr>
      </p:pic>
      <p:sp>
        <p:nvSpPr>
          <p:cNvPr id="3" name="TextBox 2"/>
          <p:cNvSpPr txBox="1"/>
          <p:nvPr/>
        </p:nvSpPr>
        <p:spPr>
          <a:xfrm>
            <a:off x="117712" y="124180"/>
            <a:ext cx="5114441" cy="6555641"/>
          </a:xfrm>
          <a:prstGeom prst="rect">
            <a:avLst/>
          </a:prstGeom>
          <a:solidFill>
            <a:schemeClr val="accent2">
              <a:lumMod val="40000"/>
              <a:lumOff val="60000"/>
            </a:schemeClr>
          </a:solid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Nitrogen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nitrogen </a:t>
            </a:r>
            <a:r>
              <a:rPr lang="en-US" sz="2800" dirty="0" err="1" smtClean="0">
                <a:latin typeface="Times New Roman" panose="02020603050405020304" pitchFamily="18" charset="0"/>
                <a:cs typeface="Times New Roman" panose="02020603050405020304" pitchFamily="18" charset="0"/>
              </a:rPr>
              <a:t>nhưng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nitrogen ở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may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cs typeface="Times New Roman" panose="02020603050405020304" pitchFamily="18" charset="0"/>
              </a:rPr>
              <a:t>khuẩn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thuộc</a:t>
            </a:r>
            <a:r>
              <a:rPr lang="en-US" sz="2800" dirty="0" smtClean="0">
                <a:latin typeface="Times New Roman" panose="02020603050405020304" pitchFamily="18" charset="0"/>
                <a:cs typeface="Times New Roman" panose="02020603050405020304" pitchFamily="18" charset="0"/>
              </a:rPr>
              <a:t> chi </a:t>
            </a:r>
            <a:r>
              <a:rPr lang="en-US" sz="2800" dirty="0" err="1" smtClean="0">
                <a:latin typeface="Times New Roman" panose="02020603050405020304" pitchFamily="18" charset="0"/>
                <a:cs typeface="Times New Roman" panose="02020603050405020304" pitchFamily="18" charset="0"/>
              </a:rPr>
              <a:t>Rhzobium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sần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nitrogen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nitrogen </a:t>
            </a:r>
            <a:r>
              <a:rPr lang="en-US" sz="2800" dirty="0" err="1" smtClean="0">
                <a:latin typeface="Times New Roman" panose="02020603050405020304" pitchFamily="18" charset="0"/>
                <a:cs typeface="Times New Roman" panose="02020603050405020304" pitchFamily="18" charset="0"/>
              </a:rPr>
              <a:t>dẽ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bổ</a:t>
            </a:r>
            <a:r>
              <a:rPr lang="en-US" sz="2800" dirty="0" smtClean="0">
                <a:latin typeface="Times New Roman" panose="02020603050405020304" pitchFamily="18" charset="0"/>
                <a:cs typeface="Times New Roman" panose="02020603050405020304" pitchFamily="18" charset="0"/>
              </a:rPr>
              <a:t> sung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chọn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vụ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671845" y="3590923"/>
            <a:ext cx="2604910" cy="3058955"/>
          </a:xfrm>
          <a:prstGeom prst="rect">
            <a:avLst/>
          </a:prstGeom>
        </p:spPr>
      </p:pic>
      <p:pic>
        <p:nvPicPr>
          <p:cNvPr id="6" name="Picture 5"/>
          <p:cNvPicPr>
            <a:picLocks noChangeAspect="1"/>
          </p:cNvPicPr>
          <p:nvPr/>
        </p:nvPicPr>
        <p:blipFill>
          <a:blip r:embed="rId4"/>
          <a:stretch>
            <a:fillRect/>
          </a:stretch>
        </p:blipFill>
        <p:spPr>
          <a:xfrm>
            <a:off x="8716447" y="3590923"/>
            <a:ext cx="3035860" cy="3058955"/>
          </a:xfrm>
          <a:prstGeom prst="rect">
            <a:avLst/>
          </a:prstGeom>
        </p:spPr>
      </p:pic>
      <p:pic>
        <p:nvPicPr>
          <p:cNvPr id="7" name="Picture 6"/>
          <p:cNvPicPr>
            <a:picLocks noChangeAspect="1"/>
          </p:cNvPicPr>
          <p:nvPr/>
        </p:nvPicPr>
        <p:blipFill>
          <a:blip r:embed="rId5"/>
          <a:stretch>
            <a:fillRect/>
          </a:stretch>
        </p:blipFill>
        <p:spPr>
          <a:xfrm>
            <a:off x="8732007" y="35466"/>
            <a:ext cx="2867378" cy="3461664"/>
          </a:xfrm>
          <a:prstGeom prst="rect">
            <a:avLst/>
          </a:prstGeom>
        </p:spPr>
      </p:pic>
      <p:sp>
        <p:nvSpPr>
          <p:cNvPr id="8" name="TextBox 7"/>
          <p:cNvSpPr txBox="1"/>
          <p:nvPr/>
        </p:nvSpPr>
        <p:spPr>
          <a:xfrm>
            <a:off x="5757333" y="6310489"/>
            <a:ext cx="1399823" cy="369332"/>
          </a:xfrm>
          <a:prstGeom prst="rect">
            <a:avLst/>
          </a:prstGeom>
          <a:noFill/>
        </p:spPr>
        <p:txBody>
          <a:bodyPr wrap="square" rtlCol="0">
            <a:spAutoFit/>
          </a:bodyPr>
          <a:lstStyle/>
          <a:p>
            <a:r>
              <a:rPr lang="en-US" dirty="0" err="1" smtClean="0"/>
              <a:t>Cây</a:t>
            </a:r>
            <a:r>
              <a:rPr lang="en-US" dirty="0" smtClean="0"/>
              <a:t> </a:t>
            </a:r>
            <a:r>
              <a:rPr lang="en-US" dirty="0" err="1" smtClean="0"/>
              <a:t>lạc</a:t>
            </a:r>
            <a:endParaRPr lang="en-US" dirty="0"/>
          </a:p>
        </p:txBody>
      </p:sp>
      <p:sp>
        <p:nvSpPr>
          <p:cNvPr id="9" name="TextBox 8"/>
          <p:cNvSpPr txBox="1"/>
          <p:nvPr/>
        </p:nvSpPr>
        <p:spPr>
          <a:xfrm>
            <a:off x="8694442" y="6280546"/>
            <a:ext cx="1399823" cy="369332"/>
          </a:xfrm>
          <a:prstGeom prst="rect">
            <a:avLst/>
          </a:prstGeom>
          <a:noFill/>
        </p:spPr>
        <p:txBody>
          <a:bodyPr wrap="square" rtlCol="0">
            <a:spAutoFit/>
          </a:bodyPr>
          <a:lstStyle/>
          <a:p>
            <a:r>
              <a:rPr lang="en-US" dirty="0" err="1" smtClean="0"/>
              <a:t>Cây</a:t>
            </a:r>
            <a:r>
              <a:rPr lang="en-US" dirty="0" smtClean="0"/>
              <a:t> </a:t>
            </a:r>
            <a:r>
              <a:rPr lang="en-US" dirty="0" err="1" smtClean="0"/>
              <a:t>lạc</a:t>
            </a:r>
            <a:endParaRPr lang="en-US" dirty="0"/>
          </a:p>
        </p:txBody>
      </p:sp>
      <p:sp>
        <p:nvSpPr>
          <p:cNvPr id="10" name="TextBox 9"/>
          <p:cNvSpPr txBox="1"/>
          <p:nvPr/>
        </p:nvSpPr>
        <p:spPr>
          <a:xfrm>
            <a:off x="5757333" y="686469"/>
            <a:ext cx="3228519" cy="2246769"/>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Nốt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rễ</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chứa</a:t>
            </a:r>
            <a:r>
              <a:rPr lang="en-US" sz="2800" dirty="0" smtClean="0">
                <a:latin typeface="Times New Roman" panose="02020603050405020304" pitchFamily="18" charset="0"/>
                <a:cs typeface="Times New Roman" panose="02020603050405020304" pitchFamily="18" charset="0"/>
              </a:rPr>
              <a:t> vi </a:t>
            </a:r>
            <a:r>
              <a:rPr lang="en-US" sz="2800" dirty="0" err="1" smtClean="0">
                <a:latin typeface="Times New Roman" panose="02020603050405020304" pitchFamily="18" charset="0"/>
                <a:cs typeface="Times New Roman" panose="02020603050405020304" pitchFamily="18" charset="0"/>
              </a:rPr>
              <a:t>khuẩn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Rhzobium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đỗ</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tương</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008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 xmlns:a16="http://schemas.microsoft.com/office/drawing/2014/main" id="{6D86FE18-50E1-4E20-9949-72DFF55BA334}"/>
              </a:ext>
            </a:extLst>
          </p:cNvPr>
          <p:cNvSpPr>
            <a:spLocks noGrp="1" noChangeArrowheads="1"/>
          </p:cNvSpPr>
          <p:nvPr>
            <p:ph type="title"/>
          </p:nvPr>
        </p:nvSpPr>
        <p:spPr>
          <a:xfrm>
            <a:off x="4491631" y="25296"/>
            <a:ext cx="3275239" cy="836384"/>
          </a:xfrm>
          <a:solidFill>
            <a:srgbClr val="C00000"/>
          </a:solidFill>
        </p:spPr>
        <p:txBody>
          <a:bodyPr>
            <a:normAutofit fontScale="90000"/>
          </a:bodyPr>
          <a:lstStyle/>
          <a:p>
            <a:pPr algn="ct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 xmlns:a16="http://schemas.microsoft.com/office/drawing/2014/main" id="{81018D4B-BBBD-4EAD-96D6-FA092E1B5C28}"/>
              </a:ext>
            </a:extLst>
          </p:cNvPr>
          <p:cNvGrpSpPr>
            <a:grpSpLocks/>
          </p:cNvGrpSpPr>
          <p:nvPr/>
        </p:nvGrpSpPr>
        <p:grpSpPr bwMode="auto">
          <a:xfrm>
            <a:off x="348883" y="1482765"/>
            <a:ext cx="11560734" cy="2511165"/>
            <a:chOff x="1296" y="1824"/>
            <a:chExt cx="3062" cy="432"/>
          </a:xfrm>
        </p:grpSpPr>
        <p:sp>
          <p:nvSpPr>
            <p:cNvPr id="88111" name="AutoShape 47">
              <a:extLst>
                <a:ext uri="{FF2B5EF4-FFF2-40B4-BE49-F238E27FC236}">
                  <a16:creationId xmlns=""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 xmlns:a16="http://schemas.microsoft.com/office/drawing/2014/main" id="{407F52CD-1C9E-4ECD-A452-EA4AAE564D91}"/>
                </a:ext>
              </a:extLst>
            </p:cNvPr>
            <p:cNvSpPr txBox="1">
              <a:spLocks noChangeArrowheads="1"/>
            </p:cNvSpPr>
            <p:nvPr/>
          </p:nvSpPr>
          <p:spPr bwMode="gray">
            <a:xfrm>
              <a:off x="1715" y="1910"/>
              <a:ext cx="251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000000"/>
                  </a:solidFill>
                  <a:latin typeface="Arial" panose="020B0604020202020204" pitchFamily="34" charset="0"/>
                </a:rPr>
                <a:t>Em hãy dõi đoạn video sau</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trong</a:t>
              </a:r>
              <a:r>
                <a:rPr lang="en-US" altLang="en-US" dirty="0" smtClean="0">
                  <a:solidFill>
                    <a:srgbClr val="000000"/>
                  </a:solidFill>
                  <a:latin typeface="Arial" panose="020B0604020202020204" pitchFamily="34" charset="0"/>
                </a:rPr>
                <a:t> </a:t>
              </a:r>
              <a:r>
                <a:rPr lang="vi-VN" altLang="en-US" dirty="0" smtClean="0">
                  <a:solidFill>
                    <a:srgbClr val="000000"/>
                  </a:solidFill>
                  <a:latin typeface="Arial" panose="020B0604020202020204" pitchFamily="34" charset="0"/>
                </a:rPr>
                <a:t>2 phút</a:t>
              </a:r>
              <a:r>
                <a:rPr lang="en-US" altLang="en-US" dirty="0" smtClean="0">
                  <a:solidFill>
                    <a:srgbClr val="000000"/>
                  </a:solidFill>
                  <a:latin typeface="Arial" panose="020B0604020202020204" pitchFamily="34" charset="0"/>
                </a:rPr>
                <a:t>.</a:t>
              </a:r>
            </a:p>
            <a:p>
              <a:pPr algn="just">
                <a:spcBef>
                  <a:spcPct val="0"/>
                </a:spcBef>
                <a:buClrTx/>
                <a:buFontTx/>
                <a:buNone/>
              </a:pPr>
              <a:r>
                <a:rPr lang="en-US" altLang="en-US" dirty="0" smtClean="0">
                  <a:solidFill>
                    <a:srgbClr val="000000"/>
                  </a:solidFill>
                  <a:latin typeface="Arial" panose="020B0604020202020204" pitchFamily="34" charset="0"/>
                </a:rPr>
                <a:t> E</a:t>
              </a:r>
              <a:r>
                <a:rPr lang="vi-VN" altLang="en-US" dirty="0" smtClean="0">
                  <a:solidFill>
                    <a:srgbClr val="000000"/>
                  </a:solidFill>
                  <a:latin typeface="Arial" panose="020B0604020202020204" pitchFamily="34" charset="0"/>
                </a:rPr>
                <a:t>m hãy </a:t>
              </a:r>
              <a:r>
                <a:rPr lang="en-US" altLang="en-US" dirty="0" err="1" smtClean="0">
                  <a:solidFill>
                    <a:srgbClr val="000000"/>
                  </a:solidFill>
                  <a:latin typeface="Arial" panose="020B0604020202020204" pitchFamily="34" charset="0"/>
                </a:rPr>
                <a:t>cho</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biết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nội</a:t>
              </a:r>
              <a:r>
                <a:rPr lang="en-US" altLang="en-US" dirty="0" smtClean="0">
                  <a:solidFill>
                    <a:srgbClr val="000000"/>
                  </a:solidFill>
                  <a:latin typeface="Arial" panose="020B0604020202020204" pitchFamily="34" charset="0"/>
                </a:rPr>
                <a:t> dung</a:t>
              </a:r>
              <a:r>
                <a:rPr lang="vi-VN" altLang="en-US" dirty="0" smtClean="0">
                  <a:solidFill>
                    <a:srgbClr val="000000"/>
                  </a:solidFill>
                  <a:latin typeface="Arial" panose="020B0604020202020204" pitchFamily="34" charset="0"/>
                </a:rPr>
                <a:t> trong đoạn video đó </a:t>
              </a:r>
              <a:r>
                <a:rPr lang="en-US" altLang="en-US" dirty="0" err="1" smtClean="0">
                  <a:solidFill>
                    <a:srgbClr val="000000"/>
                  </a:solidFill>
                  <a:latin typeface="Arial" panose="020B0604020202020204" pitchFamily="34" charset="0"/>
                </a:rPr>
                <a:t>là</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 xmlns:a16="http://schemas.microsoft.com/office/drawing/2014/main"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2" name="Picture 1"/>
          <p:cNvPicPr>
            <a:picLocks noChangeAspect="1"/>
          </p:cNvPicPr>
          <p:nvPr/>
        </p:nvPicPr>
        <p:blipFill>
          <a:blip r:embed="rId4"/>
          <a:stretch>
            <a:fillRect/>
          </a:stretch>
        </p:blipFill>
        <p:spPr>
          <a:xfrm>
            <a:off x="0" y="5139964"/>
            <a:ext cx="3255429" cy="1650858"/>
          </a:xfrm>
          <a:prstGeom prst="rect">
            <a:avLst/>
          </a:prstGeom>
        </p:spPr>
      </p:pic>
      <p:pic>
        <p:nvPicPr>
          <p:cNvPr id="3" name="Picture 2"/>
          <p:cNvPicPr>
            <a:picLocks noChangeAspect="1"/>
          </p:cNvPicPr>
          <p:nvPr/>
        </p:nvPicPr>
        <p:blipFill>
          <a:blip r:embed="rId4"/>
          <a:stretch>
            <a:fillRect/>
          </a:stretch>
        </p:blipFill>
        <p:spPr>
          <a:xfrm flipH="1">
            <a:off x="8872026" y="5072786"/>
            <a:ext cx="3319974" cy="1718036"/>
          </a:xfrm>
          <a:prstGeom prst="rect">
            <a:avLst/>
          </a:prstGeom>
        </p:spPr>
      </p:pic>
      <p:sp>
        <p:nvSpPr>
          <p:cNvPr id="12" name="Rectangle 11"/>
          <p:cNvSpPr/>
          <p:nvPr/>
        </p:nvSpPr>
        <p:spPr>
          <a:xfrm>
            <a:off x="3537978" y="4533634"/>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spTree>
    <p:custDataLst>
      <p:tags r:id="rId1"/>
    </p:custDataLst>
    <p:extLst>
      <p:ext uri="{BB962C8B-B14F-4D97-AF65-F5344CB8AC3E}">
        <p14:creationId xmlns:p14="http://schemas.microsoft.com/office/powerpoint/2010/main" val="1308331206"/>
      </p:ext>
    </p:extLst>
  </p:cSld>
  <p:clrMapOvr>
    <a:masterClrMapping/>
  </p:clrMapOvr>
  <mc:AlternateContent xmlns:mc="http://schemas.openxmlformats.org/markup-compatibility/2006" xmlns:p14="http://schemas.microsoft.com/office/powerpoint/2010/main">
    <mc:Choice Requires="p14">
      <p:transition p14:dur="10" advTm="12000">
        <p14:prism/>
      </p:transition>
    </mc:Choice>
    <mc:Fallback xmlns="">
      <p:transition advTm="12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grpSp>
        <p:nvGrpSpPr>
          <p:cNvPr id="11" name="Group 10"/>
          <p:cNvGrpSpPr/>
          <p:nvPr/>
        </p:nvGrpSpPr>
        <p:grpSpPr>
          <a:xfrm>
            <a:off x="267286" y="0"/>
            <a:ext cx="8621907" cy="6858000"/>
            <a:chOff x="3302880" y="0"/>
            <a:chExt cx="8582731" cy="6923230"/>
          </a:xfrm>
        </p:grpSpPr>
        <p:pic>
          <p:nvPicPr>
            <p:cNvPr id="13" name="Picture 12"/>
            <p:cNvPicPr>
              <a:picLocks noChangeAspect="1"/>
            </p:cNvPicPr>
            <p:nvPr/>
          </p:nvPicPr>
          <p:blipFill>
            <a:blip r:embed="rId3"/>
            <a:stretch>
              <a:fillRect/>
            </a:stretch>
          </p:blipFill>
          <p:spPr>
            <a:xfrm>
              <a:off x="3302880" y="0"/>
              <a:ext cx="8582731" cy="6923230"/>
            </a:xfrm>
            <a:prstGeom prst="rect">
              <a:avLst/>
            </a:prstGeom>
          </p:spPr>
        </p:pic>
        <p:sp>
          <p:nvSpPr>
            <p:cNvPr id="14" name="Rectangle 13"/>
            <p:cNvSpPr/>
            <p:nvPr/>
          </p:nvSpPr>
          <p:spPr>
            <a:xfrm>
              <a:off x="5257446" y="3290885"/>
              <a:ext cx="1851376" cy="341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Cacbohydrat</a:t>
              </a:r>
              <a:endParaRPr lang="en-US" sz="2400" dirty="0"/>
            </a:p>
          </p:txBody>
        </p:sp>
        <p:sp>
          <p:nvSpPr>
            <p:cNvPr id="15" name="Rectangle 14"/>
            <p:cNvSpPr/>
            <p:nvPr/>
          </p:nvSpPr>
          <p:spPr>
            <a:xfrm>
              <a:off x="6871756" y="6264721"/>
              <a:ext cx="815977" cy="419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Lipid</a:t>
              </a:r>
            </a:p>
          </p:txBody>
        </p:sp>
        <p:sp>
          <p:nvSpPr>
            <p:cNvPr id="16" name="Rectangle 15"/>
            <p:cNvSpPr/>
            <p:nvPr/>
          </p:nvSpPr>
          <p:spPr>
            <a:xfrm>
              <a:off x="7965375" y="3290885"/>
              <a:ext cx="1370536" cy="32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t>Tinh</a:t>
              </a:r>
              <a:r>
                <a:rPr lang="en-US" sz="2400" dirty="0" smtClean="0"/>
                <a:t> </a:t>
              </a:r>
              <a:r>
                <a:rPr lang="en-US" sz="2400" dirty="0" err="1" smtClean="0"/>
                <a:t>bột</a:t>
              </a:r>
              <a:endParaRPr lang="en-US" sz="2400" dirty="0"/>
            </a:p>
          </p:txBody>
        </p:sp>
      </p:grpSp>
    </p:spTree>
    <p:extLst>
      <p:ext uri="{BB962C8B-B14F-4D97-AF65-F5344CB8AC3E}">
        <p14:creationId xmlns:p14="http://schemas.microsoft.com/office/powerpoint/2010/main" val="276811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3234236"/>
              </p:ext>
            </p:extLst>
          </p:nvPr>
        </p:nvGraphicFramePr>
        <p:xfrm>
          <a:off x="142738" y="1155818"/>
          <a:ext cx="11936372" cy="5632948"/>
        </p:xfrm>
        <a:graphic>
          <a:graphicData uri="http://schemas.openxmlformats.org/drawingml/2006/table">
            <a:tbl>
              <a:tblPr firstRow="1" firstCol="1" bandRow="1"/>
              <a:tblGrid>
                <a:gridCol w="1945706">
                  <a:extLst>
                    <a:ext uri="{9D8B030D-6E8A-4147-A177-3AD203B41FA5}">
                      <a16:colId xmlns="" xmlns:a16="http://schemas.microsoft.com/office/drawing/2014/main" val="3827019669"/>
                    </a:ext>
                  </a:extLst>
                </a:gridCol>
                <a:gridCol w="4373440">
                  <a:extLst>
                    <a:ext uri="{9D8B030D-6E8A-4147-A177-3AD203B41FA5}">
                      <a16:colId xmlns="" xmlns:a16="http://schemas.microsoft.com/office/drawing/2014/main" val="3016217738"/>
                    </a:ext>
                  </a:extLst>
                </a:gridCol>
                <a:gridCol w="2636960">
                  <a:extLst>
                    <a:ext uri="{9D8B030D-6E8A-4147-A177-3AD203B41FA5}">
                      <a16:colId xmlns="" xmlns:a16="http://schemas.microsoft.com/office/drawing/2014/main" val="3306026359"/>
                    </a:ext>
                  </a:extLst>
                </a:gridCol>
                <a:gridCol w="2980266">
                  <a:extLst>
                    <a:ext uri="{9D8B030D-6E8A-4147-A177-3AD203B41FA5}">
                      <a16:colId xmlns="" xmlns:a16="http://schemas.microsoft.com/office/drawing/2014/main" val="3120020449"/>
                    </a:ext>
                  </a:extLst>
                </a:gridCol>
              </a:tblGrid>
              <a:tr h="1202891">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Vai trò chính đối với cơ thể</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00894000"/>
                  </a:ext>
                </a:extLst>
              </a:tr>
              <a:tr h="1447964">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44728634"/>
                  </a:ext>
                </a:extLst>
              </a:tr>
              <a:tr h="553156">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71912240"/>
                  </a:ext>
                </a:extLst>
              </a:tr>
              <a:tr h="778933">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Dự</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trữ</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chống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endParaRPr lang="en-US" sz="20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tan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số</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vitamin</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13194703"/>
                  </a:ext>
                </a:extLst>
              </a:tr>
              <a:tr h="1618455">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Tham gia cấu tạo nên enzyme, xương răng. - - Tham gia các hoạt động trao đổi chất của cơ thể</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04566574"/>
                  </a:ext>
                </a:extLst>
              </a:tr>
            </a:tbl>
          </a:graphicData>
        </a:graphic>
      </p:graphicFrame>
      <p:sp>
        <p:nvSpPr>
          <p:cNvPr id="7" name="Rectangle 2"/>
          <p:cNvSpPr>
            <a:spLocks noChangeArrowheads="1"/>
          </p:cNvSpPr>
          <p:nvPr/>
        </p:nvSpPr>
        <p:spPr bwMode="auto">
          <a:xfrm>
            <a:off x="1275806" y="606184"/>
            <a:ext cx="8320163" cy="523220"/>
          </a:xfrm>
          <a:prstGeom prst="rect">
            <a:avLst/>
          </a:prstGeom>
          <a:solidFill>
            <a:schemeClr val="bg1"/>
          </a:solid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29.1: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1" y="22577"/>
            <a:ext cx="12191998" cy="562198"/>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42738" y="-62126"/>
            <a:ext cx="7097456" cy="612732"/>
          </a:xfrm>
          <a:prstGeom prst="rect">
            <a:avLst/>
          </a:prstGeom>
        </p:spPr>
        <p:txBody>
          <a:bodyPr wrap="none">
            <a:spAutoFit/>
          </a:bodyPr>
          <a:lstStyle/>
          <a:p>
            <a:pPr algn="just">
              <a:lnSpc>
                <a:spcPct val="135000"/>
              </a:lnSpc>
              <a:spcBef>
                <a:spcPts val="600"/>
              </a:spcBef>
              <a:spcAft>
                <a:spcPts val="600"/>
              </a:spcAft>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3.2</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791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03067280"/>
              </p:ext>
            </p:extLst>
          </p:nvPr>
        </p:nvGraphicFramePr>
        <p:xfrm>
          <a:off x="127813" y="839729"/>
          <a:ext cx="11917431" cy="5764271"/>
        </p:xfrm>
        <a:graphic>
          <a:graphicData uri="http://schemas.openxmlformats.org/drawingml/2006/table">
            <a:tbl>
              <a:tblPr firstRow="1" firstCol="1" bandRow="1"/>
              <a:tblGrid>
                <a:gridCol w="1942618">
                  <a:extLst>
                    <a:ext uri="{9D8B030D-6E8A-4147-A177-3AD203B41FA5}">
                      <a16:colId xmlns="" xmlns:a16="http://schemas.microsoft.com/office/drawing/2014/main" val="3827019669"/>
                    </a:ext>
                  </a:extLst>
                </a:gridCol>
                <a:gridCol w="3212229">
                  <a:extLst>
                    <a:ext uri="{9D8B030D-6E8A-4147-A177-3AD203B41FA5}">
                      <a16:colId xmlns="" xmlns:a16="http://schemas.microsoft.com/office/drawing/2014/main" val="3016217738"/>
                    </a:ext>
                  </a:extLst>
                </a:gridCol>
                <a:gridCol w="3076976">
                  <a:extLst>
                    <a:ext uri="{9D8B030D-6E8A-4147-A177-3AD203B41FA5}">
                      <a16:colId xmlns="" xmlns:a16="http://schemas.microsoft.com/office/drawing/2014/main" val="3306026359"/>
                    </a:ext>
                  </a:extLst>
                </a:gridCol>
                <a:gridCol w="3685608">
                  <a:extLst>
                    <a:ext uri="{9D8B030D-6E8A-4147-A177-3AD203B41FA5}">
                      <a16:colId xmlns="" xmlns:a16="http://schemas.microsoft.com/office/drawing/2014/main" val="3120020449"/>
                    </a:ext>
                  </a:extLst>
                </a:gridCol>
              </a:tblGrid>
              <a:tr h="1531285">
                <a:tc>
                  <a:txBody>
                    <a:bodyPr/>
                    <a:lstStyle/>
                    <a:p>
                      <a:pPr algn="ctr">
                        <a:lnSpc>
                          <a:spcPct val="135000"/>
                        </a:lnSpc>
                        <a:spcBef>
                          <a:spcPts val="600"/>
                        </a:spcBef>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dinh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00894000"/>
                  </a:ext>
                </a:extLst>
              </a:tr>
              <a:tr h="2726637">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44728634"/>
                  </a:ext>
                </a:extLst>
              </a:tr>
              <a:tr h="1506349">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71912240"/>
                  </a:ext>
                </a:extLst>
              </a:tr>
            </a:tbl>
          </a:graphicData>
        </a:graphic>
      </p:graphicFrame>
      <p:sp>
        <p:nvSpPr>
          <p:cNvPr id="2" name="TextBox 1"/>
          <p:cNvSpPr txBox="1"/>
          <p:nvPr/>
        </p:nvSpPr>
        <p:spPr>
          <a:xfrm>
            <a:off x="5328354" y="2427112"/>
            <a:ext cx="2991557" cy="1089529"/>
          </a:xfrm>
          <a:prstGeom prst="rect">
            <a:avLst/>
          </a:prstGeom>
          <a:noFill/>
        </p:spPr>
        <p:txBody>
          <a:bodyPr wrap="square" rtlCol="0">
            <a:spAutoFit/>
          </a:bodyPr>
          <a:lstStyle/>
          <a:p>
            <a:pPr lvl="0" algn="just">
              <a:lnSpc>
                <a:spcPct val="135000"/>
              </a:lnSpc>
              <a:spcBef>
                <a:spcPts val="600"/>
              </a:spcBef>
            </a:pP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thịt</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8386018" y="2274560"/>
            <a:ext cx="3785412" cy="2662267"/>
          </a:xfrm>
          <a:prstGeom prst="rect">
            <a:avLst/>
          </a:prstGeom>
          <a:noFill/>
        </p:spPr>
        <p:txBody>
          <a:bodyPr wrap="square" rtlCol="0">
            <a:spAutoFit/>
          </a:bodyPr>
          <a:lstStyle/>
          <a:p>
            <a:pPr algn="just">
              <a:lnSpc>
                <a:spcPct val="135000"/>
              </a:lnSpc>
              <a:spcBef>
                <a:spcPts val="600"/>
              </a:spcBef>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kém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bón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5367865" y="5114351"/>
            <a:ext cx="2991557" cy="1037015"/>
          </a:xfrm>
          <a:prstGeom prst="rect">
            <a:avLst/>
          </a:prstGeom>
          <a:noFill/>
        </p:spPr>
        <p:txBody>
          <a:bodyPr wrap="square" rtlCol="0">
            <a:spAutoFit/>
          </a:bodyPr>
          <a:lstStyle/>
          <a:p>
            <a:pPr algn="just">
              <a:lnSpc>
                <a:spcPct val="135000"/>
              </a:lnSpc>
              <a:spcBef>
                <a:spcPts val="6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ngô</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8485608" y="4942395"/>
            <a:ext cx="3559636" cy="1665071"/>
          </a:xfrm>
          <a:prstGeom prst="rect">
            <a:avLst/>
          </a:prstGeom>
          <a:noFill/>
        </p:spPr>
        <p:txBody>
          <a:bodyPr wrap="square" rtlCol="0">
            <a:spAutoFit/>
          </a:bodyPr>
          <a:lstStyle/>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phì</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5-Point Star 2">
            <a:hlinkClick r:id="rId3" action="ppaction://hlinksldjump"/>
          </p:cNvPr>
          <p:cNvSpPr/>
          <p:nvPr/>
        </p:nvSpPr>
        <p:spPr>
          <a:xfrm>
            <a:off x="11510009" y="6046470"/>
            <a:ext cx="390595" cy="407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a:spLocks noChangeArrowheads="1"/>
          </p:cNvSpPr>
          <p:nvPr/>
        </p:nvSpPr>
        <p:spPr bwMode="auto">
          <a:xfrm>
            <a:off x="1599363" y="158255"/>
            <a:ext cx="8320163" cy="523220"/>
          </a:xfrm>
          <a:prstGeom prst="rect">
            <a:avLst/>
          </a:prstGeom>
          <a:solidFill>
            <a:schemeClr val="bg1"/>
          </a:solid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29.1: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853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748069071"/>
              </p:ext>
            </p:extLst>
          </p:nvPr>
        </p:nvGraphicFramePr>
        <p:xfrm>
          <a:off x="127813" y="0"/>
          <a:ext cx="11936372" cy="6851062"/>
        </p:xfrm>
        <a:graphic>
          <a:graphicData uri="http://schemas.openxmlformats.org/drawingml/2006/table">
            <a:tbl>
              <a:tblPr firstRow="1" firstCol="1" bandRow="1"/>
              <a:tblGrid>
                <a:gridCol w="1633254">
                  <a:extLst>
                    <a:ext uri="{9D8B030D-6E8A-4147-A177-3AD203B41FA5}">
                      <a16:colId xmlns="" xmlns:a16="http://schemas.microsoft.com/office/drawing/2014/main" val="356296095"/>
                    </a:ext>
                  </a:extLst>
                </a:gridCol>
                <a:gridCol w="2698044">
                  <a:extLst>
                    <a:ext uri="{9D8B030D-6E8A-4147-A177-3AD203B41FA5}">
                      <a16:colId xmlns="" xmlns:a16="http://schemas.microsoft.com/office/drawing/2014/main" val="3369540625"/>
                    </a:ext>
                  </a:extLst>
                </a:gridCol>
                <a:gridCol w="3002845">
                  <a:extLst>
                    <a:ext uri="{9D8B030D-6E8A-4147-A177-3AD203B41FA5}">
                      <a16:colId xmlns="" xmlns:a16="http://schemas.microsoft.com/office/drawing/2014/main" val="1388008247"/>
                    </a:ext>
                  </a:extLst>
                </a:gridCol>
                <a:gridCol w="4602229">
                  <a:extLst>
                    <a:ext uri="{9D8B030D-6E8A-4147-A177-3AD203B41FA5}">
                      <a16:colId xmlns="" xmlns:a16="http://schemas.microsoft.com/office/drawing/2014/main" val="4068285108"/>
                    </a:ext>
                  </a:extLst>
                </a:gridCol>
              </a:tblGrid>
              <a:tr h="1095022">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03388889"/>
                  </a:ext>
                </a:extLst>
              </a:tr>
              <a:tr h="2588203">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Dự</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trữ</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chống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endParaRPr lang="en-US" sz="23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tan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số</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vitamin</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69153243"/>
                  </a:ext>
                </a:extLst>
              </a:tr>
              <a:tr h="3167837">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35000"/>
                        </a:lnSpc>
                        <a:spcBef>
                          <a:spcPts val="600"/>
                        </a:spcBef>
                        <a:spcAft>
                          <a:spcPts val="0"/>
                        </a:spcAft>
                        <a:buFontTx/>
                        <a:buNone/>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35000"/>
                        </a:lnSpc>
                        <a:spcBef>
                          <a:spcPts val="600"/>
                        </a:spcBef>
                        <a:spcAft>
                          <a:spcPts val="0"/>
                        </a:spcAft>
                        <a:buFontTx/>
                        <a:buNone/>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25787831"/>
                  </a:ext>
                </a:extLst>
              </a:tr>
            </a:tbl>
          </a:graphicData>
        </a:graphic>
      </p:graphicFrame>
      <p:sp>
        <p:nvSpPr>
          <p:cNvPr id="3" name="TextBox 2"/>
          <p:cNvSpPr txBox="1"/>
          <p:nvPr/>
        </p:nvSpPr>
        <p:spPr>
          <a:xfrm>
            <a:off x="4470399" y="1151467"/>
            <a:ext cx="2867379" cy="1525802"/>
          </a:xfrm>
          <a:prstGeom prst="rect">
            <a:avLst/>
          </a:prstGeom>
          <a:noFill/>
        </p:spPr>
        <p:txBody>
          <a:bodyPr wrap="square" rtlCol="0">
            <a:spAutoFit/>
          </a:bodyPr>
          <a:lstStyle/>
          <a:p>
            <a:pPr lvl="0" algn="just">
              <a:lnSpc>
                <a:spcPct val="135000"/>
              </a:lnSpc>
              <a:spcBef>
                <a:spcPts val="600"/>
              </a:spcBef>
            </a:pP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mở</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7614353" y="3766520"/>
            <a:ext cx="4173254" cy="3667927"/>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err="1">
                <a:latin typeface="Times New Roman" panose="02020603050405020304" pitchFamily="18" charset="0"/>
                <a:ea typeface="Calibri" panose="020F0502020204030204" pitchFamily="34" charset="0"/>
                <a:cs typeface="Times New Roman" panose="02020603050405020304" pitchFamily="18" charset="0"/>
              </a:rPr>
              <a:t>Ví</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vitamin D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xương</a:t>
            </a:r>
            <a:endParaRPr lang="en-US" sz="230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35000"/>
              </a:lnSpc>
              <a:spcBef>
                <a:spcPts val="600"/>
              </a:spcBef>
            </a:pPr>
            <a:endPar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4470399" y="3766520"/>
            <a:ext cx="2867379" cy="997645"/>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Rau,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củ</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sữa</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TextBox 3"/>
          <p:cNvSpPr txBox="1"/>
          <p:nvPr/>
        </p:nvSpPr>
        <p:spPr>
          <a:xfrm>
            <a:off x="7510119" y="1151467"/>
            <a:ext cx="4560713" cy="2558393"/>
          </a:xfrm>
          <a:prstGeom prst="rect">
            <a:avLst/>
          </a:prstGeom>
          <a:noFill/>
        </p:spPr>
        <p:txBody>
          <a:bodyPr wrap="square" rtlCol="0">
            <a:spAutoFit/>
          </a:bodyPr>
          <a:lstStyle/>
          <a:p>
            <a:pPr lvl="0" algn="just">
              <a:lnSpc>
                <a:spcPct val="135000"/>
              </a:lnSpc>
              <a:spcBef>
                <a:spcPts val="600"/>
              </a:spcBef>
            </a:pPr>
            <a:r>
              <a:rPr lang="en-US" sz="23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kém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vitamin do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hấp</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35000"/>
              </a:lnSpc>
              <a:spcBef>
                <a:spcPts val="600"/>
              </a:spcBef>
            </a:pP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béo</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phì</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vữa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gan</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nhiễm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mo....</a:t>
            </a:r>
            <a:endParaRPr lang="en-US" dirty="0"/>
          </a:p>
        </p:txBody>
      </p:sp>
    </p:spTree>
    <p:extLst>
      <p:ext uri="{BB962C8B-B14F-4D97-AF65-F5344CB8AC3E}">
        <p14:creationId xmlns:p14="http://schemas.microsoft.com/office/powerpoint/2010/main" val="119825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268730" y="92710"/>
            <a:ext cx="9942195" cy="6628130"/>
          </a:xfrm>
          <a:prstGeom prst="rect">
            <a:avLst/>
          </a:prstGeom>
        </p:spPr>
      </p:pic>
    </p:spTree>
    <p:extLst>
      <p:ext uri="{BB962C8B-B14F-4D97-AF65-F5344CB8AC3E}">
        <p14:creationId xmlns:p14="http://schemas.microsoft.com/office/powerpoint/2010/main" val="4114929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stretch>
            <a:fillRect/>
          </a:stretch>
        </p:blipFill>
        <p:spPr>
          <a:xfrm>
            <a:off x="124178" y="76934"/>
            <a:ext cx="11909777" cy="6712218"/>
          </a:xfrm>
          <a:prstGeom prst="rect">
            <a:avLst/>
          </a:prstGeom>
        </p:spPr>
      </p:pic>
    </p:spTree>
    <p:extLst>
      <p:ext uri="{BB962C8B-B14F-4D97-AF65-F5344CB8AC3E}">
        <p14:creationId xmlns:p14="http://schemas.microsoft.com/office/powerpoint/2010/main" val="2495372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oud 2"/>
          <p:cNvSpPr/>
          <p:nvPr/>
        </p:nvSpPr>
        <p:spPr>
          <a:xfrm>
            <a:off x="2484120" y="641783"/>
            <a:ext cx="6896100" cy="3810000"/>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395764" y="1953809"/>
            <a:ext cx="3301673" cy="923330"/>
          </a:xfrm>
          <a:prstGeom prst="rect">
            <a:avLst/>
          </a:prstGeom>
          <a:solidFill>
            <a:srgbClr val="FFFF00"/>
          </a:solid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LUYỆN TẬP</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71635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6297" y="248800"/>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37" name="Title 1">
            <a:extLst>
              <a:ext uri="{FF2B5EF4-FFF2-40B4-BE49-F238E27FC236}">
                <a16:creationId xmlns="" xmlns:a16="http://schemas.microsoft.com/office/drawing/2014/main" id="{1D085526-B611-42F2-B16F-4DB729BD14B5}"/>
              </a:ext>
            </a:extLst>
          </p:cNvPr>
          <p:cNvSpPr txBox="1">
            <a:spLocks/>
          </p:cNvSpPr>
          <p:nvPr/>
        </p:nvSpPr>
        <p:spPr>
          <a:xfrm>
            <a:off x="260588" y="1795758"/>
            <a:ext cx="11804803" cy="870601"/>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200" kern="0" dirty="0" err="1">
                <a:solidFill>
                  <a:srgbClr val="C00000"/>
                </a:solidFill>
                <a:latin typeface="Times New Roman" panose="02020603050405020304" pitchFamily="18" charset="0"/>
                <a:cs typeface="Times New Roman" panose="02020603050405020304" pitchFamily="18" charset="0"/>
              </a:rPr>
              <a:t>Câu</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smtClean="0">
                <a:solidFill>
                  <a:srgbClr val="C00000"/>
                </a:solidFill>
                <a:latin typeface="Times New Roman" panose="02020603050405020304" pitchFamily="18" charset="0"/>
                <a:cs typeface="Times New Roman" panose="02020603050405020304" pitchFamily="18" charset="0"/>
              </a:rPr>
              <a:t>1</a:t>
            </a:r>
            <a:r>
              <a:rPr lang="vi-VN"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Khi</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tìm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kiếm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sự</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sống</a:t>
            </a:r>
            <a:r>
              <a:rPr lang="en-US" altLang="en-US" sz="3200" kern="0" dirty="0" smtClean="0">
                <a:solidFill>
                  <a:srgbClr val="C00000"/>
                </a:solidFill>
                <a:latin typeface="Times New Roman" panose="02020603050405020304" pitchFamily="18" charset="0"/>
                <a:cs typeface="Times New Roman" panose="02020603050405020304" pitchFamily="18" charset="0"/>
              </a:rPr>
              <a:t> ở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các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hành</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tinh</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trong</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vũ</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trụ</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các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nhà</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khoa</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học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trước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hết</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tìm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kiếm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xem</a:t>
            </a:r>
            <a:r>
              <a:rPr lang="en-US" altLang="en-US" sz="3200" kern="0" dirty="0" smtClean="0">
                <a:solidFill>
                  <a:srgbClr val="C00000"/>
                </a:solidFill>
                <a:latin typeface="Times New Roman" panose="02020603050405020304" pitchFamily="18" charset="0"/>
                <a:cs typeface="Times New Roman" panose="02020603050405020304" pitchFamily="18" charset="0"/>
              </a:rPr>
              <a:t> ở </a:t>
            </a:r>
            <a:r>
              <a:rPr lang="en-US" altLang="en-US" sz="3200" kern="0" dirty="0" err="1" smtClean="0">
                <a:solidFill>
                  <a:srgbClr val="C00000"/>
                </a:solidFill>
                <a:latin typeface="Times New Roman" panose="02020603050405020304" pitchFamily="18" charset="0"/>
                <a:cs typeface="Times New Roman" panose="02020603050405020304" pitchFamily="18" charset="0"/>
              </a:rPr>
              <a:t>đó</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có</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200" kern="0" dirty="0" smtClean="0">
                <a:solidFill>
                  <a:srgbClr val="C00000"/>
                </a:solidFill>
                <a:latin typeface="Times New Roman" panose="02020603050405020304" pitchFamily="18" charset="0"/>
                <a:cs typeface="Times New Roman" panose="02020603050405020304" pitchFamily="18" charset="0"/>
              </a:rPr>
              <a:t> hay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vì</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sao</a:t>
            </a:r>
            <a:r>
              <a:rPr lang="en-US" altLang="en-US" sz="3200" kern="0" dirty="0" smtClean="0">
                <a:solidFill>
                  <a:srgbClr val="C00000"/>
                </a:solidFill>
                <a:latin typeface="Times New Roman" panose="02020603050405020304" pitchFamily="18" charset="0"/>
                <a:cs typeface="Times New Roman" panose="02020603050405020304" pitchFamily="18" charset="0"/>
              </a:rPr>
              <a:t>?</a:t>
            </a:r>
            <a:endParaRPr lang="en-US" altLang="en-US" sz="3200" kern="0" dirty="0">
              <a:solidFill>
                <a:srgbClr val="C00000"/>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60588" y="2896144"/>
            <a:ext cx="12191999" cy="3982885"/>
          </a:xfrm>
          <a:prstGeom prst="rect">
            <a:avLst/>
          </a:prstGeom>
        </p:spPr>
        <p:txBody>
          <a:bodyPr wrap="square">
            <a:spAutoFit/>
          </a:bodyPr>
          <a:lstStyle/>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 xmlns:a16="http://schemas.microsoft.com/office/drawing/2014/main" id="{66A661A9-7B12-486E-AFF5-BA9EA28685FE}"/>
              </a:ext>
            </a:extLst>
          </p:cNvPr>
          <p:cNvSpPr/>
          <p:nvPr/>
        </p:nvSpPr>
        <p:spPr>
          <a:xfrm>
            <a:off x="140677" y="3639160"/>
            <a:ext cx="614288"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7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42488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arn(inVertical)">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8500" y="34530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5" name="Title 1">
            <a:extLst>
              <a:ext uri="{FF2B5EF4-FFF2-40B4-BE49-F238E27FC236}">
                <a16:creationId xmlns="" xmlns:a16="http://schemas.microsoft.com/office/drawing/2014/main" id="{5F2EA669-7579-40BE-9D34-6CEEA524B4E1}"/>
              </a:ext>
            </a:extLst>
          </p:cNvPr>
          <p:cNvSpPr txBox="1">
            <a:spLocks/>
          </p:cNvSpPr>
          <p:nvPr/>
        </p:nvSpPr>
        <p:spPr>
          <a:xfrm>
            <a:off x="118240" y="2023720"/>
            <a:ext cx="4505918" cy="2869828"/>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lgn="just">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smtClean="0">
                <a:solidFill>
                  <a:srgbClr val="C00000"/>
                </a:solidFill>
                <a:latin typeface="Times New Roman" panose="02020603050405020304" pitchFamily="18" charset="0"/>
                <a:cs typeface="Times New Roman" panose="02020603050405020304" pitchFamily="18" charset="0"/>
              </a:rPr>
              <a:t>2</a:t>
            </a:r>
            <a:r>
              <a:rPr lang="vi-VN"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Cơ</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thể</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sẽ</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gặp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nguy</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hiểm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nếu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bổ</a:t>
            </a:r>
            <a:r>
              <a:rPr lang="en-US" altLang="en-US" sz="3600" kern="0" dirty="0" smtClean="0">
                <a:solidFill>
                  <a:srgbClr val="C00000"/>
                </a:solidFill>
                <a:latin typeface="Times New Roman" panose="02020603050405020304" pitchFamily="18" charset="0"/>
                <a:cs typeface="Times New Roman" panose="02020603050405020304" pitchFamily="18" charset="0"/>
              </a:rPr>
              <a:t> sung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kịp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thời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trong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những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trường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hợp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nào</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sau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đây</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
        <p:nvSpPr>
          <p:cNvPr id="4" name="Oval 3"/>
          <p:cNvSpPr/>
          <p:nvPr/>
        </p:nvSpPr>
        <p:spPr>
          <a:xfrm>
            <a:off x="6867861" y="5121122"/>
            <a:ext cx="1353031" cy="561703"/>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p:cNvSpPr/>
          <p:nvPr/>
        </p:nvSpPr>
        <p:spPr>
          <a:xfrm>
            <a:off x="5270496" y="1250055"/>
            <a:ext cx="6871155" cy="5669244"/>
          </a:xfrm>
          <a:prstGeom prst="rect">
            <a:avLst/>
          </a:prstGeom>
        </p:spPr>
        <p:txBody>
          <a:bodyPr wrap="square">
            <a:spAutoFit/>
          </a:bodyPr>
          <a:lstStyle/>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dạo</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mửa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35000"/>
              </a:lnSpc>
              <a:spcBef>
                <a:spcPts val="600"/>
              </a:spcBef>
              <a:spcAft>
                <a:spcPts val="600"/>
              </a:spcAft>
              <a:buAutoNum type="alphaUcPeriod"/>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(5).</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(2), (3).</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(4).</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(4), (5</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Oval 39">
            <a:extLst>
              <a:ext uri="{FF2B5EF4-FFF2-40B4-BE49-F238E27FC236}">
                <a16:creationId xmlns="" xmlns:a16="http://schemas.microsoft.com/office/drawing/2014/main" id="{19C4C00E-AFB4-4C88-AD96-B0930776276E}"/>
              </a:ext>
            </a:extLst>
          </p:cNvPr>
          <p:cNvSpPr/>
          <p:nvPr/>
        </p:nvSpPr>
        <p:spPr>
          <a:xfrm>
            <a:off x="5153732" y="5500467"/>
            <a:ext cx="616417" cy="6049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A</a:t>
            </a:r>
          </a:p>
        </p:txBody>
      </p:sp>
    </p:spTree>
    <p:extLst>
      <p:ext uri="{BB962C8B-B14F-4D97-AF65-F5344CB8AC3E}">
        <p14:creationId xmlns:p14="http://schemas.microsoft.com/office/powerpoint/2010/main" val="7684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6635" y="443713"/>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latin typeface="Times New Roman" panose="02020603050405020304" pitchFamily="18" charset="0"/>
                <a:cs typeface="Times New Roman" panose="02020603050405020304" pitchFamily="18" charset="0"/>
                <a:sym typeface="Arial"/>
              </a:rPr>
              <a:t>00</a:t>
            </a:r>
          </a:p>
        </p:txBody>
      </p:sp>
      <p:sp>
        <p:nvSpPr>
          <p:cNvPr id="41" name="Rounded Rectangle 5">
            <a:extLst>
              <a:ext uri="{FF2B5EF4-FFF2-40B4-BE49-F238E27FC236}">
                <a16:creationId xmlns="" xmlns:a16="http://schemas.microsoft.com/office/drawing/2014/main" id="{8D315E1C-1059-419F-9D02-6ADA17C5A531}"/>
              </a:ext>
            </a:extLst>
          </p:cNvPr>
          <p:cNvSpPr/>
          <p:nvPr/>
        </p:nvSpPr>
        <p:spPr>
          <a:xfrm>
            <a:off x="1219200" y="1422400"/>
            <a:ext cx="13817600" cy="609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lnSpc>
                <a:spcPct val="150000"/>
              </a:lnSpc>
              <a:buClr>
                <a:srgbClr val="000000"/>
              </a:buClr>
              <a:buFont typeface="Arial"/>
              <a:buNone/>
              <a:defRPr/>
            </a:pPr>
            <a:endParaRPr lang="en-US" sz="3700" b="1" kern="0" dirty="0">
              <a:solidFill>
                <a:srgbClr val="0000CC"/>
              </a:solidFill>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 xmlns:a16="http://schemas.microsoft.com/office/drawing/2014/main" id="{FFF7A0DA-A46E-41AC-9C34-4D6E470D5325}"/>
              </a:ext>
            </a:extLst>
          </p:cNvPr>
          <p:cNvSpPr>
            <a:spLocks noChangeArrowheads="1"/>
          </p:cNvSpPr>
          <p:nvPr/>
        </p:nvSpPr>
        <p:spPr bwMode="auto">
          <a:xfrm>
            <a:off x="660768" y="2956497"/>
            <a:ext cx="11183077" cy="332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A.</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Là</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lỏng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smtClean="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B</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màu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mùi</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vị</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en-US" altLang="en-US" b="1" kern="0" baseline="3000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C.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Hòa</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tan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được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dầu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mỡ</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p>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D</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Có</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thể</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tác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dụng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với</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nhiều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hóa</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học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để</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tạo</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thành</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các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hợp</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45" name="Oval 44">
            <a:extLst>
              <a:ext uri="{FF2B5EF4-FFF2-40B4-BE49-F238E27FC236}">
                <a16:creationId xmlns="" xmlns:a16="http://schemas.microsoft.com/office/drawing/2014/main" id="{66A661A9-7B12-486E-AFF5-BA9EA28685FE}"/>
              </a:ext>
            </a:extLst>
          </p:cNvPr>
          <p:cNvSpPr/>
          <p:nvPr/>
        </p:nvSpPr>
        <p:spPr>
          <a:xfrm>
            <a:off x="596634" y="4403188"/>
            <a:ext cx="622565"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vi-VN" sz="3700" b="1" kern="0" dirty="0">
                <a:solidFill>
                  <a:srgbClr val="0F1416"/>
                </a:solidFill>
                <a:latin typeface="Times New Roman" panose="02020603050405020304" pitchFamily="18" charset="0"/>
                <a:cs typeface="Times New Roman" panose="02020603050405020304" pitchFamily="18" charset="0"/>
                <a:sym typeface="Arial"/>
              </a:rPr>
              <a:t>C</a:t>
            </a:r>
            <a:endParaRPr lang="en-US" sz="3700"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37" name="Title 1">
            <a:extLst>
              <a:ext uri="{FF2B5EF4-FFF2-40B4-BE49-F238E27FC236}">
                <a16:creationId xmlns="" xmlns:a16="http://schemas.microsoft.com/office/drawing/2014/main" id="{D7C91965-8F51-4FE4-AB04-1B80E6F24EF5}"/>
              </a:ext>
            </a:extLst>
          </p:cNvPr>
          <p:cNvSpPr txBox="1">
            <a:spLocks/>
          </p:cNvSpPr>
          <p:nvPr/>
        </p:nvSpPr>
        <p:spPr>
          <a:xfrm>
            <a:off x="596637" y="1898725"/>
            <a:ext cx="11311341" cy="1142196"/>
          </a:xfrm>
          <a:prstGeom prst="rect">
            <a:avLst/>
          </a:prstGeom>
          <a:noFill/>
          <a:ln>
            <a:noFill/>
          </a:ln>
        </p:spPr>
        <p:txBody>
          <a:bodyPr spcFirstLastPara="1" wrap="square" lIns="121894" tIns="121894" rIns="121894" bIns="121894"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smtClean="0">
                <a:solidFill>
                  <a:srgbClr val="C00000"/>
                </a:solidFill>
                <a:latin typeface="Times New Roman" panose="02020603050405020304" pitchFamily="18" charset="0"/>
                <a:cs typeface="Times New Roman" panose="02020603050405020304" pitchFamily="18" charset="0"/>
              </a:rPr>
              <a:t>3: </a:t>
            </a:r>
            <a:r>
              <a:rPr lang="en-US" altLang="en-US" sz="3600" kern="0" dirty="0" err="1" smtClean="0">
                <a:solidFill>
                  <a:srgbClr val="C00000"/>
                </a:solidFill>
                <a:latin typeface="Times New Roman" panose="02020603050405020304" pitchFamily="18" charset="0"/>
                <a:cs typeface="Times New Roman" panose="02020603050405020304" pitchFamily="18" charset="0"/>
              </a:rPr>
              <a:t>Đâu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phải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là</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tính</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chất</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của</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7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arn(inVertical)">
                                      <p:cBhvr>
                                        <p:cTn id="8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1732" y="6488668"/>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pic>
        <p:nvPicPr>
          <p:cNvPr id="2" name="Picture 1"/>
          <p:cNvPicPr>
            <a:picLocks noChangeAspect="1"/>
          </p:cNvPicPr>
          <p:nvPr/>
        </p:nvPicPr>
        <p:blipFill>
          <a:blip r:embed="rId2"/>
          <a:stretch>
            <a:fillRect/>
          </a:stretch>
        </p:blipFill>
        <p:spPr>
          <a:xfrm>
            <a:off x="0" y="0"/>
            <a:ext cx="12157332" cy="6488669"/>
          </a:xfrm>
          <a:prstGeom prst="rect">
            <a:avLst/>
          </a:prstGeom>
        </p:spPr>
      </p:pic>
    </p:spTree>
    <p:extLst>
      <p:ext uri="{BB962C8B-B14F-4D97-AF65-F5344CB8AC3E}">
        <p14:creationId xmlns:p14="http://schemas.microsoft.com/office/powerpoint/2010/main" val="23186501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808" y="527228"/>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0" name="Title 1">
            <a:extLst>
              <a:ext uri="{FF2B5EF4-FFF2-40B4-BE49-F238E27FC236}">
                <a16:creationId xmlns="" xmlns:a16="http://schemas.microsoft.com/office/drawing/2014/main" id="{1C9CC3F3-2C0C-4EB2-AA8A-7B62891F003A}"/>
              </a:ext>
            </a:extLst>
          </p:cNvPr>
          <p:cNvSpPr txBox="1">
            <a:spLocks/>
          </p:cNvSpPr>
          <p:nvPr/>
        </p:nvSpPr>
        <p:spPr>
          <a:xfrm>
            <a:off x="513066" y="1839801"/>
            <a:ext cx="11458539" cy="956187"/>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4</a:t>
            </a:r>
            <a:r>
              <a:rPr lang="en-US" altLang="en-US" sz="3600" kern="0" dirty="0" smtClean="0">
                <a:solidFill>
                  <a:srgbClr val="C00000"/>
                </a:solidFill>
                <a:latin typeface="Times New Roman" panose="02020603050405020304" pitchFamily="18" charset="0"/>
                <a:cs typeface="Times New Roman" panose="02020603050405020304" pitchFamily="18" charset="0"/>
              </a:rPr>
              <a:t>:</a:t>
            </a:r>
            <a:r>
              <a:rPr lang="vi-VN"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chiếm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khoảng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bao</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nhiêu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phần</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trăm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khối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lượng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cơ</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thể</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 xmlns:a16="http://schemas.microsoft.com/office/drawing/2014/main" id="{47AC8383-37C3-4E96-A9FA-5D8438E33BA2}"/>
              </a:ext>
            </a:extLst>
          </p:cNvPr>
          <p:cNvSpPr>
            <a:spLocks noChangeArrowheads="1"/>
          </p:cNvSpPr>
          <p:nvPr/>
        </p:nvSpPr>
        <p:spPr bwMode="auto">
          <a:xfrm>
            <a:off x="4118772" y="3069816"/>
            <a:ext cx="7852833" cy="30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50%.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70%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80%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90%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57" name="Oval 56">
            <a:extLst>
              <a:ext uri="{FF2B5EF4-FFF2-40B4-BE49-F238E27FC236}">
                <a16:creationId xmlns="" xmlns:a16="http://schemas.microsoft.com/office/drawing/2014/main" id="{19C4C00E-AFB4-4C88-AD96-B0930776276E}"/>
              </a:ext>
            </a:extLst>
          </p:cNvPr>
          <p:cNvSpPr/>
          <p:nvPr/>
        </p:nvSpPr>
        <p:spPr>
          <a:xfrm>
            <a:off x="4118772" y="3924886"/>
            <a:ext cx="650176" cy="5908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11854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6" grpId="0"/>
      <p:bldP spid="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5" name="AutoShape 6" descr="Hình ảnh Ngày đất Xanh Tay Nắm Giữ Trái đất Bảo Vệ Trái đất, Ngày Trái đất,  Ngày đất Xanh Tay Nắm Giữ Trái đất Bảo Vệ Trái đất, Ngày Trái đ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2">
            <a:extLst>
              <a:ext uri="{FF2B5EF4-FFF2-40B4-BE49-F238E27FC236}">
                <a16:creationId xmlns="" xmlns:a16="http://schemas.microsoft.com/office/drawing/2014/main" id="{6D86FE18-50E1-4E20-9949-72DFF55BA334}"/>
              </a:ext>
            </a:extLst>
          </p:cNvPr>
          <p:cNvSpPr txBox="1">
            <a:spLocks noChangeArrowheads="1"/>
          </p:cNvSpPr>
          <p:nvPr/>
        </p:nvSpPr>
        <p:spPr>
          <a:xfrm>
            <a:off x="3614691" y="-22542"/>
            <a:ext cx="4388572" cy="836384"/>
          </a:xfrm>
          <a:prstGeom prst="rect">
            <a:avLst/>
          </a:prstGeom>
          <a:solidFill>
            <a:srgbClr val="C000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 </a:t>
            </a:r>
            <a:r>
              <a:rPr lang="vi-VN" altLang="en-US" sz="45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VẬN DỤNG</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7374" y="-144463"/>
            <a:ext cx="1415735" cy="331302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0602" y="2301594"/>
            <a:ext cx="1415735" cy="331302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971708" y="4579797"/>
            <a:ext cx="1415735" cy="331302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3829187" y="4579796"/>
            <a:ext cx="1415735" cy="3313021"/>
          </a:xfrm>
          <a:prstGeom prst="rect">
            <a:avLst/>
          </a:prstGeom>
        </p:spPr>
      </p:pic>
      <p:sp>
        <p:nvSpPr>
          <p:cNvPr id="11" name="Rectangle 10"/>
          <p:cNvSpPr/>
          <p:nvPr/>
        </p:nvSpPr>
        <p:spPr>
          <a:xfrm>
            <a:off x="615907" y="1169103"/>
            <a:ext cx="10386140" cy="389029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hãy </a:t>
            </a:r>
            <a:r>
              <a:rPr lang="en-US" sz="2800" b="1" i="1" dirty="0" err="1">
                <a:latin typeface="Times New Roman" panose="02020603050405020304" pitchFamily="18" charset="0"/>
                <a:cs typeface="Times New Roman" panose="02020603050405020304" pitchFamily="18" charset="0"/>
              </a:rPr>
              <a:t>đề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lưu</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sóc</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sức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khỏe</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cơ</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cây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cối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phát</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triển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khỏe</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mạnh</a:t>
            </a:r>
            <a:r>
              <a:rPr lang="en-US" sz="2800" b="1" i="1" dirty="0">
                <a:latin typeface="Times New Roman" panose="02020603050405020304" pitchFamily="18" charset="0"/>
                <a:cs typeface="Times New Roman" panose="02020603050405020304" pitchFamily="18" charset="0"/>
              </a:rPr>
              <a:t>.</a:t>
            </a:r>
          </a:p>
        </p:txBody>
      </p:sp>
      <p:pic>
        <p:nvPicPr>
          <p:cNvPr id="12" name="Picture 2" descr="Học viện Phật giáo Việt Nam hưởng ứng sáng kiến trồng 1 tỷ cây xanh | Môi  trường | Vietnam+ (VietnamPl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200" y="4371231"/>
            <a:ext cx="3733800" cy="24867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1178343"/>
      </p:ext>
    </p:extLst>
  </p:cSld>
  <p:clrMapOvr>
    <a:masterClrMapping/>
  </p:clrMapOvr>
  <p:transition spd="slow" advTm="45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3968899" y="39353"/>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pic>
        <p:nvPicPr>
          <p:cNvPr id="7" name="图片 33"/>
          <p:cNvPicPr>
            <a:picLocks noChangeAspect="1"/>
          </p:cNvPicPr>
          <p:nvPr/>
        </p:nvPicPr>
        <p:blipFill rotWithShape="1">
          <a:blip r:embed="rId3" cstate="screen"/>
          <a:srcRect/>
          <a:stretch>
            <a:fillRect/>
          </a:stretch>
        </p:blipFill>
        <p:spPr>
          <a:xfrm>
            <a:off x="-1" y="4521772"/>
            <a:ext cx="12192000" cy="2346960"/>
          </a:xfrm>
          <a:prstGeom prst="rect">
            <a:avLst/>
          </a:prstGeom>
        </p:spPr>
      </p:pic>
      <p:sp>
        <p:nvSpPr>
          <p:cNvPr id="8" name="Rectangle 7"/>
          <p:cNvSpPr/>
          <p:nvPr/>
        </p:nvSpPr>
        <p:spPr>
          <a:xfrm>
            <a:off x="1" y="1047208"/>
            <a:ext cx="12191999" cy="5109091"/>
          </a:xfrm>
          <a:prstGeom prst="rect">
            <a:avLst/>
          </a:prstGeom>
        </p:spPr>
        <p:txBody>
          <a:bodyPr wrap="square">
            <a:spAutoFit/>
          </a:bodyPr>
          <a:lstStyle/>
          <a:p>
            <a:pPr>
              <a:spcBef>
                <a:spcPts val="600"/>
              </a:spcBef>
              <a:spcAft>
                <a:spcPts val="600"/>
              </a:spcAft>
            </a:pP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tục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ngữ</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nên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ví</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diệt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trừ</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v.v..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tư</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mới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khả</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Đây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25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478303" y="1882583"/>
            <a:ext cx="10691446" cy="1930016"/>
          </a:xfrm>
          <a:prstGeom prst="rect">
            <a:avLst/>
          </a:prstGeom>
        </p:spPr>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endPar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iot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bẹ</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ounded Rectangle 3"/>
          <p:cNvSpPr/>
          <p:nvPr/>
        </p:nvSpPr>
        <p:spPr>
          <a:xfrm>
            <a:off x="4271875" y="209642"/>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pic>
        <p:nvPicPr>
          <p:cNvPr id="6" name="图片 33"/>
          <p:cNvPicPr>
            <a:picLocks noChangeAspect="1"/>
          </p:cNvPicPr>
          <p:nvPr/>
        </p:nvPicPr>
        <p:blipFill rotWithShape="1">
          <a:blip r:embed="rId3" cstate="screen"/>
          <a:srcRect/>
          <a:stretch>
            <a:fillRect/>
          </a:stretch>
        </p:blipFill>
        <p:spPr>
          <a:xfrm>
            <a:off x="0" y="4511040"/>
            <a:ext cx="12192000" cy="2346960"/>
          </a:xfrm>
          <a:prstGeom prst="rect">
            <a:avLst/>
          </a:prstGeom>
        </p:spPr>
      </p:pic>
      <p:pic>
        <p:nvPicPr>
          <p:cNvPr id="7" name="Picture 6"/>
          <p:cNvPicPr>
            <a:picLocks noChangeAspect="1"/>
          </p:cNvPicPr>
          <p:nvPr/>
        </p:nvPicPr>
        <p:blipFill>
          <a:blip r:embed="rId4"/>
          <a:stretch>
            <a:fillRect/>
          </a:stretch>
        </p:blipFill>
        <p:spPr>
          <a:xfrm rot="10800000" flipH="1">
            <a:off x="9425354" y="15240"/>
            <a:ext cx="2766646" cy="1685170"/>
          </a:xfrm>
          <a:prstGeom prst="rect">
            <a:avLst/>
          </a:prstGeom>
        </p:spPr>
      </p:pic>
      <p:pic>
        <p:nvPicPr>
          <p:cNvPr id="8" name="Picture 7"/>
          <p:cNvPicPr>
            <a:picLocks noChangeAspect="1"/>
          </p:cNvPicPr>
          <p:nvPr/>
        </p:nvPicPr>
        <p:blipFill>
          <a:blip r:embed="rId4"/>
          <a:stretch>
            <a:fillRect/>
          </a:stretch>
        </p:blipFill>
        <p:spPr>
          <a:xfrm rot="10800000">
            <a:off x="0" y="0"/>
            <a:ext cx="2808169" cy="1685170"/>
          </a:xfrm>
          <a:prstGeom prst="rect">
            <a:avLst/>
          </a:prstGeom>
        </p:spPr>
      </p:pic>
    </p:spTree>
    <p:extLst>
      <p:ext uri="{BB962C8B-B14F-4D97-AF65-F5344CB8AC3E}">
        <p14:creationId xmlns:p14="http://schemas.microsoft.com/office/powerpoint/2010/main" val="62167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sp>
        <p:nvSpPr>
          <p:cNvPr id="4" name="Horizontal Scroll 3"/>
          <p:cNvSpPr/>
          <p:nvPr/>
        </p:nvSpPr>
        <p:spPr>
          <a:xfrm>
            <a:off x="2227963" y="639760"/>
            <a:ext cx="7583671" cy="5875424"/>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3023274" y="1580402"/>
            <a:ext cx="6600306" cy="4349346"/>
          </a:xfrm>
        </p:spPr>
        <p:txBody>
          <a:bodyPr>
            <a:normAutofit/>
          </a:bodyPr>
          <a:lstStyle/>
          <a:p>
            <a:pPr>
              <a:lnSpc>
                <a:spcPct val="150000"/>
              </a:lnSpc>
              <a:spcBef>
                <a:spcPts val="0"/>
              </a:spcBef>
            </a:pPr>
            <a:r>
              <a:rPr lang="en-US" sz="3200" dirty="0" err="1" smtClean="0">
                <a:latin typeface="Arial" panose="020B0604020202020204" pitchFamily="34" charset="0"/>
                <a:cs typeface="Arial" panose="020B0604020202020204" pitchFamily="34" charset="0"/>
              </a:rPr>
              <a:t>Học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bài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trả</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lời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câu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hỏi</a:t>
            </a:r>
            <a:r>
              <a:rPr lang="en-US" sz="3200" dirty="0" smtClean="0">
                <a:latin typeface="Arial" panose="020B0604020202020204" pitchFamily="34" charset="0"/>
                <a:cs typeface="Arial" panose="020B0604020202020204" pitchFamily="34" charset="0"/>
              </a:rPr>
              <a:t> SGK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S</a:t>
            </a:r>
            <a:r>
              <a:rPr lang="vi-VN" sz="3200" dirty="0" smtClean="0">
                <a:latin typeface="Arial" panose="020B0604020202020204" pitchFamily="34" charset="0"/>
                <a:cs typeface="Arial" panose="020B0604020202020204" pitchFamily="34" charset="0"/>
              </a:rPr>
              <a:t>BT</a:t>
            </a:r>
            <a:r>
              <a:rPr lang="en-US" sz="3200" dirty="0" smtClean="0">
                <a:latin typeface="Arial" panose="020B0604020202020204" pitchFamily="34" charset="0"/>
                <a:cs typeface="Arial" panose="020B0604020202020204" pitchFamily="34" charset="0"/>
              </a:rPr>
              <a:t>..</a:t>
            </a:r>
          </a:p>
          <a:p>
            <a:pPr>
              <a:lnSpc>
                <a:spcPct val="150000"/>
              </a:lnSpc>
              <a:spcBef>
                <a:spcPts val="0"/>
              </a:spcBef>
            </a:pPr>
            <a:r>
              <a:rPr lang="en-US" sz="3200" dirty="0" err="1" smtClean="0">
                <a:latin typeface="Arial" panose="020B0604020202020204" pitchFamily="34" charset="0"/>
                <a:cs typeface="Arial" panose="020B0604020202020204" pitchFamily="34" charset="0"/>
              </a:rPr>
              <a:t>Đọc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tìm hiểu trước Bài </a:t>
            </a:r>
            <a:r>
              <a:rPr lang="vi-VN" sz="3200" dirty="0" smtClean="0">
                <a:latin typeface="Arial" panose="020B0604020202020204" pitchFamily="34" charset="0"/>
                <a:cs typeface="Arial" panose="020B0604020202020204" pitchFamily="34" charset="0"/>
              </a:rPr>
              <a:t>3</a:t>
            </a:r>
            <a:r>
              <a:rPr lang="en-US" sz="3200" dirty="0" smtClean="0">
                <a:latin typeface="Arial" panose="020B0604020202020204" pitchFamily="34" charset="0"/>
                <a:cs typeface="Arial" panose="020B0604020202020204" pitchFamily="34" charset="0"/>
              </a:rPr>
              <a:t>0</a:t>
            </a:r>
            <a:r>
              <a:rPr lang="vi-VN"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Trao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đổi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nước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dinh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dưỡng</a:t>
            </a:r>
            <a:r>
              <a:rPr lang="en-US" sz="3200" dirty="0" smtClean="0">
                <a:latin typeface="Arial" panose="020B0604020202020204" pitchFamily="34" charset="0"/>
                <a:cs typeface="Arial" panose="020B0604020202020204" pitchFamily="34" charset="0"/>
              </a:rPr>
              <a:t> ở t</a:t>
            </a:r>
            <a:r>
              <a:rPr lang="vi-VN" sz="3200" dirty="0" smtClean="0">
                <a:latin typeface="Arial" panose="020B0604020202020204" pitchFamily="34" charset="0"/>
                <a:cs typeface="Arial" panose="020B0604020202020204" pitchFamily="34" charset="0"/>
              </a:rPr>
              <a:t>hực vật.</a:t>
            </a:r>
            <a:endParaRPr lang="en-US" sz="3200" dirty="0" smtClean="0">
              <a:latin typeface="Arial" panose="020B0604020202020204" pitchFamily="34" charset="0"/>
              <a:cs typeface="Arial" panose="020B0604020202020204" pitchFamily="34" charset="0"/>
            </a:endParaRPr>
          </a:p>
          <a:p>
            <a:endParaRPr lang="en-US" dirty="0"/>
          </a:p>
        </p:txBody>
      </p:sp>
      <p:sp>
        <p:nvSpPr>
          <p:cNvPr id="5" name="Rectangle 2">
            <a:extLst>
              <a:ext uri="{FF2B5EF4-FFF2-40B4-BE49-F238E27FC236}">
                <a16:creationId xmlns="" xmlns:a16="http://schemas.microsoft.com/office/drawing/2014/main" id="{6D86FE18-50E1-4E20-9949-72DFF55BA334}"/>
              </a:ext>
            </a:extLst>
          </p:cNvPr>
          <p:cNvSpPr txBox="1">
            <a:spLocks noChangeArrowheads="1"/>
          </p:cNvSpPr>
          <p:nvPr/>
        </p:nvSpPr>
        <p:spPr>
          <a:xfrm>
            <a:off x="2625363" y="221568"/>
            <a:ext cx="6788873" cy="836384"/>
          </a:xfrm>
          <a:prstGeom prst="rect">
            <a:avLst/>
          </a:prstGeom>
          <a:solidFill>
            <a:srgbClr val="C00000"/>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 </a:t>
            </a:r>
            <a:r>
              <a:rPr lang="vi-VN" altLang="en-US" sz="45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mn-lt"/>
              </a:rPr>
              <a:t>HƯỚNG DẪN CHUẨN BỊ BÀI</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endParaRPr>
          </a:p>
        </p:txBody>
      </p:sp>
    </p:spTree>
    <p:custDataLst>
      <p:tags r:id="rId1"/>
    </p:custDataLst>
    <p:extLst>
      <p:ext uri="{BB962C8B-B14F-4D97-AF65-F5344CB8AC3E}">
        <p14:creationId xmlns:p14="http://schemas.microsoft.com/office/powerpoint/2010/main" val="1353206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48" advTm="30001">
        <p15:prstTrans prst="pageCurlDouble"/>
      </p:transition>
    </mc:Choice>
    <mc:Fallback xmlns="">
      <p:transition spd="slow" advTm="30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511" y="84138"/>
            <a:ext cx="9036496" cy="3048000"/>
          </a:xfrm>
          <a:extLst/>
        </p:spPr>
        <p:txBody>
          <a:bodyPr>
            <a:prstTxWarp prst="textInflate">
              <a:avLst/>
            </a:prstTxWarp>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defRPr/>
            </a:pP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buNone/>
              <a:defRPr/>
            </a:pP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lgn="ctr">
              <a:spcBef>
                <a:spcPct val="0"/>
              </a:spcBef>
              <a:buNone/>
              <a:defRPr/>
            </a:pP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CẢM </a:t>
            </a:r>
            <a:r>
              <a:rPr lang="en-US" sz="6600" b="1" dirty="0" err="1">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ƠN</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a:t>
            </a:r>
            <a:r>
              <a:rPr lang="en-US" sz="6600" b="1" dirty="0" err="1">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CÁC</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a:t>
            </a:r>
            <a:r>
              <a:rPr lang="vi-VN"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EM</a:t>
            </a:r>
            <a:r>
              <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 ĐÃ </a:t>
            </a:r>
            <a:r>
              <a:rPr lang="en-US" sz="6600" b="1" dirty="0" smtClean="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rPr>
              <a:t>TÍCH CỰC HỌC TẬP</a:t>
            </a:r>
            <a:endParaRPr lang="en-US" sz="6600" b="1" dirty="0">
              <a:ln w="11430"/>
              <a:solidFill>
                <a:srgbClr val="FFFF00"/>
              </a:solidFill>
              <a:effectLst>
                <a:outerShdw blurRad="50800" dist="39000" dir="5460000" algn="tl">
                  <a:srgbClr val="000000">
                    <a:alpha val="38000"/>
                  </a:srgbClr>
                </a:outerShdw>
              </a:effectLst>
              <a:latin typeface="Times New Roman" pitchFamily="18" charset="0"/>
              <a:ea typeface="+mj-ea"/>
              <a:cs typeface="Times New Roman" pitchFamily="18" charset="0"/>
            </a:endParaRPr>
          </a:p>
        </p:txBody>
      </p:sp>
      <p:pic>
        <p:nvPicPr>
          <p:cNvPr id="7" name="Picture 4" descr="cutecolorsanibea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4899026"/>
            <a:ext cx="209073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tecolorsanibea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6801" y="4899026"/>
            <a:ext cx="20923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39421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167" advTm="35854">
        <p15:prstTrans prst="curtains"/>
      </p:transition>
    </mc:Choice>
    <mc:Fallback xmlns="">
      <p:transition spd="slow" advTm="35854">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 xmlns:a16="http://schemas.microsoft.com/office/drawing/2014/main" id="{81018D4B-BBBD-4EAD-96D6-FA092E1B5C28}"/>
              </a:ext>
            </a:extLst>
          </p:cNvPr>
          <p:cNvGrpSpPr>
            <a:grpSpLocks/>
          </p:cNvGrpSpPr>
          <p:nvPr/>
        </p:nvGrpSpPr>
        <p:grpSpPr bwMode="auto">
          <a:xfrm>
            <a:off x="0" y="598119"/>
            <a:ext cx="11326110" cy="2474786"/>
            <a:chOff x="1296" y="1824"/>
            <a:chExt cx="3062" cy="432"/>
          </a:xfrm>
        </p:grpSpPr>
        <p:sp>
          <p:nvSpPr>
            <p:cNvPr id="88111" name="AutoShape 47">
              <a:extLst>
                <a:ext uri="{FF2B5EF4-FFF2-40B4-BE49-F238E27FC236}">
                  <a16:creationId xmlns=""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 xmlns:a16="http://schemas.microsoft.com/office/drawing/2014/main"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000000"/>
                  </a:solidFill>
                  <a:latin typeface="Arial" panose="020B0604020202020204" pitchFamily="34" charset="0"/>
                </a:rPr>
                <a:t>Em hãy dõi đoạn video sau</a:t>
              </a:r>
              <a:r>
                <a:rPr lang="en-US" altLang="en-US" dirty="0" smtClean="0">
                  <a:solidFill>
                    <a:srgbClr val="000000"/>
                  </a:solidFill>
                  <a:latin typeface="Arial" panose="020B0604020202020204" pitchFamily="34" charset="0"/>
                </a:rPr>
                <a:t> t</a:t>
              </a:r>
              <a:r>
                <a:rPr lang="vi-VN" altLang="en-US" dirty="0" smtClean="0">
                  <a:solidFill>
                    <a:srgbClr val="000000"/>
                  </a:solidFill>
                  <a:latin typeface="Arial" panose="020B0604020202020204" pitchFamily="34" charset="0"/>
                </a:rPr>
                <a:t>rong 2 phút</a:t>
              </a:r>
              <a:r>
                <a:rPr lang="en-US" altLang="en-US" dirty="0" smtClean="0">
                  <a:solidFill>
                    <a:srgbClr val="000000"/>
                  </a:solidFill>
                  <a:latin typeface="Arial" panose="020B0604020202020204" pitchFamily="34" charset="0"/>
                </a:rPr>
                <a:t>.</a:t>
              </a:r>
            </a:p>
            <a:p>
              <a:pPr algn="just">
                <a:spcBef>
                  <a:spcPct val="0"/>
                </a:spcBef>
                <a:buClrTx/>
                <a:buFontTx/>
                <a:buNone/>
              </a:pPr>
              <a:r>
                <a:rPr lang="vi-VN" altLang="en-US" dirty="0" smtClean="0">
                  <a:solidFill>
                    <a:srgbClr val="000000"/>
                  </a:solidFill>
                  <a:latin typeface="Arial" panose="020B0604020202020204" pitchFamily="34" charset="0"/>
                </a:rPr>
                <a:t> </a:t>
              </a:r>
              <a:r>
                <a:rPr lang="en-US" altLang="en-US" dirty="0">
                  <a:solidFill>
                    <a:srgbClr val="000000"/>
                  </a:solidFill>
                  <a:latin typeface="Arial" panose="020B0604020202020204" pitchFamily="34" charset="0"/>
                </a:rPr>
                <a:t>E</a:t>
              </a:r>
              <a:r>
                <a:rPr lang="vi-VN" altLang="en-US" dirty="0" smtClean="0">
                  <a:solidFill>
                    <a:srgbClr val="000000"/>
                  </a:solidFill>
                  <a:latin typeface="Arial" panose="020B0604020202020204" pitchFamily="34" charset="0"/>
                </a:rPr>
                <a:t>m hãy </a:t>
              </a:r>
              <a:r>
                <a:rPr lang="en-US" altLang="en-US" dirty="0" err="1" smtClean="0">
                  <a:solidFill>
                    <a:srgbClr val="000000"/>
                  </a:solidFill>
                  <a:latin typeface="Arial" panose="020B0604020202020204" pitchFamily="34" charset="0"/>
                </a:rPr>
                <a:t>cho</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biết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nội</a:t>
              </a:r>
              <a:r>
                <a:rPr lang="en-US" altLang="en-US" dirty="0" smtClean="0">
                  <a:solidFill>
                    <a:srgbClr val="000000"/>
                  </a:solidFill>
                  <a:latin typeface="Arial" panose="020B0604020202020204" pitchFamily="34" charset="0"/>
                </a:rPr>
                <a:t> dung </a:t>
              </a:r>
              <a:r>
                <a:rPr lang="vi-VN" altLang="en-US" dirty="0" smtClean="0">
                  <a:solidFill>
                    <a:srgbClr val="000000"/>
                  </a:solidFill>
                  <a:latin typeface="Arial" panose="020B0604020202020204" pitchFamily="34" charset="0"/>
                </a:rPr>
                <a:t>trong đoạn video đó </a:t>
              </a:r>
              <a:r>
                <a:rPr lang="en-US" altLang="en-US" dirty="0" err="1" smtClean="0">
                  <a:solidFill>
                    <a:srgbClr val="000000"/>
                  </a:solidFill>
                  <a:latin typeface="Arial" panose="020B0604020202020204" pitchFamily="34" charset="0"/>
                </a:rPr>
                <a:t>là</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 xmlns:a16="http://schemas.microsoft.com/office/drawing/2014/main"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4145446"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smtClean="0"/>
              <a:t>Hình</a:t>
            </a:r>
            <a:r>
              <a:rPr lang="en-US" sz="3200" dirty="0" smtClean="0"/>
              <a:t> </a:t>
            </a:r>
            <a:r>
              <a:rPr lang="en-US" sz="3200" dirty="0" err="1" smtClean="0"/>
              <a:t>ảnh</a:t>
            </a:r>
            <a:r>
              <a:rPr lang="en-US" sz="3200" dirty="0" smtClean="0"/>
              <a:t> </a:t>
            </a:r>
            <a:r>
              <a:rPr lang="en-US" sz="3200" dirty="0" err="1" smtClean="0"/>
              <a:t>những</a:t>
            </a:r>
            <a:r>
              <a:rPr lang="en-US" sz="3200" dirty="0" smtClean="0"/>
              <a:t> </a:t>
            </a:r>
            <a:r>
              <a:rPr lang="en-US" sz="3200" dirty="0" err="1" smtClean="0"/>
              <a:t>người</a:t>
            </a:r>
            <a:r>
              <a:rPr lang="en-US" sz="3200" dirty="0" smtClean="0"/>
              <a:t> </a:t>
            </a:r>
            <a:r>
              <a:rPr lang="en-US" sz="3200" dirty="0" err="1" smtClean="0"/>
              <a:t>dân</a:t>
            </a:r>
            <a:r>
              <a:rPr lang="en-US" sz="3200" dirty="0" smtClean="0"/>
              <a:t> </a:t>
            </a:r>
            <a:r>
              <a:rPr lang="en-US" sz="3200" dirty="0" err="1" smtClean="0"/>
              <a:t>chịu</a:t>
            </a:r>
            <a:r>
              <a:rPr lang="en-US" sz="3200" dirty="0" smtClean="0"/>
              <a:t> </a:t>
            </a:r>
            <a:r>
              <a:rPr lang="en-US" sz="3200" dirty="0" err="1" smtClean="0"/>
              <a:t>đói</a:t>
            </a:r>
            <a:r>
              <a:rPr lang="en-US" sz="3200" dirty="0" smtClean="0"/>
              <a:t> </a:t>
            </a:r>
            <a:r>
              <a:rPr lang="en-US" sz="3200" dirty="0" err="1" smtClean="0"/>
              <a:t>khổ</a:t>
            </a:r>
            <a:r>
              <a:rPr lang="en-US" sz="3200" dirty="0" smtClean="0"/>
              <a:t>, </a:t>
            </a:r>
            <a:r>
              <a:rPr lang="en-US" sz="3200" dirty="0" err="1" smtClean="0"/>
              <a:t>cơ</a:t>
            </a:r>
            <a:r>
              <a:rPr lang="en-US" sz="3200" dirty="0" smtClean="0"/>
              <a:t> </a:t>
            </a:r>
            <a:r>
              <a:rPr lang="en-US" sz="3200" dirty="0" err="1" smtClean="0"/>
              <a:t>thể</a:t>
            </a:r>
            <a:r>
              <a:rPr lang="en-US" sz="3200" dirty="0" smtClean="0"/>
              <a:t> </a:t>
            </a:r>
            <a:r>
              <a:rPr lang="en-US" sz="3200" dirty="0" err="1" smtClean="0"/>
              <a:t>rất</a:t>
            </a:r>
            <a:r>
              <a:rPr lang="en-US" sz="3200" dirty="0" smtClean="0"/>
              <a:t> </a:t>
            </a:r>
            <a:r>
              <a:rPr lang="en-US" sz="3200" dirty="0" err="1" smtClean="0"/>
              <a:t>gầy</a:t>
            </a:r>
            <a:r>
              <a:rPr lang="en-US" sz="3200" dirty="0" smtClean="0"/>
              <a:t> </a:t>
            </a:r>
            <a:r>
              <a:rPr lang="en-US" sz="3200" dirty="0" err="1" smtClean="0"/>
              <a:t>gò</a:t>
            </a:r>
            <a:r>
              <a:rPr lang="en-US" sz="3200" dirty="0" smtClean="0"/>
              <a:t> </a:t>
            </a:r>
            <a:r>
              <a:rPr lang="en-US" sz="3200" dirty="0" err="1" smtClean="0"/>
              <a:t>và</a:t>
            </a:r>
            <a:r>
              <a:rPr lang="en-US" sz="3200" dirty="0" smtClean="0"/>
              <a:t> </a:t>
            </a:r>
            <a:r>
              <a:rPr lang="en-US" sz="3200" dirty="0" err="1" smtClean="0"/>
              <a:t>ốm</a:t>
            </a:r>
            <a:r>
              <a:rPr lang="en-US" sz="3200" dirty="0" smtClean="0"/>
              <a:t> </a:t>
            </a:r>
            <a:r>
              <a:rPr lang="en-US" sz="3200" dirty="0" err="1" smtClean="0"/>
              <a:t>yếu</a:t>
            </a:r>
            <a:r>
              <a:rPr lang="en-US" sz="3200" dirty="0" smtClean="0"/>
              <a:t> </a:t>
            </a:r>
            <a:r>
              <a:rPr lang="en-US" sz="3200" dirty="0" err="1" smtClean="0"/>
              <a:t>vì</a:t>
            </a:r>
            <a:r>
              <a:rPr lang="en-US" sz="3200" dirty="0" smtClean="0"/>
              <a:t> </a:t>
            </a:r>
            <a:r>
              <a:rPr lang="en-US" sz="3200" dirty="0" err="1" smtClean="0"/>
              <a:t>không</a:t>
            </a:r>
            <a:r>
              <a:rPr lang="en-US" sz="3200" dirty="0" smtClean="0"/>
              <a:t> </a:t>
            </a:r>
            <a:r>
              <a:rPr lang="en-US" sz="3200" dirty="0" err="1" smtClean="0"/>
              <a:t>có</a:t>
            </a:r>
            <a:r>
              <a:rPr lang="en-US" sz="3200" dirty="0" smtClean="0"/>
              <a:t> </a:t>
            </a:r>
            <a:r>
              <a:rPr lang="en-US" sz="3200" dirty="0" err="1" smtClean="0"/>
              <a:t>thức</a:t>
            </a:r>
            <a:r>
              <a:rPr lang="en-US" sz="3200" dirty="0" smtClean="0"/>
              <a:t> </a:t>
            </a:r>
            <a:r>
              <a:rPr lang="en-US" sz="3200" dirty="0" err="1" smtClean="0"/>
              <a:t>ăn</a:t>
            </a:r>
            <a:r>
              <a:rPr lang="en-US" sz="3200" dirty="0" smtClean="0"/>
              <a:t>.</a:t>
            </a:r>
            <a:endParaRPr lang="en-US" sz="3200" dirty="0"/>
          </a:p>
        </p:txBody>
      </p:sp>
    </p:spTree>
    <p:custDataLst>
      <p:tags r:id="rId1"/>
    </p:custDataLst>
    <p:extLst>
      <p:ext uri="{BB962C8B-B14F-4D97-AF65-F5344CB8AC3E}">
        <p14:creationId xmlns:p14="http://schemas.microsoft.com/office/powerpoint/2010/main" val="592990400"/>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7287" y="805442"/>
            <a:ext cx="5481200" cy="4301068"/>
          </a:xfrm>
          <a:prstGeom prst="rect">
            <a:avLst/>
          </a:prstGeom>
        </p:spPr>
      </p:pic>
      <p:sp>
        <p:nvSpPr>
          <p:cNvPr id="8" name="TextBox 7"/>
          <p:cNvSpPr txBox="1"/>
          <p:nvPr/>
        </p:nvSpPr>
        <p:spPr>
          <a:xfrm>
            <a:off x="242625" y="149437"/>
            <a:ext cx="11721450" cy="523220"/>
          </a:xfrm>
          <a:prstGeom prst="rect">
            <a:avLst/>
          </a:prstGeom>
          <a:solidFill>
            <a:srgbClr val="FFFF00"/>
          </a:solidFill>
        </p:spPr>
        <p:txBody>
          <a:bodyPr wrap="square" rtlCol="0">
            <a:spAutoFit/>
          </a:bodyPr>
          <a:lstStyle/>
          <a:p>
            <a:pPr algn="ct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xảy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nếu</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cây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tưới</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5306828" y="715024"/>
            <a:ext cx="6394699" cy="5237325"/>
            <a:chOff x="5306828" y="715024"/>
            <a:chExt cx="6394699" cy="5237325"/>
          </a:xfrm>
        </p:grpSpPr>
        <p:pic>
          <p:nvPicPr>
            <p:cNvPr id="6" name="Picture 5"/>
            <p:cNvPicPr>
              <a:picLocks noChangeAspect="1"/>
            </p:cNvPicPr>
            <p:nvPr/>
          </p:nvPicPr>
          <p:blipFill>
            <a:blip r:embed="rId3"/>
            <a:stretch>
              <a:fillRect/>
            </a:stretch>
          </p:blipFill>
          <p:spPr>
            <a:xfrm>
              <a:off x="6103350" y="1651281"/>
              <a:ext cx="5598177" cy="4301068"/>
            </a:xfrm>
            <a:prstGeom prst="rect">
              <a:avLst/>
            </a:prstGeom>
          </p:spPr>
        </p:pic>
        <p:sp>
          <p:nvSpPr>
            <p:cNvPr id="9" name="Curved Down Arrow 8"/>
            <p:cNvSpPr/>
            <p:nvPr/>
          </p:nvSpPr>
          <p:spPr>
            <a:xfrm rot="855792">
              <a:off x="5306828" y="715024"/>
              <a:ext cx="2141515" cy="83030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p:cNvSpPr txBox="1"/>
          <p:nvPr/>
        </p:nvSpPr>
        <p:spPr>
          <a:xfrm>
            <a:off x="6915150" y="6217920"/>
            <a:ext cx="3406140" cy="523220"/>
          </a:xfrm>
          <a:prstGeom prst="rect">
            <a:avLst/>
          </a:prstGeom>
          <a:solidFill>
            <a:schemeClr val="accent2"/>
          </a:solid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Cây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héo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chết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57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 xmlns:a16="http://schemas.microsoft.com/office/drawing/2014/main" id="{81018D4B-BBBD-4EAD-96D6-FA092E1B5C28}"/>
              </a:ext>
            </a:extLst>
          </p:cNvPr>
          <p:cNvGrpSpPr>
            <a:grpSpLocks/>
          </p:cNvGrpSpPr>
          <p:nvPr/>
        </p:nvGrpSpPr>
        <p:grpSpPr bwMode="auto">
          <a:xfrm>
            <a:off x="112542" y="598119"/>
            <a:ext cx="11213568" cy="2270391"/>
            <a:chOff x="1296" y="1824"/>
            <a:chExt cx="3062" cy="432"/>
          </a:xfrm>
        </p:grpSpPr>
        <p:sp>
          <p:nvSpPr>
            <p:cNvPr id="88111" name="AutoShape 47">
              <a:extLst>
                <a:ext uri="{FF2B5EF4-FFF2-40B4-BE49-F238E27FC236}">
                  <a16:creationId xmlns=""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 xmlns:a16="http://schemas.microsoft.com/office/drawing/2014/main"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smtClean="0">
                  <a:solidFill>
                    <a:srgbClr val="000000"/>
                  </a:solidFill>
                  <a:latin typeface="Arial" panose="020B0604020202020204" pitchFamily="34" charset="0"/>
                </a:rPr>
                <a:t>Theo </a:t>
              </a:r>
              <a:r>
                <a:rPr lang="en-US" altLang="en-US" dirty="0" err="1" smtClean="0">
                  <a:solidFill>
                    <a:srgbClr val="000000"/>
                  </a:solidFill>
                  <a:latin typeface="Arial" panose="020B0604020202020204" pitchFamily="34" charset="0"/>
                </a:rPr>
                <a:t>em</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cơ</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thể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sinh</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vật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cần</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để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có</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thể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phát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triển</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khỏe</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mạnh</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 xmlns:a16="http://schemas.microsoft.com/office/drawing/2014/main" id="{4D131BF6-4CCA-44B0-B835-F9E168BC4E91}"/>
                </a:ext>
              </a:extLst>
            </p:cNvPr>
            <p:cNvSpPr txBox="1">
              <a:spLocks noChangeArrowheads="1"/>
            </p:cNvSpPr>
            <p:nvPr/>
          </p:nvSpPr>
          <p:spPr bwMode="gray">
            <a:xfrm>
              <a:off x="1433" y="1958"/>
              <a:ext cx="119" cy="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2</a:t>
              </a:r>
            </a:p>
          </p:txBody>
        </p:sp>
      </p:grpSp>
      <p:grpSp>
        <p:nvGrpSpPr>
          <p:cNvPr id="3" name="Group 2">
            <a:extLst>
              <a:ext uri="{FF2B5EF4-FFF2-40B4-BE49-F238E27FC236}">
                <a16:creationId xmlns="" xmlns:a16="http://schemas.microsoft.com/office/drawing/2014/main" id="{74B260A3-DC0C-4A5C-845A-793D517DDCC8}"/>
              </a:ext>
            </a:extLst>
          </p:cNvPr>
          <p:cNvGrpSpPr/>
          <p:nvPr/>
        </p:nvGrpSpPr>
        <p:grpSpPr>
          <a:xfrm>
            <a:off x="6265980" y="3488452"/>
            <a:ext cx="5856879" cy="1916594"/>
            <a:chOff x="5176420" y="242823"/>
            <a:chExt cx="7525540" cy="956186"/>
          </a:xfrm>
        </p:grpSpPr>
        <p:grpSp>
          <p:nvGrpSpPr>
            <p:cNvPr id="4101" name="Group 51">
              <a:extLst>
                <a:ext uri="{FF2B5EF4-FFF2-40B4-BE49-F238E27FC236}">
                  <a16:creationId xmlns="" xmlns:a16="http://schemas.microsoft.com/office/drawing/2014/main" id="{C99CF557-0B3C-4946-BCB8-F5D757D7B5FC}"/>
                </a:ext>
              </a:extLst>
            </p:cNvPr>
            <p:cNvGrpSpPr>
              <a:grpSpLocks/>
            </p:cNvGrpSpPr>
            <p:nvPr/>
          </p:nvGrpSpPr>
          <p:grpSpPr bwMode="auto">
            <a:xfrm>
              <a:off x="5176420" y="242823"/>
              <a:ext cx="7525540" cy="956186"/>
              <a:chOff x="-50" y="1393"/>
              <a:chExt cx="8671" cy="709"/>
            </a:xfrm>
          </p:grpSpPr>
          <p:sp>
            <p:nvSpPr>
              <p:cNvPr id="88116" name="AutoShape 52">
                <a:extLst>
                  <a:ext uri="{FF2B5EF4-FFF2-40B4-BE49-F238E27FC236}">
                    <a16:creationId xmlns="" xmlns:a16="http://schemas.microsoft.com/office/drawing/2014/main" id="{A37D4E2D-2F0E-4CE8-AB12-94398969BD93}"/>
                  </a:ext>
                </a:extLst>
              </p:cNvPr>
              <p:cNvSpPr>
                <a:spLocks noChangeArrowheads="1"/>
              </p:cNvSpPr>
              <p:nvPr/>
            </p:nvSpPr>
            <p:spPr bwMode="gray">
              <a:xfrm>
                <a:off x="1557" y="1393"/>
                <a:ext cx="7064" cy="709"/>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08" name="AutoShape 53">
                <a:extLst>
                  <a:ext uri="{FF2B5EF4-FFF2-40B4-BE49-F238E27FC236}">
                    <a16:creationId xmlns="" xmlns:a16="http://schemas.microsoft.com/office/drawing/2014/main" id="{0528CE41-0883-4D8A-8E12-F6C5F35F357F}"/>
                  </a:ext>
                </a:extLst>
              </p:cNvPr>
              <p:cNvSpPr>
                <a:spLocks noChangeArrowheads="1"/>
              </p:cNvSpPr>
              <p:nvPr/>
            </p:nvSpPr>
            <p:spPr bwMode="gray">
              <a:xfrm>
                <a:off x="-50" y="1487"/>
                <a:ext cx="2720" cy="509"/>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09" name="Text Box 54">
                <a:extLst>
                  <a:ext uri="{FF2B5EF4-FFF2-40B4-BE49-F238E27FC236}">
                    <a16:creationId xmlns="" xmlns:a16="http://schemas.microsoft.com/office/drawing/2014/main" id="{46BCF8DD-0EE2-4975-A444-A2FBCBF2032A}"/>
                  </a:ext>
                </a:extLst>
              </p:cNvPr>
              <p:cNvSpPr txBox="1">
                <a:spLocks noChangeArrowheads="1"/>
              </p:cNvSpPr>
              <p:nvPr/>
            </p:nvSpPr>
            <p:spPr bwMode="gray">
              <a:xfrm>
                <a:off x="4016" y="1747"/>
                <a:ext cx="2160"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1800">
                  <a:solidFill>
                    <a:srgbClr val="000000"/>
                  </a:solidFill>
                  <a:latin typeface="Arial" panose="020B0604020202020204" pitchFamily="34" charset="0"/>
                </a:endParaRPr>
              </a:p>
            </p:txBody>
          </p:sp>
          <p:sp>
            <p:nvSpPr>
              <p:cNvPr id="4110" name="Text Box 55">
                <a:extLst>
                  <a:ext uri="{FF2B5EF4-FFF2-40B4-BE49-F238E27FC236}">
                    <a16:creationId xmlns="" xmlns:a16="http://schemas.microsoft.com/office/drawing/2014/main" id="{1F7604BB-1F1D-4C1E-9B99-649DD435784F}"/>
                  </a:ext>
                </a:extLst>
              </p:cNvPr>
              <p:cNvSpPr txBox="1">
                <a:spLocks noChangeArrowheads="1"/>
              </p:cNvSpPr>
              <p:nvPr/>
            </p:nvSpPr>
            <p:spPr bwMode="gray">
              <a:xfrm>
                <a:off x="975" y="1619"/>
                <a:ext cx="660"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3</a:t>
                </a:r>
              </a:p>
            </p:txBody>
          </p:sp>
        </p:grpSp>
        <p:sp>
          <p:nvSpPr>
            <p:cNvPr id="4102" name="Rectangle 1">
              <a:extLst>
                <a:ext uri="{FF2B5EF4-FFF2-40B4-BE49-F238E27FC236}">
                  <a16:creationId xmlns="" xmlns:a16="http://schemas.microsoft.com/office/drawing/2014/main" id="{346C0366-DB5D-4C6F-AB98-E9BDA52975D0}"/>
                </a:ext>
              </a:extLst>
            </p:cNvPr>
            <p:cNvSpPr>
              <a:spLocks noChangeArrowheads="1"/>
            </p:cNvSpPr>
            <p:nvPr/>
          </p:nvSpPr>
          <p:spPr bwMode="auto">
            <a:xfrm>
              <a:off x="7627763" y="325814"/>
              <a:ext cx="4760949" cy="69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C00000"/>
                  </a:solidFill>
                  <a:latin typeface="Arial" panose="020B0604020202020204" pitchFamily="34" charset="0"/>
                </a:rPr>
                <a:t>Theo em chủ đề bài học ngày hôm nay của chúng ta là gì?</a:t>
              </a:r>
              <a:endParaRPr lang="en-US" altLang="en-US" dirty="0">
                <a:solidFill>
                  <a:srgbClr val="C00000"/>
                </a:solidFill>
                <a:latin typeface="Arial" panose="020B0604020202020204" pitchFamily="34" charset="0"/>
              </a:endParaRPr>
            </a:p>
          </p:txBody>
        </p:sp>
      </p:grpSp>
      <p:sp>
        <p:nvSpPr>
          <p:cNvPr id="4" name="Arrow: Right 3">
            <a:extLst>
              <a:ext uri="{FF2B5EF4-FFF2-40B4-BE49-F238E27FC236}">
                <a16:creationId xmlns="" xmlns:a16="http://schemas.microsoft.com/office/drawing/2014/main" id="{A1C4A253-4ACA-4154-B026-993F9DF08B7F}"/>
              </a:ext>
            </a:extLst>
          </p:cNvPr>
          <p:cNvSpPr/>
          <p:nvPr/>
        </p:nvSpPr>
        <p:spPr>
          <a:xfrm>
            <a:off x="4717545" y="4201632"/>
            <a:ext cx="1514006" cy="490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321460"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smtClean="0"/>
              <a:t>Để</a:t>
            </a:r>
            <a:r>
              <a:rPr lang="en-US" sz="3200" dirty="0" smtClean="0"/>
              <a:t> </a:t>
            </a:r>
            <a:r>
              <a:rPr lang="en-US" sz="3200" dirty="0" err="1" smtClean="0"/>
              <a:t>sinh</a:t>
            </a:r>
            <a:r>
              <a:rPr lang="en-US" sz="3200" dirty="0" smtClean="0"/>
              <a:t> </a:t>
            </a:r>
            <a:r>
              <a:rPr lang="en-US" sz="3200" dirty="0" err="1" smtClean="0"/>
              <a:t>trưởng</a:t>
            </a:r>
            <a:r>
              <a:rPr lang="en-US" sz="3200" dirty="0" smtClean="0"/>
              <a:t> </a:t>
            </a:r>
            <a:r>
              <a:rPr lang="en-US" sz="3200" dirty="0" err="1" smtClean="0"/>
              <a:t>và</a:t>
            </a:r>
            <a:r>
              <a:rPr lang="en-US" sz="3200" dirty="0" smtClean="0"/>
              <a:t> </a:t>
            </a:r>
            <a:r>
              <a:rPr lang="en-US" sz="3200" dirty="0" err="1" smtClean="0"/>
              <a:t>phát</a:t>
            </a:r>
            <a:r>
              <a:rPr lang="en-US" sz="3200" dirty="0" smtClean="0"/>
              <a:t> </a:t>
            </a:r>
            <a:r>
              <a:rPr lang="en-US" sz="3200" dirty="0" err="1" smtClean="0"/>
              <a:t>triển</a:t>
            </a:r>
            <a:r>
              <a:rPr lang="en-US" sz="3200" dirty="0" smtClean="0"/>
              <a:t> </a:t>
            </a:r>
            <a:r>
              <a:rPr lang="en-US" sz="3200" dirty="0" err="1" smtClean="0"/>
              <a:t>khỏe</a:t>
            </a:r>
            <a:r>
              <a:rPr lang="en-US" sz="3200" dirty="0" smtClean="0"/>
              <a:t> </a:t>
            </a:r>
            <a:r>
              <a:rPr lang="en-US" sz="3200" dirty="0" err="1" smtClean="0"/>
              <a:t>mạnh</a:t>
            </a:r>
            <a:r>
              <a:rPr lang="en-US" sz="3200" dirty="0" smtClean="0"/>
              <a:t>, </a:t>
            </a:r>
            <a:r>
              <a:rPr lang="en-US" sz="3200" dirty="0" err="1" smtClean="0"/>
              <a:t>sinh</a:t>
            </a:r>
            <a:r>
              <a:rPr lang="en-US" sz="3200" dirty="0" smtClean="0"/>
              <a:t> </a:t>
            </a:r>
            <a:r>
              <a:rPr lang="en-US" sz="3200" dirty="0" err="1" smtClean="0"/>
              <a:t>vật</a:t>
            </a:r>
            <a:r>
              <a:rPr lang="en-US" sz="3200" dirty="0" smtClean="0"/>
              <a:t> </a:t>
            </a:r>
            <a:r>
              <a:rPr lang="en-US" sz="3200" dirty="0" err="1" smtClean="0"/>
              <a:t>cần</a:t>
            </a:r>
            <a:r>
              <a:rPr lang="en-US" sz="3200" dirty="0" smtClean="0"/>
              <a:t> </a:t>
            </a:r>
            <a:r>
              <a:rPr lang="en-US" sz="3200" dirty="0" err="1" smtClean="0"/>
              <a:t>nước</a:t>
            </a:r>
            <a:r>
              <a:rPr lang="en-US" sz="3200" dirty="0" smtClean="0"/>
              <a:t> </a:t>
            </a:r>
            <a:r>
              <a:rPr lang="en-US" sz="3200" dirty="0" err="1" smtClean="0"/>
              <a:t>và</a:t>
            </a:r>
            <a:r>
              <a:rPr lang="en-US" sz="3200" dirty="0" smtClean="0"/>
              <a:t> </a:t>
            </a:r>
            <a:r>
              <a:rPr lang="en-US" sz="3200" dirty="0" err="1" smtClean="0"/>
              <a:t>các</a:t>
            </a:r>
            <a:r>
              <a:rPr lang="en-US" sz="3200" dirty="0" smtClean="0"/>
              <a:t> </a:t>
            </a:r>
            <a:r>
              <a:rPr lang="en-US" sz="3200" dirty="0" err="1" smtClean="0"/>
              <a:t>chất</a:t>
            </a:r>
            <a:r>
              <a:rPr lang="en-US" sz="3200" dirty="0" smtClean="0"/>
              <a:t> </a:t>
            </a:r>
            <a:r>
              <a:rPr lang="en-US" sz="3200" dirty="0" err="1" smtClean="0"/>
              <a:t>dinh</a:t>
            </a:r>
            <a:r>
              <a:rPr lang="en-US" sz="3200" dirty="0" smtClean="0"/>
              <a:t> </a:t>
            </a:r>
            <a:r>
              <a:rPr lang="en-US" sz="3200" dirty="0" err="1" smtClean="0"/>
              <a:t>dưỡng</a:t>
            </a:r>
            <a:r>
              <a:rPr lang="en-US" sz="3200" dirty="0" smtClean="0"/>
              <a:t> (protein, </a:t>
            </a:r>
            <a:r>
              <a:rPr lang="en-US" sz="3200" dirty="0" err="1" smtClean="0"/>
              <a:t>lipit</a:t>
            </a:r>
            <a:r>
              <a:rPr lang="en-US" sz="3200" dirty="0" smtClean="0"/>
              <a:t>, </a:t>
            </a:r>
            <a:r>
              <a:rPr lang="en-US" sz="3200" dirty="0" err="1" smtClean="0"/>
              <a:t>gluxit</a:t>
            </a:r>
            <a:r>
              <a:rPr lang="en-US" sz="3200" dirty="0" smtClean="0"/>
              <a:t>, </a:t>
            </a:r>
            <a:r>
              <a:rPr lang="en-US" sz="3200" dirty="0" err="1" smtClean="0"/>
              <a:t>chất</a:t>
            </a:r>
            <a:r>
              <a:rPr lang="en-US" sz="3200" dirty="0" smtClean="0"/>
              <a:t> </a:t>
            </a:r>
            <a:r>
              <a:rPr lang="en-US" sz="3200" dirty="0" err="1" smtClean="0"/>
              <a:t>khoáng</a:t>
            </a:r>
            <a:r>
              <a:rPr lang="en-US" sz="3200" dirty="0" smtClean="0"/>
              <a:t>,…)</a:t>
            </a:r>
            <a:endParaRPr lang="en-US" sz="3200" dirty="0"/>
          </a:p>
        </p:txBody>
      </p:sp>
    </p:spTree>
    <p:custDataLst>
      <p:tags r:id="rId1"/>
    </p:custDataLst>
    <p:extLst>
      <p:ext uri="{BB962C8B-B14F-4D97-AF65-F5344CB8AC3E}">
        <p14:creationId xmlns:p14="http://schemas.microsoft.com/office/powerpoint/2010/main" val="2803625613"/>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978" y="479501"/>
            <a:ext cx="10981006" cy="212365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4400" b="1"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29</a:t>
            </a:r>
            <a:r>
              <a:rPr lang="vi-VN"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2"/>
          <a:stretch>
            <a:fillRect/>
          </a:stretch>
        </p:blipFill>
        <p:spPr>
          <a:xfrm rot="10800000" flipH="1" flipV="1">
            <a:off x="10271760" y="0"/>
            <a:ext cx="1935480" cy="1384512"/>
          </a:xfrm>
          <a:prstGeom prst="rect">
            <a:avLst/>
          </a:prstGeom>
        </p:spPr>
      </p:pic>
      <p:pic>
        <p:nvPicPr>
          <p:cNvPr id="7" name="Picture 6"/>
          <p:cNvPicPr>
            <a:picLocks noChangeAspect="1"/>
          </p:cNvPicPr>
          <p:nvPr/>
        </p:nvPicPr>
        <p:blipFill>
          <a:blip r:embed="rId3"/>
          <a:stretch>
            <a:fillRect/>
          </a:stretch>
        </p:blipFill>
        <p:spPr>
          <a:xfrm>
            <a:off x="0" y="2773757"/>
            <a:ext cx="5587030" cy="3933825"/>
          </a:xfrm>
          <a:prstGeom prst="rect">
            <a:avLst/>
          </a:prstGeom>
        </p:spPr>
      </p:pic>
      <p:pic>
        <p:nvPicPr>
          <p:cNvPr id="8" name="图片 16"/>
          <p:cNvPicPr>
            <a:picLocks noChangeAspect="1"/>
          </p:cNvPicPr>
          <p:nvPr/>
        </p:nvPicPr>
        <p:blipFill>
          <a:blip r:embed="rId4" cstate="screen"/>
          <a:stretch>
            <a:fillRect/>
          </a:stretch>
        </p:blipFill>
        <p:spPr>
          <a:xfrm>
            <a:off x="0" y="0"/>
            <a:ext cx="1920240" cy="1672125"/>
          </a:xfrm>
          <a:prstGeom prst="rect">
            <a:avLst/>
          </a:prstGeom>
        </p:spPr>
      </p:pic>
      <p:pic>
        <p:nvPicPr>
          <p:cNvPr id="9" name="Picture 8"/>
          <p:cNvPicPr>
            <a:picLocks noChangeAspect="1"/>
          </p:cNvPicPr>
          <p:nvPr/>
        </p:nvPicPr>
        <p:blipFill>
          <a:blip r:embed="rId5"/>
          <a:stretch>
            <a:fillRect/>
          </a:stretch>
        </p:blipFill>
        <p:spPr>
          <a:xfrm>
            <a:off x="6601117" y="2915679"/>
            <a:ext cx="5352735" cy="3791903"/>
          </a:xfrm>
          <a:prstGeom prst="rect">
            <a:avLst/>
          </a:prstGeom>
        </p:spPr>
      </p:pic>
    </p:spTree>
    <p:extLst>
      <p:ext uri="{BB962C8B-B14F-4D97-AF65-F5344CB8AC3E}">
        <p14:creationId xmlns:p14="http://schemas.microsoft.com/office/powerpoint/2010/main" val="16712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sp>
        <p:nvSpPr>
          <p:cNvPr id="2" name="Rectangle 1"/>
          <p:cNvSpPr/>
          <p:nvPr/>
        </p:nvSpPr>
        <p:spPr>
          <a:xfrm>
            <a:off x="102870" y="91440"/>
            <a:ext cx="8549640" cy="674031"/>
          </a:xfrm>
          <a:prstGeom prst="rect">
            <a:avLst/>
          </a:prstGeom>
        </p:spPr>
        <p:txBody>
          <a:bodyPr wrap="square">
            <a:spAutoFit/>
          </a:bodyPr>
          <a:lstStyle/>
          <a:p>
            <a:pPr algn="just">
              <a:lnSpc>
                <a:spcPct val="135000"/>
              </a:lnSpc>
              <a:spcBef>
                <a:spcPts val="600"/>
              </a:spcBef>
              <a:spcAft>
                <a:spcPts val="600"/>
              </a:spcAft>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414122" y="1281393"/>
            <a:ext cx="5777877" cy="4656433"/>
          </a:xfrm>
          <a:prstGeom prst="rect">
            <a:avLst/>
          </a:prstGeom>
        </p:spPr>
      </p:pic>
      <p:sp>
        <p:nvSpPr>
          <p:cNvPr id="4" name="Rectangle 3"/>
          <p:cNvSpPr/>
          <p:nvPr/>
        </p:nvSpPr>
        <p:spPr>
          <a:xfrm>
            <a:off x="532881" y="865895"/>
            <a:ext cx="5416506" cy="954107"/>
          </a:xfrm>
          <a:prstGeom prst="rect">
            <a:avLst/>
          </a:prstGeom>
          <a:solidFill>
            <a:schemeClr val="bg1">
              <a:lumMod val="95000"/>
            </a:schemeClr>
          </a:solidFill>
        </p:spPr>
        <p:txBody>
          <a:bodyPr wrap="square">
            <a:spAutoFit/>
          </a:bodyPr>
          <a:lstStyle/>
          <a:p>
            <a:r>
              <a:rPr lang="en-US" sz="2800" i="1" dirty="0" err="1">
                <a:latin typeface="Times New Roman" panose="02020603050405020304" pitchFamily="18" charset="0"/>
                <a:ea typeface="Times New Roman" panose="02020603050405020304" pitchFamily="18" charset="0"/>
              </a:rPr>
              <a:t>Hãy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thành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hóa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học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cấu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trúc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phân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tử</a:t>
            </a:r>
            <a:r>
              <a:rPr lang="en-US" sz="2800" i="1" dirty="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nước</a:t>
            </a:r>
            <a:r>
              <a:rPr lang="en-US" sz="2800" i="1" dirty="0" smtClean="0">
                <a:latin typeface="Times New Roman" panose="02020603050405020304" pitchFamily="18" charset="0"/>
                <a:ea typeface="Times New Roman" panose="02020603050405020304" pitchFamily="18" charset="0"/>
              </a:rPr>
              <a:t> ?</a:t>
            </a:r>
            <a:endParaRPr lang="en-US" sz="2800" dirty="0"/>
          </a:p>
        </p:txBody>
      </p:sp>
      <p:sp>
        <p:nvSpPr>
          <p:cNvPr id="6" name="Rectangle 5"/>
          <p:cNvSpPr/>
          <p:nvPr/>
        </p:nvSpPr>
        <p:spPr>
          <a:xfrm>
            <a:off x="318122" y="2726823"/>
            <a:ext cx="5631265" cy="3000821"/>
          </a:xfrm>
          <a:prstGeom prst="rect">
            <a:avLst/>
          </a:prstGeom>
        </p:spPr>
        <p:txBody>
          <a:bodyPr wrap="square">
            <a:spAutoFit/>
          </a:bodyPr>
          <a:lstStyle/>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318122" y="2522895"/>
            <a:ext cx="424541" cy="407856"/>
          </a:xfrm>
          <a:prstGeom prst="rect">
            <a:avLst/>
          </a:prstGeom>
        </p:spPr>
      </p:pic>
      <p:sp>
        <p:nvSpPr>
          <p:cNvPr id="8" name="Snip Diagonal Corner Rectangle 7"/>
          <p:cNvSpPr/>
          <p:nvPr/>
        </p:nvSpPr>
        <p:spPr>
          <a:xfrm>
            <a:off x="0" y="22577"/>
            <a:ext cx="12090399" cy="65258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35000"/>
              </a:lnSpc>
              <a:spcBef>
                <a:spcPts val="600"/>
              </a:spcBef>
              <a:spcAft>
                <a:spcPts val="600"/>
              </a:spcAft>
            </a:pPr>
            <a:r>
              <a:rPr lang="en-US"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 Thành phần hóa học, cấu trúc, tính chất của nước</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pic>
        <p:nvPicPr>
          <p:cNvPr id="2" name="Picture 1"/>
          <p:cNvPicPr>
            <a:picLocks noChangeAspect="1"/>
          </p:cNvPicPr>
          <p:nvPr/>
        </p:nvPicPr>
        <p:blipFill>
          <a:blip r:embed="rId3"/>
          <a:stretch>
            <a:fillRect/>
          </a:stretch>
        </p:blipFill>
        <p:spPr>
          <a:xfrm>
            <a:off x="126350" y="2802493"/>
            <a:ext cx="5768319" cy="3859530"/>
          </a:xfrm>
          <a:prstGeom prst="rect">
            <a:avLst/>
          </a:prstGeom>
        </p:spPr>
      </p:pic>
      <p:sp>
        <p:nvSpPr>
          <p:cNvPr id="4" name="Rectangle 3"/>
          <p:cNvSpPr/>
          <p:nvPr/>
        </p:nvSpPr>
        <p:spPr>
          <a:xfrm>
            <a:off x="6788219" y="3488323"/>
            <a:ext cx="4728530" cy="2062103"/>
          </a:xfrm>
          <a:prstGeom prst="rect">
            <a:avLst/>
          </a:prstGeom>
        </p:spPr>
        <p:txBody>
          <a:bodyPr wrap="square">
            <a:spAutoFit/>
          </a:bodyPr>
          <a:lstStyle/>
          <a:p>
            <a:pPr algn="just"/>
            <a:r>
              <a:rPr lang="en-US" sz="3200" b="1" dirty="0" err="1">
                <a:solidFill>
                  <a:srgbClr val="C00000"/>
                </a:solidFill>
                <a:latin typeface="Times New Roman" panose="02020603050405020304" pitchFamily="18" charset="0"/>
                <a:ea typeface="Times New Roman" panose="02020603050405020304" pitchFamily="18" charset="0"/>
              </a:rPr>
              <a:t>Nước</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là</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chất</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lỏng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màu</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mùi</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vị</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không</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có</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hình</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dạng</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nhất</a:t>
            </a:r>
            <a:r>
              <a:rPr lang="en-US" sz="3200" b="1" dirty="0" smtClean="0">
                <a:solidFill>
                  <a:srgbClr val="C00000"/>
                </a:solidFill>
                <a:latin typeface="Times New Roman" panose="02020603050405020304" pitchFamily="18" charset="0"/>
                <a:ea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rPr>
              <a:t>định</a:t>
            </a:r>
            <a:r>
              <a:rPr lang="en-US" sz="3200" b="1" dirty="0" smtClean="0">
                <a:solidFill>
                  <a:srgbClr val="C00000"/>
                </a:solidFill>
                <a:latin typeface="Times New Roman" panose="02020603050405020304" pitchFamily="18" charset="0"/>
                <a:ea typeface="Times New Roman" panose="02020603050405020304" pitchFamily="18" charset="0"/>
              </a:rPr>
              <a:t>.</a:t>
            </a:r>
            <a:endParaRPr lang="en-US" sz="3200" b="1" dirty="0">
              <a:solidFill>
                <a:srgbClr val="C00000"/>
              </a:solidFill>
            </a:endParaRPr>
          </a:p>
        </p:txBody>
      </p:sp>
      <p:pic>
        <p:nvPicPr>
          <p:cNvPr id="6" name="Picture 5"/>
          <p:cNvPicPr>
            <a:picLocks noChangeAspect="1"/>
          </p:cNvPicPr>
          <p:nvPr/>
        </p:nvPicPr>
        <p:blipFill>
          <a:blip r:embed="rId4"/>
          <a:stretch>
            <a:fillRect/>
          </a:stretch>
        </p:blipFill>
        <p:spPr>
          <a:xfrm rot="10800000" flipH="1">
            <a:off x="9210102" y="-8086"/>
            <a:ext cx="2981897" cy="1940642"/>
          </a:xfrm>
          <a:prstGeom prst="rect">
            <a:avLst/>
          </a:prstGeom>
        </p:spPr>
      </p:pic>
      <p:pic>
        <p:nvPicPr>
          <p:cNvPr id="7" name="Picture 6"/>
          <p:cNvPicPr>
            <a:picLocks noChangeAspect="1"/>
          </p:cNvPicPr>
          <p:nvPr/>
        </p:nvPicPr>
        <p:blipFill>
          <a:blip r:embed="rId5"/>
          <a:stretch>
            <a:fillRect/>
          </a:stretch>
        </p:blipFill>
        <p:spPr>
          <a:xfrm rot="10800000">
            <a:off x="0" y="0"/>
            <a:ext cx="2949526" cy="2134740"/>
          </a:xfrm>
          <a:prstGeom prst="rect">
            <a:avLst/>
          </a:prstGeom>
        </p:spPr>
      </p:pic>
      <p:sp>
        <p:nvSpPr>
          <p:cNvPr id="8" name="Rectangle 7"/>
          <p:cNvSpPr/>
          <p:nvPr/>
        </p:nvSpPr>
        <p:spPr>
          <a:xfrm>
            <a:off x="126350" y="1263065"/>
            <a:ext cx="12065649" cy="954107"/>
          </a:xfrm>
          <a:prstGeom prst="rect">
            <a:avLst/>
          </a:prstGeom>
          <a:solidFill>
            <a:schemeClr val="bg1">
              <a:lumMod val="95000"/>
            </a:schemeClr>
          </a:solidFill>
        </p:spPr>
        <p:txBody>
          <a:bodyPr wrap="square">
            <a:spAutoFit/>
          </a:bodyPr>
          <a:lstStyle/>
          <a:p>
            <a:r>
              <a:rPr lang="en-US" sz="2800" b="1" i="1" dirty="0" err="1">
                <a:latin typeface="Times New Roman" panose="02020603050405020304" pitchFamily="18" charset="0"/>
                <a:ea typeface="Times New Roman" panose="02020603050405020304" pitchFamily="18" charset="0"/>
              </a:rPr>
              <a:t>Quan</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sát</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mẫu</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nước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trong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cốc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thủy</a:t>
            </a:r>
            <a:r>
              <a:rPr lang="en-US" sz="2800" b="1" i="1" dirty="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tinh</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rút</a:t>
            </a:r>
            <a:r>
              <a:rPr lang="en-US" sz="2800" b="1" i="1" dirty="0" smtClean="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ra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nhận</a:t>
            </a:r>
            <a:r>
              <a:rPr lang="en-US" sz="2800" b="1" i="1" dirty="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xét</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về</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tính</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chất</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của</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nước</a:t>
            </a:r>
            <a:r>
              <a:rPr lang="en-US" sz="2800" b="1" i="1" dirty="0" smtClean="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màu</a:t>
            </a:r>
            <a:r>
              <a:rPr lang="en-US" sz="2800" b="1" i="1" dirty="0" smtClean="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sắc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mùi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vị</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hình</a:t>
            </a:r>
            <a:r>
              <a:rPr lang="en-US" sz="2800" b="1" i="1" dirty="0">
                <a:latin typeface="Times New Roman" panose="02020603050405020304" pitchFamily="18" charset="0"/>
                <a:ea typeface="Times New Roman" panose="02020603050405020304" pitchFamily="18" charset="0"/>
              </a:rPr>
              <a:t> </a:t>
            </a:r>
            <a:r>
              <a:rPr lang="en-US" sz="2800" b="1" i="1" dirty="0" err="1" smtClean="0">
                <a:latin typeface="Times New Roman" panose="02020603050405020304" pitchFamily="18" charset="0"/>
                <a:ea typeface="Times New Roman" panose="02020603050405020304" pitchFamily="18" charset="0"/>
              </a:rPr>
              <a:t>dạng</a:t>
            </a:r>
            <a:r>
              <a:rPr lang="en-US" sz="2800" b="1" i="1" dirty="0" smtClean="0">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34041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KHỞI ĐỘNG 1"/>
  <p:tag name="ISPRING_SLIDE_INDENT_LEVEL" val="0"/>
  <p:tag name="ISPRING_PLAYER_LAYOUT_TYPE" val="Full"/>
  <p:tag name="ISPRING_CUSTOM_TIMING_USED" val="1"/>
  <p:tag name="GENSWF_ADVANCE_TIME" val="12"/>
  <p:tag name="ISPRING_SLIDE_ID_2" val="{8784B991-224C-435C-BBAD-0ADD18AC7366}"/>
</p:tagLst>
</file>

<file path=ppt/tags/tag2.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3.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4.xml><?xml version="1.0" encoding="utf-8"?>
<p:tagLst xmlns:a="http://schemas.openxmlformats.org/drawingml/2006/main" xmlns:r="http://schemas.openxmlformats.org/officeDocument/2006/relationships" xmlns:p="http://schemas.openxmlformats.org/presentationml/2006/main">
  <p:tag name="GENSWF_SLIDE_TITLE" val="VẬN DỤNG"/>
  <p:tag name="ISPRING_SLIDE_INDENT_LEVEL" val="0"/>
  <p:tag name="ISPRING_PLAYER_LAYOUT_TYPE" val="Full"/>
  <p:tag name="ISPRING_CUSTOM_TIMING_USED" val="1"/>
  <p:tag name="GENSWF_ADVANCE_TIME" val="45"/>
  <p:tag name="ISPRING_SLIDE_ID_2" val="{60790870-253B-48F8-A02B-89CB78522BE3}"/>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HƯỚNG DẪN CHUẨN BỊ BÀI"/>
  <p:tag name="ISPRING_PLAYER_LAYOUT_TYPE" val="Full"/>
  <p:tag name="GENSWF_ADVANCE_TIME" val="30.001"/>
  <p:tag name="TIMING" val="|0.65"/>
  <p:tag name="ISPRING_SLIDE_ID_2" val="{0B940279-A7AA-4175-A2AE-0F520167945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LAYOUT_TYPE" val="Full"/>
  <p:tag name="GENSWF_ADVANCE_TIME" val="35.854"/>
  <p:tag name="ISPRING_SLIDE_ID_2" val="{DBAE8DFF-8D74-4C49-ABF8-7CE499C176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2009</Words>
  <Application>Microsoft Office PowerPoint</Application>
  <PresentationFormat>Widescreen</PresentationFormat>
  <Paragraphs>262</Paragraphs>
  <Slides>35</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KaiTi</vt:lpstr>
      <vt:lpstr>.VnTime</vt:lpstr>
      <vt:lpstr>Arial</vt:lpstr>
      <vt:lpstr>Calibri</vt:lpstr>
      <vt:lpstr>Calibri Light</vt:lpstr>
      <vt:lpstr>Mountains of Christmas</vt:lpstr>
      <vt:lpstr>Times New Roman</vt:lpstr>
      <vt:lpstr>Wingdings</vt:lpstr>
      <vt:lpstr>Office Theme</vt:lpstr>
      <vt:lpstr>PowerPoint Presentation</vt:lpstr>
      <vt:lpstr> KHỞI ĐỘNG</vt:lpstr>
      <vt:lpstr>PowerPoint Presentation</vt:lpstr>
      <vt:lpstr> KHỞI ĐỘNG</vt:lpstr>
      <vt:lpstr>PowerPoint Presentation</vt:lpstr>
      <vt:lpstr>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48</cp:revision>
  <dcterms:created xsi:type="dcterms:W3CDTF">2022-06-25T06:31:40Z</dcterms:created>
  <dcterms:modified xsi:type="dcterms:W3CDTF">2024-12-11T01:32:56Z</dcterms:modified>
</cp:coreProperties>
</file>