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06" r:id="rId2"/>
  </p:sldMasterIdLst>
  <p:notesMasterIdLst>
    <p:notesMasterId r:id="rId24"/>
  </p:notesMasterIdLst>
  <p:sldIdLst>
    <p:sldId id="351" r:id="rId3"/>
    <p:sldId id="272" r:id="rId4"/>
    <p:sldId id="352" r:id="rId5"/>
    <p:sldId id="365" r:id="rId6"/>
    <p:sldId id="362" r:id="rId7"/>
    <p:sldId id="354" r:id="rId8"/>
    <p:sldId id="353" r:id="rId9"/>
    <p:sldId id="363" r:id="rId10"/>
    <p:sldId id="357" r:id="rId11"/>
    <p:sldId id="358" r:id="rId12"/>
    <p:sldId id="364" r:id="rId13"/>
    <p:sldId id="359" r:id="rId14"/>
    <p:sldId id="372" r:id="rId15"/>
    <p:sldId id="366" r:id="rId16"/>
    <p:sldId id="371" r:id="rId17"/>
    <p:sldId id="370" r:id="rId18"/>
    <p:sldId id="369" r:id="rId19"/>
    <p:sldId id="368" r:id="rId20"/>
    <p:sldId id="367" r:id="rId21"/>
    <p:sldId id="361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3F04"/>
    <a:srgbClr val="2111B5"/>
    <a:srgbClr val="C1FE38"/>
    <a:srgbClr val="CC00FF"/>
    <a:srgbClr val="75C182"/>
    <a:srgbClr val="FC3AEE"/>
    <a:srgbClr val="FAFAAC"/>
    <a:srgbClr val="F7F9AD"/>
    <a:srgbClr val="F0F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2477" autoAdjust="0"/>
  </p:normalViewPr>
  <p:slideViewPr>
    <p:cSldViewPr>
      <p:cViewPr varScale="1">
        <p:scale>
          <a:sx n="71" d="100"/>
          <a:sy n="71" d="100"/>
        </p:scale>
        <p:origin x="4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10C7F-818F-4DCD-8961-D3B589E4E29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1E2E6-537C-4FD2-824C-D9D364FD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74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AEB83-806C-7394-6F6C-4354858E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965BE-D4F5-D325-35C0-3AAC01DE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BAD69-321E-1123-7331-18A11C16E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D3F41-FB3F-2960-BCE0-7869237E7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95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E9D9B-1625-E7E0-E3DB-FA424A34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A6234-DD40-EB33-4F3A-3F729B1B8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9C08E-658D-8ECB-1E86-02E73F117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4B996-D7E9-8A9B-BA33-E7D37BAF1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98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7BD78-0070-5620-FEB4-F4EE2684E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8E086-4D73-3E26-0680-613C3AA83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1EF42-F2BB-CE2A-ADEA-4982BAEF6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6EF18-4040-C968-EC29-0ADF44B8B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3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4178-CC00-3293-9138-8120C2B7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BAE77-2B27-464B-AA9C-EE7CEA8DB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13FD8-0851-9E8F-579B-E5486AA7F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7B914-4889-5AB7-C728-DBD9D98F4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FB19D-9AF5-1041-62BF-35500D79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C1795-4EE2-BAE7-F665-DD8153667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BC563-DB82-02F0-ED38-0CC7296DF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51863-F43B-05E0-6A47-1B5C4F034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40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F5183-26B9-7AD7-A171-FDC32C977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C285A-A655-FC77-7014-816387FE6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748B9-80A4-0035-D85C-C0D09676E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77EB9-56F1-1F35-E554-40D374C62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5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B26F7-17AE-3AC3-05B0-3E0B6F306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9E829-E0BC-0314-8610-2754744BE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4BA35-EC06-0C2A-4621-70EE9666C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9E04B-9C8D-C69E-5121-4C858EDB1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926C-151F-6BD2-9F40-572E0DE3A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A9AE4-B91D-1874-0F43-5F4A3EFBE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0E662-3A31-183A-F69C-6DC4064A8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8DE36-EC80-C1A7-10D4-A61197F1A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1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3C46A-DBE9-D48D-C0CD-300CA87B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DFBB9-5ABB-2AAF-29E1-58EDB2B4A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7C101-735E-2F27-F6BF-0D603FCBE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42B2B-6EA8-FCFA-889B-7FD50304E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7A6C0-138E-CC33-D5AE-D198DA1A6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065E5-6251-60EE-C34D-F66647CC6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E2EF5-24C3-219C-4E32-0A227B763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98FB5-6C6F-D956-ABF4-57B256B97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6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7B52-9222-60DE-8EAD-3DD293E81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E9F69-F137-80A5-E5BC-1BC99D7DE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E27E1-9A66-991D-4038-D11FF35FE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6C26C-5CD3-04EF-575E-83AC09590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918F0-33B0-EA2C-2D90-FE24C7A17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D52EA-78E4-D19E-CB93-B86F5E62C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663ED5-2DBF-8FEE-52C6-E83A68AA3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525A6-4120-4444-A7ED-E1680D191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C806C-E179-93FE-54AA-473D29F26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00C5C-AE4B-201B-BF35-BDFFA2CC9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467C1-FF07-CD39-7693-9C19A4124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9D312-F996-E81A-6216-AB6A8083A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F728-A6DA-0034-7947-82C1C82A8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94CC8D-53B3-1A26-4F9F-045FB6A7A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95C40-8070-3AAE-5A83-DDD42D5ED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6CB58-135F-D681-7E0C-06584B782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9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4A4D4-48F5-83FE-F724-F6BB6025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7152F-699A-6CBF-444E-A0B58A71A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09C45-3B9A-B8D0-980F-086DC2C88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2E0DD-26F9-343B-EB9F-68E1F0EF5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8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EFF6-FA8B-FF51-6CAE-FA565206A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0E7DF7-D316-46EA-FF9D-DC09203AC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33771-C85E-F3A0-40D1-976404E54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2F855-9955-F10F-B5F8-C7F3CF207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3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F410-3417-136C-F3A9-98DD239F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08E5D-1F7E-87E0-89C0-764CA0099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E28DA-40A6-0612-CA9E-35E6CE33A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23F6E-D34E-0CA4-A9E1-3F329E3EA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467A7221-AD4F-DEA1-0289-017120860315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123" name="Group 3">
              <a:extLst>
                <a:ext uri="{FF2B5EF4-FFF2-40B4-BE49-F238E27FC236}">
                  <a16:creationId xmlns:a16="http://schemas.microsoft.com/office/drawing/2014/main" id="{9B9C34E2-A0C8-9604-DE22-560CA79ACBA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>
                <a:extLst>
                  <a:ext uri="{FF2B5EF4-FFF2-40B4-BE49-F238E27FC236}">
                    <a16:creationId xmlns:a16="http://schemas.microsoft.com/office/drawing/2014/main" id="{27FFE247-8645-D99D-DE0A-B0BC02C555C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5" name="Freeform 5">
                <a:extLst>
                  <a:ext uri="{FF2B5EF4-FFF2-40B4-BE49-F238E27FC236}">
                    <a16:creationId xmlns:a16="http://schemas.microsoft.com/office/drawing/2014/main" id="{160C5FD1-8D75-90CB-AAAA-98380D5917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6" name="Freeform 6">
                <a:extLst>
                  <a:ext uri="{FF2B5EF4-FFF2-40B4-BE49-F238E27FC236}">
                    <a16:creationId xmlns:a16="http://schemas.microsoft.com/office/drawing/2014/main" id="{430B7520-5089-4E13-EB4D-B184B3AEC0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7" name="Freeform 7">
                <a:extLst>
                  <a:ext uri="{FF2B5EF4-FFF2-40B4-BE49-F238E27FC236}">
                    <a16:creationId xmlns:a16="http://schemas.microsoft.com/office/drawing/2014/main" id="{C0C4FB84-9521-6568-F2D2-BFA8BE3E7D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8" name="Freeform 8">
                <a:extLst>
                  <a:ext uri="{FF2B5EF4-FFF2-40B4-BE49-F238E27FC236}">
                    <a16:creationId xmlns:a16="http://schemas.microsoft.com/office/drawing/2014/main" id="{A9353EA5-C680-9925-AE85-C89A618B66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5129" name="Freeform 9">
              <a:extLst>
                <a:ext uri="{FF2B5EF4-FFF2-40B4-BE49-F238E27FC236}">
                  <a16:creationId xmlns:a16="http://schemas.microsoft.com/office/drawing/2014/main" id="{85E1DA79-BE17-63B5-99F6-150690BE75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30" name="Freeform 10">
              <a:extLst>
                <a:ext uri="{FF2B5EF4-FFF2-40B4-BE49-F238E27FC236}">
                  <a16:creationId xmlns:a16="http://schemas.microsoft.com/office/drawing/2014/main" id="{5AA87AD6-5422-4813-98B9-B329D87873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5131" name="Rectangle 11">
            <a:extLst>
              <a:ext uri="{FF2B5EF4-FFF2-40B4-BE49-F238E27FC236}">
                <a16:creationId xmlns:a16="http://schemas.microsoft.com/office/drawing/2014/main" id="{D0B75C58-552F-4261-3DF6-0608403DF252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32" name="Rectangle 12">
            <a:extLst>
              <a:ext uri="{FF2B5EF4-FFF2-40B4-BE49-F238E27FC236}">
                <a16:creationId xmlns:a16="http://schemas.microsoft.com/office/drawing/2014/main" id="{B83E69FF-FD0A-8076-E6AF-9D59E1A6EAC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BE0839FC-653E-069E-729B-3550F78A2F67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A498888C-6726-7D67-27DB-DE0C1D59EB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EC78FDB3-56B3-D2D5-A4F2-DE9E017ACB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EF70740-A7E7-477A-AE7C-EAEF70833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897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E48CB-2882-F19B-3CA6-615AEFC4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EB52-1A8C-8FB0-1A9B-C006DC8E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67661-B4B8-DE9E-6593-3D3758D1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D8DDA-0F6A-91D7-99FF-26EE792E61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BDAAA3-82D2-46A1-B7A6-B5EF15C239D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A20B-FF98-CCB3-4166-08DFB0CE96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445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A228-4E89-F55C-31AC-27A5C4B6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A51E7-4C5B-6239-ECF3-595342C2B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E472-6762-CE2A-2248-5DA72C43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A1960-4A0A-50A8-A5D7-F2976F26D4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821639-C4D8-4C09-8A32-598DA8AFEC9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F99FA-CC28-85EF-6A75-E13FFC19D1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33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A721-CB6E-620D-8918-6ABD7A3F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4BF6-65FB-A1DF-53AB-8B3149667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0615D-2D85-52B6-B648-C099A5BFC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0A24D-B53E-878C-6A5D-D0BCE9E6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15A15-C811-D476-B31D-EF54FE6BF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2E5512-A954-46E2-831D-EC05A27FDD4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AC944B-560E-67F6-17CF-AB1BBD6BF4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D9A5-388C-F8CF-1EB9-04A63AE5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5981F-9971-B467-5AC0-DF86D2A9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49851-446B-A350-196D-EF87B4890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93A06-A9A7-EF03-002D-B335D955E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53408-C108-FC1F-FE8A-DD099467F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2C1D1-15BF-41C4-02A5-326A938C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945F3B-3654-8F01-ECC2-21DC1F13E4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A60CC7-BA49-4716-91BA-E134F95D35D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4126153-A8D1-7DCD-B567-ACD9698713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352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C4FB-6075-B1B3-0FBB-061C6987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36A10-3DED-3DBC-2362-404B84B8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FB57D-AF07-859B-C5F6-F2F9BD837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A2C5E2-F810-42AC-81F6-8900347A3C3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A8D42-D07C-E12D-5146-1A79B5E885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563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F32FE-011C-ED45-6756-52D2FCA9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8C54F-53A9-3CAF-5EA3-E4381A2F4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46D50A-AB18-47DB-92D3-E8639227C3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1D98F-8B9F-D30B-DE67-DBC4A10477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308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E310-E6FD-9CCB-1DC1-DBC3D21C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7730-512C-81BF-1E6B-49319B64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CFA12-8A5A-E82B-389F-C1D1043E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2F310-58BC-592B-4522-8ACCB274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363D8-98AC-72BC-DB74-B956AB3716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ADAA7-4F01-47AD-8DAE-78BBF6E998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C93866-7F63-06B0-C9C8-74F888C0FD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51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E234-1753-0171-24FF-D4C5CB67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758A7-A111-EE2F-D6DB-2AC42D442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53A59-CB14-0335-CD2E-B39ED37E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34025-A2AA-C0DF-0729-FD4AA5B5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22830-8F1F-E453-66F0-86C709FAC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1AED14-EE2D-422F-AA68-E58BC19C923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0ECF0-558C-579E-405F-1365C590CC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69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0F5E-96EE-E491-2415-AFE9FDD4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1252E-F559-D1ED-39EB-F045B0A32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8B27F-A5C8-F8A5-A714-05D06098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372DB-C796-E761-42C8-C4F13F6390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979F1F-1BC0-40F6-A3F0-3D907786C2A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14DA4-0BAB-D469-87FF-E0F1D037E0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3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89D77-AFC2-73F1-D014-9C56B800B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69BA8-9254-12D2-7EFB-64B26024B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BAD5-B5E7-64A4-C4A5-2D40650D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7AC35-315E-19FB-819F-728006EC2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315771-DFF4-4CDC-9E8B-01DE5B4CBA1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7041C-2C71-C277-04CB-AF397FF75C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63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A698-C3AA-8E8E-F01B-1FBD9E74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6B22-CA33-A08B-220B-0BEA6C5EA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9580-5861-660E-4871-4ACB9145B06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FBA3EE-6BEF-8D7D-4DFF-B26FEE49E61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A18172-F44F-9C26-1F6A-6EE5EFEC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86268-4FE6-8155-6618-0096372DF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99A75D2-2867-4FFB-B686-6EB21F33E5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A132C-A851-54C4-3197-895A98BD14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42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5/12/2024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December 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0906880-2126-B790-ABAB-64B43A9832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34BDCA9-3C76-931B-5D23-33A64D2586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A7D5638-EA11-453C-AECF-D091FCAB58A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7E5AA0B9-3A19-8682-7304-260E37631B58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4101" name="Group 5">
              <a:extLst>
                <a:ext uri="{FF2B5EF4-FFF2-40B4-BE49-F238E27FC236}">
                  <a16:creationId xmlns:a16="http://schemas.microsoft.com/office/drawing/2014/main" id="{E9500CF4-CE43-ED84-40BF-CEDA28CFADE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>
                <a:extLst>
                  <a:ext uri="{FF2B5EF4-FFF2-40B4-BE49-F238E27FC236}">
                    <a16:creationId xmlns:a16="http://schemas.microsoft.com/office/drawing/2014/main" id="{EF64B5A0-9B56-5DEF-6942-5DAD4DB735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F4D2C2B8-D8D6-37D1-2132-EEB120763B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665DA860-0EE6-41C7-314E-F9AD7189F0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A2B90156-EE50-140F-A128-AA1CCDD8154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4D49AC1E-95A1-71B3-7EE1-C81D9546BD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4107" name="Freeform 11">
              <a:extLst>
                <a:ext uri="{FF2B5EF4-FFF2-40B4-BE49-F238E27FC236}">
                  <a16:creationId xmlns:a16="http://schemas.microsoft.com/office/drawing/2014/main" id="{00F6CD56-DFC0-D1B7-D1D5-728E76E2B1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08" name="Freeform 12">
              <a:extLst>
                <a:ext uri="{FF2B5EF4-FFF2-40B4-BE49-F238E27FC236}">
                  <a16:creationId xmlns:a16="http://schemas.microsoft.com/office/drawing/2014/main" id="{125D97F8-FC31-21FA-59D0-805B90594F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109" name="Rectangle 13">
            <a:extLst>
              <a:ext uri="{FF2B5EF4-FFF2-40B4-BE49-F238E27FC236}">
                <a16:creationId xmlns:a16="http://schemas.microsoft.com/office/drawing/2014/main" id="{8452CC43-AD5E-C4AB-7D38-C3E2887E0AD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691F8177-B7D0-5D5A-E6C2-89661A4AEE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1770765D-74EE-E9CB-7630-E94BFCCB5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0996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WordArt 10">
            <a:extLst>
              <a:ext uri="{FF2B5EF4-FFF2-40B4-BE49-F238E27FC236}">
                <a16:creationId xmlns:a16="http://schemas.microsoft.com/office/drawing/2014/main" id="{7A333EA0-311B-5260-D7C7-AD2917749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304801"/>
            <a:ext cx="8562975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chµo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mõng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c¸c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thÇy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c«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gi¸o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vÒ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th¨m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líp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dù</a:t>
            </a:r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3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VogueH" panose="020B7200000000000000" pitchFamily="34" charset="0"/>
              </a:rPr>
              <a:t>giê</a:t>
            </a:r>
            <a:endParaRPr lang="en-US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VogueH" panose="020B7200000000000000" pitchFamily="34" charset="0"/>
            </a:endParaRP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24B2D9EA-C303-97B1-2898-1395710A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C00B44F-850E-68F2-B04F-AAB22D6F1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323" y="4516727"/>
            <a:ext cx="1600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0693EBC5-B244-536E-B59C-BB7775F12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9150" y="4662441"/>
            <a:ext cx="2514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WordArt 14">
            <a:extLst>
              <a:ext uri="{FF2B5EF4-FFF2-40B4-BE49-F238E27FC236}">
                <a16:creationId xmlns:a16="http://schemas.microsoft.com/office/drawing/2014/main" id="{C48D59DA-0EA4-A476-D5FD-9B3B9F11F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1524000"/>
            <a:ext cx="8228859" cy="521489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656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3A06F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GIẢNG CHÀO MỪNG NGÀY NGVN 20 -11</a:t>
            </a: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D1E05C70-52B2-141D-84CF-E07A14FB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6" y="4354339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3300"/>
                </a:solidFill>
                <a:latin typeface=".VnMystical" panose="020B7200000000000000" pitchFamily="34" charset="0"/>
              </a:rPr>
              <a:t>      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M«n</a:t>
            </a:r>
            <a:r>
              <a:rPr lang="en-US" altLang="en-US" sz="4400" dirty="0">
                <a:solidFill>
                  <a:srgbClr val="FFFF66"/>
                </a:solidFill>
                <a:latin typeface=".VnMystical" panose="020B7200000000000000" pitchFamily="34" charset="0"/>
              </a:rPr>
              <a:t>: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NghÖ</a:t>
            </a:r>
            <a:r>
              <a:rPr lang="en-US" altLang="en-US" sz="4400" dirty="0">
                <a:solidFill>
                  <a:srgbClr val="FFFF66"/>
                </a:solidFill>
                <a:latin typeface=".VnMystical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thuËt</a:t>
            </a:r>
            <a:r>
              <a:rPr lang="en-US" altLang="en-US" sz="4400" dirty="0">
                <a:solidFill>
                  <a:srgbClr val="FFFF66"/>
                </a:solidFill>
                <a:latin typeface=".VnMystical" panose="020B7200000000000000" pitchFamily="34" charset="0"/>
              </a:rPr>
              <a:t> 7-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Ph©n</a:t>
            </a:r>
            <a:r>
              <a:rPr lang="en-US" altLang="en-US" sz="4400" dirty="0">
                <a:solidFill>
                  <a:srgbClr val="FFFF66"/>
                </a:solidFill>
                <a:latin typeface=".VnMystical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m«n</a:t>
            </a:r>
            <a:r>
              <a:rPr lang="en-US" altLang="en-US" sz="4400" dirty="0">
                <a:solidFill>
                  <a:srgbClr val="FFFF66"/>
                </a:solidFill>
                <a:latin typeface=".VnMystical" panose="020B7200000000000000" pitchFamily="34" charset="0"/>
              </a:rPr>
              <a:t> MÜ </a:t>
            </a:r>
            <a:r>
              <a:rPr lang="en-US" altLang="en-US" sz="4400" dirty="0" err="1">
                <a:solidFill>
                  <a:srgbClr val="FFFF66"/>
                </a:solidFill>
                <a:latin typeface=".VnMystical" panose="020B7200000000000000" pitchFamily="34" charset="0"/>
              </a:rPr>
              <a:t>thuËt</a:t>
            </a:r>
            <a:endParaRPr lang="en-US" altLang="en-US" sz="4400" dirty="0">
              <a:solidFill>
                <a:srgbClr val="FFFF66"/>
              </a:solidFill>
              <a:latin typeface=".VnMystical" panose="020B7200000000000000" pitchFamily="34" charset="0"/>
            </a:endParaRPr>
          </a:p>
        </p:txBody>
      </p:sp>
      <p:sp>
        <p:nvSpPr>
          <p:cNvPr id="2064" name="Text Box 16">
            <a:extLst>
              <a:ext uri="{FF2B5EF4-FFF2-40B4-BE49-F238E27FC236}">
                <a16:creationId xmlns:a16="http://schemas.microsoft.com/office/drawing/2014/main" id="{FE76EE6B-1EF4-9479-7066-02B5586A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541" y="5100846"/>
            <a:ext cx="845745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Gi¸o</a:t>
            </a:r>
            <a:r>
              <a:rPr lang="en-US" altLang="en-US" sz="2800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viªn</a:t>
            </a:r>
            <a:r>
              <a:rPr lang="en-US" altLang="en-US" sz="2800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thùc</a:t>
            </a:r>
            <a:r>
              <a:rPr lang="en-US" altLang="en-US" sz="2800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hiÖn</a:t>
            </a: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dirty="0">
                <a:solidFill>
                  <a:srgbClr val="FFFF00"/>
                </a:solidFill>
                <a:latin typeface=".VnTime" panose="020B7200000000000000" pitchFamily="34" charset="0"/>
              </a:rPr>
              <a:t>:  </a:t>
            </a:r>
            <a:r>
              <a:rPr lang="en-US" altLang="en-US" sz="4000" b="1" dirty="0">
                <a:solidFill>
                  <a:srgbClr val="FFFF00"/>
                </a:solidFill>
                <a:latin typeface=".VnShelley Allegro" panose="040B7200000000000000" pitchFamily="82" charset="0"/>
              </a:rPr>
              <a:t>Lª §×</a:t>
            </a:r>
            <a:r>
              <a:rPr lang="en-US" altLang="en-US" sz="4000" b="1" dirty="0" err="1">
                <a:solidFill>
                  <a:srgbClr val="FFFF00"/>
                </a:solidFill>
                <a:latin typeface=".VnShelley Allegro" panose="040B7200000000000000" pitchFamily="82" charset="0"/>
              </a:rPr>
              <a:t>nh</a:t>
            </a:r>
            <a:r>
              <a:rPr lang="en-US" altLang="en-US" sz="4000" b="1" dirty="0">
                <a:solidFill>
                  <a:srgbClr val="FFFF00"/>
                </a:solidFill>
                <a:latin typeface=".VnShelley Allegro" panose="040B7200000000000000" pitchFamily="82" charset="0"/>
              </a:rPr>
              <a:t> Phong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HÀ HUY TẬP - CẨM XUYÊN - HÀ TĨNH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2" grpId="0"/>
      <p:bldP spid="2063" grpId="0"/>
      <p:bldP spid="20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13D2-924C-10EA-B55B-CED6A405F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E933F91-C30F-515A-5203-7033F49A05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C7B133F0-2CB4-49AF-31A8-C1F9C5CD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8D16CFA-A395-FEC1-DB96-2DC907DE9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and Round Single Corner Rectangle 6">
            <a:extLst>
              <a:ext uri="{FF2B5EF4-FFF2-40B4-BE49-F238E27FC236}">
                <a16:creationId xmlns:a16="http://schemas.microsoft.com/office/drawing/2014/main" id="{5C4ED667-B75F-FCBF-C0E9-F90342F9AD97}"/>
              </a:ext>
            </a:extLst>
          </p:cNvPr>
          <p:cNvSpPr/>
          <p:nvPr/>
        </p:nvSpPr>
        <p:spPr>
          <a:xfrm>
            <a:off x="860636" y="964451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CC9E849-3B50-33B5-B1F0-D4377A96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8" y="384042"/>
            <a:ext cx="10592086" cy="5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  <a:lvl2pPr marL="742950" indent="-28575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nip and Round Single Corner Rectangle 6">
            <a:extLst>
              <a:ext uri="{FF2B5EF4-FFF2-40B4-BE49-F238E27FC236}">
                <a16:creationId xmlns:a16="http://schemas.microsoft.com/office/drawing/2014/main" id="{BE2045EE-ABF6-53EB-93DB-F1D14756BCA1}"/>
              </a:ext>
            </a:extLst>
          </p:cNvPr>
          <p:cNvSpPr/>
          <p:nvPr/>
        </p:nvSpPr>
        <p:spPr>
          <a:xfrm>
            <a:off x="5780783" y="973906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nip and Round Single Corner Rectangle 6">
            <a:extLst>
              <a:ext uri="{FF2B5EF4-FFF2-40B4-BE49-F238E27FC236}">
                <a16:creationId xmlns:a16="http://schemas.microsoft.com/office/drawing/2014/main" id="{940FCF25-D911-DC31-EFAE-7FE359DFB7A3}"/>
              </a:ext>
            </a:extLst>
          </p:cNvPr>
          <p:cNvSpPr/>
          <p:nvPr/>
        </p:nvSpPr>
        <p:spPr>
          <a:xfrm>
            <a:off x="906959" y="3599577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nip and Round Single Corner Rectangle 6">
            <a:extLst>
              <a:ext uri="{FF2B5EF4-FFF2-40B4-BE49-F238E27FC236}">
                <a16:creationId xmlns:a16="http://schemas.microsoft.com/office/drawing/2014/main" id="{81168584-2E38-EC6F-CEFF-C7C440A428A7}"/>
              </a:ext>
            </a:extLst>
          </p:cNvPr>
          <p:cNvSpPr/>
          <p:nvPr/>
        </p:nvSpPr>
        <p:spPr>
          <a:xfrm>
            <a:off x="5965388" y="3617732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09E75-EBE3-91FD-7680-EE7CD12EB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718" y="4390749"/>
            <a:ext cx="3384552" cy="2127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4650D2-3B97-3B4F-3555-8C18BEEB8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003" y="1659706"/>
            <a:ext cx="3339913" cy="1939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4A407D-9BD5-527A-33A4-40875BAF3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110" y="1643277"/>
            <a:ext cx="3339913" cy="1939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A0B999-7031-5177-AB72-EFCEF3A7C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680" y="4288908"/>
            <a:ext cx="3234343" cy="22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DF9F9-FF9C-21C7-F31A-C3D871167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017678F-33BA-DF1D-36E6-D2E7F8F5C66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38B9E8C8-BCD4-F02A-7DCC-21C41BF9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FD5E5C3-EF8A-0E60-825D-A4D0CE827C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and Round Single Corner Rectangle 6">
            <a:extLst>
              <a:ext uri="{FF2B5EF4-FFF2-40B4-BE49-F238E27FC236}">
                <a16:creationId xmlns:a16="http://schemas.microsoft.com/office/drawing/2014/main" id="{77C18FA9-09CB-EB93-ED0E-79C1A7322C15}"/>
              </a:ext>
            </a:extLst>
          </p:cNvPr>
          <p:cNvSpPr/>
          <p:nvPr/>
        </p:nvSpPr>
        <p:spPr>
          <a:xfrm>
            <a:off x="860636" y="964451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0F800C7-15A9-69FB-D414-646BFFE8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40" y="353946"/>
            <a:ext cx="10592086" cy="5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  <a:lvl2pPr marL="742950" indent="-28575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CACA5-C250-7FAC-26E8-7F2EFF35E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732" y="1638567"/>
            <a:ext cx="3140476" cy="1961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0D91D2-23B2-084E-4E78-1EE5591F2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989" y="1723414"/>
            <a:ext cx="3440788" cy="1961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F496C-1183-5477-4991-51B9317E8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898" y="4379385"/>
            <a:ext cx="3328702" cy="2026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2992DB-69FD-64D6-CB0B-C18A29326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045" y="4407498"/>
            <a:ext cx="3328702" cy="2034644"/>
          </a:xfrm>
          <a:prstGeom prst="rect">
            <a:avLst/>
          </a:prstGeom>
        </p:spPr>
      </p:pic>
      <p:sp>
        <p:nvSpPr>
          <p:cNvPr id="12" name="Snip and Round Single Corner Rectangle 6">
            <a:extLst>
              <a:ext uri="{FF2B5EF4-FFF2-40B4-BE49-F238E27FC236}">
                <a16:creationId xmlns:a16="http://schemas.microsoft.com/office/drawing/2014/main" id="{60C917F6-B3F7-D228-9538-9834F604D412}"/>
              </a:ext>
            </a:extLst>
          </p:cNvPr>
          <p:cNvSpPr/>
          <p:nvPr/>
        </p:nvSpPr>
        <p:spPr>
          <a:xfrm>
            <a:off x="5780783" y="973906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nip and Round Single Corner Rectangle 6">
            <a:extLst>
              <a:ext uri="{FF2B5EF4-FFF2-40B4-BE49-F238E27FC236}">
                <a16:creationId xmlns:a16="http://schemas.microsoft.com/office/drawing/2014/main" id="{DE1A445E-6521-E071-BE60-53C1BD6EA6E6}"/>
              </a:ext>
            </a:extLst>
          </p:cNvPr>
          <p:cNvSpPr/>
          <p:nvPr/>
        </p:nvSpPr>
        <p:spPr>
          <a:xfrm>
            <a:off x="1170250" y="3654371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Logo </a:t>
            </a:r>
            <a:endParaRPr lang="vi-VN" altLang="vi-VN" sz="20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nip and Round Single Corner Rectangle 6">
            <a:extLst>
              <a:ext uri="{FF2B5EF4-FFF2-40B4-BE49-F238E27FC236}">
                <a16:creationId xmlns:a16="http://schemas.microsoft.com/office/drawing/2014/main" id="{0B25C720-9259-9556-3A35-7AB225697AEA}"/>
              </a:ext>
            </a:extLst>
          </p:cNvPr>
          <p:cNvSpPr/>
          <p:nvPr/>
        </p:nvSpPr>
        <p:spPr>
          <a:xfrm>
            <a:off x="5670550" y="3684707"/>
            <a:ext cx="42672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Hoàn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2000" b="1" dirty="0" err="1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000" b="1" dirty="0">
                <a:solidFill>
                  <a:srgbClr val="2111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endParaRPr lang="vi-VN" altLang="vi-VN" sz="1600" b="1" dirty="0">
              <a:solidFill>
                <a:srgbClr val="2111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BA8DB-E1E6-42DB-15AC-622ED34F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EE981AE-3CE7-3F3F-2C54-06DF56C3A3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12F0CCDE-C70A-F428-57E4-AE23DCEE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720EACA9-9B3C-ACD6-5A38-8701726F96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9D6DD-8622-E409-FAAF-E45E0D886003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</p:spTree>
    <p:extLst>
      <p:ext uri="{BB962C8B-B14F-4D97-AF65-F5344CB8AC3E}">
        <p14:creationId xmlns:p14="http://schemas.microsoft.com/office/powerpoint/2010/main" val="18329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58BF2-F68E-90DF-9C56-FAEE23579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D9EA041-CC58-4475-BDF0-BB8D56108C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25CA1D22-5A3F-A539-85A3-0E2FA340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E7B48894-F2E5-0224-FDEE-2B2169D05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C9054-0C55-02D1-DE97-CBC33CE65474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447E8-4C8D-9492-0F8A-A4742DE89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86637"/>
            <a:ext cx="9153565" cy="60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1C421-F112-C2DD-216C-01F9E01AD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0BFD95C-EAA4-8098-D3A1-8892F92D8A3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8957F0EB-7B35-EBD6-9BF1-D5137F690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E148113E-AD66-5F74-7ACA-1CE29C2F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A0EAE-9EF6-A074-E10D-6B9E45584D15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E894A-ECD4-8D12-4D74-74FEEDB7D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650" y="431760"/>
            <a:ext cx="8001000" cy="59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2987F-27C7-24DA-36EA-2CFF4043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FFE79A2-7369-F948-A4EF-900EA5F80D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5EB319BB-182F-D1F4-F636-F9649EFA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C2337C88-FFE5-7B18-2942-7846534E9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D9C12-12BF-6956-D4CF-B148ED912B01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49E0C-6F68-C6AF-22DE-A2A785B61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42047"/>
            <a:ext cx="915356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13B8-134F-0803-AC71-690800CC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E6084A8-AFA5-B0C9-76D6-F96A08622A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17D030AE-7831-243B-43C9-9D28427D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285F3BA6-BBC3-9B34-5DF5-57CF37426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E7581-67C2-494D-CB0A-22CAE21DD902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8A10F-A350-55B8-2C89-5DDA3B152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17" y="647700"/>
            <a:ext cx="915356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9D2D-8423-4936-D57C-3EC68372A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E5C11CE-E090-78A5-3BCA-23D7AA487F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369752DC-4200-DEE8-CE01-0BDDB13B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DBDC2AB7-E480-31FD-01EF-C6ACD40EA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BE0E3-2D72-5923-7E54-811995C5445C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0B91-F431-6EB2-A1EE-7DCEECFA3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09600"/>
            <a:ext cx="8229600" cy="56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E90DE-58E8-D798-8167-E321B2801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8A3D7D2-5154-CF9F-4B56-1F9FD9A697D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828EB287-E036-D0E1-70F1-37B8490F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2AB36E26-3713-41FA-C9A7-B1F6481942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2541F-4700-505B-EA18-5896F477941F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F6565-B69F-3406-328E-5873C7AC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7997"/>
            <a:ext cx="91535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E723A-58BB-6D56-7C77-89614797A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2DEF772-564E-7CEE-2F18-5BCD1BD9DC6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F28A1534-1DF5-CA7C-94D7-D0F512B7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6FCEB4E-D83D-CBC2-F615-2D1AD2B10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F69C7-0C86-B127-4030-4B211B7AA6E3}"/>
              </a:ext>
            </a:extLst>
          </p:cNvPr>
          <p:cNvSpPr txBox="1"/>
          <p:nvPr/>
        </p:nvSpPr>
        <p:spPr>
          <a:xfrm>
            <a:off x="577850" y="1066800"/>
            <a:ext cx="11036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NHÓM TRƯNG BÀY SẢN PHẨM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LOGO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 ĐẠI DIỆN NHÓM LÊN GIỚI THIỆU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 PHẨM CỦA NHÓM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A43A1-3938-5D4B-8CB7-ADA9A620C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81000"/>
            <a:ext cx="915356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350F356-6E13-985A-BBB4-2E05AE3D9A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E63D3B80-0C6D-3DF8-260B-CE820B014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F4D00720-16F0-CD4F-0405-6B11FE543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Young woman teacher in front of chalkboard | Teacher  cartoon, Teacher picture, Classroom background">
            <a:extLst>
              <a:ext uri="{FF2B5EF4-FFF2-40B4-BE49-F238E27FC236}">
                <a16:creationId xmlns:a16="http://schemas.microsoft.com/office/drawing/2014/main" id="{DB6F5DB8-A41D-40CD-6DCF-3B60937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8474"/>
            <a:ext cx="10287000" cy="60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0CCFD7-9DDD-DEA5-4C02-3E9D23630B0C}"/>
              </a:ext>
            </a:extLst>
          </p:cNvPr>
          <p:cNvSpPr/>
          <p:nvPr/>
        </p:nvSpPr>
        <p:spPr>
          <a:xfrm>
            <a:off x="457200" y="800147"/>
            <a:ext cx="822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3: YẾU TỐ DÂN TỘC TRONG MĨ THUẬT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x-none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11: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altLang="x-none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 LOGO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BAB9-F870-E8B0-F616-1759725F9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527C03-55CE-1A9E-2134-6CCAF4178F52}"/>
              </a:ext>
            </a:extLst>
          </p:cNvPr>
          <p:cNvSpPr/>
          <p:nvPr/>
        </p:nvSpPr>
        <p:spPr>
          <a:xfrm>
            <a:off x="76200" y="13855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LOGO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TỔ CHỨC KHÁC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6B06A-5FF3-E96F-22D6-2E4FE6665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47333"/>
            <a:ext cx="2686596" cy="2686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4D880-29BA-8F1B-F806-FE10F5DE9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55" y="735777"/>
            <a:ext cx="2509708" cy="2509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B69AA0-C31C-99C9-37E2-03DD145D9F58}"/>
              </a:ext>
            </a:extLst>
          </p:cNvPr>
          <p:cNvSpPr/>
          <p:nvPr/>
        </p:nvSpPr>
        <p:spPr>
          <a:xfrm>
            <a:off x="9258694" y="1119894"/>
            <a:ext cx="2933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MẶT TRẬN TỔ QUỐC VIỆT NAM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2B4AE-3BD5-8C17-FA47-8B2F921C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10" y="3886200"/>
            <a:ext cx="2678906" cy="266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D8FC33-B81C-B903-0D4E-08533DB571AC}"/>
              </a:ext>
            </a:extLst>
          </p:cNvPr>
          <p:cNvSpPr/>
          <p:nvPr/>
        </p:nvSpPr>
        <p:spPr>
          <a:xfrm>
            <a:off x="3200400" y="5569803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UỶ BAN DÂN TỘC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1AC48-B7C1-B2AF-2623-12C929FE1C10}"/>
              </a:ext>
            </a:extLst>
          </p:cNvPr>
          <p:cNvSpPr/>
          <p:nvPr/>
        </p:nvSpPr>
        <p:spPr>
          <a:xfrm>
            <a:off x="3099954" y="1119894"/>
            <a:ext cx="2538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HIỆP HỘI CÁC NƯỚC ĐÔNG NAM Á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(ASEAN)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9CE6A3-813B-C1A4-057D-894EB1505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036" y="3657600"/>
            <a:ext cx="2837659" cy="30338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5FF459-822F-DF06-E07B-46967C2B8509}"/>
              </a:ext>
            </a:extLst>
          </p:cNvPr>
          <p:cNvSpPr/>
          <p:nvPr/>
        </p:nvSpPr>
        <p:spPr>
          <a:xfrm>
            <a:off x="9238374" y="5481259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CÔNG ĐOÀN VIỆT NAM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1879491"/>
            <a:ext cx="12268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400" b="1" i="1">
                <a:solidFill>
                  <a:srgbClr val="FC3F04"/>
                </a:solidFill>
                <a:latin typeface="VNI-Allegie" pitchFamily="2" charset="0"/>
                <a:cs typeface="Times New Roman" panose="02020603050405020304" pitchFamily="18" charset="0"/>
              </a:rPr>
              <a:t>Xin traân troïng caûm ôn quyù thaày coâ giaùo vaø caùc em hoïc sinh!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i="1">
                <a:solidFill>
                  <a:srgbClr val="2111B5"/>
                </a:solidFill>
                <a:latin typeface="VNI-Diudang" pitchFamily="2" charset="0"/>
                <a:cs typeface="Times New Roman" panose="02020603050405020304" pitchFamily="18" charset="0"/>
              </a:rPr>
              <a:t>Kính chuùc thaày coâ söùc khoûe, haïnh phuùc vaø thaønh coâng trong coâng taùc,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i="1">
                <a:solidFill>
                  <a:srgbClr val="2111B5"/>
                </a:solidFill>
                <a:latin typeface="VNI-Diudang" pitchFamily="2" charset="0"/>
                <a:cs typeface="Times New Roman" panose="02020603050405020304" pitchFamily="18" charset="0"/>
              </a:rPr>
              <a:t>Chuùc caùc em HS luoân chaêm ngoan, hoïc toát!</a:t>
            </a:r>
            <a:endParaRPr lang="en-US" sz="3600" b="1" i="1" dirty="0">
              <a:solidFill>
                <a:srgbClr val="2111B5"/>
              </a:solidFill>
              <a:latin typeface="VNI-Diudang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5EE1A-487F-8EB3-5F62-77E82161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79FAC57-E5A5-14B8-ED78-518A071E8B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7E48679A-D7D8-C771-2DF8-02F8A994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C11E5B54-880B-63D8-0FB0-2ADFC1A9B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555FA-5557-08D6-7176-37327336DFF5}"/>
              </a:ext>
            </a:extLst>
          </p:cNvPr>
          <p:cNvSpPr txBox="1"/>
          <p:nvPr/>
        </p:nvSpPr>
        <p:spPr>
          <a:xfrm>
            <a:off x="1676400" y="600782"/>
            <a:ext cx="944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CÁC NHÓM TRÌNH BÀY KẾT QUẢ SAU KHI ĐÃ PHÂN CÔNG TÌM HIỂU VỀ LOGO</a:t>
            </a:r>
          </a:p>
          <a:p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logo</a:t>
            </a:r>
          </a:p>
          <a:p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Liên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Nam) </a:t>
            </a: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8977B-94BE-662A-08D9-07A406A98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193" y="3024582"/>
            <a:ext cx="3337263" cy="3049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27984-A733-CAB0-A8DF-ADE37F79D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3013485"/>
            <a:ext cx="3439968" cy="30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77BE2-A7B1-1C65-EF2D-7CF5821B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7C3162-7A18-43D3-76A1-B9F34C4F91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8F8A4DE2-651E-C16E-8210-6E083C4A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9" y="0"/>
            <a:ext cx="12278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220436FA-D63F-3F7A-5E1D-5FAD7AE44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0AB734-5BE6-5FDA-D7C0-65D09CE29B74}"/>
              </a:ext>
            </a:extLst>
          </p:cNvPr>
          <p:cNvSpPr/>
          <p:nvPr/>
        </p:nvSpPr>
        <p:spPr>
          <a:xfrm>
            <a:off x="2038165" y="468474"/>
            <a:ext cx="952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Yếu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tố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hình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và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chữ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trong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thiết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kế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hai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logo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sau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786056-0F90-6F6E-A093-EE03630F6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02196"/>
              </p:ext>
            </p:extLst>
          </p:nvPr>
        </p:nvGraphicFramePr>
        <p:xfrm>
          <a:off x="379520" y="1219199"/>
          <a:ext cx="10364680" cy="5449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4680">
                  <a:extLst>
                    <a:ext uri="{9D8B030D-6E8A-4147-A177-3AD203B41FA5}">
                      <a16:colId xmlns:a16="http://schemas.microsoft.com/office/drawing/2014/main" val="563470560"/>
                    </a:ext>
                  </a:extLst>
                </a:gridCol>
              </a:tblGrid>
              <a:tr h="191665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Logo</a:t>
                      </a: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88657"/>
                  </a:ext>
                </a:extLst>
              </a:tr>
              <a:tr h="325367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L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 cờ đỏ sao vàng, cánh đồng lúa, bông lúa, bánh răng cưa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rang,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alt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 mảng màu nguyên, tạo nên sự chắc chắn, hiệu ứng thị giác ấn tượng.</a:t>
                      </a:r>
                      <a:endParaRPr lang="vi-VN" altLang="vi-VN" sz="2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085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EA51251-6940-5001-A2D6-EC68AA4A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120" y="1255449"/>
            <a:ext cx="2133600" cy="19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9844A-E5F3-1B39-CBEC-E8C9829A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5A8D2CE-BC8F-D6A2-7B50-BCB6EE2389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5647B4E2-FE3D-58E6-08B3-3B7C2B14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8" y="0"/>
            <a:ext cx="12278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6B989F45-ECD7-E4EC-CA6E-97E717E6A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CD7C14-794A-BCBA-18C0-BCAB4F1BB4AD}"/>
              </a:ext>
            </a:extLst>
          </p:cNvPr>
          <p:cNvSpPr/>
          <p:nvPr/>
        </p:nvSpPr>
        <p:spPr>
          <a:xfrm>
            <a:off x="2038165" y="468474"/>
            <a:ext cx="952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Yếu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tố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hình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và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chữ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trong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thiết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kế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hai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logo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sau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D1E4F0-56F7-A2A6-7A89-4E2293AD3BE1}"/>
              </a:ext>
            </a:extLst>
          </p:cNvPr>
          <p:cNvGraphicFramePr>
            <a:graphicFrameLocks noGrp="1"/>
          </p:cNvGraphicFramePr>
          <p:nvPr/>
        </p:nvGraphicFramePr>
        <p:xfrm>
          <a:off x="379520" y="987137"/>
          <a:ext cx="10059880" cy="5479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9880">
                  <a:extLst>
                    <a:ext uri="{9D8B030D-6E8A-4147-A177-3AD203B41FA5}">
                      <a16:colId xmlns:a16="http://schemas.microsoft.com/office/drawing/2014/main" val="3699153724"/>
                    </a:ext>
                  </a:extLst>
                </a:gridCol>
              </a:tblGrid>
              <a:tr h="122347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Logo  </a:t>
                      </a: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88657"/>
                  </a:ext>
                </a:extLst>
              </a:tr>
              <a:tr h="3504391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ình tượng chính là chim bồ câu ngậm cành nguyệt quế đang tung cánh, thể hiện vẻ đẹp dịu dàng của người phụ nữ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alt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ếu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logo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 mảng màu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nên sự tương phản, hấp dẫn.</a:t>
                      </a:r>
                      <a:endParaRPr lang="vi-VN" altLang="vi-VN" sz="2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085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4B901FC-A832-2478-20F4-E6E51EA2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987137"/>
            <a:ext cx="1905000" cy="16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7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80AA-C04E-9C72-D720-512D3A42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1237807-DAAE-5256-00D4-F08D096387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40601FF9-77FA-2CA3-E788-DB8667CC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459427DA-3804-8798-1594-8FE58FC04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291794-1955-14B3-D727-CAD95131FAB3}"/>
              </a:ext>
            </a:extLst>
          </p:cNvPr>
          <p:cNvSpPr txBox="1"/>
          <p:nvPr/>
        </p:nvSpPr>
        <p:spPr>
          <a:xfrm>
            <a:off x="1600200" y="685800"/>
            <a:ext cx="891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logo 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Liên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Nam)</a:t>
            </a: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CD029-8D1F-35C2-A55A-927D622EC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184" y="2549689"/>
            <a:ext cx="3507455" cy="3374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9908C-4267-82CC-5819-5A7530CBB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562449"/>
            <a:ext cx="3418921" cy="33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6A3E7-C308-378F-6B83-44B2DA1D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EBB9D2E-194A-AEBE-4F9E-7F218C3267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8B3FFC2F-21A3-2D1E-D31F-CBA3687F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2B4F3937-99CA-170B-D98F-63CFE1642A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F7097F-EF93-3BCF-A8AB-35CA4381E592}"/>
              </a:ext>
            </a:extLst>
          </p:cNvPr>
          <p:cNvSpPr/>
          <p:nvPr/>
        </p:nvSpPr>
        <p:spPr>
          <a:xfrm>
            <a:off x="1926454" y="468474"/>
            <a:ext cx="952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Yếu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tố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nét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và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mảng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trong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thiết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kế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hai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logo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sau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039C36-DA36-287F-5DB1-F9552745841E}"/>
              </a:ext>
            </a:extLst>
          </p:cNvPr>
          <p:cNvGraphicFramePr>
            <a:graphicFrameLocks noGrp="1"/>
          </p:cNvGraphicFramePr>
          <p:nvPr/>
        </p:nvGraphicFramePr>
        <p:xfrm>
          <a:off x="476250" y="1295400"/>
          <a:ext cx="10191750" cy="4690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750">
                  <a:extLst>
                    <a:ext uri="{9D8B030D-6E8A-4147-A177-3AD203B41FA5}">
                      <a16:colId xmlns:a16="http://schemas.microsoft.com/office/drawing/2014/main" val="563470560"/>
                    </a:ext>
                  </a:extLst>
                </a:gridCol>
              </a:tblGrid>
              <a:tr h="130086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Logo</a:t>
                      </a:r>
                    </a:p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88657"/>
                  </a:ext>
                </a:extLst>
              </a:tr>
              <a:tr h="266153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ếu tố nét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ách điệu hình hai hòn Trống Mái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vịnh Hạ Long.</a:t>
                      </a:r>
                      <a:endParaRPr lang="en-US" alt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mảng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hể hiện trời và biển</a:t>
                      </a:r>
                      <a:endParaRPr lang="en-US" alt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 hòa, màu xanh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trắng tinh khiết, thể hiện một nền du lịch văn minh, không ô nhiễm</a:t>
                      </a:r>
                      <a:r>
                        <a:rPr lang="vi-VN" alt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alt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085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F7C132-4DA2-F78E-E0CA-E07676114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00" y="1253745"/>
            <a:ext cx="1861260" cy="17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6DC9D-3FE9-7964-3F51-AF5E5953C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ED1BC89-5236-6E51-0F68-A6DC9369C4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9C01F10C-7DBE-9653-3082-7844B3AC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00470F67-1FE3-B774-C784-4741ADD7ED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974F68-6E11-8494-36BB-B40DBA00E12B}"/>
              </a:ext>
            </a:extLst>
          </p:cNvPr>
          <p:cNvSpPr/>
          <p:nvPr/>
        </p:nvSpPr>
        <p:spPr>
          <a:xfrm>
            <a:off x="1926454" y="468474"/>
            <a:ext cx="952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Yếu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tố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nét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và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mảng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trong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thiết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kế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hai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logo </a:t>
            </a:r>
            <a:r>
              <a:rPr lang="en-US" sz="3200" b="1" kern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sau</a:t>
            </a:r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7CFA1C-B463-3948-718E-48BF39256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377480"/>
              </p:ext>
            </p:extLst>
          </p:nvPr>
        </p:nvGraphicFramePr>
        <p:xfrm>
          <a:off x="476250" y="1295400"/>
          <a:ext cx="10191750" cy="504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750">
                  <a:extLst>
                    <a:ext uri="{9D8B030D-6E8A-4147-A177-3AD203B41FA5}">
                      <a16:colId xmlns:a16="http://schemas.microsoft.com/office/drawing/2014/main" val="3699153724"/>
                    </a:ext>
                  </a:extLst>
                </a:gridCol>
              </a:tblGrid>
              <a:tr h="132588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Logo</a:t>
                      </a:r>
                    </a:p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Thanh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88657"/>
                  </a:ext>
                </a:extLst>
              </a:tr>
              <a:tr h="271271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 nét đơn giản. 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ử dụng các đường cong chữ S, biểu tượng cho đất nước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gôi sao thể hiện cho lí tưởng, mục đí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của tổ chức. </a:t>
                      </a:r>
                      <a:endParaRPr lang="en-US" alt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mảng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M</a:t>
                      </a:r>
                      <a:r>
                        <a:rPr lang="vi-VN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ảng màu xanh lam với màu trắng cũng tạo nên cảm giác nhẹ nhàng, sự thanh bình, chất chứa khát vọng của tuổi trẻ.</a:t>
                      </a:r>
                      <a:endParaRPr lang="vi-VN" altLang="vi-VN" sz="28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085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400662C-B273-5AEB-060B-619C489B9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345707"/>
            <a:ext cx="1752600" cy="17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9DA4F-AC04-5546-C5B9-512CA9AF3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22F8567-A7B5-D3F6-9981-A004BDA0EA2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sz="2000" b="0">
                <a:latin typeface=".VnCentury SchoolbookH" panose="020B7200000000000000" pitchFamily="34" charset="0"/>
              </a:rPr>
              <a:t>TiÕt 5  th­êng thøc mÜ thuËt</a:t>
            </a:r>
            <a:br>
              <a:rPr lang="en-US" altLang="en-US" sz="2000" b="0">
                <a:latin typeface=".VnTimeH" panose="020B7200000000000000" pitchFamily="34" charset="0"/>
              </a:rPr>
            </a:br>
            <a:r>
              <a:rPr lang="en-US" altLang="en-US" sz="2400">
                <a:latin typeface=".VnTimeH" panose="020B7200000000000000" pitchFamily="34" charset="0"/>
              </a:rPr>
              <a:t>mét sè c«ng tr×nh tiªu biÓu cña mÜ thuËt thêi lª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5A773BBC-D49E-2BBF-B580-7D7DDEF2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ADA73505-984B-48C2-79F8-9E77E7FD8A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179726"/>
            <a:ext cx="1511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D3B4E-50F9-BFCC-BDC4-42856274BDD9}"/>
              </a:ext>
            </a:extLst>
          </p:cNvPr>
          <p:cNvSpPr txBox="1"/>
          <p:nvPr/>
        </p:nvSpPr>
        <p:spPr>
          <a:xfrm>
            <a:off x="990600" y="9906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4702A-972B-EBDD-CAF8-B42F557C5BFE}"/>
              </a:ext>
            </a:extLst>
          </p:cNvPr>
          <p:cNvSpPr/>
          <p:nvPr/>
        </p:nvSpPr>
        <p:spPr>
          <a:xfrm>
            <a:off x="1981200" y="650878"/>
            <a:ext cx="952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Nhóm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3 :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Trình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bày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hiểu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chung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về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 logo </a:t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79DB-171F-AFE5-F63F-90187E4AC593}"/>
              </a:ext>
            </a:extLst>
          </p:cNvPr>
          <p:cNvSpPr txBox="1"/>
          <p:nvPr/>
        </p:nvSpPr>
        <p:spPr>
          <a:xfrm>
            <a:off x="1320430" y="1443841"/>
            <a:ext cx="94237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ogo 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là hình ảnh biểu tượng đại diện cho một tổ chức hay cá nhân nào đó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được thể hiện dưới dạng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mảng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mang tính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điệu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khái quát cao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nói lên ý nghĩa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đó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Yếu tố dân tộc trong thiết kế logo thể hiện ở cách lựa chọn hình ảnh, ngôn ngữ tạo hình, cách tiếp cận bản s</a:t>
            </a:r>
            <a:r>
              <a:rPr lang="en-US" altLang="vi-VN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vi-VN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hóa, kinh tế, xã hội của các tổ chức,</a:t>
            </a:r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vi-VN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vi-VN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Logo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 do</a:t>
            </a:r>
            <a:endParaRPr lang="vi-VN" altLang="vi-VN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2515</TotalTime>
  <Words>1518</Words>
  <Application>Microsoft Office PowerPoint</Application>
  <PresentationFormat>Widescreen</PresentationFormat>
  <Paragraphs>183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.VnCentury SchoolbookH</vt:lpstr>
      <vt:lpstr>.VnMystical</vt:lpstr>
      <vt:lpstr>.VnShelley Allegro</vt:lpstr>
      <vt:lpstr>.VnTime</vt:lpstr>
      <vt:lpstr>.VnTimeH</vt:lpstr>
      <vt:lpstr>.VnVogueH</vt:lpstr>
      <vt:lpstr>Arial</vt:lpstr>
      <vt:lpstr>Calibri</vt:lpstr>
      <vt:lpstr>Franklin Gothic Book</vt:lpstr>
      <vt:lpstr>Franklin Gothic Medium</vt:lpstr>
      <vt:lpstr>Garamond</vt:lpstr>
      <vt:lpstr>Open Sans</vt:lpstr>
      <vt:lpstr>times new roman</vt:lpstr>
      <vt:lpstr>times new roman</vt:lpstr>
      <vt:lpstr>VNI-Allegie</vt:lpstr>
      <vt:lpstr>VNI-Diudang</vt:lpstr>
      <vt:lpstr>Wingdings</vt:lpstr>
      <vt:lpstr>Angles</vt:lpstr>
      <vt:lpstr>1_Stream</vt:lpstr>
      <vt:lpstr>PowerPoint Presentation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TiÕt 5  th­êng thøc mÜ thuËt mét sè c«ng tr×nh tiªu biÓu cña mÜ thuËt thêi lª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Administrator</cp:lastModifiedBy>
  <cp:revision>202</cp:revision>
  <dcterms:created xsi:type="dcterms:W3CDTF">2022-11-04T07:29:29Z</dcterms:created>
  <dcterms:modified xsi:type="dcterms:W3CDTF">2024-12-05T02:34:45Z</dcterms:modified>
</cp:coreProperties>
</file>