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24" r:id="rId2"/>
    <p:sldId id="329" r:id="rId3"/>
    <p:sldId id="332" r:id="rId4"/>
    <p:sldId id="330" r:id="rId5"/>
    <p:sldId id="331" r:id="rId6"/>
    <p:sldId id="258" r:id="rId7"/>
    <p:sldId id="646" r:id="rId8"/>
    <p:sldId id="284" r:id="rId9"/>
    <p:sldId id="647" r:id="rId10"/>
    <p:sldId id="652" r:id="rId11"/>
    <p:sldId id="648" r:id="rId12"/>
    <p:sldId id="655" r:id="rId13"/>
    <p:sldId id="656" r:id="rId14"/>
    <p:sldId id="640" r:id="rId15"/>
    <p:sldId id="642" r:id="rId16"/>
    <p:sldId id="651" r:id="rId17"/>
    <p:sldId id="649" r:id="rId18"/>
    <p:sldId id="654" r:id="rId19"/>
    <p:sldId id="653" r:id="rId20"/>
    <p:sldId id="641" r:id="rId21"/>
    <p:sldId id="676" r:id="rId22"/>
    <p:sldId id="657" r:id="rId23"/>
    <p:sldId id="267" r:id="rId24"/>
    <p:sldId id="644" r:id="rId25"/>
    <p:sldId id="272" r:id="rId26"/>
    <p:sldId id="273" r:id="rId27"/>
    <p:sldId id="274" r:id="rId28"/>
    <p:sldId id="275" r:id="rId29"/>
    <p:sldId id="276" r:id="rId30"/>
    <p:sldId id="277" r:id="rId31"/>
    <p:sldId id="279" r:id="rId32"/>
    <p:sldId id="280" r:id="rId33"/>
    <p:sldId id="278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0000"/>
    <a:srgbClr val="FF3300"/>
    <a:srgbClr val="CC3300"/>
    <a:srgbClr val="996633"/>
    <a:srgbClr val="5461DC"/>
    <a:srgbClr val="99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94434" autoAdjust="0"/>
  </p:normalViewPr>
  <p:slideViewPr>
    <p:cSldViewPr snapToGrid="0" showGuides="1">
      <p:cViewPr varScale="1">
        <p:scale>
          <a:sx n="65" d="100"/>
          <a:sy n="65" d="100"/>
        </p:scale>
        <p:origin x="-620" y="-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t>09/01/2026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99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t>09/01/2026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x-none"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t>09/01/2026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t>09/01/2026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t>09/01/2026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t>09/01/2026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t>09/01/2026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t>09/01/2026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t>09/01/2026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slide" Target="slide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26" Type="http://schemas.openxmlformats.org/officeDocument/2006/relationships/image" Target="../media/image27.png"/><Relationship Id="rId3" Type="http://schemas.openxmlformats.org/officeDocument/2006/relationships/slide" Target="slide25.xml"/><Relationship Id="rId21" Type="http://schemas.openxmlformats.org/officeDocument/2006/relationships/slide" Target="slide33.xml"/><Relationship Id="rId7" Type="http://schemas.openxmlformats.org/officeDocument/2006/relationships/image" Target="../media/image20.png"/><Relationship Id="rId12" Type="http://schemas.openxmlformats.org/officeDocument/2006/relationships/slide" Target="slide28.xml"/><Relationship Id="rId17" Type="http://schemas.microsoft.com/office/2007/relationships/hdphoto" Target="../media/hdphoto8.wdp"/><Relationship Id="rId25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image" Target="../media/image23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microsoft.com/office/2007/relationships/hdphoto" Target="../media/hdphoto6.wdp"/><Relationship Id="rId24" Type="http://schemas.openxmlformats.org/officeDocument/2006/relationships/image" Target="../media/image25.GIF"/><Relationship Id="rId5" Type="http://schemas.microsoft.com/office/2007/relationships/hdphoto" Target="../media/hdphoto4.wdp"/><Relationship Id="rId15" Type="http://schemas.openxmlformats.org/officeDocument/2006/relationships/slide" Target="slide29.xml"/><Relationship Id="rId23" Type="http://schemas.openxmlformats.org/officeDocument/2006/relationships/slide" Target="slide32.xml"/><Relationship Id="rId28" Type="http://schemas.openxmlformats.org/officeDocument/2006/relationships/image" Target="../media/image28.GIF"/><Relationship Id="rId10" Type="http://schemas.openxmlformats.org/officeDocument/2006/relationships/image" Target="../media/image21.png"/><Relationship Id="rId19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slide" Target="slide27.xml"/><Relationship Id="rId14" Type="http://schemas.microsoft.com/office/2007/relationships/hdphoto" Target="../media/hdphoto7.wdp"/><Relationship Id="rId22" Type="http://schemas.openxmlformats.org/officeDocument/2006/relationships/slide" Target="slide31.xml"/><Relationship Id="rId27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24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microsoft.com/office/2007/relationships/hdphoto" Target="../media/hdphoto1.wdp"/><Relationship Id="rId9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02845" y="10249"/>
            <a:ext cx="618631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</a:p>
          <a:p>
            <a:pPr algn="ctr">
              <a:defRPr/>
            </a:pP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hiểu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Ý</a:t>
            </a:r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ĐỒNG ĐỘI</a:t>
            </a:r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3141663" y="2133600"/>
            <a:ext cx="3048000" cy="1905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1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3141663" y="4065588"/>
            <a:ext cx="3048000" cy="1905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3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6200775" y="4065588"/>
            <a:ext cx="3048000" cy="19050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4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6200775" y="2133600"/>
            <a:ext cx="3048000" cy="1905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0" dirty="0"/>
              <a:t>2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9906000" y="6248400"/>
            <a:ext cx="762000" cy="636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i trò của khí Ox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64620" cy="6018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1480" y="564199"/>
            <a:ext cx="11308080" cy="58515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Thành phần không khí gần bề mặt đất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Gồm 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Khí ni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tơ (N2)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78%.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Khí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ôxi (O2)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21% 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và 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khí khác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1</a:t>
            </a:r>
            <a:r>
              <a:rPr lang="nl-N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>
              <a:buFontTx/>
              <a:buChar char="-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này có vai trò rất quan trọng đối với tự nhiên và đời sống.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03" y="621472"/>
            <a:ext cx="7028597" cy="5520021"/>
          </a:xfrm>
        </p:spPr>
      </p:pic>
      <p:sp>
        <p:nvSpPr>
          <p:cNvPr id="4" name="Cloud Callout 3"/>
          <p:cNvSpPr/>
          <p:nvPr/>
        </p:nvSpPr>
        <p:spPr>
          <a:xfrm>
            <a:off x="259308" y="1419367"/>
            <a:ext cx="4571999" cy="3439236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ảnh,kết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2388" y="245660"/>
            <a:ext cx="4667534" cy="5868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TÂNG KHÍ QUYỂN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</p:nvPr>
        </p:nvGraphicFramePr>
        <p:xfrm>
          <a:off x="623248" y="888787"/>
          <a:ext cx="10972800" cy="4420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  <a:gridCol w="2743200"/>
              </a:tblGrid>
              <a:tr h="1473397"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3397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73397"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34802"/>
              </p:ext>
            </p:extLst>
          </p:nvPr>
        </p:nvGraphicFramePr>
        <p:xfrm>
          <a:off x="204717" y="976392"/>
          <a:ext cx="11764370" cy="5563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164"/>
                <a:gridCol w="4695987"/>
                <a:gridCol w="3413649"/>
                <a:gridCol w="2774570"/>
              </a:tblGrid>
              <a:tr h="1012348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2327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2827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63880" y="137160"/>
            <a:ext cx="4709160" cy="4419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CÁC TÂNG KHÍ QUYỂN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08824" y="3254644"/>
            <a:ext cx="267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nước,thỉnh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77330" y="2144112"/>
            <a:ext cx="1678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&gt; 50 km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32311" y="2144112"/>
            <a:ext cx="301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Tx/>
              <a:buChar char="-"/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16-50km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6129" y="2082557"/>
            <a:ext cx="297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8-16 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4820" y="3254644"/>
            <a:ext cx="293941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khí chuyển dộng theo chiều ngang.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lớp ô dôn có tác dụng hấp thụ, ngăn các tia bức xạ có hại của </a:t>
            </a: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sinh vật và con người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65578" y="3254644"/>
            <a:ext cx="38623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l-NL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 luôn chuyển động theo chiều thẳng đứng.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Là nơi sinh ra các hiện tượng khí tượng :mây, mưa, sấm chớp…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Càng lên cao nhiệt độ không khí càng </a:t>
            </a:r>
            <a:r>
              <a:rPr lang="nl-NL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6719" y="289561"/>
          <a:ext cx="11079480" cy="591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4845"/>
                <a:gridCol w="4851475"/>
                <a:gridCol w="3693160"/>
              </a:tblGrid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hình thành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chính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nóng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lạnh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lục địa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đại dương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48167" y="1801504"/>
            <a:ext cx="413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24883" y="1586060"/>
            <a:ext cx="345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633" y="2988860"/>
            <a:ext cx="423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24883" y="2909276"/>
            <a:ext cx="3234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9110" y="4084021"/>
            <a:ext cx="423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531" y="5404513"/>
            <a:ext cx="37804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22775" y="3878717"/>
            <a:ext cx="2838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9725" y="5404513"/>
            <a:ext cx="2879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609" y="883929"/>
            <a:ext cx="10107304" cy="539404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 khí: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b="1" dirty="0">
                <a:latin typeface="+mj-lt"/>
              </a:rPr>
              <a:t>- Khối khí nóng </a:t>
            </a:r>
            <a:r>
              <a:rPr lang="vi-VN" dirty="0">
                <a:latin typeface="+mj-lt"/>
              </a:rPr>
              <a:t>hình thành trên các vùng vĩ độ thấp, có nhiệt độ tương đối cao.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 smtClean="0">
                <a:latin typeface="+mj-lt"/>
              </a:rPr>
              <a:t>- </a:t>
            </a:r>
            <a:r>
              <a:rPr lang="vi-VN" b="1" dirty="0">
                <a:latin typeface="+mj-lt"/>
              </a:rPr>
              <a:t>Khối khí lạnh </a:t>
            </a:r>
            <a:r>
              <a:rPr lang="vi-VN" dirty="0">
                <a:latin typeface="+mj-lt"/>
              </a:rPr>
              <a:t>hình thành trên các vùng vĩ độ cao, có nhiệt độ </a:t>
            </a:r>
            <a:r>
              <a:rPr lang="vi-VN" dirty="0" smtClean="0">
                <a:latin typeface="+mj-lt"/>
              </a:rPr>
              <a:t>tương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đối </a:t>
            </a:r>
            <a:r>
              <a:rPr lang="vi-VN" dirty="0">
                <a:latin typeface="+mj-lt"/>
              </a:rPr>
              <a:t>thấp.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 smtClean="0">
                <a:latin typeface="+mj-lt"/>
              </a:rPr>
              <a:t>- </a:t>
            </a:r>
            <a:r>
              <a:rPr lang="vi-VN" b="1" dirty="0">
                <a:latin typeface="+mj-lt"/>
              </a:rPr>
              <a:t>Khối khí đại dương </a:t>
            </a:r>
            <a:r>
              <a:rPr lang="vi-VN" dirty="0">
                <a:latin typeface="+mj-lt"/>
              </a:rPr>
              <a:t>hình thành trên các biền và đại dương, có độ ẩm lớn.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 smtClean="0">
                <a:latin typeface="+mj-lt"/>
              </a:rPr>
              <a:t>- </a:t>
            </a:r>
            <a:r>
              <a:rPr lang="vi-VN" b="1" dirty="0">
                <a:latin typeface="+mj-lt"/>
              </a:rPr>
              <a:t>Khối khí lục địa </a:t>
            </a:r>
            <a:r>
              <a:rPr lang="vi-VN" dirty="0">
                <a:latin typeface="+mj-lt"/>
              </a:rPr>
              <a:t>hình thành trên các vùng đất liền, có tính chất tương đối khô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819784"/>
            <a:ext cx="11201400" cy="5260975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x-non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3: Điền từ còn thiếu vào đoạn sau:</a:t>
            </a:r>
            <a:endParaRPr lang="vi-VN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lang="vi-VN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TRÁI ĐẤT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N(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600502"/>
            <a:ext cx="9580729" cy="578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364"/>
            <a:ext cx="10515600" cy="5958599"/>
          </a:xfrm>
        </p:spPr>
        <p:txBody>
          <a:bodyPr/>
          <a:lstStyle/>
          <a:p>
            <a:pPr marL="0" indent="0">
              <a:buNone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Khí áp. Các đai khí áp trên Trái Đất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Khí áp: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Sức ép của không khí lên bề mặt Trái Đất gọi là khí áp.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Đơn vị đo khí áp là mm thủy ngân.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 đai khí áp trên Trái đất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Khí áp được phân bố trên TRÁI ĐẤT thành các đai khí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khí áp cao từ xích đạo về cực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Các đai áp thấp nằm ở khoảng vĩ độ 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khoảng vĩ độ 60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và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Các đai áp cao nằm ở khoảng vĩ độ 30</a:t>
            </a:r>
            <a:r>
              <a:rPr lang="vi-VN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và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và </a:t>
            </a:r>
            <a:r>
              <a:rPr lang="en-US" alt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cực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23656" y="2057400"/>
            <a:ext cx="6699270" cy="238052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88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KHÔNG KHÍ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01486"/>
          <a:ext cx="12039600" cy="57943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1862"/>
                <a:gridCol w="4782598"/>
                <a:gridCol w="4605140"/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Loại gió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Phạm vi gió thổi.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Hướng gió</a:t>
                      </a:r>
                      <a:r>
                        <a:rPr lang="vi-VN" sz="2500">
                          <a:effectLst/>
                          <a:latin typeface="+mj-lt"/>
                        </a:rPr>
                        <a:t>.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1/</a:t>
                      </a:r>
                      <a:r>
                        <a:rPr lang="en-US" sz="2500">
                          <a:effectLst/>
                          <a:latin typeface="+mj-lt"/>
                        </a:rPr>
                        <a:t>Đông cực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a/</a:t>
                      </a:r>
                      <a:r>
                        <a:rPr lang="it-IT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it-IT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it-IT" sz="2500">
                          <a:effectLst/>
                          <a:latin typeface="+mj-lt"/>
                        </a:rPr>
                        <a:t>B và N về XĐ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E/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TN,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TB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2/</a:t>
                      </a:r>
                      <a:r>
                        <a:rPr lang="it-IT" sz="2500">
                          <a:effectLst/>
                          <a:latin typeface="+mj-lt"/>
                        </a:rPr>
                        <a:t>Tín phong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b/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+mj-lt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+mj-lt"/>
                        </a:rPr>
                        <a:t> 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F/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Bắc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ĐB, 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+mj-lt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+mj-lt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+mj-lt"/>
                        </a:rPr>
                        <a:t> ĐN</a:t>
                      </a:r>
                      <a:endParaRPr lang="x-none" sz="2500" dirty="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+mj-lt"/>
                        </a:rPr>
                        <a:t> 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3/</a:t>
                      </a:r>
                      <a:r>
                        <a:rPr lang="en-US" sz="2500">
                          <a:effectLst/>
                          <a:latin typeface="+mj-lt"/>
                        </a:rPr>
                        <a:t>Tây ôn đới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 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c/</a:t>
                      </a:r>
                      <a:r>
                        <a:rPr lang="en-US" sz="2500">
                          <a:effectLst/>
                          <a:latin typeface="+mj-lt"/>
                        </a:rPr>
                        <a:t>Từ khoảng các vĩ độ 30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 lên khoảng các vĩ độ 60</a:t>
                      </a:r>
                      <a:r>
                        <a:rPr lang="en-US" sz="2500" baseline="30000">
                          <a:effectLst/>
                          <a:latin typeface="+mj-lt"/>
                        </a:rPr>
                        <a:t>0</a:t>
                      </a:r>
                      <a:r>
                        <a:rPr lang="en-US" sz="2500">
                          <a:effectLst/>
                          <a:latin typeface="+mj-lt"/>
                        </a:rPr>
                        <a:t>B và 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+mj-lt"/>
                        </a:rPr>
                        <a:t>G/</a:t>
                      </a:r>
                      <a:r>
                        <a:rPr lang="en-US" sz="2500">
                          <a:effectLst/>
                          <a:latin typeface="+mj-lt"/>
                        </a:rPr>
                        <a:t>ở nửa cầu B, gió hướng ĐB, </a:t>
                      </a:r>
                      <a:endParaRPr lang="x-none" sz="2500">
                        <a:effectLst/>
                        <a:latin typeface="+mj-lt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+mj-lt"/>
                        </a:rPr>
                        <a:t>ở nửa cầu N, gió hướng ĐN</a:t>
                      </a:r>
                      <a:endParaRPr lang="x-none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+mj-lt"/>
                        </a:rPr>
                        <a:t>Gió là………………………………………………………………………………………</a:t>
                      </a:r>
                      <a:endParaRPr lang="x-none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20834" y="68786"/>
            <a:ext cx="101812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4: Nối những đơn vị kiến thức ở cột A_B_C để tạo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hệ thống kiến thức đầy đủ </a:t>
            </a:r>
            <a:endParaRPr kumimoji="0" lang="vi-VN" altLang="x-none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x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kiến thức còn thiếu v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dấu </a:t>
            </a:r>
            <a:r>
              <a:rPr kumimoji="0" lang="vi-VN" altLang="x-none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vi-VN" altLang="x-non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54842" y="1276065"/>
          <a:ext cx="11286697" cy="55000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9618"/>
                <a:gridCol w="4943481"/>
                <a:gridCol w="4623598"/>
              </a:tblGrid>
              <a:tr h="11018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gió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vi gió thổi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Hướng gió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628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it-IT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</a:t>
                      </a: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Từ khoảng các vĩ độ 30</a:t>
                      </a:r>
                      <a:r>
                        <a:rPr lang="it-IT" sz="2800" b="1" baseline="30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về XĐ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Bắc  hướng ĐB, 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Nam  hướng ĐN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827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 đới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30</a:t>
                      </a:r>
                      <a:r>
                        <a:rPr lang="vi-VN" sz="2800" b="1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lên khoảng các vĩ độ 60</a:t>
                      </a:r>
                      <a:r>
                        <a:rPr lang="vi-VN" sz="2800" b="1" baseline="300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B, gió hướng TN, 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N, gió hướng TB</a:t>
                      </a:r>
                      <a:endParaRPr lang="en-US" sz="28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452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</a:t>
                      </a:r>
                      <a:r>
                        <a:rPr lang="vi-VN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90</a:t>
                      </a:r>
                      <a:r>
                        <a:rPr lang="vi-VN" sz="28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Bvà N về 60</a:t>
                      </a:r>
                      <a:r>
                        <a:rPr lang="vi-VN" sz="28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B, gió hướng ĐB,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N, gió hướng ĐN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4023" y="163773"/>
            <a:ext cx="7861111" cy="750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5.Gió.Các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116162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20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6960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53086" y="2362200"/>
            <a:ext cx="2085827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GIÓ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Oval 6">
            <a:hlinkClick r:id="rId3" action="ppaction://hlinksldjump"/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hlinkClick r:id="rId3" action="ppaction://hlinksldjump"/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10418" y="2362200"/>
            <a:ext cx="2371162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ÔXY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9829800" y="6096000"/>
            <a:ext cx="800100" cy="762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62992" y="2362200"/>
            <a:ext cx="3466013" cy="254589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80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</a:t>
            </a:r>
            <a:r>
              <a:rPr lang="en-US" sz="80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ZÔN</a:t>
            </a:r>
          </a:p>
          <a:p>
            <a:pPr algn="ctr">
              <a:lnSpc>
                <a:spcPct val="150000"/>
              </a:lnSpc>
              <a:defRPr/>
            </a:pPr>
            <a:endParaRPr lang="en-US" sz="30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/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4" name="Picture 24" descr="SailBo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/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7" name="Picture 27" descr="Earth-16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/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x-none" sz="4800" b="1" i="1" u="sng" dirty="0">
                <a:solidFill>
                  <a:srgbClr val="FF0000"/>
                </a:solidFill>
              </a:rPr>
              <a:t> 15</a:t>
            </a:r>
            <a:r>
              <a:rPr lang="en-US" altLang="x-none" sz="4800" u="sng" dirty="0">
                <a:solidFill>
                  <a:srgbClr val="FF0000"/>
                </a:solidFill>
              </a:rPr>
              <a:t/>
            </a:r>
            <a:br>
              <a:rPr lang="en-US" altLang="x-none" sz="4800" u="sng" dirty="0">
                <a:solidFill>
                  <a:srgbClr val="FF0000"/>
                </a:solidFill>
              </a:rPr>
            </a:br>
            <a:endParaRPr lang="en-US" altLang="x-none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82" y="116115"/>
            <a:ext cx="9727098" cy="6574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234950" y="230899"/>
            <a:ext cx="11722100" cy="685637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x-none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x-none" sz="2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/>
          <p:cNvPicPr>
            <a:picLocks noChangeAspect="1" noChangeArrowheads="1" noCrop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0629900" y="291142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976779"/>
            <a:ext cx="11957051" cy="5865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……..………………………………………………………………………………………………………………………………………………………………………………………………….………………………..………………………………………………………………………………</a:t>
            </a: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37160"/>
            <a:ext cx="11719560" cy="6499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987</Words>
  <Application>Microsoft Office PowerPoint</Application>
  <PresentationFormat>Custom</PresentationFormat>
  <Paragraphs>167</Paragraphs>
  <Slides>33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265</cp:revision>
  <dcterms:created xsi:type="dcterms:W3CDTF">2021-06-18T15:04:00Z</dcterms:created>
  <dcterms:modified xsi:type="dcterms:W3CDTF">2026-01-09T03:30:43Z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ADE38366F70741469A839B42649FF9EF_13</vt:lpwstr>
  </property>
  <property fmtid="{D5CDD505-2E9C-101B-9397-08002B2CF9AE}" pid="3" name="KSOProductBuildVer">
    <vt:lpwstr>1033-12.2.0.13489</vt:lpwstr>
  </property>
</Properties>
</file>