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61"/>
  </p:notesMasterIdLst>
  <p:sldIdLst>
    <p:sldId id="1080" r:id="rId5"/>
    <p:sldId id="1163" r:id="rId6"/>
    <p:sldId id="1172" r:id="rId7"/>
    <p:sldId id="1176" r:id="rId8"/>
    <p:sldId id="1125" r:id="rId9"/>
    <p:sldId id="1175" r:id="rId10"/>
    <p:sldId id="1181" r:id="rId11"/>
    <p:sldId id="1173" r:id="rId12"/>
    <p:sldId id="1174" r:id="rId13"/>
    <p:sldId id="1178" r:id="rId14"/>
    <p:sldId id="1180" r:id="rId15"/>
    <p:sldId id="1182" r:id="rId16"/>
    <p:sldId id="1184" r:id="rId17"/>
    <p:sldId id="1183" r:id="rId18"/>
    <p:sldId id="1185" r:id="rId19"/>
    <p:sldId id="1186" r:id="rId20"/>
    <p:sldId id="1187" r:id="rId21"/>
    <p:sldId id="1188" r:id="rId22"/>
    <p:sldId id="1189" r:id="rId23"/>
    <p:sldId id="1190" r:id="rId24"/>
    <p:sldId id="1170" r:id="rId25"/>
    <p:sldId id="1193" r:id="rId26"/>
    <p:sldId id="1191" r:id="rId27"/>
    <p:sldId id="1194" r:id="rId28"/>
    <p:sldId id="1195" r:id="rId29"/>
    <p:sldId id="1196" r:id="rId30"/>
    <p:sldId id="1197" r:id="rId31"/>
    <p:sldId id="1192" r:id="rId32"/>
    <p:sldId id="1198" r:id="rId33"/>
    <p:sldId id="1199" r:id="rId34"/>
    <p:sldId id="1200" r:id="rId35"/>
    <p:sldId id="1201" r:id="rId36"/>
    <p:sldId id="1203" r:id="rId37"/>
    <p:sldId id="1204" r:id="rId38"/>
    <p:sldId id="1205" r:id="rId39"/>
    <p:sldId id="1211" r:id="rId40"/>
    <p:sldId id="1212" r:id="rId41"/>
    <p:sldId id="1213" r:id="rId42"/>
    <p:sldId id="1214" r:id="rId43"/>
    <p:sldId id="1215" r:id="rId44"/>
    <p:sldId id="1206" r:id="rId45"/>
    <p:sldId id="1208" r:id="rId46"/>
    <p:sldId id="1209" r:id="rId47"/>
    <p:sldId id="1210" r:id="rId48"/>
    <p:sldId id="1216" r:id="rId49"/>
    <p:sldId id="1218" r:id="rId50"/>
    <p:sldId id="1219" r:id="rId51"/>
    <p:sldId id="1221" r:id="rId52"/>
    <p:sldId id="1220" r:id="rId53"/>
    <p:sldId id="1222" r:id="rId54"/>
    <p:sldId id="1223" r:id="rId55"/>
    <p:sldId id="1225" r:id="rId56"/>
    <p:sldId id="1224" r:id="rId57"/>
    <p:sldId id="1226" r:id="rId58"/>
    <p:sldId id="1227" r:id="rId59"/>
    <p:sldId id="1167"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0882" autoAdjust="0"/>
  </p:normalViewPr>
  <p:slideViewPr>
    <p:cSldViewPr snapToGrid="0">
      <p:cViewPr varScale="1">
        <p:scale>
          <a:sx n="70" d="100"/>
          <a:sy n="70" d="100"/>
        </p:scale>
        <p:origin x="-84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THU NGUYỄN</a:t>
            </a:r>
            <a:r>
              <a:rPr lang="en-US" baseline="0" smtClean="0"/>
              <a:t> 0368218377</a:t>
            </a:r>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564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48</a:t>
            </a:fld>
            <a:endParaRPr lang="en-US" altLang="zh-CN" smtClean="0">
              <a:latin typeface="等线"/>
              <a:ea typeface="等线"/>
              <a:cs typeface="等线"/>
            </a:endParaRPr>
          </a:p>
        </p:txBody>
      </p:sp>
    </p:spTree>
    <p:extLst>
      <p:ext uri="{BB962C8B-B14F-4D97-AF65-F5344CB8AC3E}">
        <p14:creationId xmlns:p14="http://schemas.microsoft.com/office/powerpoint/2010/main" val="3891710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52</a:t>
            </a:fld>
            <a:endParaRPr lang="en-US" altLang="zh-CN" smtClean="0">
              <a:latin typeface="等线"/>
              <a:ea typeface="等线"/>
              <a:cs typeface="等线"/>
            </a:endParaRPr>
          </a:p>
        </p:txBody>
      </p:sp>
    </p:spTree>
    <p:extLst>
      <p:ext uri="{BB962C8B-B14F-4D97-AF65-F5344CB8AC3E}">
        <p14:creationId xmlns:p14="http://schemas.microsoft.com/office/powerpoint/2010/main" val="28977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THU NGUYỄN</a:t>
            </a:r>
            <a:r>
              <a:rPr lang="en-US" baseline="0" smtClean="0"/>
              <a:t> 0368218377</a:t>
            </a:r>
            <a:endParaRPr lang="en-US" smtClean="0"/>
          </a:p>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56</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mtClean="0"/>
              <a:t>THU NGUYỄN</a:t>
            </a:r>
            <a:r>
              <a:rPr lang="en-US" baseline="0" smtClean="0"/>
              <a:t> 0368218377</a:t>
            </a:r>
            <a:endParaRPr lang="en-US" smtClean="0"/>
          </a:p>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smtClean="0">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THU NGUYỄN</a:t>
            </a:r>
            <a:r>
              <a:rPr lang="en-US" baseline="0" smtClean="0"/>
              <a:t> 0368218377</a:t>
            </a:r>
            <a:endParaRPr lang="en-US" smtClean="0"/>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30667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65268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5668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8142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74533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5591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2225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xmlns=""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xmlns=""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xmlns=""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xmlns=""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xmlns=""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xmlns=""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xmlns=""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xmlns=""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xmlns=""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xmlns=""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xmlns=""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xmlns=""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xmlns=""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xmlns=""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xmlns=""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xmlns=""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xmlns=""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xmlns=""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xmlns=""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xmlns=""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xmlns=""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xmlns=""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xmlns=""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xmlns=""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xmlns=""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xmlns=""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xmlns=""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xmlns=""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xmlns=""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xmlns=""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xmlns="">
        <p15:guide id="1" orient="horz" pos="2341">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xmlns=""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xmlns=""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xmlns=""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xmlns=""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xmlns=""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xmlns=""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xmlns=""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xmlns=""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xmlns=""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xmlns=""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xmlns=""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xmlns=""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xmlns=""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xmlns=""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xmlns=""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xmlns=""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3.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25/11/2024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71.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11.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71.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1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51.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 Id="rId43" Type="http://schemas.openxmlformats.org/officeDocument/2006/relationships/image" Target="../media/image6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09165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 </a:t>
            </a:r>
            <a:r>
              <a:rPr lang="vi-VN" sz="3200" b="1">
                <a:solidFill>
                  <a:schemeClr val="tx1"/>
                </a:solidFill>
                <a:latin typeface="+mj-lt"/>
              </a:rPr>
              <a:t>ĐỌC VĂN BẢN:    </a:t>
            </a:r>
            <a:r>
              <a:rPr lang="en-US" sz="3200">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NHI</a:t>
            </a:r>
          </a:p>
          <a:p>
            <a:pPr algn="ctr"/>
            <a:r>
              <a:rPr lang="en-US" sz="3200">
                <a:solidFill>
                  <a:schemeClr val="tx1"/>
                </a:solidFill>
                <a:latin typeface="Times New Roman" panose="02020603050405020304" pitchFamily="18" charset="0"/>
                <a:cs typeface="Times New Roman" panose="02020603050405020304" pitchFamily="18" charset="0"/>
              </a:rPr>
              <a:t>( Trần văn Toàn)</a:t>
            </a: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086471"/>
            <a:ext cx="6096000" cy="249684"/>
          </a:xfrm>
          <a:prstGeom prst="rect">
            <a:avLst/>
          </a:prstGeom>
        </p:spPr>
        <p:txBody>
          <a:bodyPr>
            <a:spAutoFit/>
          </a:bodyPr>
          <a:lstStyle/>
          <a:p>
            <a:pPr>
              <a:lnSpc>
                <a:spcPct val="107000"/>
              </a:lnSpc>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449179" y="1909011"/>
            <a:ext cx="2374232" cy="218172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nSpc>
                <a:spcPct val="107000"/>
              </a:lnSpc>
              <a:spcAft>
                <a:spcPts val="0"/>
              </a:spcAft>
            </a:pPr>
            <a:r>
              <a:rPr lang="en-US" sz="32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Tác phẩm</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4" name="Right Arrow 3"/>
          <p:cNvSpPr/>
          <p:nvPr/>
        </p:nvSpPr>
        <p:spPr>
          <a:xfrm>
            <a:off x="2823411" y="1775846"/>
            <a:ext cx="6609347" cy="262125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07000"/>
              </a:lnSpc>
              <a:spcAft>
                <a:spcPts val="0"/>
              </a:spcAft>
            </a:pPr>
            <a:r>
              <a:rPr lang="en-US" sz="36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Kiểu loại văn bản: nghị luận văn học</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657347" y="1909011"/>
            <a:ext cx="2380952" cy="3990476"/>
          </a:xfrm>
          <a:prstGeom prst="rect">
            <a:avLst/>
          </a:prstGeom>
        </p:spPr>
      </p:pic>
    </p:spTree>
    <p:extLst>
      <p:ext uri="{BB962C8B-B14F-4D97-AF65-F5344CB8AC3E}">
        <p14:creationId xmlns:p14="http://schemas.microsoft.com/office/powerpoint/2010/main" val="30398262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2062103"/>
          </a:xfrm>
          <a:prstGeom prst="rect">
            <a:avLst/>
          </a:prstGeom>
          <a:noFill/>
        </p:spPr>
        <p:txBody>
          <a:bodyPr wrap="square" rtlCol="0">
            <a:spAutoFit/>
          </a:bodyPr>
          <a:lstStyle/>
          <a:p>
            <a:pPr marL="571500" indent="-571500">
              <a:buAutoNum type="romanUcPeriod"/>
            </a:pPr>
            <a:r>
              <a:rPr lang="en-US" sz="3200" b="1" smtClean="0">
                <a:latin typeface="Times New Roman" panose="02020603050405020304" pitchFamily="18" charset="0"/>
                <a:cs typeface="Times New Roman" panose="02020603050405020304" pitchFamily="18" charset="0"/>
              </a:rPr>
              <a:t>ĐỌC </a:t>
            </a:r>
            <a:r>
              <a:rPr lang="en-US" sz="3200" b="1">
                <a:latin typeface="Times New Roman" panose="02020603050405020304" pitchFamily="18" charset="0"/>
                <a:cs typeface="Times New Roman" panose="02020603050405020304" pitchFamily="18" charset="0"/>
              </a:rPr>
              <a:t>– TÌM HIỂU </a:t>
            </a:r>
            <a:r>
              <a:rPr lang="en-US" sz="3200" b="1" smtClean="0">
                <a:latin typeface="Times New Roman" panose="02020603050405020304" pitchFamily="18" charset="0"/>
                <a:cs typeface="Times New Roman" panose="02020603050405020304" pitchFamily="18" charset="0"/>
              </a:rPr>
              <a:t>CHUNG</a:t>
            </a:r>
          </a:p>
          <a:p>
            <a:r>
              <a:rPr lang="en-US" sz="3200" b="1">
                <a:latin typeface="Times New Roman" panose="02020603050405020304" pitchFamily="18" charset="0"/>
                <a:cs typeface="Times New Roman" panose="02020603050405020304" pitchFamily="18" charset="0"/>
              </a:rPr>
              <a:t>II. ĐỌC- TÌM HIỂU CHI </a:t>
            </a:r>
            <a:r>
              <a:rPr lang="en-US" sz="3200" b="1" smtClean="0">
                <a:latin typeface="Times New Roman" panose="02020603050405020304" pitchFamily="18" charset="0"/>
                <a:cs typeface="Times New Roman" panose="02020603050405020304" pitchFamily="18" charset="0"/>
              </a:rPr>
              <a:t>TIẾT</a:t>
            </a:r>
          </a:p>
          <a:p>
            <a:r>
              <a:rPr lang="en-US" sz="3200" b="1">
                <a:latin typeface="Times New Roman" panose="02020603050405020304" pitchFamily="18" charset="0"/>
                <a:cs typeface="Times New Roman" panose="02020603050405020304" pitchFamily="18" charset="0"/>
              </a:rPr>
              <a:t>1. Xác định vấn đề bàn luận và bố cục</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752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347" y="620620"/>
            <a:ext cx="11165305" cy="48667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200000"/>
              </a:lnSpc>
              <a:spcAft>
                <a:spcPts val="0"/>
              </a:spcAft>
              <a:tabLst>
                <a:tab pos="101600" algn="l"/>
              </a:tabLst>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a:t>
            </a:r>
            <a:r>
              <a:rPr lang="en-US"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tabLst>
                <a:tab pos="101600" algn="l"/>
              </a:tabLst>
            </a:pP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bàn luận về vấn đề gì? Theo em, phạm vi của vấn đề bàn luận trong văn bản này có gì khác với văn bản “Người con gái Nam Xương” – một bi kịch của con người?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tabLst>
                <a:tab pos="101600" algn="l"/>
              </a:tabLst>
            </a:pP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643389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1018" y="2799349"/>
            <a:ext cx="3240505" cy="27592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Đối tượng nghị luận: thể hiện rõ trong nhan đề văn bản:</a:t>
            </a:r>
          </a:p>
        </p:txBody>
      </p:sp>
      <p:sp>
        <p:nvSpPr>
          <p:cNvPr id="5" name="Rounded Rectangle 4"/>
          <p:cNvSpPr/>
          <p:nvPr/>
        </p:nvSpPr>
        <p:spPr>
          <a:xfrm>
            <a:off x="5133472" y="1264319"/>
            <a:ext cx="5807242" cy="17485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phẩm Thằng quỷ nhỏ của Nguyễn Nhật Ánh</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5133472" y="3994486"/>
            <a:ext cx="5807242" cy="17485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 chất của một tác phẩm văn học viết cho thiếu nhi</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xmlns="" id="{EA278526-4C74-B970-5FA7-2D4F747F3840}"/>
              </a:ext>
            </a:extLst>
          </p:cNvPr>
          <p:cNvCxnSpPr>
            <a:cxnSpLocks/>
            <a:stCxn id="3" idx="3"/>
            <a:endCxn id="6" idx="1"/>
          </p:cNvCxnSpPr>
          <p:nvPr/>
        </p:nvCxnSpPr>
        <p:spPr>
          <a:xfrm>
            <a:off x="3381523" y="4178970"/>
            <a:ext cx="1751949" cy="68981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EA278526-4C74-B970-5FA7-2D4F747F3840}"/>
              </a:ext>
            </a:extLst>
          </p:cNvPr>
          <p:cNvCxnSpPr>
            <a:cxnSpLocks/>
            <a:stCxn id="3" idx="3"/>
            <a:endCxn id="5" idx="1"/>
          </p:cNvCxnSpPr>
          <p:nvPr/>
        </p:nvCxnSpPr>
        <p:spPr>
          <a:xfrm flipV="1">
            <a:off x="3381523" y="2138614"/>
            <a:ext cx="1751949" cy="204035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41018" y="26066"/>
            <a:ext cx="3051361" cy="2283997"/>
          </a:xfrm>
          <a:prstGeom prst="rect">
            <a:avLst/>
          </a:prstGeom>
        </p:spPr>
      </p:pic>
    </p:spTree>
    <p:extLst>
      <p:ext uri="{BB962C8B-B14F-4D97-AF65-F5344CB8AC3E}">
        <p14:creationId xmlns:p14="http://schemas.microsoft.com/office/powerpoint/2010/main" val="8209978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9179" y="2021305"/>
            <a:ext cx="2903621" cy="275924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BỐ CỤC</a:t>
            </a:r>
            <a:endParaRPr lang="en-US" sz="3200">
              <a:latin typeface="Times New Roman" panose="02020603050405020304" pitchFamily="18" charset="0"/>
              <a:cs typeface="Times New Roman" panose="02020603050405020304" pitchFamily="18" charset="0"/>
            </a:endParaRPr>
          </a:p>
        </p:txBody>
      </p:sp>
      <p:sp>
        <p:nvSpPr>
          <p:cNvPr id="5" name="Rounded Rectangle 4"/>
          <p:cNvSpPr/>
          <p:nvPr/>
        </p:nvSpPr>
        <p:spPr>
          <a:xfrm>
            <a:off x="4620125" y="906378"/>
            <a:ext cx="6769768" cy="24945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a:t> </a:t>
            </a:r>
            <a:r>
              <a:rPr lang="en-US" sz="3200" smtClean="0">
                <a:latin typeface="Times New Roman" panose="02020603050405020304" pitchFamily="18" charset="0"/>
                <a:cs typeface="Times New Roman" panose="02020603050405020304" pitchFamily="18" charset="0"/>
              </a:rPr>
              <a:t>Phần </a:t>
            </a:r>
            <a:r>
              <a:rPr lang="en-US" sz="3200">
                <a:latin typeface="Times New Roman" panose="02020603050405020304" pitchFamily="18" charset="0"/>
                <a:cs typeface="Times New Roman" panose="02020603050405020304" pitchFamily="18" charset="0"/>
              </a:rPr>
              <a:t>1 (từ đầu đến"... đều là những tạo tác mang tính văn hoá"): Phân tích tác phẩm Thẳng quỷ </a:t>
            </a:r>
            <a:r>
              <a:rPr lang="en-US" sz="3200" smtClean="0">
                <a:latin typeface="Times New Roman" panose="02020603050405020304" pitchFamily="18" charset="0"/>
                <a:cs typeface="Times New Roman" panose="02020603050405020304" pitchFamily="18" charset="0"/>
              </a:rPr>
              <a:t>nhỏ</a:t>
            </a:r>
            <a:endParaRPr lang="en-US" sz="3200">
              <a:latin typeface="Times New Roman" panose="02020603050405020304" pitchFamily="18" charset="0"/>
              <a:cs typeface="Times New Roman" panose="02020603050405020304" pitchFamily="18" charset="0"/>
            </a:endParaRPr>
          </a:p>
        </p:txBody>
      </p:sp>
      <p:sp>
        <p:nvSpPr>
          <p:cNvPr id="6" name="Rounded Rectangle 5"/>
          <p:cNvSpPr/>
          <p:nvPr/>
        </p:nvSpPr>
        <p:spPr>
          <a:xfrm>
            <a:off x="4780547" y="4178970"/>
            <a:ext cx="6641431" cy="22539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en-US" sz="3200" smtClean="0">
                <a:latin typeface="Times New Roman" panose="02020603050405020304" pitchFamily="18" charset="0"/>
                <a:cs typeface="Times New Roman" panose="02020603050405020304" pitchFamily="18" charset="0"/>
              </a:rPr>
              <a:t>Phần </a:t>
            </a:r>
            <a:r>
              <a:rPr lang="en-US" sz="3200">
                <a:latin typeface="Times New Roman" panose="02020603050405020304" pitchFamily="18" charset="0"/>
                <a:cs typeface="Times New Roman" panose="02020603050405020304" pitchFamily="18" charset="0"/>
              </a:rPr>
              <a:t>2 (phần còn lại): Thảo luận về những phẩm chất cần có ở một tác phẩm viết cho thiếu nhi.</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xmlns="" id="{EA278526-4C74-B970-5FA7-2D4F747F3840}"/>
              </a:ext>
            </a:extLst>
          </p:cNvPr>
          <p:cNvCxnSpPr>
            <a:cxnSpLocks/>
          </p:cNvCxnSpPr>
          <p:nvPr/>
        </p:nvCxnSpPr>
        <p:spPr>
          <a:xfrm>
            <a:off x="3352800" y="3449051"/>
            <a:ext cx="1299410" cy="1652339"/>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EA278526-4C74-B970-5FA7-2D4F747F3840}"/>
              </a:ext>
            </a:extLst>
          </p:cNvPr>
          <p:cNvCxnSpPr>
            <a:cxnSpLocks/>
          </p:cNvCxnSpPr>
          <p:nvPr/>
        </p:nvCxnSpPr>
        <p:spPr>
          <a:xfrm flipV="1">
            <a:off x="3352800" y="2021305"/>
            <a:ext cx="1299410" cy="137962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281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2" y="87942"/>
            <a:ext cx="11758862" cy="57161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 tượng của văn bản khác so với  văn bản hôm trước chúng ta tìm hiểu:</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 bản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 con gái Nam Xương- một bi kịch của con người</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Chỉ tìm hiểu về 1 tác phẩm cụ thể bài viết của nhà nghiên cứu Nguyễn Đăng Na tập trung vào 1 tác phẩm cụ thể là Người con gái Nam </a:t>
            </a: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Xương-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a:t>
            </a: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 về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 kịch của nhân vật Vũ Nương ở trong tác phẩm.</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a:solidFill>
                  <a:srgbClr val="000000"/>
                </a:solidFill>
                <a:latin typeface="Times New Roman" panose="02020603050405020304" pitchFamily="18" charset="0"/>
                <a:ea typeface="Calibri" panose="020F0502020204030204" pitchFamily="34" charset="0"/>
              </a:rPr>
              <a:t>-  Còn ở trong văn bản ngày hôm nay tác giả Trần Văn Toàn đề cập đến chúng ta đối tượng cũng xuất phát từ 1 tác phẩm cụ thể truyện dài </a:t>
            </a:r>
            <a:r>
              <a:rPr lang="en-US" sz="3200" b="1">
                <a:solidFill>
                  <a:srgbClr val="FF0000"/>
                </a:solidFill>
                <a:latin typeface="Times New Roman" panose="02020603050405020304" pitchFamily="18" charset="0"/>
                <a:ea typeface="Calibri" panose="020F0502020204030204" pitchFamily="34" charset="0"/>
              </a:rPr>
              <a:t>“Thằng quỷ nhỏ Nguyễn Nhật Ánh” </a:t>
            </a:r>
            <a:r>
              <a:rPr lang="en-US" sz="3200">
                <a:solidFill>
                  <a:srgbClr val="000000"/>
                </a:solidFill>
                <a:latin typeface="Times New Roman" panose="02020603050405020304" pitchFamily="18" charset="0"/>
                <a:ea typeface="Calibri" panose="020F0502020204030204" pitchFamily="34" charset="0"/>
              </a:rPr>
              <a:t>nhưng trong nhan đề còn còn có phần mở rộng hơn ở phần phía sau đó là từ </a:t>
            </a:r>
            <a:r>
              <a:rPr lang="en-US" sz="3200" smtClean="0">
                <a:solidFill>
                  <a:srgbClr val="000000"/>
                </a:solidFill>
                <a:latin typeface="Times New Roman" panose="02020603050405020304" pitchFamily="18" charset="0"/>
                <a:ea typeface="Calibri" panose="020F0502020204030204" pitchFamily="34" charset="0"/>
              </a:rPr>
              <a:t>một </a:t>
            </a:r>
            <a:r>
              <a:rPr lang="en-US" sz="3200">
                <a:solidFill>
                  <a:srgbClr val="000000"/>
                </a:solidFill>
                <a:latin typeface="Times New Roman" panose="02020603050405020304" pitchFamily="18" charset="0"/>
                <a:ea typeface="Calibri" panose="020F0502020204030204" pitchFamily="34" charset="0"/>
              </a:rPr>
              <a:t>tác phẩm cụ thể bàn luận về </a:t>
            </a:r>
            <a:r>
              <a:rPr lang="en-US" sz="3200" smtClean="0">
                <a:solidFill>
                  <a:srgbClr val="000000"/>
                </a:solidFill>
                <a:latin typeface="Times New Roman" panose="02020603050405020304" pitchFamily="18" charset="0"/>
                <a:ea typeface="Calibri" panose="020F0502020204030204" pitchFamily="34" charset="0"/>
              </a:rPr>
              <a:t>một </a:t>
            </a:r>
            <a:r>
              <a:rPr lang="en-US" sz="3200">
                <a:solidFill>
                  <a:srgbClr val="000000"/>
                </a:solidFill>
                <a:latin typeface="Times New Roman" panose="02020603050405020304" pitchFamily="18" charset="0"/>
                <a:ea typeface="Calibri" panose="020F0502020204030204" pitchFamily="34" charset="0"/>
              </a:rPr>
              <a:t>tác phẩm cụ </a:t>
            </a:r>
            <a:r>
              <a:rPr lang="en-US" sz="3200" smtClean="0">
                <a:solidFill>
                  <a:srgbClr val="000000"/>
                </a:solidFill>
                <a:latin typeface="Times New Roman" panose="02020603050405020304" pitchFamily="18" charset="0"/>
                <a:ea typeface="Calibri" panose="020F0502020204030204" pitchFamily="34" charset="0"/>
              </a:rPr>
              <a:t>thể. </a:t>
            </a:r>
            <a:endParaRPr lang="en-US" sz="3200"/>
          </a:p>
        </p:txBody>
      </p:sp>
    </p:spTree>
    <p:extLst>
      <p:ext uri="{BB962C8B-B14F-4D97-AF65-F5344CB8AC3E}">
        <p14:creationId xmlns:p14="http://schemas.microsoft.com/office/powerpoint/2010/main" val="242652725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2554545"/>
          </a:xfrm>
          <a:prstGeom prst="rect">
            <a:avLst/>
          </a:prstGeom>
          <a:noFill/>
        </p:spPr>
        <p:txBody>
          <a:bodyPr wrap="square" rtlCol="0">
            <a:spAutoFit/>
          </a:bodyPr>
          <a:lstStyle/>
          <a:p>
            <a:pPr marL="571500" indent="-571500">
              <a:buAutoNum type="romanUcPeriod"/>
            </a:pPr>
            <a:r>
              <a:rPr lang="en-US" sz="3200" b="1" smtClean="0">
                <a:latin typeface="Times New Roman" panose="02020603050405020304" pitchFamily="18" charset="0"/>
                <a:cs typeface="Times New Roman" panose="02020603050405020304" pitchFamily="18" charset="0"/>
              </a:rPr>
              <a:t>ĐỌC </a:t>
            </a:r>
            <a:r>
              <a:rPr lang="en-US" sz="3200" b="1">
                <a:latin typeface="Times New Roman" panose="02020603050405020304" pitchFamily="18" charset="0"/>
                <a:cs typeface="Times New Roman" panose="02020603050405020304" pitchFamily="18" charset="0"/>
              </a:rPr>
              <a:t>– TÌM HIỂU </a:t>
            </a:r>
            <a:r>
              <a:rPr lang="en-US" sz="3200" b="1" smtClean="0">
                <a:latin typeface="Times New Roman" panose="02020603050405020304" pitchFamily="18" charset="0"/>
                <a:cs typeface="Times New Roman" panose="02020603050405020304" pitchFamily="18" charset="0"/>
              </a:rPr>
              <a:t>CHUNG</a:t>
            </a:r>
          </a:p>
          <a:p>
            <a:r>
              <a:rPr lang="en-US" sz="3200" b="1">
                <a:latin typeface="Times New Roman" panose="02020603050405020304" pitchFamily="18" charset="0"/>
                <a:cs typeface="Times New Roman" panose="02020603050405020304" pitchFamily="18" charset="0"/>
              </a:rPr>
              <a:t>II. ĐỌC- TÌM HIỂU CHI </a:t>
            </a:r>
            <a:r>
              <a:rPr lang="en-US" sz="3200" b="1" smtClean="0">
                <a:latin typeface="Times New Roman" panose="02020603050405020304" pitchFamily="18" charset="0"/>
                <a:cs typeface="Times New Roman" panose="02020603050405020304" pitchFamily="18" charset="0"/>
              </a:rPr>
              <a:t>TIẾT</a:t>
            </a:r>
          </a:p>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vấn đề bàn luận và bố </a:t>
            </a:r>
            <a:r>
              <a:rPr lang="en-US" sz="3200" b="1" smtClean="0">
                <a:latin typeface="Times New Roman" panose="02020603050405020304" pitchFamily="18" charset="0"/>
                <a:cs typeface="Times New Roman" panose="02020603050405020304" pitchFamily="18" charset="0"/>
              </a:rPr>
              <a:t>cục</a:t>
            </a:r>
          </a:p>
          <a:p>
            <a:r>
              <a:rPr lang="en-US" sz="3200" b="1">
                <a:latin typeface="Times New Roman" panose="02020603050405020304" pitchFamily="18" charset="0"/>
                <a:cs typeface="Times New Roman" panose="02020603050405020304" pitchFamily="18" charset="0"/>
              </a:rPr>
              <a:t>2. Hệ thống luận điểm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08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115" y="1494500"/>
            <a:ext cx="9994232" cy="222939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PHIẾU HỌC TẬP SỐ 3: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 thống luận điểm</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 định các luận điểm chính của văn bản.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2.</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luận điểm ấy có quan hệ với nhau như thế nào?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82007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6252" y="1925052"/>
            <a:ext cx="3705727" cy="38019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Luận điểm 1</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dạng khác biệt của Quỳnh và thái độ của mọi người đối với nhân dạng ấy.</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4219074" y="1925052"/>
            <a:ext cx="3433010" cy="3801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 điểm 2</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Nhân dạng con người là một tạo tác mang tính văn hoá.</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5" name="Rounded Rectangle 4"/>
          <p:cNvSpPr/>
          <p:nvPr/>
        </p:nvSpPr>
        <p:spPr>
          <a:xfrm>
            <a:off x="8149390" y="1925052"/>
            <a:ext cx="3898231" cy="38019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 điểm 3</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Những phẩm chất cần có của một tác phẩm văn học viết cho thiếu nhi.</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3240505" y="609599"/>
            <a:ext cx="5727032" cy="107482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Hệ thống luận </a:t>
            </a:r>
            <a:r>
              <a:rPr lang="en-US" sz="3200" b="1" smtClean="0">
                <a:solidFill>
                  <a:schemeClr val="tx1"/>
                </a:solidFill>
                <a:latin typeface="Times New Roman" panose="02020603050405020304" pitchFamily="18" charset="0"/>
                <a:cs typeface="Times New Roman" panose="02020603050405020304" pitchFamily="18" charset="0"/>
              </a:rPr>
              <a:t>điểm</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86922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9621" y="385011"/>
            <a:ext cx="9897979" cy="1077218"/>
          </a:xfrm>
          <a:prstGeom prst="rect">
            <a:avLst/>
          </a:prstGeom>
          <a:noFill/>
        </p:spPr>
        <p:txBody>
          <a:bodyPr wrap="square" rtlCol="0">
            <a:spAutoFit/>
          </a:bodyPr>
          <a:lstStyle/>
          <a:p>
            <a:pPr algn="ctr"/>
            <a:r>
              <a:rPr lang="en-US" sz="3200">
                <a:solidFill>
                  <a:srgbClr val="000000"/>
                </a:solidFill>
                <a:latin typeface="Times New Roman" panose="02020603050405020304" pitchFamily="18" charset="0"/>
                <a:ea typeface="Times New Roman" panose="02020603050405020304" pitchFamily="18" charset="0"/>
              </a:rPr>
              <a:t>Các luận điểm trong bài được sắp xếp theo trình tự từ cụ thể đến khái quát</a:t>
            </a:r>
            <a:endParaRPr lang="en-US" sz="3200"/>
          </a:p>
        </p:txBody>
      </p:sp>
      <p:sp>
        <p:nvSpPr>
          <p:cNvPr id="4" name="Rounded Rectangle 3"/>
          <p:cNvSpPr/>
          <p:nvPr/>
        </p:nvSpPr>
        <p:spPr>
          <a:xfrm>
            <a:off x="433136" y="1945088"/>
            <a:ext cx="2534653" cy="5935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solidFill>
                  <a:srgbClr val="000000"/>
                </a:solidFill>
                <a:latin typeface="Times New Roman" panose="02020603050405020304" pitchFamily="18" charset="0"/>
                <a:ea typeface="Times New Roman" panose="02020603050405020304" pitchFamily="18" charset="0"/>
              </a:rPr>
              <a:t>Luận </a:t>
            </a:r>
            <a:r>
              <a:rPr lang="en-US" sz="3200">
                <a:solidFill>
                  <a:srgbClr val="000000"/>
                </a:solidFill>
                <a:latin typeface="Times New Roman" panose="02020603050405020304" pitchFamily="18" charset="0"/>
                <a:ea typeface="Times New Roman" panose="02020603050405020304" pitchFamily="18" charset="0"/>
              </a:rPr>
              <a:t>điểm 1</a:t>
            </a:r>
            <a:endParaRPr lang="en-US" sz="3200"/>
          </a:p>
        </p:txBody>
      </p:sp>
      <p:sp>
        <p:nvSpPr>
          <p:cNvPr id="5" name="TextBox 4"/>
          <p:cNvSpPr txBox="1"/>
          <p:nvPr/>
        </p:nvSpPr>
        <p:spPr>
          <a:xfrm>
            <a:off x="505326" y="3267726"/>
            <a:ext cx="2390274" cy="3046988"/>
          </a:xfrm>
          <a:prstGeom prst="rect">
            <a:avLst/>
          </a:prstGeom>
          <a:noFill/>
        </p:spPr>
        <p:txBody>
          <a:bodyPr wrap="square" rtlCol="0">
            <a:spAutoFit/>
          </a:bodyPr>
          <a:lstStyle/>
          <a:p>
            <a:r>
              <a:rPr lang="en-US" sz="3200">
                <a:solidFill>
                  <a:srgbClr val="000000"/>
                </a:solidFill>
                <a:latin typeface="Times New Roman" panose="02020603050405020304" pitchFamily="18" charset="0"/>
                <a:ea typeface="Times New Roman" panose="02020603050405020304" pitchFamily="18" charset="0"/>
              </a:rPr>
              <a:t>thể hiện vấn đề nhân dạng con người trong một tác phẩm văn học cụ thể</a:t>
            </a:r>
            <a:endParaRPr lang="en-US" sz="3200"/>
          </a:p>
        </p:txBody>
      </p:sp>
      <p:sp>
        <p:nvSpPr>
          <p:cNvPr id="6" name="Rounded Rectangle 5"/>
          <p:cNvSpPr/>
          <p:nvPr/>
        </p:nvSpPr>
        <p:spPr>
          <a:xfrm>
            <a:off x="3882189" y="1934103"/>
            <a:ext cx="2534653" cy="5935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solidFill>
                  <a:srgbClr val="000000"/>
                </a:solidFill>
                <a:latin typeface="Times New Roman" panose="02020603050405020304" pitchFamily="18" charset="0"/>
                <a:ea typeface="Times New Roman" panose="02020603050405020304" pitchFamily="18" charset="0"/>
              </a:rPr>
              <a:t>Luận </a:t>
            </a:r>
            <a:r>
              <a:rPr lang="en-US" sz="3200">
                <a:solidFill>
                  <a:srgbClr val="000000"/>
                </a:solidFill>
                <a:latin typeface="Times New Roman" panose="02020603050405020304" pitchFamily="18" charset="0"/>
                <a:ea typeface="Times New Roman" panose="02020603050405020304" pitchFamily="18" charset="0"/>
              </a:rPr>
              <a:t>điểm </a:t>
            </a:r>
            <a:r>
              <a:rPr lang="en-US" sz="3200" smtClean="0">
                <a:solidFill>
                  <a:srgbClr val="000000"/>
                </a:solidFill>
                <a:latin typeface="Times New Roman" panose="02020603050405020304" pitchFamily="18" charset="0"/>
                <a:ea typeface="Times New Roman" panose="02020603050405020304" pitchFamily="18" charset="0"/>
              </a:rPr>
              <a:t>2</a:t>
            </a:r>
            <a:endParaRPr lang="en-US" sz="3200"/>
          </a:p>
        </p:txBody>
      </p:sp>
      <p:sp>
        <p:nvSpPr>
          <p:cNvPr id="7" name="TextBox 6"/>
          <p:cNvSpPr txBox="1"/>
          <p:nvPr/>
        </p:nvSpPr>
        <p:spPr>
          <a:xfrm>
            <a:off x="3625517" y="3256741"/>
            <a:ext cx="4130844" cy="3046988"/>
          </a:xfrm>
          <a:prstGeom prst="rect">
            <a:avLst/>
          </a:prstGeom>
          <a:noFill/>
        </p:spPr>
        <p:txBody>
          <a:bodyPr wrap="square" rtlCol="0">
            <a:spAutoFit/>
          </a:bodyPr>
          <a:lstStyle/>
          <a:p>
            <a:r>
              <a:rPr lang="en-US" sz="3200">
                <a:solidFill>
                  <a:srgbClr val="000000"/>
                </a:solidFill>
                <a:latin typeface="Times New Roman" panose="02020603050405020304" pitchFamily="18" charset="0"/>
                <a:ea typeface="Times New Roman" panose="02020603050405020304" pitchFamily="18" charset="0"/>
              </a:rPr>
              <a:t>lí giải vấn đề nhân dạng con người, từ đó soi tỏ trở lại để cắt nghĩa, đem đến cái nhìn mới về vấn đề nhân dạng trong các tác phẩm văn học</a:t>
            </a:r>
            <a:endParaRPr lang="en-US" sz="3200"/>
          </a:p>
        </p:txBody>
      </p:sp>
      <p:sp>
        <p:nvSpPr>
          <p:cNvPr id="8" name="Rounded Rectangle 7"/>
          <p:cNvSpPr/>
          <p:nvPr/>
        </p:nvSpPr>
        <p:spPr>
          <a:xfrm>
            <a:off x="8406063" y="1945088"/>
            <a:ext cx="2534653" cy="5935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smtClean="0">
                <a:solidFill>
                  <a:srgbClr val="000000"/>
                </a:solidFill>
                <a:latin typeface="Times New Roman" panose="02020603050405020304" pitchFamily="18" charset="0"/>
                <a:ea typeface="Times New Roman" panose="02020603050405020304" pitchFamily="18" charset="0"/>
              </a:rPr>
              <a:t>Luận </a:t>
            </a:r>
            <a:r>
              <a:rPr lang="en-US" sz="3200">
                <a:solidFill>
                  <a:srgbClr val="000000"/>
                </a:solidFill>
                <a:latin typeface="Times New Roman" panose="02020603050405020304" pitchFamily="18" charset="0"/>
                <a:ea typeface="Times New Roman" panose="02020603050405020304" pitchFamily="18" charset="0"/>
              </a:rPr>
              <a:t>điểm </a:t>
            </a:r>
            <a:r>
              <a:rPr lang="en-US" sz="3200" smtClean="0">
                <a:solidFill>
                  <a:srgbClr val="000000"/>
                </a:solidFill>
                <a:latin typeface="Times New Roman" panose="02020603050405020304" pitchFamily="18" charset="0"/>
                <a:ea typeface="Times New Roman" panose="02020603050405020304" pitchFamily="18" charset="0"/>
              </a:rPr>
              <a:t>3</a:t>
            </a:r>
            <a:endParaRPr lang="en-US" sz="3200"/>
          </a:p>
        </p:txBody>
      </p:sp>
      <p:sp>
        <p:nvSpPr>
          <p:cNvPr id="9" name="TextBox 8"/>
          <p:cNvSpPr txBox="1"/>
          <p:nvPr/>
        </p:nvSpPr>
        <p:spPr>
          <a:xfrm>
            <a:off x="8662737" y="3267726"/>
            <a:ext cx="2711116" cy="3046988"/>
          </a:xfrm>
          <a:prstGeom prst="rect">
            <a:avLst/>
          </a:prstGeom>
          <a:noFill/>
        </p:spPr>
        <p:txBody>
          <a:bodyPr wrap="square" rtlCol="0">
            <a:spAutoFit/>
          </a:bodyPr>
          <a:lstStyle/>
          <a:p>
            <a:r>
              <a:rPr lang="en-US" sz="3200">
                <a:solidFill>
                  <a:srgbClr val="000000"/>
                </a:solidFill>
                <a:latin typeface="Times New Roman" panose="02020603050405020304" pitchFamily="18" charset="0"/>
                <a:ea typeface="Times New Roman" panose="02020603050405020304" pitchFamily="18" charset="0"/>
              </a:rPr>
              <a:t>đề xuất những phẩm chất cần có của một tác phẩm văn học viết cho thiếu nhi</a:t>
            </a:r>
            <a:endParaRPr lang="en-US" sz="3200"/>
          </a:p>
        </p:txBody>
      </p:sp>
      <p:sp>
        <p:nvSpPr>
          <p:cNvPr id="10" name="Down Arrow 9"/>
          <p:cNvSpPr/>
          <p:nvPr/>
        </p:nvSpPr>
        <p:spPr>
          <a:xfrm>
            <a:off x="1138989" y="2538646"/>
            <a:ext cx="930443" cy="71809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Down Arrow 10"/>
          <p:cNvSpPr/>
          <p:nvPr/>
        </p:nvSpPr>
        <p:spPr>
          <a:xfrm>
            <a:off x="4604082" y="2549631"/>
            <a:ext cx="930443" cy="71809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Down Arrow 11"/>
          <p:cNvSpPr/>
          <p:nvPr/>
        </p:nvSpPr>
        <p:spPr>
          <a:xfrm>
            <a:off x="9208167" y="2559407"/>
            <a:ext cx="930443" cy="71809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1434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4031873"/>
          </a:xfrm>
          <a:prstGeom prst="rect">
            <a:avLst/>
          </a:prstGeom>
          <a:noFill/>
        </p:spPr>
        <p:txBody>
          <a:bodyPr wrap="square" rtlCol="0">
            <a:spAutoFit/>
          </a:bodyPr>
          <a:lstStyle/>
          <a:p>
            <a:pPr marL="571500" indent="-571500">
              <a:buAutoNum type="romanUcPeriod"/>
            </a:pPr>
            <a:r>
              <a:rPr lang="en-US" sz="3200" b="1" smtClean="0">
                <a:latin typeface="Times New Roman" panose="02020603050405020304" pitchFamily="18" charset="0"/>
                <a:cs typeface="Times New Roman" panose="02020603050405020304" pitchFamily="18" charset="0"/>
              </a:rPr>
              <a:t>ĐỌC </a:t>
            </a:r>
            <a:r>
              <a:rPr lang="en-US" sz="3200" b="1">
                <a:latin typeface="Times New Roman" panose="02020603050405020304" pitchFamily="18" charset="0"/>
                <a:cs typeface="Times New Roman" panose="02020603050405020304" pitchFamily="18" charset="0"/>
              </a:rPr>
              <a:t>– TÌM HIỂU </a:t>
            </a:r>
            <a:r>
              <a:rPr lang="en-US" sz="3200" b="1" smtClean="0">
                <a:latin typeface="Times New Roman" panose="02020603050405020304" pitchFamily="18" charset="0"/>
                <a:cs typeface="Times New Roman" panose="02020603050405020304" pitchFamily="18" charset="0"/>
              </a:rPr>
              <a:t>CHUNG</a:t>
            </a:r>
          </a:p>
          <a:p>
            <a:r>
              <a:rPr lang="en-US" sz="3200" b="1">
                <a:latin typeface="Times New Roman" panose="02020603050405020304" pitchFamily="18" charset="0"/>
                <a:cs typeface="Times New Roman" panose="02020603050405020304" pitchFamily="18" charset="0"/>
              </a:rPr>
              <a:t>II. ĐỌC- TÌM HIỂU CHI </a:t>
            </a:r>
            <a:r>
              <a:rPr lang="en-US" sz="3200" b="1" smtClean="0">
                <a:latin typeface="Times New Roman" panose="02020603050405020304" pitchFamily="18" charset="0"/>
                <a:cs typeface="Times New Roman" panose="02020603050405020304" pitchFamily="18" charset="0"/>
              </a:rPr>
              <a:t>TIẾT</a:t>
            </a:r>
          </a:p>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vấn đề bàn luận và bố </a:t>
            </a:r>
            <a:r>
              <a:rPr lang="en-US" sz="3200" b="1" smtClean="0">
                <a:latin typeface="Times New Roman" panose="02020603050405020304" pitchFamily="18" charset="0"/>
                <a:cs typeface="Times New Roman" panose="02020603050405020304" pitchFamily="18" charset="0"/>
              </a:rPr>
              <a:t>cục</a:t>
            </a:r>
          </a:p>
          <a:p>
            <a:r>
              <a:rPr lang="en-US" sz="3200" b="1">
                <a:latin typeface="Times New Roman" panose="02020603050405020304" pitchFamily="18" charset="0"/>
                <a:cs typeface="Times New Roman" panose="02020603050405020304" pitchFamily="18" charset="0"/>
              </a:rPr>
              <a:t>2. Hệ thống luận </a:t>
            </a:r>
            <a:r>
              <a:rPr lang="en-US" sz="3200" b="1" smtClean="0">
                <a:latin typeface="Times New Roman" panose="02020603050405020304" pitchFamily="18" charset="0"/>
                <a:cs typeface="Times New Roman" panose="02020603050405020304" pitchFamily="18" charset="0"/>
              </a:rPr>
              <a:t>điểm</a:t>
            </a:r>
          </a:p>
          <a:p>
            <a:r>
              <a:rPr lang="en-US" sz="3200" b="1">
                <a:latin typeface="Times New Roman" panose="02020603050405020304" pitchFamily="18" charset="0"/>
                <a:cs typeface="Times New Roman" panose="02020603050405020304" pitchFamily="18" charset="0"/>
              </a:rPr>
              <a:t>3. Tìm hiểu hệ thống lí lẽ và bằng chứng trong từng luận điểm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59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368" y="417094"/>
            <a:ext cx="10539664" cy="1569660"/>
          </a:xfrm>
          <a:prstGeom prst="rect">
            <a:avLst/>
          </a:prstGeom>
          <a:noFill/>
        </p:spPr>
        <p:txBody>
          <a:bodyPr wrap="square" rtlCol="0">
            <a:spAutoFit/>
          </a:bodyPr>
          <a:lstStyle/>
          <a:p>
            <a:r>
              <a:rPr lang="vi-VN" sz="3200">
                <a:latin typeface="+mj-lt"/>
              </a:rPr>
              <a:t>P</a:t>
            </a:r>
            <a:r>
              <a:rPr lang="vi-VN" sz="3200" b="1">
                <a:latin typeface="+mj-lt"/>
              </a:rPr>
              <a:t>HIẾU HỌC TẬP </a:t>
            </a:r>
            <a:r>
              <a:rPr lang="en-US" sz="3200" b="1">
                <a:latin typeface="Times New Roman" panose="02020603050405020304" pitchFamily="18" charset="0"/>
                <a:cs typeface="Times New Roman" panose="02020603050405020304" pitchFamily="18" charset="0"/>
              </a:rPr>
              <a:t>SỐ </a:t>
            </a:r>
            <a:r>
              <a:rPr lang="en-US" sz="3200" b="1" smtClean="0">
                <a:latin typeface="Times New Roman" panose="02020603050405020304" pitchFamily="18" charset="0"/>
                <a:cs typeface="Times New Roman" panose="02020603050405020304" pitchFamily="18" charset="0"/>
              </a:rPr>
              <a:t>4:  </a:t>
            </a:r>
            <a:r>
              <a:rPr lang="en-US" sz="3200">
                <a:latin typeface="Times New Roman" panose="02020603050405020304" pitchFamily="18" charset="0"/>
                <a:cs typeface="Times New Roman" panose="02020603050405020304" pitchFamily="18" charset="0"/>
              </a:rPr>
              <a:t>Đọc phần đầu văn bản và ghi lại các lí lẽ, bằng chứng được người viết sử dụng để làm rõ đặc điểm về nhân dạng( ngoại hình) của nhân vật Quỳnh</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1021569"/>
              </p:ext>
            </p:extLst>
          </p:nvPr>
        </p:nvGraphicFramePr>
        <p:xfrm>
          <a:off x="336884" y="2745581"/>
          <a:ext cx="11165304" cy="3131058"/>
        </p:xfrm>
        <a:graphic>
          <a:graphicData uri="http://schemas.openxmlformats.org/drawingml/2006/table">
            <a:tbl>
              <a:tblPr firstRow="1" firstCol="1" bandRow="1">
                <a:tableStyleId>{5C22544A-7EE6-4342-B048-85BDC9FD1C3A}</a:tableStyleId>
              </a:tblPr>
              <a:tblGrid>
                <a:gridCol w="5582652">
                  <a:extLst>
                    <a:ext uri="{9D8B030D-6E8A-4147-A177-3AD203B41FA5}">
                      <a16:colId xmlns:a16="http://schemas.microsoft.com/office/drawing/2014/main" xmlns="" val="3029315403"/>
                    </a:ext>
                  </a:extLst>
                </a:gridCol>
                <a:gridCol w="5582652">
                  <a:extLst>
                    <a:ext uri="{9D8B030D-6E8A-4147-A177-3AD203B41FA5}">
                      <a16:colId xmlns:a16="http://schemas.microsoft.com/office/drawing/2014/main" xmlns="" val="1522736278"/>
                    </a:ext>
                  </a:extLst>
                </a:gridCol>
              </a:tblGrid>
              <a:tr h="0">
                <a:tc gridSpan="2">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Đặc điểm nhân dạng của Quỳnh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453360725"/>
                  </a:ext>
                </a:extLst>
              </a:tr>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Lí lẽ</a:t>
                      </a:r>
                    </a:p>
                    <a:p>
                      <a:pPr algn="ctr">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Bằng chứng</a:t>
                      </a:r>
                    </a:p>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p>
                    <a:p>
                      <a:pPr algn="ctr">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811684448"/>
                  </a:ext>
                </a:extLst>
              </a:tr>
              <a:tr h="0">
                <a:tc gridSpan="2">
                  <a:txBody>
                    <a:bodyPr/>
                    <a:lstStyle/>
                    <a:p>
                      <a:pPr algn="just">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Nhận xét chung về cách sử dụng lí lẽ, bằng chứng:......................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2195060177"/>
                  </a:ext>
                </a:extLst>
              </a:tr>
            </a:tbl>
          </a:graphicData>
        </a:graphic>
      </p:graphicFrame>
    </p:spTree>
    <p:extLst>
      <p:ext uri="{BB962C8B-B14F-4D97-AF65-F5344CB8AC3E}">
        <p14:creationId xmlns:p14="http://schemas.microsoft.com/office/powerpoint/2010/main" val="348207031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386713"/>
              </p:ext>
            </p:extLst>
          </p:nvPr>
        </p:nvGraphicFramePr>
        <p:xfrm>
          <a:off x="240631" y="157246"/>
          <a:ext cx="11742822" cy="6783834"/>
        </p:xfrm>
        <a:graphic>
          <a:graphicData uri="http://schemas.openxmlformats.org/drawingml/2006/table">
            <a:tbl>
              <a:tblPr firstRow="1" firstCol="1" bandRow="1">
                <a:tableStyleId>{5C22544A-7EE6-4342-B048-85BDC9FD1C3A}</a:tableStyleId>
              </a:tblPr>
              <a:tblGrid>
                <a:gridCol w="7889616">
                  <a:extLst>
                    <a:ext uri="{9D8B030D-6E8A-4147-A177-3AD203B41FA5}">
                      <a16:colId xmlns:a16="http://schemas.microsoft.com/office/drawing/2014/main" xmlns="" val="4179829607"/>
                    </a:ext>
                  </a:extLst>
                </a:gridCol>
                <a:gridCol w="3853206">
                  <a:extLst>
                    <a:ext uri="{9D8B030D-6E8A-4147-A177-3AD203B41FA5}">
                      <a16:colId xmlns:a16="http://schemas.microsoft.com/office/drawing/2014/main" xmlns="" val="1380023218"/>
                    </a:ext>
                  </a:extLst>
                </a:gridCol>
              </a:tblGrid>
              <a:tr h="217567">
                <a:tc gridSpan="2">
                  <a:txBody>
                    <a:bodyPr/>
                    <a:lstStyle/>
                    <a:p>
                      <a:pPr algn="ctr">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Đặc điểm nhân dạng của Quỳnh</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588" marR="41588"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2025319070"/>
                  </a:ext>
                </a:extLst>
              </a:tr>
              <a:tr h="217567">
                <a:tc>
                  <a:txBody>
                    <a:bodyPr/>
                    <a:lstStyle/>
                    <a:p>
                      <a:pPr algn="ctr">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Lí lẽ</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588" marR="41588" marT="0" marB="0">
                    <a:solidFill>
                      <a:schemeClr val="accent4">
                        <a:lumMod val="20000"/>
                        <a:lumOff val="80000"/>
                      </a:schemeClr>
                    </a:solidFill>
                  </a:tcPr>
                </a:tc>
                <a:tc>
                  <a:txBody>
                    <a:bodyPr/>
                    <a:lstStyle/>
                    <a:p>
                      <a:pPr algn="ctr">
                        <a:lnSpc>
                          <a:spcPct val="107000"/>
                        </a:lnSpc>
                        <a:spcAft>
                          <a:spcPts val="0"/>
                        </a:spcAft>
                      </a:pPr>
                      <a:r>
                        <a:rPr lang="en-US" sz="2600">
                          <a:solidFill>
                            <a:schemeClr val="tx1"/>
                          </a:solidFill>
                          <a:effectLst/>
                          <a:latin typeface="Times New Roman" panose="02020603050405020304" pitchFamily="18" charset="0"/>
                          <a:cs typeface="Times New Roman" panose="02020603050405020304" pitchFamily="18" charset="0"/>
                        </a:rPr>
                        <a:t>Bằng chứng</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588" marR="41588" marT="0" marB="0">
                    <a:solidFill>
                      <a:schemeClr val="accent4">
                        <a:lumMod val="20000"/>
                        <a:lumOff val="80000"/>
                      </a:schemeClr>
                    </a:solidFill>
                  </a:tcPr>
                </a:tc>
                <a:extLst>
                  <a:ext uri="{0D108BD9-81ED-4DB2-BD59-A6C34878D82A}">
                    <a16:rowId xmlns:a16="http://schemas.microsoft.com/office/drawing/2014/main" xmlns="" val="618555837"/>
                  </a:ext>
                </a:extLst>
              </a:tr>
              <a:tr h="2610803">
                <a:tc>
                  <a:txBody>
                    <a:bodyPr/>
                    <a:lstStyle/>
                    <a:p>
                      <a:pPr>
                        <a:lnSpc>
                          <a:spcPct val="107000"/>
                        </a:lnSpc>
                        <a:spcAft>
                          <a:spcPts val="0"/>
                        </a:spcAft>
                      </a:pPr>
                      <a:r>
                        <a:rPr lang="en-US" sz="2600" b="0" kern="1200" spc="-20">
                          <a:solidFill>
                            <a:schemeClr val="tx1"/>
                          </a:solidFill>
                          <a:effectLst/>
                          <a:latin typeface="Times New Roman" panose="02020603050405020304" pitchFamily="18" charset="0"/>
                          <a:cs typeface="Times New Roman" panose="02020603050405020304" pitchFamily="18" charset="0"/>
                        </a:rPr>
                        <a:t>- Chữ "quỷ" trong nhan đề tác phẩm dùng để chỉ sự kì dị trong nhân dạng của Quỳnh. Cậu bị đặt biệt danh "thằng quỷ nhỏ".</a:t>
                      </a:r>
                      <a:endParaRPr lang="en-US" sz="2600" b="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600" b="0" kern="1200" spc="-20">
                          <a:solidFill>
                            <a:schemeClr val="tx1"/>
                          </a:solidFill>
                          <a:effectLst/>
                          <a:latin typeface="Times New Roman" panose="02020603050405020304" pitchFamily="18" charset="0"/>
                          <a:cs typeface="Times New Roman" panose="02020603050405020304" pitchFamily="18" charset="0"/>
                        </a:rPr>
                        <a:t>- Những nét kì dị gắn với gương mặt nhân vật nên nó trở thành những khuyết điểm không thế che dấu, thành dấu hiệu nhận ra nhân vật.</a:t>
                      </a:r>
                      <a:endParaRPr lang="en-US" sz="2600" b="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600" b="0" kern="1200" spc="-20">
                          <a:solidFill>
                            <a:schemeClr val="tx1"/>
                          </a:solidFill>
                          <a:effectLst/>
                          <a:latin typeface="Times New Roman" panose="02020603050405020304" pitchFamily="18" charset="0"/>
                          <a:cs typeface="Times New Roman" panose="02020603050405020304" pitchFamily="18" charset="0"/>
                        </a:rPr>
                        <a:t>- Nhân dạng ấy đã quyết định toàn bộ nhân cách và vị thế tồn tại của Quỳnh, khiến cậu phải chịu thân phận một kẻ lạc loài</a:t>
                      </a:r>
                      <a:endParaRPr lang="en-US" sz="2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588" marR="41588" marT="0" marB="0">
                    <a:solidFill>
                      <a:schemeClr val="accent4">
                        <a:lumMod val="20000"/>
                        <a:lumOff val="80000"/>
                      </a:schemeClr>
                    </a:solidFill>
                  </a:tcPr>
                </a:tc>
                <a:tc>
                  <a:txBody>
                    <a:bodyPr/>
                    <a:lstStyle/>
                    <a:p>
                      <a:pPr>
                        <a:lnSpc>
                          <a:spcPct val="107000"/>
                        </a:lnSpc>
                        <a:spcAft>
                          <a:spcPts val="0"/>
                        </a:spcAft>
                      </a:pPr>
                      <a:endParaRPr lang="en-US" sz="260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600" smtClean="0">
                          <a:solidFill>
                            <a:schemeClr val="tx1"/>
                          </a:solidFill>
                          <a:effectLst/>
                          <a:latin typeface="Times New Roman" panose="02020603050405020304" pitchFamily="18" charset="0"/>
                          <a:cs typeface="Times New Roman" panose="02020603050405020304" pitchFamily="18" charset="0"/>
                        </a:rPr>
                        <a:t>Hai </a:t>
                      </a:r>
                      <a:r>
                        <a:rPr lang="en-US" sz="2600">
                          <a:solidFill>
                            <a:schemeClr val="tx1"/>
                          </a:solidFill>
                          <a:effectLst/>
                          <a:latin typeface="Times New Roman" panose="02020603050405020304" pitchFamily="18" charset="0"/>
                          <a:cs typeface="Times New Roman" panose="02020603050405020304" pitchFamily="18" charset="0"/>
                        </a:rPr>
                        <a:t>vành tai to, mỗi khi Quỳnh có tâm trạng nó lại ve vấy như cánh bướm, thêm vào đó là chiếc mũi to, đỏ ứng, lắm tấm mồ hôi</a:t>
                      </a:r>
                      <a:endParaRPr lang="en-US" sz="2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588" marR="41588" marT="0" marB="0">
                    <a:solidFill>
                      <a:schemeClr val="accent4">
                        <a:lumMod val="20000"/>
                        <a:lumOff val="80000"/>
                      </a:schemeClr>
                    </a:solidFill>
                  </a:tcPr>
                </a:tc>
                <a:extLst>
                  <a:ext uri="{0D108BD9-81ED-4DB2-BD59-A6C34878D82A}">
                    <a16:rowId xmlns:a16="http://schemas.microsoft.com/office/drawing/2014/main" xmlns="" val="3592126997"/>
                  </a:ext>
                </a:extLst>
              </a:tr>
              <a:tr h="1305401">
                <a:tc gridSpan="2">
                  <a:txBody>
                    <a:bodyPr/>
                    <a:lstStyle/>
                    <a:p>
                      <a:pPr algn="just">
                        <a:lnSpc>
                          <a:spcPct val="107000"/>
                        </a:lnSpc>
                        <a:spcAft>
                          <a:spcPts val="0"/>
                        </a:spcAft>
                      </a:pPr>
                      <a:endParaRPr lang="en-US" sz="2600" b="0" smtClean="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600" b="0" smtClean="0">
                          <a:solidFill>
                            <a:schemeClr val="tx1"/>
                          </a:solidFill>
                          <a:effectLst/>
                          <a:latin typeface="Times New Roman" panose="02020603050405020304" pitchFamily="18" charset="0"/>
                          <a:cs typeface="Times New Roman" panose="02020603050405020304" pitchFamily="18" charset="0"/>
                        </a:rPr>
                        <a:t>Nhận </a:t>
                      </a:r>
                      <a:r>
                        <a:rPr lang="en-US" sz="2600" b="0">
                          <a:solidFill>
                            <a:schemeClr val="tx1"/>
                          </a:solidFill>
                          <a:effectLst/>
                          <a:latin typeface="Times New Roman" panose="02020603050405020304" pitchFamily="18" charset="0"/>
                          <a:cs typeface="Times New Roman" panose="02020603050405020304" pitchFamily="18" charset="0"/>
                        </a:rPr>
                        <a:t>xét chung về cách sử dụng lí lẽ, bằng chứng:</a:t>
                      </a:r>
                    </a:p>
                    <a:p>
                      <a:pPr algn="just">
                        <a:lnSpc>
                          <a:spcPct val="107000"/>
                        </a:lnSpc>
                        <a:spcAft>
                          <a:spcPts val="0"/>
                        </a:spcAft>
                      </a:pPr>
                      <a:r>
                        <a:rPr lang="en-US" sz="2600" b="0">
                          <a:solidFill>
                            <a:schemeClr val="tx1"/>
                          </a:solidFill>
                          <a:effectLst/>
                          <a:latin typeface="Times New Roman" panose="02020603050405020304" pitchFamily="18" charset="0"/>
                          <a:cs typeface="Times New Roman" panose="02020603050405020304" pitchFamily="18" charset="0"/>
                        </a:rPr>
                        <a:t>+ Người viết đã chỉ rõ đặc điểm của nhân dạng nhân vật cùng những hệ luy mà nhân vật phải chịu từ đặc điểm nhân dạng ấy.</a:t>
                      </a:r>
                    </a:p>
                    <a:p>
                      <a:pPr algn="ctr">
                        <a:lnSpc>
                          <a:spcPct val="107000"/>
                        </a:lnSpc>
                        <a:spcAft>
                          <a:spcPts val="0"/>
                        </a:spcAft>
                      </a:pPr>
                      <a:r>
                        <a:rPr lang="en-US" sz="2600" b="0">
                          <a:solidFill>
                            <a:schemeClr val="tx1"/>
                          </a:solidFill>
                          <a:effectLst/>
                          <a:latin typeface="Times New Roman" panose="02020603050405020304" pitchFamily="18" charset="0"/>
                          <a:cs typeface="Times New Roman" panose="02020603050405020304" pitchFamily="18" charset="0"/>
                        </a:rPr>
                        <a:t>+ Bằng chứng trong đoạn văn được chọn lọc và trích dẫn theo cách dẫn gián tiếp.</a:t>
                      </a:r>
                      <a:endParaRPr lang="en-US" sz="2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588" marR="41588" marT="0" marB="0">
                    <a:solidFill>
                      <a:schemeClr val="bg1"/>
                    </a:solidFill>
                  </a:tcPr>
                </a:tc>
                <a:tc hMerge="1">
                  <a:txBody>
                    <a:bodyPr/>
                    <a:lstStyle/>
                    <a:p>
                      <a:endParaRPr lang="en-US"/>
                    </a:p>
                  </a:txBody>
                  <a:tcPr/>
                </a:tc>
                <a:extLst>
                  <a:ext uri="{0D108BD9-81ED-4DB2-BD59-A6C34878D82A}">
                    <a16:rowId xmlns:a16="http://schemas.microsoft.com/office/drawing/2014/main" xmlns="" val="4209392405"/>
                  </a:ext>
                </a:extLst>
              </a:tr>
            </a:tbl>
          </a:graphicData>
        </a:graphic>
      </p:graphicFrame>
    </p:spTree>
    <p:extLst>
      <p:ext uri="{BB962C8B-B14F-4D97-AF65-F5344CB8AC3E}">
        <p14:creationId xmlns:p14="http://schemas.microsoft.com/office/powerpoint/2010/main" val="383597857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9326" y="609599"/>
            <a:ext cx="8053136" cy="1569660"/>
          </a:xfrm>
          <a:prstGeom prst="rect">
            <a:avLst/>
          </a:prstGeom>
          <a:noFill/>
        </p:spPr>
        <p:txBody>
          <a:bodyPr wrap="square" rtlCol="0">
            <a:spAutoFit/>
          </a:bodyPr>
          <a:lstStyle/>
          <a:p>
            <a:r>
              <a:rPr lang="vi-VN" sz="3200">
                <a:latin typeface="+mj-lt"/>
              </a:rPr>
              <a:t>P</a:t>
            </a:r>
            <a:r>
              <a:rPr lang="vi-VN" sz="3200" b="1">
                <a:latin typeface="+mj-lt"/>
              </a:rPr>
              <a:t>HIẾU HỌC TẬP </a:t>
            </a:r>
            <a:r>
              <a:rPr lang="en-US" sz="3200" b="1">
                <a:latin typeface="Times New Roman" panose="02020603050405020304" pitchFamily="18" charset="0"/>
                <a:cs typeface="Times New Roman" panose="02020603050405020304" pitchFamily="18" charset="0"/>
              </a:rPr>
              <a:t>SỐ 5: </a:t>
            </a:r>
            <a:r>
              <a:rPr lang="en-US" sz="3200">
                <a:latin typeface="Times New Roman" panose="02020603050405020304" pitchFamily="18" charset="0"/>
                <a:cs typeface="Times New Roman" panose="02020603050405020304" pitchFamily="18" charset="0"/>
              </a:rPr>
              <a:t>Phân tích thái độ của các nhân vật khác với Quỳnh.</a:t>
            </a:r>
          </a:p>
          <a:p>
            <a:endParaRPr lang="en-US" sz="320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038039199"/>
              </p:ext>
            </p:extLst>
          </p:nvPr>
        </p:nvGraphicFramePr>
        <p:xfrm>
          <a:off x="914399" y="2376612"/>
          <a:ext cx="10282990" cy="4389120"/>
        </p:xfrm>
        <a:graphic>
          <a:graphicData uri="http://schemas.openxmlformats.org/drawingml/2006/table">
            <a:tbl>
              <a:tblPr firstRow="1" firstCol="1" bandRow="1">
                <a:tableStyleId>{5C22544A-7EE6-4342-B048-85BDC9FD1C3A}</a:tableStyleId>
              </a:tblPr>
              <a:tblGrid>
                <a:gridCol w="5141495">
                  <a:extLst>
                    <a:ext uri="{9D8B030D-6E8A-4147-A177-3AD203B41FA5}">
                      <a16:colId xmlns:a16="http://schemas.microsoft.com/office/drawing/2014/main" xmlns="" val="3391534683"/>
                    </a:ext>
                  </a:extLst>
                </a:gridCol>
                <a:gridCol w="5141495">
                  <a:extLst>
                    <a:ext uri="{9D8B030D-6E8A-4147-A177-3AD203B41FA5}">
                      <a16:colId xmlns:a16="http://schemas.microsoft.com/office/drawing/2014/main" xmlns="" val="1105810642"/>
                    </a:ext>
                  </a:extLst>
                </a:gridCol>
              </a:tblGrid>
              <a:tr h="0">
                <a:tc gridSpan="2">
                  <a:txBody>
                    <a:bodyPr/>
                    <a:lstStyle/>
                    <a:p>
                      <a:pPr algn="ct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Thái độ của các nhân vật khác với Quỳnh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2536899604"/>
                  </a:ext>
                </a:extLst>
              </a:tr>
              <a:tr h="0">
                <a:tc>
                  <a:txBody>
                    <a:bodyPr/>
                    <a:lstStyle/>
                    <a:p>
                      <a:pPr algn="ct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Lí lẽ</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Bằng chứng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150550962"/>
                  </a:ext>
                </a:extLst>
              </a:tr>
              <a:tr h="0">
                <a:tc>
                  <a:txBody>
                    <a:bodyPr/>
                    <a:lstStyle/>
                    <a:p>
                      <a:pPr algn="ctr">
                        <a:lnSpc>
                          <a:spcPct val="150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50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cs typeface="Times New Roman" panose="02020603050405020304" pitchFamily="18" charset="0"/>
                      </a:endParaRPr>
                    </a:p>
                    <a:p>
                      <a:pP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2960404211"/>
                  </a:ext>
                </a:extLst>
              </a:tr>
              <a:tr h="0">
                <a:tc gridSpan="2">
                  <a:txBody>
                    <a:bodyPr/>
                    <a:lstStyle/>
                    <a:p>
                      <a:pP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Nhận xét chung về cách sử dụng lí lẽ, bằng chứng:......................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3830411135"/>
                  </a:ext>
                </a:extLst>
              </a:tr>
            </a:tbl>
          </a:graphicData>
        </a:graphic>
      </p:graphicFrame>
    </p:spTree>
    <p:extLst>
      <p:ext uri="{BB962C8B-B14F-4D97-AF65-F5344CB8AC3E}">
        <p14:creationId xmlns:p14="http://schemas.microsoft.com/office/powerpoint/2010/main" val="231394932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1116" y="288758"/>
            <a:ext cx="7700210" cy="1077218"/>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PHIẾU HỌC TẬP SỐ 5: </a:t>
            </a:r>
            <a:r>
              <a:rPr lang="en-US" sz="3200">
                <a:latin typeface="Times New Roman" panose="02020603050405020304" pitchFamily="18" charset="0"/>
                <a:cs typeface="Times New Roman" panose="02020603050405020304" pitchFamily="18" charset="0"/>
              </a:rPr>
              <a:t>Thái độ của mọi người đối với nhân dạng ấy.</a:t>
            </a:r>
          </a:p>
        </p:txBody>
      </p:sp>
      <p:graphicFrame>
        <p:nvGraphicFramePr>
          <p:cNvPr id="3" name="Table 2"/>
          <p:cNvGraphicFramePr>
            <a:graphicFrameLocks noGrp="1"/>
          </p:cNvGraphicFramePr>
          <p:nvPr>
            <p:extLst>
              <p:ext uri="{D42A27DB-BD31-4B8C-83A1-F6EECF244321}">
                <p14:modId xmlns:p14="http://schemas.microsoft.com/office/powerpoint/2010/main" val="138917945"/>
              </p:ext>
            </p:extLst>
          </p:nvPr>
        </p:nvGraphicFramePr>
        <p:xfrm>
          <a:off x="208547" y="1495269"/>
          <a:ext cx="11582400" cy="4684290"/>
        </p:xfrm>
        <a:graphic>
          <a:graphicData uri="http://schemas.openxmlformats.org/drawingml/2006/table">
            <a:tbl>
              <a:tblPr firstRow="1" firstCol="1" bandRow="1">
                <a:tableStyleId>{5C22544A-7EE6-4342-B048-85BDC9FD1C3A}</a:tableStyleId>
              </a:tblPr>
              <a:tblGrid>
                <a:gridCol w="4806666">
                  <a:extLst>
                    <a:ext uri="{9D8B030D-6E8A-4147-A177-3AD203B41FA5}">
                      <a16:colId xmlns:a16="http://schemas.microsoft.com/office/drawing/2014/main" xmlns="" val="739511774"/>
                    </a:ext>
                  </a:extLst>
                </a:gridCol>
                <a:gridCol w="6775734">
                  <a:extLst>
                    <a:ext uri="{9D8B030D-6E8A-4147-A177-3AD203B41FA5}">
                      <a16:colId xmlns:a16="http://schemas.microsoft.com/office/drawing/2014/main" xmlns="" val="3915890410"/>
                    </a:ext>
                  </a:extLst>
                </a:gridCol>
              </a:tblGrid>
              <a:tr h="290089">
                <a:tc gridSpan="2">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Thái độ của các nhân vật khác với </a:t>
                      </a:r>
                      <a:r>
                        <a:rPr lang="en-US" sz="2800" smtClean="0">
                          <a:solidFill>
                            <a:schemeClr val="tx1"/>
                          </a:solidFill>
                          <a:effectLst/>
                          <a:latin typeface="Times New Roman" panose="02020603050405020304" pitchFamily="18" charset="0"/>
                          <a:cs typeface="Times New Roman" panose="02020603050405020304" pitchFamily="18" charset="0"/>
                        </a:rPr>
                        <a:t>Quỳnh</a:t>
                      </a:r>
                    </a:p>
                  </a:txBody>
                  <a:tcPr marL="55451" marR="55451"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648861383"/>
                  </a:ext>
                </a:extLst>
              </a:tr>
              <a:tr h="290089">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Lí lẽ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bg1"/>
                    </a:solidFill>
                  </a:tcPr>
                </a:tc>
                <a:tc>
                  <a:txBody>
                    <a:bodyPr/>
                    <a:lstStyle/>
                    <a:p>
                      <a:pPr algn="ctr">
                        <a:lnSpc>
                          <a:spcPct val="107000"/>
                        </a:lnSpc>
                        <a:spcAft>
                          <a:spcPts val="0"/>
                        </a:spcAft>
                      </a:pPr>
                      <a:r>
                        <a:rPr lang="en-US" sz="2800" b="1">
                          <a:solidFill>
                            <a:schemeClr val="tx1"/>
                          </a:solidFill>
                          <a:effectLst/>
                          <a:latin typeface="Times New Roman" panose="02020603050405020304" pitchFamily="18" charset="0"/>
                          <a:cs typeface="Times New Roman" panose="02020603050405020304" pitchFamily="18" charset="0"/>
                        </a:rPr>
                        <a:t>Bằng chứng</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bg1"/>
                    </a:solidFill>
                  </a:tcPr>
                </a:tc>
                <a:extLst>
                  <a:ext uri="{0D108BD9-81ED-4DB2-BD59-A6C34878D82A}">
                    <a16:rowId xmlns:a16="http://schemas.microsoft.com/office/drawing/2014/main" xmlns="" val="3444140720"/>
                  </a:ext>
                </a:extLst>
              </a:tr>
              <a:tr h="3771160">
                <a:tc>
                  <a:txBody>
                    <a:bodyPr/>
                    <a:lstStyle/>
                    <a:p>
                      <a:pPr>
                        <a:lnSpc>
                          <a:spcPct val="107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 Trong mắt mọi người, Quỳnh là một thằng hề, để tiêu khiến, để mua vui cho đám đông hồn nhiên, vô tâm.</a:t>
                      </a:r>
                    </a:p>
                    <a:p>
                      <a:pPr>
                        <a:lnSpc>
                          <a:spcPct val="107000"/>
                        </a:lnSpc>
                        <a:spcAft>
                          <a:spcPts val="0"/>
                        </a:spcAft>
                      </a:pPr>
                      <a:r>
                        <a:rPr lang="en-US" sz="2800" b="0">
                          <a:solidFill>
                            <a:schemeClr val="tx1"/>
                          </a:solidFill>
                          <a:effectLst/>
                          <a:latin typeface="Times New Roman" panose="02020603050405020304" pitchFamily="18" charset="0"/>
                          <a:cs typeface="Times New Roman" panose="02020603050405020304" pitchFamily="18" charset="0"/>
                        </a:rPr>
                        <a:t>- Quỳnh bị cô lập, bị mọi người xa lánh, trở thành một thế giới khác, lạc lõng và lạc loài.</a:t>
                      </a:r>
                      <a:endPar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accent4">
                        <a:lumMod val="20000"/>
                        <a:lumOff val="80000"/>
                      </a:schemeClr>
                    </a:solidFill>
                  </a:tcPr>
                </a:tc>
                <a:tc>
                  <a:txBody>
                    <a:bodyPr/>
                    <a:lstStyle/>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"Họ lấy anh làm trò tiêu khiển. Anh giúp họ giải buồn hoặc thoả mãn tính hiếu kì hoặc lấp đầy những phút giây nhàn rỗi" </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Ngay cả với Hạnh - lớp trưởng, "bàn có hai người nhưng mỗi người ngồi tít một đầu,</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chừa khoảng trống ở giữa".</a:t>
                      </a:r>
                    </a:p>
                    <a:p>
                      <a:pP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Không giống như các truyện ngắn khác của Nguyễn Nhật Ánh (Bản có năm chỗ ngồi)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accent4">
                        <a:lumMod val="20000"/>
                        <a:lumOff val="80000"/>
                      </a:schemeClr>
                    </a:solidFill>
                  </a:tcPr>
                </a:tc>
                <a:extLst>
                  <a:ext uri="{0D108BD9-81ED-4DB2-BD59-A6C34878D82A}">
                    <a16:rowId xmlns:a16="http://schemas.microsoft.com/office/drawing/2014/main" xmlns="" val="1629835092"/>
                  </a:ext>
                </a:extLst>
              </a:tr>
            </a:tbl>
          </a:graphicData>
        </a:graphic>
      </p:graphicFrame>
    </p:spTree>
    <p:extLst>
      <p:ext uri="{BB962C8B-B14F-4D97-AF65-F5344CB8AC3E}">
        <p14:creationId xmlns:p14="http://schemas.microsoft.com/office/powerpoint/2010/main" val="9247577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1116" y="288758"/>
            <a:ext cx="7700210" cy="1077218"/>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PHIẾU HỌC TẬP SỐ 5: </a:t>
            </a:r>
            <a:r>
              <a:rPr lang="en-US" sz="3200">
                <a:latin typeface="Times New Roman" panose="02020603050405020304" pitchFamily="18" charset="0"/>
                <a:cs typeface="Times New Roman" panose="02020603050405020304" pitchFamily="18" charset="0"/>
              </a:rPr>
              <a:t>Thái độ của mọi người đối với nhân dạng ấy.</a:t>
            </a:r>
          </a:p>
        </p:txBody>
      </p:sp>
      <p:graphicFrame>
        <p:nvGraphicFramePr>
          <p:cNvPr id="3" name="Table 2"/>
          <p:cNvGraphicFramePr>
            <a:graphicFrameLocks noGrp="1"/>
          </p:cNvGraphicFramePr>
          <p:nvPr>
            <p:extLst>
              <p:ext uri="{D42A27DB-BD31-4B8C-83A1-F6EECF244321}">
                <p14:modId xmlns:p14="http://schemas.microsoft.com/office/powerpoint/2010/main" val="1541905637"/>
              </p:ext>
            </p:extLst>
          </p:nvPr>
        </p:nvGraphicFramePr>
        <p:xfrm>
          <a:off x="208547" y="1495269"/>
          <a:ext cx="11582400" cy="4684290"/>
        </p:xfrm>
        <a:graphic>
          <a:graphicData uri="http://schemas.openxmlformats.org/drawingml/2006/table">
            <a:tbl>
              <a:tblPr firstRow="1" firstCol="1" bandRow="1">
                <a:tableStyleId>{5C22544A-7EE6-4342-B048-85BDC9FD1C3A}</a:tableStyleId>
              </a:tblPr>
              <a:tblGrid>
                <a:gridCol w="4806666">
                  <a:extLst>
                    <a:ext uri="{9D8B030D-6E8A-4147-A177-3AD203B41FA5}">
                      <a16:colId xmlns:a16="http://schemas.microsoft.com/office/drawing/2014/main" xmlns="" val="739511774"/>
                    </a:ext>
                  </a:extLst>
                </a:gridCol>
                <a:gridCol w="6775734">
                  <a:extLst>
                    <a:ext uri="{9D8B030D-6E8A-4147-A177-3AD203B41FA5}">
                      <a16:colId xmlns:a16="http://schemas.microsoft.com/office/drawing/2014/main" xmlns="" val="3915890410"/>
                    </a:ext>
                  </a:extLst>
                </a:gridCol>
              </a:tblGrid>
              <a:tr h="290089">
                <a:tc gridSpan="2">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Thái độ của các nhân vật khác với </a:t>
                      </a:r>
                      <a:r>
                        <a:rPr lang="en-US" sz="2800" smtClean="0">
                          <a:solidFill>
                            <a:schemeClr val="tx1"/>
                          </a:solidFill>
                          <a:effectLst/>
                          <a:latin typeface="Times New Roman" panose="02020603050405020304" pitchFamily="18" charset="0"/>
                          <a:cs typeface="Times New Roman" panose="02020603050405020304" pitchFamily="18" charset="0"/>
                        </a:rPr>
                        <a:t>Quỳnh</a:t>
                      </a:r>
                    </a:p>
                  </a:txBody>
                  <a:tcPr marL="55451" marR="55451"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648861383"/>
                  </a:ext>
                </a:extLst>
              </a:tr>
              <a:tr h="290089">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Lí lẽ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bg1"/>
                    </a:solidFill>
                  </a:tcPr>
                </a:tc>
                <a:tc>
                  <a:txBody>
                    <a:bodyPr/>
                    <a:lstStyle/>
                    <a:p>
                      <a:pPr algn="ctr">
                        <a:lnSpc>
                          <a:spcPct val="107000"/>
                        </a:lnSpc>
                        <a:spcAft>
                          <a:spcPts val="0"/>
                        </a:spcAft>
                      </a:pPr>
                      <a:r>
                        <a:rPr lang="en-US" sz="2800" b="1">
                          <a:solidFill>
                            <a:schemeClr val="tx1"/>
                          </a:solidFill>
                          <a:effectLst/>
                          <a:latin typeface="Times New Roman" panose="02020603050405020304" pitchFamily="18" charset="0"/>
                          <a:cs typeface="Times New Roman" panose="02020603050405020304" pitchFamily="18" charset="0"/>
                        </a:rPr>
                        <a:t>Bằng chứng</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bg1"/>
                    </a:solidFill>
                  </a:tcPr>
                </a:tc>
                <a:extLst>
                  <a:ext uri="{0D108BD9-81ED-4DB2-BD59-A6C34878D82A}">
                    <a16:rowId xmlns:a16="http://schemas.microsoft.com/office/drawing/2014/main" xmlns="" val="3444140720"/>
                  </a:ext>
                </a:extLst>
              </a:tr>
              <a:tr h="3771160">
                <a:tc>
                  <a:txBody>
                    <a:bodyPr/>
                    <a:lstStyle/>
                    <a:p>
                      <a:pPr>
                        <a:lnSpc>
                          <a:spcPct val="107000"/>
                        </a:lnSpc>
                        <a:spcAft>
                          <a:spcPts val="0"/>
                        </a:spcAft>
                      </a:pPr>
                      <a:r>
                        <a:rPr lang="vi-VN" sz="32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Sự lạc loài và khoảng cách đã che lấp cả sự tồn tại của Quỳnh: sự bất hạnh của cậu là một bí mật, những phẩm chất tốt đẹp của cậu cũng chẳng được ai nhận ra, ghi nhận, ngoại trừ Nga.</a:t>
                      </a:r>
                      <a:endParaRPr lang="en-US" sz="32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Sự khéo léo của Quỳnh khi đóng lại những chiếc chân bàn gây chẳng ai để tâm.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Chỉ Nga là biết những gì Quỳnh làm cho bạn bè, cho những đứa trẻ quanh mình với trái tim nhân hậu. Không ai muốn biết những điều đó.</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629835092"/>
                  </a:ext>
                </a:extLst>
              </a:tr>
            </a:tbl>
          </a:graphicData>
        </a:graphic>
      </p:graphicFrame>
    </p:spTree>
    <p:extLst>
      <p:ext uri="{BB962C8B-B14F-4D97-AF65-F5344CB8AC3E}">
        <p14:creationId xmlns:p14="http://schemas.microsoft.com/office/powerpoint/2010/main" val="247079810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1053" y="288758"/>
            <a:ext cx="11165305"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PHIẾU HỌC TẬP SỐ 5: </a:t>
            </a:r>
            <a:r>
              <a:rPr lang="en-US" sz="2800">
                <a:latin typeface="Times New Roman" panose="02020603050405020304" pitchFamily="18" charset="0"/>
                <a:cs typeface="Times New Roman" panose="02020603050405020304" pitchFamily="18" charset="0"/>
              </a:rPr>
              <a:t>Thái độ của mọi người đối với nhân dạng ấy.</a:t>
            </a:r>
          </a:p>
        </p:txBody>
      </p:sp>
      <p:graphicFrame>
        <p:nvGraphicFramePr>
          <p:cNvPr id="3" name="Table 2"/>
          <p:cNvGraphicFramePr>
            <a:graphicFrameLocks noGrp="1"/>
          </p:cNvGraphicFramePr>
          <p:nvPr>
            <p:extLst>
              <p:ext uri="{D42A27DB-BD31-4B8C-83A1-F6EECF244321}">
                <p14:modId xmlns:p14="http://schemas.microsoft.com/office/powerpoint/2010/main" val="1778032778"/>
              </p:ext>
            </p:extLst>
          </p:nvPr>
        </p:nvGraphicFramePr>
        <p:xfrm>
          <a:off x="208547" y="1158387"/>
          <a:ext cx="11871158" cy="5609336"/>
        </p:xfrm>
        <a:graphic>
          <a:graphicData uri="http://schemas.openxmlformats.org/drawingml/2006/table">
            <a:tbl>
              <a:tblPr firstRow="1" firstCol="1" bandRow="1">
                <a:tableStyleId>{5C22544A-7EE6-4342-B048-85BDC9FD1C3A}</a:tableStyleId>
              </a:tblPr>
              <a:tblGrid>
                <a:gridCol w="4926500">
                  <a:extLst>
                    <a:ext uri="{9D8B030D-6E8A-4147-A177-3AD203B41FA5}">
                      <a16:colId xmlns:a16="http://schemas.microsoft.com/office/drawing/2014/main" xmlns="" val="739511774"/>
                    </a:ext>
                  </a:extLst>
                </a:gridCol>
                <a:gridCol w="6944658">
                  <a:extLst>
                    <a:ext uri="{9D8B030D-6E8A-4147-A177-3AD203B41FA5}">
                      <a16:colId xmlns:a16="http://schemas.microsoft.com/office/drawing/2014/main" xmlns="" val="3915890410"/>
                    </a:ext>
                  </a:extLst>
                </a:gridCol>
              </a:tblGrid>
              <a:tr h="290089">
                <a:tc gridSpan="2">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Thái độ của các nhân vật khác với </a:t>
                      </a:r>
                      <a:r>
                        <a:rPr lang="en-US" sz="2800" smtClean="0">
                          <a:solidFill>
                            <a:schemeClr val="tx1"/>
                          </a:solidFill>
                          <a:effectLst/>
                          <a:latin typeface="Times New Roman" panose="02020603050405020304" pitchFamily="18" charset="0"/>
                          <a:cs typeface="Times New Roman" panose="02020603050405020304" pitchFamily="18" charset="0"/>
                        </a:rPr>
                        <a:t>Quỳnh</a:t>
                      </a:r>
                    </a:p>
                  </a:txBody>
                  <a:tcPr marL="55451" marR="55451"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648861383"/>
                  </a:ext>
                </a:extLst>
              </a:tr>
              <a:tr h="290089">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Lí lẽ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bg1"/>
                    </a:solidFill>
                  </a:tcPr>
                </a:tc>
                <a:tc>
                  <a:txBody>
                    <a:bodyPr/>
                    <a:lstStyle/>
                    <a:p>
                      <a:pPr algn="ctr">
                        <a:lnSpc>
                          <a:spcPct val="107000"/>
                        </a:lnSpc>
                        <a:spcAft>
                          <a:spcPts val="0"/>
                        </a:spcAft>
                      </a:pPr>
                      <a:r>
                        <a:rPr lang="en-US" sz="2800" b="1">
                          <a:solidFill>
                            <a:schemeClr val="tx1"/>
                          </a:solidFill>
                          <a:effectLst/>
                          <a:latin typeface="Times New Roman" panose="02020603050405020304" pitchFamily="18" charset="0"/>
                          <a:cs typeface="Times New Roman" panose="02020603050405020304" pitchFamily="18" charset="0"/>
                        </a:rPr>
                        <a:t>Bằng chứng</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451" marR="55451" marT="0" marB="0">
                    <a:solidFill>
                      <a:schemeClr val="bg1"/>
                    </a:solidFill>
                  </a:tcPr>
                </a:tc>
                <a:extLst>
                  <a:ext uri="{0D108BD9-81ED-4DB2-BD59-A6C34878D82A}">
                    <a16:rowId xmlns:a16="http://schemas.microsoft.com/office/drawing/2014/main" xmlns="" val="3444140720"/>
                  </a:ext>
                </a:extLst>
              </a:tr>
              <a:tr h="3771160">
                <a:tc>
                  <a:txBody>
                    <a:bodyPr/>
                    <a:lstStyle/>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 tình cảm bình thường xuất hiện ở Quỳnh thì trong mắt bạn bè nó đều là cái gì khác thường, kệch cỡm.</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 ai tin trong cái dung mạo dị thường của Quỳnh lại tồn tại những tình cảm của một con người bình thường.</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t>
                      </a: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ể</a:t>
                      </a:r>
                      <a:r>
                        <a:rPr lang="vi-VN"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tô đậm thêm thân phận lạc loài của Quỳnh trong mắt Nga, tác giả đưa ra chân dung của Khải: một cậu học sinh đẹp trai, chững chạc, là học sinh tiên tiến.</a:t>
                      </a:r>
                      <a:endParaRPr lang="en-US" sz="2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Tình cảm bạn bè của Quỳnh và Nga trở thành đề tài trêu đùa trong những câu v</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è</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quái ác của Luận.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Chính Nga cũng thấy ngạc nhiên khi nhận ra "hoá ra anh chàng này cũng mơ mộng gớm, thế mà mình cứ tưởng!".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 Nga thấy hoảng sợ khi "hình dung đến cảnh phải đi chơi bên cạnh một con người có cái mũi to tướng và hai vành tai cũng to tướng không kém, lại không ngừng ve v</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ẩ</a:t>
                      </a: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 Nga bất giác rùng mình"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cảm nhận được tình cảm của hai bạn trai với mình: Với Khải. Nga "ghét" còn với Quỳnh, Nga thấy "sợ".</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629835092"/>
                  </a:ext>
                </a:extLst>
              </a:tr>
            </a:tbl>
          </a:graphicData>
        </a:graphic>
      </p:graphicFrame>
    </p:spTree>
    <p:extLst>
      <p:ext uri="{BB962C8B-B14F-4D97-AF65-F5344CB8AC3E}">
        <p14:creationId xmlns:p14="http://schemas.microsoft.com/office/powerpoint/2010/main" val="188803996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0044953"/>
              </p:ext>
            </p:extLst>
          </p:nvPr>
        </p:nvGraphicFramePr>
        <p:xfrm>
          <a:off x="256673" y="162026"/>
          <a:ext cx="11710737" cy="6583680"/>
        </p:xfrm>
        <a:graphic>
          <a:graphicData uri="http://schemas.openxmlformats.org/drawingml/2006/table">
            <a:tbl>
              <a:tblPr firstRow="1" firstCol="1" bandRow="1">
                <a:tableStyleId>{5C22544A-7EE6-4342-B048-85BDC9FD1C3A}</a:tableStyleId>
              </a:tblPr>
              <a:tblGrid>
                <a:gridCol w="11710737">
                  <a:extLst>
                    <a:ext uri="{9D8B030D-6E8A-4147-A177-3AD203B41FA5}">
                      <a16:colId xmlns:a16="http://schemas.microsoft.com/office/drawing/2014/main" xmlns="" val="3341184836"/>
                    </a:ext>
                  </a:extLst>
                </a:gridCol>
              </a:tblGrid>
              <a:tr h="0">
                <a:tc>
                  <a:txBody>
                    <a:bodyPr/>
                    <a:lstStyle/>
                    <a:p>
                      <a:pPr algn="just">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Nhận xét chung về cách sử dụng lí lẽ, bằng chứng:</a:t>
                      </a:r>
                    </a:p>
                    <a:p>
                      <a:pP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Lí lẽ và bằng chứng đều phù hợp với luận điểm, giúp người đọc nhận ra thái độ xa lánh, giễu cợt của mọi người với Quỳnh.</a:t>
                      </a:r>
                    </a:p>
                    <a:p>
                      <a:pP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Lí lẽ và bằng chứng được trình bày xen kẽ, mỗi lí lẽ đều được làm rõ bằng những bằng chứng cụ thể.</a:t>
                      </a:r>
                    </a:p>
                    <a:p>
                      <a:pPr>
                        <a:lnSpc>
                          <a:spcPct val="15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Bằng chứng có thể được dẫn trực tiếp, cũng có khi dẫn gián tiếp. Bên cạnh các bằng chứng từ văn bản tác phẩm Thằng quỷ nhỏ, người viết còn liên tưởng, so sánh và đưa bằng chứng về tác phẩm khác (Bài có năm chỗ ngồi)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095049668"/>
                  </a:ext>
                </a:extLst>
              </a:tr>
            </a:tbl>
          </a:graphicData>
        </a:graphic>
      </p:graphicFrame>
    </p:spTree>
    <p:extLst>
      <p:ext uri="{BB962C8B-B14F-4D97-AF65-F5344CB8AC3E}">
        <p14:creationId xmlns:p14="http://schemas.microsoft.com/office/powerpoint/2010/main" val="427289577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559" y="529389"/>
            <a:ext cx="11245516" cy="2062103"/>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6:  Đọc phần (2) và cho biết tác giả có quan điểm như thế nào về nhân dạng của con người. Em hãy dẫn ra một vài lí lẽ và bằng chứng tiêu biểu trong văn bản giúp làm sáng tỏ quan điểm của tác giả.</a:t>
            </a:r>
            <a:endParaRPr lang="en-US"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01848656"/>
              </p:ext>
            </p:extLst>
          </p:nvPr>
        </p:nvGraphicFramePr>
        <p:xfrm>
          <a:off x="593559" y="3146634"/>
          <a:ext cx="10764252" cy="3131058"/>
        </p:xfrm>
        <a:graphic>
          <a:graphicData uri="http://schemas.openxmlformats.org/drawingml/2006/table">
            <a:tbl>
              <a:tblPr firstRow="1" firstCol="1" bandRow="1">
                <a:tableStyleId>{5C22544A-7EE6-4342-B048-85BDC9FD1C3A}</a:tableStyleId>
              </a:tblPr>
              <a:tblGrid>
                <a:gridCol w="4685906">
                  <a:extLst>
                    <a:ext uri="{9D8B030D-6E8A-4147-A177-3AD203B41FA5}">
                      <a16:colId xmlns:a16="http://schemas.microsoft.com/office/drawing/2014/main" xmlns="" val="1395123114"/>
                    </a:ext>
                  </a:extLst>
                </a:gridCol>
                <a:gridCol w="2490262">
                  <a:extLst>
                    <a:ext uri="{9D8B030D-6E8A-4147-A177-3AD203B41FA5}">
                      <a16:colId xmlns:a16="http://schemas.microsoft.com/office/drawing/2014/main" xmlns="" val="380048257"/>
                    </a:ext>
                  </a:extLst>
                </a:gridCol>
                <a:gridCol w="3588084">
                  <a:extLst>
                    <a:ext uri="{9D8B030D-6E8A-4147-A177-3AD203B41FA5}">
                      <a16:colId xmlns:a16="http://schemas.microsoft.com/office/drawing/2014/main" xmlns="" val="934168518"/>
                    </a:ext>
                  </a:extLst>
                </a:gridCol>
              </a:tblGrid>
              <a:tr h="0">
                <a:tc>
                  <a:txBody>
                    <a:bodyPr/>
                    <a:lstStyle/>
                    <a:p>
                      <a:pPr algn="ctr">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Quan điểm   về nhân dạng của con người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Lí lẽ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Bằng chứng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757551536"/>
                  </a:ext>
                </a:extLst>
              </a:tr>
              <a:tr h="0">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499042713"/>
                  </a:ext>
                </a:extLst>
              </a:tr>
              <a:tr h="0">
                <a:tc gridSpan="3">
                  <a:txBody>
                    <a:bodyPr/>
                    <a:lstStyle/>
                    <a:p>
                      <a:pPr algn="just">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Nhận xét chung về cách sử dụng lí lẽ, bằng chứng</a:t>
                      </a:r>
                      <a:r>
                        <a:rPr lang="en-US" sz="3200" smtClean="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0"/>
                        </a:spcAft>
                      </a:pP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27213862"/>
                  </a:ext>
                </a:extLst>
              </a:tr>
            </a:tbl>
          </a:graphicData>
        </a:graphic>
      </p:graphicFrame>
    </p:spTree>
    <p:extLst>
      <p:ext uri="{BB962C8B-B14F-4D97-AF65-F5344CB8AC3E}">
        <p14:creationId xmlns:p14="http://schemas.microsoft.com/office/powerpoint/2010/main" val="354110151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0599772"/>
              </p:ext>
            </p:extLst>
          </p:nvPr>
        </p:nvGraphicFramePr>
        <p:xfrm>
          <a:off x="176463" y="211898"/>
          <a:ext cx="11774905" cy="6261608"/>
        </p:xfrm>
        <a:graphic>
          <a:graphicData uri="http://schemas.openxmlformats.org/drawingml/2006/table">
            <a:tbl>
              <a:tblPr firstRow="1" firstCol="1" bandRow="1">
                <a:tableStyleId>{5C22544A-7EE6-4342-B048-85BDC9FD1C3A}</a:tableStyleId>
              </a:tblPr>
              <a:tblGrid>
                <a:gridCol w="2996016">
                  <a:extLst>
                    <a:ext uri="{9D8B030D-6E8A-4147-A177-3AD203B41FA5}">
                      <a16:colId xmlns:a16="http://schemas.microsoft.com/office/drawing/2014/main" xmlns="" val="1092179593"/>
                    </a:ext>
                  </a:extLst>
                </a:gridCol>
                <a:gridCol w="6459432">
                  <a:extLst>
                    <a:ext uri="{9D8B030D-6E8A-4147-A177-3AD203B41FA5}">
                      <a16:colId xmlns:a16="http://schemas.microsoft.com/office/drawing/2014/main" xmlns="" val="788837785"/>
                    </a:ext>
                  </a:extLst>
                </a:gridCol>
                <a:gridCol w="2319457">
                  <a:extLst>
                    <a:ext uri="{9D8B030D-6E8A-4147-A177-3AD203B41FA5}">
                      <a16:colId xmlns:a16="http://schemas.microsoft.com/office/drawing/2014/main" xmlns="" val="442839232"/>
                    </a:ext>
                  </a:extLst>
                </a:gridCol>
              </a:tblGrid>
              <a:tr h="580178">
                <a:tc>
                  <a:txBody>
                    <a:bodyPr/>
                    <a:lstStyle/>
                    <a:p>
                      <a:pPr algn="ctr">
                        <a:lnSpc>
                          <a:spcPct val="107000"/>
                        </a:lnSpc>
                        <a:spcAft>
                          <a:spcPts val="0"/>
                        </a:spcAft>
                      </a:pPr>
                      <a:r>
                        <a:rPr lang="en-US" sz="2400" kern="1200" spc="-20">
                          <a:solidFill>
                            <a:schemeClr val="tx1"/>
                          </a:solidFill>
                          <a:effectLst/>
                          <a:latin typeface="Times New Roman" panose="02020603050405020304" pitchFamily="18" charset="0"/>
                          <a:cs typeface="Times New Roman" panose="02020603050405020304" pitchFamily="18" charset="0"/>
                        </a:rPr>
                        <a:t>Quan điểm   về nhân dạng của con người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25" marR="27725" marT="0" marB="0">
                    <a:solidFill>
                      <a:schemeClr val="accent4">
                        <a:lumMod val="20000"/>
                        <a:lumOff val="80000"/>
                      </a:schemeClr>
                    </a:solidFill>
                  </a:tcPr>
                </a:tc>
                <a:tc>
                  <a:txBody>
                    <a:bodyPr/>
                    <a:lstStyle/>
                    <a:p>
                      <a:pPr algn="ctr">
                        <a:lnSpc>
                          <a:spcPct val="107000"/>
                        </a:lnSpc>
                        <a:spcAft>
                          <a:spcPts val="0"/>
                        </a:spcAft>
                      </a:pPr>
                      <a:r>
                        <a:rPr lang="en-US" sz="2400" kern="1200" spc="-20">
                          <a:solidFill>
                            <a:schemeClr val="tx1"/>
                          </a:solidFill>
                          <a:effectLst/>
                          <a:latin typeface="Times New Roman" panose="02020603050405020304" pitchFamily="18" charset="0"/>
                          <a:cs typeface="Times New Roman" panose="02020603050405020304" pitchFamily="18" charset="0"/>
                        </a:rPr>
                        <a:t>Lí lẽ</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25" marR="27725" marT="0" marB="0">
                    <a:solidFill>
                      <a:schemeClr val="accent4">
                        <a:lumMod val="20000"/>
                        <a:lumOff val="80000"/>
                      </a:schemeClr>
                    </a:solidFill>
                  </a:tcPr>
                </a:tc>
                <a:tc>
                  <a:txBody>
                    <a:bodyPr/>
                    <a:lstStyle/>
                    <a:p>
                      <a:pPr algn="ctr">
                        <a:lnSpc>
                          <a:spcPct val="107000"/>
                        </a:lnSpc>
                        <a:spcAft>
                          <a:spcPts val="0"/>
                        </a:spcAft>
                      </a:pPr>
                      <a:r>
                        <a:rPr lang="en-US" sz="2400" kern="1200" spc="-20">
                          <a:solidFill>
                            <a:schemeClr val="tx1"/>
                          </a:solidFill>
                          <a:effectLst/>
                          <a:latin typeface="Times New Roman" panose="02020603050405020304" pitchFamily="18" charset="0"/>
                          <a:cs typeface="Times New Roman" panose="02020603050405020304" pitchFamily="18" charset="0"/>
                        </a:rPr>
                        <a:t>Bằng chứng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25" marR="27725" marT="0" marB="0">
                    <a:solidFill>
                      <a:schemeClr val="accent4">
                        <a:lumMod val="20000"/>
                        <a:lumOff val="80000"/>
                      </a:schemeClr>
                    </a:solidFill>
                  </a:tcPr>
                </a:tc>
                <a:extLst>
                  <a:ext uri="{0D108BD9-81ED-4DB2-BD59-A6C34878D82A}">
                    <a16:rowId xmlns:a16="http://schemas.microsoft.com/office/drawing/2014/main" xmlns="" val="1409446041"/>
                  </a:ext>
                </a:extLst>
              </a:tr>
              <a:tr h="3771160">
                <a:tc>
                  <a:txBody>
                    <a:bodyPr/>
                    <a:lstStyle/>
                    <a:p>
                      <a:pPr>
                        <a:lnSpc>
                          <a:spcPct val="107000"/>
                        </a:lnSpc>
                        <a:spcAft>
                          <a:spcPts val="0"/>
                        </a:spcAft>
                      </a:pPr>
                      <a:endParaRPr lang="en-US" sz="2400" b="0" smtClean="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vi-VN" sz="2400" b="0" smtClean="0">
                          <a:solidFill>
                            <a:schemeClr val="tx1"/>
                          </a:solidFill>
                          <a:effectLst/>
                          <a:latin typeface="Times New Roman" panose="02020603050405020304" pitchFamily="18" charset="0"/>
                          <a:cs typeface="Times New Roman" panose="02020603050405020304" pitchFamily="18" charset="0"/>
                        </a:rPr>
                        <a:t>Quan </a:t>
                      </a:r>
                      <a:r>
                        <a:rPr lang="vi-VN" sz="2400" b="0">
                          <a:solidFill>
                            <a:schemeClr val="tx1"/>
                          </a:solidFill>
                          <a:effectLst/>
                          <a:latin typeface="Times New Roman" panose="02020603050405020304" pitchFamily="18" charset="0"/>
                          <a:cs typeface="Times New Roman" panose="02020603050405020304" pitchFamily="18" charset="0"/>
                        </a:rPr>
                        <a:t>điểm của tác giả: Nhân hình cũng được phân loại, điều chỉnh bởi những quy chuẩn, đều là những tạo tác mang tính văn hoá</a:t>
                      </a:r>
                      <a:r>
                        <a:rPr lang="en-US" sz="2400" b="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2400" kern="1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25" marR="27725" marT="0" marB="0">
                    <a:solidFill>
                      <a:schemeClr val="bg1"/>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Nhân dạng không chỉ là vẻ bề ngoài mà còn là yếu tố đánh giá giá trị, phẩm chất một con người.</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Nó cũng không phải chỉ là những đặc điểm riêng biệt của mỗi cá nhân mà được định giá bởi cộng đồng, được nhào nặn và xét đoán theo những chuẩn mực giá trị của xã hội.</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Khi xã hội đánh giá, xét đoán một con người theo những bộ quy chuẩn thì sẽ làm nảy sinh sự phân biệt: bình thường - bất bình thường, và người ta có xu hướng gạt bỏ đi tất cả những gì đi chệch ra ngoài giới hạn đã được định ra. </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Những chuẩn mực mang trong nó quyền lực và sức mạnh áp đặt. Nó bắt những cá nhân phải tuân thủ mà không có quyền được phản biện.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25" marR="27725" marT="0" marB="0">
                    <a:solidFill>
                      <a:schemeClr val="bg1"/>
                    </a:solidFill>
                  </a:tcPr>
                </a:tc>
                <a:tc>
                  <a:txBody>
                    <a:bodyPr/>
                    <a:lstStyle/>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Trường hợp chú bé Quỳnh trong câu chuyện Thằng quỷ nhỏ. </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Trong truyện cổ tích, các nhân vật có sự kì dị trong nhân hình sớm muộn cũng phải trút bỏ lốt ngoài kì dị để tìm sự hài hoà giữa nhân hình và nhân tính.</a:t>
                      </a:r>
                    </a:p>
                    <a:p>
                      <a:pPr algn="just">
                        <a:lnSpc>
                          <a:spcPct val="107000"/>
                        </a:lnSpc>
                        <a:spcAft>
                          <a:spcPts val="0"/>
                        </a:spcAft>
                      </a:pPr>
                      <a:r>
                        <a:rPr lang="en-US" sz="2400" kern="1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725" marR="27725" marT="0" marB="0">
                    <a:solidFill>
                      <a:schemeClr val="bg1"/>
                    </a:solidFill>
                  </a:tcPr>
                </a:tc>
                <a:extLst>
                  <a:ext uri="{0D108BD9-81ED-4DB2-BD59-A6C34878D82A}">
                    <a16:rowId xmlns:a16="http://schemas.microsoft.com/office/drawing/2014/main" xmlns="" val="1219084028"/>
                  </a:ext>
                </a:extLst>
              </a:tr>
            </a:tbl>
          </a:graphicData>
        </a:graphic>
      </p:graphicFrame>
    </p:spTree>
    <p:extLst>
      <p:ext uri="{BB962C8B-B14F-4D97-AF65-F5344CB8AC3E}">
        <p14:creationId xmlns:p14="http://schemas.microsoft.com/office/powerpoint/2010/main" val="20356329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288758" y="224589"/>
            <a:ext cx="11454063" cy="64328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7516" y="1299411"/>
            <a:ext cx="10940716" cy="352926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3200">
                <a:solidFill>
                  <a:schemeClr val="tx1"/>
                </a:solidFill>
                <a:latin typeface="Times New Roman" panose="02020603050405020304" pitchFamily="18" charset="0"/>
                <a:cs typeface="Times New Roman" panose="02020603050405020304" pitchFamily="18" charset="0"/>
              </a:rPr>
              <a:t>Em hãy kể tên một vài tác phẩm của nhà văn Nguyễn Nhật Ánh mà em đã đọc và yêu thích?</a:t>
            </a:r>
          </a:p>
        </p:txBody>
      </p:sp>
    </p:spTree>
    <p:extLst>
      <p:ext uri="{BB962C8B-B14F-4D97-AF65-F5344CB8AC3E}">
        <p14:creationId xmlns:p14="http://schemas.microsoft.com/office/powerpoint/2010/main" val="2920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2863318"/>
              </p:ext>
            </p:extLst>
          </p:nvPr>
        </p:nvGraphicFramePr>
        <p:xfrm>
          <a:off x="224589" y="1566785"/>
          <a:ext cx="11967411" cy="4876800"/>
        </p:xfrm>
        <a:graphic>
          <a:graphicData uri="http://schemas.openxmlformats.org/drawingml/2006/table">
            <a:tbl>
              <a:tblPr firstRow="1" firstCol="1" bandRow="1">
                <a:tableStyleId>{5C22544A-7EE6-4342-B048-85BDC9FD1C3A}</a:tableStyleId>
              </a:tblPr>
              <a:tblGrid>
                <a:gridCol w="11967411">
                  <a:extLst>
                    <a:ext uri="{9D8B030D-6E8A-4147-A177-3AD203B41FA5}">
                      <a16:colId xmlns:a16="http://schemas.microsoft.com/office/drawing/2014/main" xmlns="" val="2172547305"/>
                    </a:ext>
                  </a:extLst>
                </a:gridCol>
              </a:tblGrid>
              <a:tr h="4351338">
                <a:tc>
                  <a:txBody>
                    <a:bodyPr/>
                    <a:lstStyle/>
                    <a:p>
                      <a:pPr>
                        <a:lnSpc>
                          <a:spcPct val="100000"/>
                        </a:lnSpc>
                        <a:spcAft>
                          <a:spcPts val="0"/>
                        </a:spcAft>
                      </a:pPr>
                      <a:r>
                        <a:rPr lang="en-US" sz="3200" smtClean="0">
                          <a:solidFill>
                            <a:schemeClr val="tx1"/>
                          </a:solidFill>
                          <a:effectLst/>
                          <a:latin typeface="Times New Roman" panose="02020603050405020304" pitchFamily="18" charset="0"/>
                          <a:cs typeface="Times New Roman" panose="02020603050405020304" pitchFamily="18" charset="0"/>
                        </a:rPr>
                        <a:t>- </a:t>
                      </a:r>
                      <a:r>
                        <a:rPr lang="en-US" sz="3200">
                          <a:solidFill>
                            <a:schemeClr val="tx1"/>
                          </a:solidFill>
                          <a:effectLst/>
                          <a:latin typeface="Times New Roman" panose="02020603050405020304" pitchFamily="18" charset="0"/>
                          <a:cs typeface="Times New Roman" panose="02020603050405020304" pitchFamily="18" charset="0"/>
                        </a:rPr>
                        <a:t>Người viết sử dụng các kết quả nghiên cứu của lĩnh vực nhân học để nêu ra những quy luật trong tâm lí, trong ứng xử của mỗi người, của cộng đồng với các trường hợp lệch chuẩn về nhân tính, cả về nhân hình</a:t>
                      </a:r>
                    </a:p>
                    <a:p>
                      <a:pPr>
                        <a:lnSpc>
                          <a:spcPct val="1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Từ đó người viết lí giải thái độ, phản ứng của các nhân vật khác dành cho Quỳnh trong truyện Thằng quỷ nhỏ.</a:t>
                      </a:r>
                    </a:p>
                    <a:p>
                      <a:pPr>
                        <a:lnSpc>
                          <a:spcPct val="1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Bên cạnh đó, người viết cũng mở rộng vấn đề, lí giải một hiện tượng trút bỏ lốt ngoài kì dị của các nhân vật trong truyện cổ tích và khái quát để khẳng định một quy luật phổ quát trong thực tế tâm lí, ứng xử của mỗi người chúng ta trong cuộc sống.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982" marR="63982" marT="0" marB="0">
                    <a:solidFill>
                      <a:schemeClr val="bg1"/>
                    </a:solidFill>
                  </a:tcPr>
                </a:tc>
                <a:extLst>
                  <a:ext uri="{0D108BD9-81ED-4DB2-BD59-A6C34878D82A}">
                    <a16:rowId xmlns:a16="http://schemas.microsoft.com/office/drawing/2014/main" xmlns="" val="430481396"/>
                  </a:ext>
                </a:extLst>
              </a:tr>
            </a:tbl>
          </a:graphicData>
        </a:graphic>
      </p:graphicFrame>
      <p:sp>
        <p:nvSpPr>
          <p:cNvPr id="3" name="Oval 2"/>
          <p:cNvSpPr/>
          <p:nvPr/>
        </p:nvSpPr>
        <p:spPr>
          <a:xfrm>
            <a:off x="4732420" y="208547"/>
            <a:ext cx="4138863" cy="10266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0000"/>
              </a:lnSpc>
              <a:spcAft>
                <a:spcPts val="0"/>
              </a:spcAft>
            </a:pPr>
            <a:r>
              <a:rPr lang="en-US" sz="3200" b="1">
                <a:solidFill>
                  <a:schemeClr val="tx1"/>
                </a:solidFill>
                <a:latin typeface="Times New Roman" panose="02020603050405020304" pitchFamily="18" charset="0"/>
                <a:cs typeface="Times New Roman" panose="02020603050405020304" pitchFamily="18" charset="0"/>
              </a:rPr>
              <a:t>NHẬN XÉT</a:t>
            </a:r>
          </a:p>
        </p:txBody>
      </p:sp>
    </p:spTree>
    <p:extLst>
      <p:ext uri="{BB962C8B-B14F-4D97-AF65-F5344CB8AC3E}">
        <p14:creationId xmlns:p14="http://schemas.microsoft.com/office/powerpoint/2010/main" val="62567184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2554545"/>
          </a:xfrm>
          <a:prstGeom prst="rect">
            <a:avLst/>
          </a:prstGeom>
          <a:noFill/>
        </p:spPr>
        <p:txBody>
          <a:bodyPr wrap="square" rtlCol="0">
            <a:spAutoFit/>
          </a:bodyPr>
          <a:lstStyle/>
          <a:p>
            <a:pPr marL="571500" indent="-571500">
              <a:buAutoNum type="romanUcPeriod"/>
            </a:pPr>
            <a:r>
              <a:rPr lang="en-US" sz="3200" b="1" dirty="0" smtClean="0">
                <a:latin typeface="Times New Roman" panose="02020603050405020304" pitchFamily="18" charset="0"/>
                <a:cs typeface="Times New Roman" panose="02020603050405020304" pitchFamily="18" charset="0"/>
              </a:rPr>
              <a:t>ĐỌC </a:t>
            </a:r>
            <a:r>
              <a:rPr lang="en-US" sz="3200" b="1" dirty="0">
                <a:latin typeface="Times New Roman" panose="02020603050405020304" pitchFamily="18" charset="0"/>
                <a:cs typeface="Times New Roman" panose="02020603050405020304" pitchFamily="18" charset="0"/>
              </a:rPr>
              <a:t>– TÌM HIỂU </a:t>
            </a:r>
            <a:r>
              <a:rPr lang="en-US" sz="3200" b="1" dirty="0" smtClean="0">
                <a:latin typeface="Times New Roman" panose="02020603050405020304" pitchFamily="18" charset="0"/>
                <a:cs typeface="Times New Roman" panose="02020603050405020304" pitchFamily="18" charset="0"/>
              </a:rPr>
              <a:t>CHUNG</a:t>
            </a:r>
          </a:p>
          <a:p>
            <a:r>
              <a:rPr lang="en-US" sz="3200" b="1" dirty="0">
                <a:latin typeface="Times New Roman" panose="02020603050405020304" pitchFamily="18" charset="0"/>
                <a:cs typeface="Times New Roman" panose="02020603050405020304" pitchFamily="18" charset="0"/>
              </a:rPr>
              <a:t>II. ĐỌC- TÌM HIỂU CHI </a:t>
            </a:r>
            <a:r>
              <a:rPr lang="en-US" sz="3200" b="1" dirty="0" smtClean="0">
                <a:latin typeface="Times New Roman" panose="02020603050405020304" pitchFamily="18" charset="0"/>
                <a:cs typeface="Times New Roman" panose="02020603050405020304" pitchFamily="18" charset="0"/>
              </a:rPr>
              <a:t>TIẾT</a:t>
            </a:r>
          </a:p>
          <a:p>
            <a:pPr marL="514350" indent="-514350">
              <a:buAutoNum type="arabicPeriod"/>
            </a:pPr>
            <a:r>
              <a:rPr lang="en-US" sz="3200" b="1" dirty="0" err="1" smtClean="0">
                <a:latin typeface="Times New Roman" panose="02020603050405020304" pitchFamily="18" charset="0"/>
                <a:cs typeface="Times New Roman" panose="02020603050405020304" pitchFamily="18" charset="0"/>
              </a:rPr>
              <a:t>Xác</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cục</a:t>
            </a:r>
            <a:endParaRPr lang="en-US" sz="3200" b="1" dirty="0" smtClean="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điểm</a:t>
            </a:r>
            <a:endParaRPr lang="en-US" sz="3200" b="1"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6304547" y="2117558"/>
            <a:ext cx="5419534"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5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0422" y="144379"/>
            <a:ext cx="11903242" cy="25506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vi-VN" sz="3200" dirty="0">
                <a:latin typeface="Times New Roman" panose="02020603050405020304" pitchFamily="18" charset="0"/>
                <a:cs typeface="Times New Roman" panose="02020603050405020304" pitchFamily="18" charset="0"/>
              </a:rPr>
              <a:t>P</a:t>
            </a:r>
            <a:r>
              <a:rPr lang="vi-VN" sz="3200" b="1" dirty="0">
                <a:latin typeface="Times New Roman" panose="02020603050405020304" pitchFamily="18" charset="0"/>
                <a:cs typeface="Times New Roman" panose="02020603050405020304" pitchFamily="18" charset="0"/>
              </a:rPr>
              <a:t>HIẾU HỌC TẬP </a:t>
            </a:r>
            <a:r>
              <a:rPr lang="en-US" sz="3200" b="1" dirty="0">
                <a:latin typeface="Times New Roman" panose="02020603050405020304" pitchFamily="18" charset="0"/>
                <a:cs typeface="Times New Roman" panose="02020603050405020304" pitchFamily="18" charset="0"/>
              </a:rPr>
              <a:t>SỐ </a:t>
            </a:r>
            <a:r>
              <a:rPr lang="en-US" sz="3200" b="1" dirty="0" smtClean="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125849885"/>
              </p:ext>
            </p:extLst>
          </p:nvPr>
        </p:nvGraphicFramePr>
        <p:xfrm>
          <a:off x="449179" y="3304129"/>
          <a:ext cx="11325725" cy="3131058"/>
        </p:xfrm>
        <a:graphic>
          <a:graphicData uri="http://schemas.openxmlformats.org/drawingml/2006/table">
            <a:tbl>
              <a:tblPr firstRow="1" firstCol="1" bandRow="1">
                <a:tableStyleId>{5C22544A-7EE6-4342-B048-85BDC9FD1C3A}</a:tableStyleId>
              </a:tblPr>
              <a:tblGrid>
                <a:gridCol w="6649967">
                  <a:extLst>
                    <a:ext uri="{9D8B030D-6E8A-4147-A177-3AD203B41FA5}">
                      <a16:colId xmlns:a16="http://schemas.microsoft.com/office/drawing/2014/main" xmlns="" val="2224041012"/>
                    </a:ext>
                  </a:extLst>
                </a:gridCol>
                <a:gridCol w="4675758">
                  <a:extLst>
                    <a:ext uri="{9D8B030D-6E8A-4147-A177-3AD203B41FA5}">
                      <a16:colId xmlns:a16="http://schemas.microsoft.com/office/drawing/2014/main" xmlns="" val="857065861"/>
                    </a:ext>
                  </a:extLst>
                </a:gridCol>
              </a:tblGrid>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Quan điểm của tác giả về những phẩm chất cần có của một tác phẩm văn học viết cho thiếu nhi</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 văn giúp nhận ra quan điểm của tác giả</a:t>
                      </a:r>
                    </a:p>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191219077"/>
                  </a:ext>
                </a:extLst>
              </a:tr>
              <a:tr h="0">
                <a:tc>
                  <a:txBody>
                    <a:bodyPr/>
                    <a:lstStyle/>
                    <a:p>
                      <a:pPr>
                        <a:lnSpc>
                          <a:spcPct val="107000"/>
                        </a:lnSpc>
                        <a:spcAft>
                          <a:spcPts val="0"/>
                        </a:spcAft>
                      </a:pPr>
                      <a:r>
                        <a:rPr lang="en-US" sz="3200" smtClean="0">
                          <a:solidFill>
                            <a:schemeClr val="tx1"/>
                          </a:solidFill>
                          <a:effectLst/>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7000"/>
                        </a:lnSpc>
                        <a:spcBef>
                          <a:spcPts val="0"/>
                        </a:spcBef>
                        <a:spcAft>
                          <a:spcPts val="0"/>
                        </a:spcAft>
                        <a:buClrTx/>
                        <a:buSzTx/>
                        <a:buFontTx/>
                        <a:buNone/>
                        <a:tabLst/>
                        <a:defRPr/>
                      </a:pPr>
                      <a:r>
                        <a:rPr lang="en-US" sz="3200" smtClean="0">
                          <a:solidFill>
                            <a:schemeClr val="tx1"/>
                          </a:solidFill>
                          <a:effectLst/>
                          <a:latin typeface="Times New Roman" panose="02020603050405020304" pitchFamily="18" charset="0"/>
                          <a:cs typeface="Times New Roman" panose="02020603050405020304" pitchFamily="18" charset="0"/>
                        </a:rPr>
                        <a:t>..........................................</a:t>
                      </a:r>
                    </a:p>
                    <a:p>
                      <a:pPr>
                        <a:lnSpc>
                          <a:spcPct val="107000"/>
                        </a:lnSpc>
                        <a:spcAft>
                          <a:spcPts val="0"/>
                        </a:spcAft>
                      </a:pP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nSpc>
                          <a:spcPct val="107000"/>
                        </a:lnSpc>
                        <a:spcAft>
                          <a:spcPts val="0"/>
                        </a:spcAft>
                      </a:pPr>
                      <a:r>
                        <a:rPr lang="en-US" sz="3200" smtClean="0">
                          <a:solidFill>
                            <a:schemeClr val="tx1"/>
                          </a:solidFill>
                          <a:effectLst/>
                          <a:latin typeface="Times New Roman" panose="02020603050405020304" pitchFamily="18" charset="0"/>
                          <a:cs typeface="Times New Roman" panose="02020603050405020304" pitchFamily="18" charset="0"/>
                        </a:rPr>
                        <a:t>..........................................</a:t>
                      </a:r>
                    </a:p>
                    <a:p>
                      <a:pPr marL="0" marR="0" indent="0" algn="l" defTabSz="914400" rtl="0" eaLnBrk="1" fontAlgn="auto" latinLnBrk="0" hangingPunct="1">
                        <a:lnSpc>
                          <a:spcPct val="107000"/>
                        </a:lnSpc>
                        <a:spcBef>
                          <a:spcPts val="0"/>
                        </a:spcBef>
                        <a:spcAft>
                          <a:spcPts val="0"/>
                        </a:spcAft>
                        <a:buClrTx/>
                        <a:buSzTx/>
                        <a:buFontTx/>
                        <a:buNone/>
                        <a:tabLst/>
                        <a:defRPr/>
                      </a:pPr>
                      <a:r>
                        <a:rPr lang="en-US" sz="3200" smtClean="0">
                          <a:solidFill>
                            <a:schemeClr val="tx1"/>
                          </a:solidFill>
                          <a:effectLst/>
                          <a:latin typeface="Times New Roman" panose="02020603050405020304" pitchFamily="18" charset="0"/>
                          <a:cs typeface="Times New Roman" panose="02020603050405020304" pitchFamily="18" charset="0"/>
                        </a:rPr>
                        <a:t>..........................................</a:t>
                      </a:r>
                      <a:endParaRPr lang="en-US" sz="320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40532201"/>
                  </a:ext>
                </a:extLst>
              </a:tr>
            </a:tbl>
          </a:graphicData>
        </a:graphic>
      </p:graphicFrame>
    </p:spTree>
    <p:extLst>
      <p:ext uri="{BB962C8B-B14F-4D97-AF65-F5344CB8AC3E}">
        <p14:creationId xmlns:p14="http://schemas.microsoft.com/office/powerpoint/2010/main" val="375880943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049821"/>
              </p:ext>
            </p:extLst>
          </p:nvPr>
        </p:nvGraphicFramePr>
        <p:xfrm>
          <a:off x="176463" y="143834"/>
          <a:ext cx="11855116" cy="6261608"/>
        </p:xfrm>
        <a:graphic>
          <a:graphicData uri="http://schemas.openxmlformats.org/drawingml/2006/table">
            <a:tbl>
              <a:tblPr firstRow="1" firstCol="1" bandRow="1">
                <a:tableStyleId>{5C22544A-7EE6-4342-B048-85BDC9FD1C3A}</a:tableStyleId>
              </a:tblPr>
              <a:tblGrid>
                <a:gridCol w="6657474">
                  <a:extLst>
                    <a:ext uri="{9D8B030D-6E8A-4147-A177-3AD203B41FA5}">
                      <a16:colId xmlns:a16="http://schemas.microsoft.com/office/drawing/2014/main" xmlns="" val="2224041012"/>
                    </a:ext>
                  </a:extLst>
                </a:gridCol>
                <a:gridCol w="5197642">
                  <a:extLst>
                    <a:ext uri="{9D8B030D-6E8A-4147-A177-3AD203B41FA5}">
                      <a16:colId xmlns:a16="http://schemas.microsoft.com/office/drawing/2014/main" xmlns="" val="857065861"/>
                    </a:ext>
                  </a:extLst>
                </a:gridCol>
              </a:tblGrid>
              <a:tr h="0">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Quan điểm của tác giả về những phẩm chất cần có của một tác phẩm văn học viết cho thiếu nhi</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Câu văn giúp nhận ra quan điểm của tác </a:t>
                      </a:r>
                      <a:r>
                        <a:rPr lang="en-US" sz="2400" smtClean="0">
                          <a:solidFill>
                            <a:schemeClr val="tx1"/>
                          </a:solidFill>
                          <a:effectLst/>
                          <a:latin typeface="Times New Roman" panose="02020603050405020304" pitchFamily="18" charset="0"/>
                          <a:cs typeface="Times New Roman" panose="02020603050405020304" pitchFamily="18" charset="0"/>
                        </a:rPr>
                        <a:t>giả</a:t>
                      </a: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191219077"/>
                  </a:ext>
                </a:extLst>
              </a:tr>
              <a:tr h="0">
                <a:tc>
                  <a:txBody>
                    <a:bodyPr/>
                    <a:lstStyle/>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cầu thứ nhất: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phẩm văn học thiếu nhi phải góp phần hình thành những chuẩn mực văn hoá của một cộng đồng trong tâm hồn trẻ thơ. Nhưng điều đó là chưa đủ.</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Tác phẩm phải nhận diện cả những gì bị đặt ra ngoài chuẩn mực, để hiểu và tôn trọng chứ không miệt thị và xa lánh những sự khác biệt đó</a:t>
                      </a:r>
                      <a:r>
                        <a:rPr lang="en-US" sz="2400" b="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Điều này vừa giúp tác phẩm đánh thức và nuôi dưỡng tình yêu thương, sự trân trọng một tồn tại khác với những nỗ lực để thấu hiểu và tôn trọng với mọi người vừa giúp ta có tâm thế đúng đắn để hội nhập cùng các nền văn hóa thế giới.</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“Trước tiên, chúng ta vẫn thường nghĩ, một tác phẩm văn học thiếu nhi phải góp phần hình thành những chuẩn mực văn hóá của một cộng đồng trong tâm hồn của trẻ thơ. Điều này không sai, nhưng có lẽ là chưa đủ. Bởi lẽ, cũng cần nhận diện đầy đủ về những gì đã bị đặt ra ngoài chuẩn mực ấy</a:t>
                      </a:r>
                      <a:r>
                        <a:rPr lang="en-US" sz="2400" b="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“Chính từ đây mà tác phẩm sẽ là nơi đánh thức và nuôi dưỡng tình yêu thương, sự trân trọng một tồn tại khác với những nỗ lực để thấu hiểu và tôn trọng.”</a:t>
                      </a: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40532201"/>
                  </a:ext>
                </a:extLst>
              </a:tr>
            </a:tbl>
          </a:graphicData>
        </a:graphic>
      </p:graphicFrame>
    </p:spTree>
    <p:extLst>
      <p:ext uri="{BB962C8B-B14F-4D97-AF65-F5344CB8AC3E}">
        <p14:creationId xmlns:p14="http://schemas.microsoft.com/office/powerpoint/2010/main" val="43608593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58410576"/>
              </p:ext>
            </p:extLst>
          </p:nvPr>
        </p:nvGraphicFramePr>
        <p:xfrm>
          <a:off x="176463" y="143834"/>
          <a:ext cx="11855116" cy="6391910"/>
        </p:xfrm>
        <a:graphic>
          <a:graphicData uri="http://schemas.openxmlformats.org/drawingml/2006/table">
            <a:tbl>
              <a:tblPr firstRow="1" firstCol="1" bandRow="1">
                <a:tableStyleId>{5C22544A-7EE6-4342-B048-85BDC9FD1C3A}</a:tableStyleId>
              </a:tblPr>
              <a:tblGrid>
                <a:gridCol w="6657474">
                  <a:extLst>
                    <a:ext uri="{9D8B030D-6E8A-4147-A177-3AD203B41FA5}">
                      <a16:colId xmlns:a16="http://schemas.microsoft.com/office/drawing/2014/main" xmlns="" val="2224041012"/>
                    </a:ext>
                  </a:extLst>
                </a:gridCol>
                <a:gridCol w="5197642">
                  <a:extLst>
                    <a:ext uri="{9D8B030D-6E8A-4147-A177-3AD203B41FA5}">
                      <a16:colId xmlns:a16="http://schemas.microsoft.com/office/drawing/2014/main" xmlns="" val="857065861"/>
                    </a:ext>
                  </a:extLst>
                </a:gridCol>
              </a:tblGrid>
              <a:tr h="0">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Quan điểm của tác giả về những phẩm chất cần có của một tác phẩm văn học viết cho thiếu nhi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văn giúp nhận ra quan điểm của tác </a:t>
                      </a:r>
                      <a:r>
                        <a:rPr lang="en-US" sz="2800" smtClean="0">
                          <a:solidFill>
                            <a:schemeClr val="tx1"/>
                          </a:solidFill>
                          <a:effectLst/>
                          <a:latin typeface="Times New Roman" panose="02020603050405020304" pitchFamily="18" charset="0"/>
                          <a:cs typeface="Times New Roman" panose="02020603050405020304" pitchFamily="18" charset="0"/>
                        </a:rPr>
                        <a:t>giả</a:t>
                      </a: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191219077"/>
                  </a:ext>
                </a:extLst>
              </a:tr>
              <a:tr h="0">
                <a:tc>
                  <a:txBody>
                    <a:bodyPr/>
                    <a:lstStyle/>
                    <a:p>
                      <a:pPr>
                        <a:lnSpc>
                          <a:spcPct val="107000"/>
                        </a:lnSpc>
                        <a:spcAft>
                          <a:spcPts val="0"/>
                        </a:spcAft>
                      </a:pPr>
                      <a:r>
                        <a:rPr lang="en-US" sz="28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Yêu cầu thứ hai:</a:t>
                      </a:r>
                      <a:endParaRPr lang="en-US"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 nên biến những nhân vật trong tác phẩm văn học thiếu nhi trở thành những nhân vật hoàn hảo. Các nhân vật trong truyện Thằng quỷ nhỏ cũng như nhiều truyện khác của Nguyễn Nhật Ánh đều không hoàn hảo, có tốt, có xấu.</a:t>
                      </a:r>
                      <a:endParaRPr lang="en-US"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8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Chính sự bất toàn, không hoàn hảo này sẽ khơi gợi sự ngẫm ngợi trong lòng người đọc và từ đó hình thành một sự tự điều chỉnh, tự giáo dục trong mỗi đứa trẻ.</a:t>
                      </a:r>
                      <a:endParaRPr lang="en-US"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 hai, không nên biến những nhân vật trong các tác phẩm văn học thiếu nhi trở thành những nhân vật hoàn hảo."</a:t>
                      </a:r>
                      <a:endParaRPr lang="en-US"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40532201"/>
                  </a:ext>
                </a:extLst>
              </a:tr>
            </a:tbl>
          </a:graphicData>
        </a:graphic>
      </p:graphicFrame>
    </p:spTree>
    <p:extLst>
      <p:ext uri="{BB962C8B-B14F-4D97-AF65-F5344CB8AC3E}">
        <p14:creationId xmlns:p14="http://schemas.microsoft.com/office/powerpoint/2010/main" val="168603489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29225848"/>
              </p:ext>
            </p:extLst>
          </p:nvPr>
        </p:nvGraphicFramePr>
        <p:xfrm>
          <a:off x="176463" y="143834"/>
          <a:ext cx="11855116" cy="6011545"/>
        </p:xfrm>
        <a:graphic>
          <a:graphicData uri="http://schemas.openxmlformats.org/drawingml/2006/table">
            <a:tbl>
              <a:tblPr firstRow="1" firstCol="1" bandRow="1">
                <a:tableStyleId>{5C22544A-7EE6-4342-B048-85BDC9FD1C3A}</a:tableStyleId>
              </a:tblPr>
              <a:tblGrid>
                <a:gridCol w="7828548">
                  <a:extLst>
                    <a:ext uri="{9D8B030D-6E8A-4147-A177-3AD203B41FA5}">
                      <a16:colId xmlns:a16="http://schemas.microsoft.com/office/drawing/2014/main" xmlns="" val="2224041012"/>
                    </a:ext>
                  </a:extLst>
                </a:gridCol>
                <a:gridCol w="4026568">
                  <a:extLst>
                    <a:ext uri="{9D8B030D-6E8A-4147-A177-3AD203B41FA5}">
                      <a16:colId xmlns:a16="http://schemas.microsoft.com/office/drawing/2014/main" xmlns="" val="857065861"/>
                    </a:ext>
                  </a:extLst>
                </a:gridCol>
              </a:tblGrid>
              <a:tr h="0">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Quan điểm của tác giả về những phẩm chất cần có của một tác phẩm văn học viết cho thiếu nhi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Câu văn giúp nhận ra quan điểm của tác </a:t>
                      </a:r>
                      <a:r>
                        <a:rPr lang="en-US" sz="2800" smtClean="0">
                          <a:solidFill>
                            <a:schemeClr val="tx1"/>
                          </a:solidFill>
                          <a:effectLst/>
                          <a:latin typeface="Times New Roman" panose="02020603050405020304" pitchFamily="18" charset="0"/>
                          <a:cs typeface="Times New Roman" panose="02020603050405020304" pitchFamily="18" charset="0"/>
                        </a:rPr>
                        <a:t>giả</a:t>
                      </a: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191219077"/>
                  </a:ext>
                </a:extLst>
              </a:tr>
              <a:tr h="0">
                <a:tc>
                  <a:txBody>
                    <a:bodyPr/>
                    <a:lstStyle/>
                    <a:p>
                      <a:pPr>
                        <a:lnSpc>
                          <a:spcPct val="107000"/>
                        </a:lnSpc>
                        <a:spcAft>
                          <a:spcPts val="300"/>
                        </a:spcAft>
                      </a:pPr>
                      <a:r>
                        <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 cầu thứ </a:t>
                      </a:r>
                      <a:r>
                        <a:rPr lang="vi-VN"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300"/>
                        </a:spcAft>
                      </a:pPr>
                      <a:r>
                        <a:rPr lang="vi-VN" sz="2800" b="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 viết cho trẻ em từ cái nhìn của một người lớn sâu sắc và từng trải </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Chính sự sâu sắc trong hiểu biết, dạn dày trong kinh nghiệm sống, và cả tình yêu thương với trẻ thơ, trân trọng tuổi thơ sẽ giúp nhà văn chiếu rọi những thứ lạnh sáng mới vào những kỉ niệm, cảm xúc tuổi thơ, để tác phẩm không chỉ sống động, gần gũi mà cảm sâu sắc sấu. Tác phẩm sẽ đủ sức sống đồng hành cũng ng</a:t>
                      </a:r>
                      <a:r>
                        <a:rPr lang="vi-VN"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ời đọc suốt những năm tháng dài rộng cuộc đ</a:t>
                      </a:r>
                      <a:r>
                        <a:rPr lang="vi-VN"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ời.</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“Cuối cùng, phải viết cho trẻ em từ cái nhìn của một người lớn sâu sắc và từng trải”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340532201"/>
                  </a:ext>
                </a:extLst>
              </a:tr>
            </a:tbl>
          </a:graphicData>
        </a:graphic>
      </p:graphicFrame>
    </p:spTree>
    <p:extLst>
      <p:ext uri="{BB962C8B-B14F-4D97-AF65-F5344CB8AC3E}">
        <p14:creationId xmlns:p14="http://schemas.microsoft.com/office/powerpoint/2010/main" val="3940765931"/>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4031873"/>
          </a:xfrm>
          <a:prstGeom prst="rect">
            <a:avLst/>
          </a:prstGeom>
          <a:noFill/>
        </p:spPr>
        <p:txBody>
          <a:bodyPr wrap="square" rtlCol="0">
            <a:spAutoFit/>
          </a:bodyPr>
          <a:lstStyle/>
          <a:p>
            <a:pPr marL="571500" indent="-571500">
              <a:buAutoNum type="romanUcPeriod"/>
            </a:pPr>
            <a:r>
              <a:rPr lang="en-US" sz="3200" b="1" smtClean="0">
                <a:latin typeface="Times New Roman" panose="02020603050405020304" pitchFamily="18" charset="0"/>
                <a:cs typeface="Times New Roman" panose="02020603050405020304" pitchFamily="18" charset="0"/>
              </a:rPr>
              <a:t>ĐỌC </a:t>
            </a:r>
            <a:r>
              <a:rPr lang="en-US" sz="3200" b="1">
                <a:latin typeface="Times New Roman" panose="02020603050405020304" pitchFamily="18" charset="0"/>
                <a:cs typeface="Times New Roman" panose="02020603050405020304" pitchFamily="18" charset="0"/>
              </a:rPr>
              <a:t>– TÌM HIỂU </a:t>
            </a:r>
            <a:r>
              <a:rPr lang="en-US" sz="3200" b="1" smtClean="0">
                <a:latin typeface="Times New Roman" panose="02020603050405020304" pitchFamily="18" charset="0"/>
                <a:cs typeface="Times New Roman" panose="02020603050405020304" pitchFamily="18" charset="0"/>
              </a:rPr>
              <a:t>CHUNG</a:t>
            </a:r>
          </a:p>
          <a:p>
            <a:r>
              <a:rPr lang="en-US" sz="3200" b="1">
                <a:latin typeface="Times New Roman" panose="02020603050405020304" pitchFamily="18" charset="0"/>
                <a:cs typeface="Times New Roman" panose="02020603050405020304" pitchFamily="18" charset="0"/>
              </a:rPr>
              <a:t>II. ĐỌC- TÌM HIỂU CHI </a:t>
            </a:r>
            <a:r>
              <a:rPr lang="en-US" sz="3200" b="1" smtClean="0">
                <a:latin typeface="Times New Roman" panose="02020603050405020304" pitchFamily="18" charset="0"/>
                <a:cs typeface="Times New Roman" panose="02020603050405020304" pitchFamily="18" charset="0"/>
              </a:rPr>
              <a:t>TIẾT</a:t>
            </a:r>
          </a:p>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vấn đề bàn luận và bố </a:t>
            </a:r>
            <a:r>
              <a:rPr lang="en-US" sz="3200" b="1" smtClean="0">
                <a:latin typeface="Times New Roman" panose="02020603050405020304" pitchFamily="18" charset="0"/>
                <a:cs typeface="Times New Roman" panose="02020603050405020304" pitchFamily="18" charset="0"/>
              </a:rPr>
              <a:t>cục</a:t>
            </a:r>
          </a:p>
          <a:p>
            <a:r>
              <a:rPr lang="en-US" sz="3200" b="1">
                <a:latin typeface="Times New Roman" panose="02020603050405020304" pitchFamily="18" charset="0"/>
                <a:cs typeface="Times New Roman" panose="02020603050405020304" pitchFamily="18" charset="0"/>
              </a:rPr>
              <a:t>2. Hệ thống luận </a:t>
            </a:r>
            <a:r>
              <a:rPr lang="en-US" sz="3200" b="1" smtClean="0">
                <a:latin typeface="Times New Roman" panose="02020603050405020304" pitchFamily="18" charset="0"/>
                <a:cs typeface="Times New Roman" panose="02020603050405020304" pitchFamily="18" charset="0"/>
              </a:rPr>
              <a:t>điểm</a:t>
            </a:r>
          </a:p>
          <a:p>
            <a:r>
              <a:rPr lang="en-US" sz="3200" b="1">
                <a:latin typeface="Times New Roman" panose="02020603050405020304" pitchFamily="18" charset="0"/>
                <a:cs typeface="Times New Roman" panose="02020603050405020304" pitchFamily="18" charset="0"/>
              </a:rPr>
              <a:t>3. Tìm hiểu hệ thống lí lẽ và bằng chứng trong từng luận điểm</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6304547" y="2117558"/>
            <a:ext cx="5419534" cy="304698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4. Những phẩm chất cần có ở một tác phẩm viết cho thiếu </a:t>
            </a:r>
            <a:r>
              <a:rPr lang="en-US" sz="3200" b="1" smtClean="0">
                <a:latin typeface="Times New Roman" panose="02020603050405020304" pitchFamily="18" charset="0"/>
                <a:cs typeface="Times New Roman" panose="02020603050405020304" pitchFamily="18" charset="0"/>
              </a:rPr>
              <a:t>nhi</a:t>
            </a:r>
          </a:p>
          <a:p>
            <a:r>
              <a:rPr lang="en-US" sz="3200" b="1">
                <a:latin typeface="Times New Roman" panose="02020603050405020304" pitchFamily="18" charset="0"/>
                <a:cs typeface="Times New Roman" panose="02020603050405020304" pitchFamily="18" charset="0"/>
              </a:rPr>
              <a:t>5. </a:t>
            </a:r>
            <a:r>
              <a:rPr lang="en-US" sz="3200" b="1" smtClean="0">
                <a:latin typeface="Times New Roman" panose="02020603050405020304" pitchFamily="18" charset="0"/>
                <a:cs typeface="Times New Roman" panose="02020603050405020304" pitchFamily="18" charset="0"/>
              </a:rPr>
              <a:t>Tìm </a:t>
            </a:r>
            <a:r>
              <a:rPr lang="en-US" sz="3200" b="1">
                <a:latin typeface="Times New Roman" panose="02020603050405020304" pitchFamily="18" charset="0"/>
                <a:cs typeface="Times New Roman" panose="02020603050405020304" pitchFamily="18" charset="0"/>
              </a:rPr>
              <a:t>hiểu quan điểm của tác giả</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37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203158"/>
            <a:ext cx="10892589" cy="48286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200000"/>
              </a:lnSpc>
            </a:pPr>
            <a:r>
              <a:rPr lang="vi-VN" sz="3200">
                <a:latin typeface="Times New Roman" panose="02020603050405020304" pitchFamily="18" charset="0"/>
                <a:cs typeface="Times New Roman" panose="02020603050405020304" pitchFamily="18" charset="0"/>
              </a:rPr>
              <a:t>P</a:t>
            </a:r>
            <a:r>
              <a:rPr lang="vi-VN" sz="3200" b="1">
                <a:latin typeface="Times New Roman" panose="02020603050405020304" pitchFamily="18" charset="0"/>
                <a:cs typeface="Times New Roman" panose="02020603050405020304" pitchFamily="18" charset="0"/>
              </a:rPr>
              <a:t>HIẾU HỌC TẬP </a:t>
            </a:r>
            <a:r>
              <a:rPr lang="en-US" sz="3200" b="1">
                <a:latin typeface="Times New Roman" panose="02020603050405020304" pitchFamily="18" charset="0"/>
                <a:cs typeface="Times New Roman" panose="02020603050405020304" pitchFamily="18" charset="0"/>
              </a:rPr>
              <a:t>SỐ 7:  </a:t>
            </a:r>
            <a:r>
              <a:rPr lang="en-US" sz="3200">
                <a:latin typeface="Times New Roman" panose="02020603050405020304" pitchFamily="18" charset="0"/>
                <a:cs typeface="Times New Roman" panose="02020603050405020304" pitchFamily="18" charset="0"/>
              </a:rPr>
              <a:t>Trong đoạn cuối của bài nghị luận, tác giả cho rằng: “phải viết cho trẻ em từ cái nhìn của một người lớn sâu sắc và từng trải”. Em có suy nghĩ gì về quan điểm này?</a:t>
            </a:r>
          </a:p>
        </p:txBody>
      </p:sp>
    </p:spTree>
    <p:extLst>
      <p:ext uri="{BB962C8B-B14F-4D97-AF65-F5344CB8AC3E}">
        <p14:creationId xmlns:p14="http://schemas.microsoft.com/office/powerpoint/2010/main" val="179016587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1" y="1551511"/>
            <a:ext cx="3325090" cy="2727029"/>
          </a:xfrm>
          <a:prstGeom prst="rect">
            <a:avLst/>
          </a:prstGeom>
        </p:spPr>
        <p:txBody>
          <a:bodyPr wrap="square">
            <a:spAutoFit/>
          </a:bodyP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Quan điểm “phải viết cho trẻ em từ cái nhìn của một người lớn sâu sắc và từng trải</a:t>
            </a: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ight Arrow 2"/>
          <p:cNvSpPr/>
          <p:nvPr/>
        </p:nvSpPr>
        <p:spPr>
          <a:xfrm>
            <a:off x="4197927" y="2327563"/>
            <a:ext cx="1138844" cy="1596043"/>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 name="TextBox 3"/>
          <p:cNvSpPr txBox="1"/>
          <p:nvPr/>
        </p:nvSpPr>
        <p:spPr>
          <a:xfrm>
            <a:off x="5461462" y="1870364"/>
            <a:ext cx="6018414" cy="3046988"/>
          </a:xfrm>
          <a:prstGeom prst="rect">
            <a:avLst/>
          </a:prstGeom>
          <a:noFill/>
        </p:spPr>
        <p:txBody>
          <a:bodyPr wrap="square" rtlCol="0">
            <a:spAutoFit/>
          </a:bodyPr>
          <a:lstStyle/>
          <a:p>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nghĩa là từ góc nhìn của người lớn với chiều sâu trong tư duy và sự phong phú trong kinh nghiệm sống, trải nghiệm cảm xúc để viết cho thiếu nhi.</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p>
        </p:txBody>
      </p:sp>
    </p:spTree>
    <p:extLst>
      <p:ext uri="{BB962C8B-B14F-4D97-AF65-F5344CB8AC3E}">
        <p14:creationId xmlns:p14="http://schemas.microsoft.com/office/powerpoint/2010/main" val="3004369800"/>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070" y="249680"/>
            <a:ext cx="11762509" cy="27010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kiến trên đối thoại với quan điểm người lớn cần dùng cái nhìn của trẻ thơ để viết cho trẻ thơ. Nhập thân vào trẻ thơ là điều cần thiết với những nhà văn viết cho thiếu nhi, nhưng đôi khi sẽ dẫn đến sự sống sượng, giả tạo trong cảm xúc, sự đơn giản trong nhận thức và cảm nhận về thế giới.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06087" y="3516284"/>
            <a:ext cx="11097491" cy="2554545"/>
          </a:xfrm>
          <a:prstGeom prst="rect">
            <a:avLst/>
          </a:prstGeom>
          <a:noFill/>
        </p:spPr>
        <p:txBody>
          <a:bodyPr wrap="square" rtlCol="0">
            <a:spAutoFit/>
          </a:bodyPr>
          <a:lstStyle/>
          <a:p>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của tác giả có hạt nhân hợp lí, bởi những tác phẩm văn học viết cho thiếu nhi được viết từ cái nhìn của một người lớn sâu sắc và từng trải sẽ tạo nên </a:t>
            </a: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 cho tác phẩm, sẽ tạo ra một thế giới mà “tuổi thơ được phát hiện lại, được trục vớt từ trong những hoài niệm, được chiếu sáng từ những thao thức về giá trị</a:t>
            </a: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4" name="Right Arrow 3"/>
          <p:cNvSpPr/>
          <p:nvPr/>
        </p:nvSpPr>
        <p:spPr>
          <a:xfrm>
            <a:off x="74814" y="4546167"/>
            <a:ext cx="648393" cy="73983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5216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594" y="0"/>
            <a:ext cx="3361905" cy="4152381"/>
          </a:xfrm>
          <a:prstGeom prst="rect">
            <a:avLst/>
          </a:prstGeom>
        </p:spPr>
      </p:pic>
      <p:pic>
        <p:nvPicPr>
          <p:cNvPr id="3" name="Picture 2"/>
          <p:cNvPicPr>
            <a:picLocks noChangeAspect="1"/>
          </p:cNvPicPr>
          <p:nvPr/>
        </p:nvPicPr>
        <p:blipFill>
          <a:blip r:embed="rId4"/>
          <a:stretch>
            <a:fillRect/>
          </a:stretch>
        </p:blipFill>
        <p:spPr>
          <a:xfrm>
            <a:off x="3443859" y="0"/>
            <a:ext cx="3380952" cy="4152381"/>
          </a:xfrm>
          <a:prstGeom prst="rect">
            <a:avLst/>
          </a:prstGeom>
        </p:spPr>
      </p:pic>
      <p:pic>
        <p:nvPicPr>
          <p:cNvPr id="4" name="Picture 3"/>
          <p:cNvPicPr>
            <a:picLocks noChangeAspect="1"/>
          </p:cNvPicPr>
          <p:nvPr/>
        </p:nvPicPr>
        <p:blipFill>
          <a:blip r:embed="rId5"/>
          <a:stretch>
            <a:fillRect/>
          </a:stretch>
        </p:blipFill>
        <p:spPr>
          <a:xfrm>
            <a:off x="787933" y="2783305"/>
            <a:ext cx="5311852" cy="4152381"/>
          </a:xfrm>
          <a:prstGeom prst="rect">
            <a:avLst/>
          </a:prstGeom>
        </p:spPr>
      </p:pic>
      <p:pic>
        <p:nvPicPr>
          <p:cNvPr id="5" name="Picture 4"/>
          <p:cNvPicPr>
            <a:picLocks noChangeAspect="1"/>
          </p:cNvPicPr>
          <p:nvPr/>
        </p:nvPicPr>
        <p:blipFill>
          <a:blip r:embed="rId6"/>
          <a:stretch>
            <a:fillRect/>
          </a:stretch>
        </p:blipFill>
        <p:spPr>
          <a:xfrm>
            <a:off x="7185683" y="977921"/>
            <a:ext cx="3947537" cy="5262458"/>
          </a:xfrm>
          <a:prstGeom prst="rect">
            <a:avLst/>
          </a:prstGeom>
        </p:spPr>
      </p:pic>
    </p:spTree>
    <p:extLst>
      <p:ext uri="{BB962C8B-B14F-4D97-AF65-F5344CB8AC3E}">
        <p14:creationId xmlns:p14="http://schemas.microsoft.com/office/powerpoint/2010/main" val="30635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884" y="598737"/>
            <a:ext cx="11662755" cy="5327228"/>
          </a:xfrm>
          <a:prstGeom prst="rect">
            <a:avLst/>
          </a:prstGeom>
        </p:spPr>
        <p:txBody>
          <a:bodyPr wrap="square">
            <a:spAutoFit/>
          </a:bodyPr>
          <a:lstStyle/>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Tuy nhiên, “viết cho trẻ em từ cái nhìn của một người lớn sâu sắc và từng trải” chỉ </a:t>
            </a: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một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góc độ tiếp cận và kiến tạo thế giới tuổi thơ. Nhà văn cũng hoàn toàn có thể viết cho trẻ em từ cái nhìn hồn nhiên, hoá thân thành trẻ thơ để viết. Điều đó tuỳ thuộc vào sở trường, tài năng của nhà văn. Giới hạn thường gặp trong các sáng tác văn học viết cho thiếu nhi hoặc là xơ cứng giáo điều, hoặc là hồn nhiên giả tạo. Bởi vậy, dù dùng góc nhìn nào, nhà văn cũng cần vượt qua những giới hạn ấy để viết nên những tác phẩm thực sự làm rung động trái tim</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en-US" sz="3200">
                <a:solidFill>
                  <a:srgbClr val="000000"/>
                </a:solidFill>
                <a:latin typeface="Times New Roman" panose="02020603050405020304" pitchFamily="18" charset="0"/>
                <a:ea typeface="Calibri" panose="020F0502020204030204" pitchFamily="34" charset="0"/>
              </a:rPr>
              <a:t>người đọc.</a:t>
            </a:r>
            <a:endParaRPr lang="en-US" sz="3200"/>
          </a:p>
        </p:txBody>
      </p:sp>
    </p:spTree>
    <p:extLst>
      <p:ext uri="{BB962C8B-B14F-4D97-AF65-F5344CB8AC3E}">
        <p14:creationId xmlns:p14="http://schemas.microsoft.com/office/powerpoint/2010/main" val="47927350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4031873"/>
          </a:xfrm>
          <a:prstGeom prst="rect">
            <a:avLst/>
          </a:prstGeom>
          <a:noFill/>
        </p:spPr>
        <p:txBody>
          <a:bodyPr wrap="square" rtlCol="0">
            <a:spAutoFit/>
          </a:bodyPr>
          <a:lstStyle/>
          <a:p>
            <a:pPr marL="571500" indent="-571500">
              <a:buAutoNum type="romanUcPeriod"/>
            </a:pPr>
            <a:r>
              <a:rPr lang="en-US" sz="3200" b="1" smtClean="0">
                <a:latin typeface="Times New Roman" panose="02020603050405020304" pitchFamily="18" charset="0"/>
                <a:cs typeface="Times New Roman" panose="02020603050405020304" pitchFamily="18" charset="0"/>
              </a:rPr>
              <a:t>ĐỌC </a:t>
            </a:r>
            <a:r>
              <a:rPr lang="en-US" sz="3200" b="1">
                <a:latin typeface="Times New Roman" panose="02020603050405020304" pitchFamily="18" charset="0"/>
                <a:cs typeface="Times New Roman" panose="02020603050405020304" pitchFamily="18" charset="0"/>
              </a:rPr>
              <a:t>– TÌM HIỂU </a:t>
            </a:r>
            <a:r>
              <a:rPr lang="en-US" sz="3200" b="1" smtClean="0">
                <a:latin typeface="Times New Roman" panose="02020603050405020304" pitchFamily="18" charset="0"/>
                <a:cs typeface="Times New Roman" panose="02020603050405020304" pitchFamily="18" charset="0"/>
              </a:rPr>
              <a:t>CHUNG</a:t>
            </a:r>
          </a:p>
          <a:p>
            <a:r>
              <a:rPr lang="en-US" sz="3200" b="1">
                <a:latin typeface="Times New Roman" panose="02020603050405020304" pitchFamily="18" charset="0"/>
                <a:cs typeface="Times New Roman" panose="02020603050405020304" pitchFamily="18" charset="0"/>
              </a:rPr>
              <a:t>II. ĐỌC- TÌM HIỂU CHI </a:t>
            </a:r>
            <a:r>
              <a:rPr lang="en-US" sz="3200" b="1" smtClean="0">
                <a:latin typeface="Times New Roman" panose="02020603050405020304" pitchFamily="18" charset="0"/>
                <a:cs typeface="Times New Roman" panose="02020603050405020304" pitchFamily="18" charset="0"/>
              </a:rPr>
              <a:t>TIẾT</a:t>
            </a:r>
          </a:p>
          <a:p>
            <a:pPr marL="514350" indent="-514350">
              <a:buAutoNum type="arabicPeriod"/>
            </a:pPr>
            <a:r>
              <a:rPr lang="en-US" sz="3200" b="1" smtClean="0">
                <a:latin typeface="Times New Roman" panose="02020603050405020304" pitchFamily="18" charset="0"/>
                <a:cs typeface="Times New Roman" panose="02020603050405020304" pitchFamily="18" charset="0"/>
              </a:rPr>
              <a:t>Xác </a:t>
            </a:r>
            <a:r>
              <a:rPr lang="en-US" sz="3200" b="1">
                <a:latin typeface="Times New Roman" panose="02020603050405020304" pitchFamily="18" charset="0"/>
                <a:cs typeface="Times New Roman" panose="02020603050405020304" pitchFamily="18" charset="0"/>
              </a:rPr>
              <a:t>định vấn đề bàn luận và bố </a:t>
            </a:r>
            <a:r>
              <a:rPr lang="en-US" sz="3200" b="1" smtClean="0">
                <a:latin typeface="Times New Roman" panose="02020603050405020304" pitchFamily="18" charset="0"/>
                <a:cs typeface="Times New Roman" panose="02020603050405020304" pitchFamily="18" charset="0"/>
              </a:rPr>
              <a:t>cục</a:t>
            </a:r>
          </a:p>
          <a:p>
            <a:r>
              <a:rPr lang="en-US" sz="3200" b="1">
                <a:latin typeface="Times New Roman" panose="02020603050405020304" pitchFamily="18" charset="0"/>
                <a:cs typeface="Times New Roman" panose="02020603050405020304" pitchFamily="18" charset="0"/>
              </a:rPr>
              <a:t>2. Hệ thống luận </a:t>
            </a:r>
            <a:r>
              <a:rPr lang="en-US" sz="3200" b="1" smtClean="0">
                <a:latin typeface="Times New Roman" panose="02020603050405020304" pitchFamily="18" charset="0"/>
                <a:cs typeface="Times New Roman" panose="02020603050405020304" pitchFamily="18" charset="0"/>
              </a:rPr>
              <a:t>điểm</a:t>
            </a:r>
          </a:p>
          <a:p>
            <a:r>
              <a:rPr lang="en-US" sz="3200" b="1">
                <a:latin typeface="Times New Roman" panose="02020603050405020304" pitchFamily="18" charset="0"/>
                <a:cs typeface="Times New Roman" panose="02020603050405020304" pitchFamily="18" charset="0"/>
              </a:rPr>
              <a:t>3. Tìm hiểu hệ thống lí lẽ và bằng chứng trong từng luận điểm</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6304547" y="2117558"/>
            <a:ext cx="5419534" cy="403187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4. Những phẩm chất cần có ở một tác phẩm viết cho thiếu </a:t>
            </a:r>
            <a:r>
              <a:rPr lang="en-US" sz="3200" b="1" smtClean="0">
                <a:latin typeface="Times New Roman" panose="02020603050405020304" pitchFamily="18" charset="0"/>
                <a:cs typeface="Times New Roman" panose="02020603050405020304" pitchFamily="18" charset="0"/>
              </a:rPr>
              <a:t>nhi</a:t>
            </a:r>
          </a:p>
          <a:p>
            <a:r>
              <a:rPr lang="en-US" sz="3200" b="1">
                <a:latin typeface="Times New Roman" panose="02020603050405020304" pitchFamily="18" charset="0"/>
                <a:cs typeface="Times New Roman" panose="02020603050405020304" pitchFamily="18" charset="0"/>
              </a:rPr>
              <a:t>5. Tìm hiểu quan điểm của tác giả</a:t>
            </a:r>
            <a:endParaRPr lang="en-US" sz="320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6. </a:t>
            </a:r>
            <a:r>
              <a:rPr lang="en-US" sz="3200" b="1">
                <a:latin typeface="Times New Roman" panose="02020603050405020304" pitchFamily="18" charset="0"/>
                <a:cs typeface="Times New Roman" panose="02020603050405020304" pitchFamily="18" charset="0"/>
              </a:rPr>
              <a:t>Tìm hiểu nghệ thuật viết văn - nghị luận của tác giả</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87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0063" y="1315737"/>
            <a:ext cx="8903368"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Aft>
                <a:spcPts val="0"/>
              </a:spcAft>
            </a:pP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 một tác phẩm cụ thể (Thằng h quỷ nhỏ) – tác phẩm chứa đựng cái nhìn, góc độ tiếp cận mới mẻ và đầy nhân văn về một “tồn tại khác”, từ đó đặt vấn đề về phẩm chất của một tác phẩm văn học viết cho thiếu nhi.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481263" y="1235242"/>
            <a:ext cx="1828800" cy="386614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 đặt vấn đề sắc sảo:</a:t>
            </a:r>
            <a:endParaRPr lang="en-US" sz="3200"/>
          </a:p>
        </p:txBody>
      </p:sp>
    </p:spTree>
    <p:extLst>
      <p:ext uri="{BB962C8B-B14F-4D97-AF65-F5344CB8AC3E}">
        <p14:creationId xmlns:p14="http://schemas.microsoft.com/office/powerpoint/2010/main" val="408824419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4042" y="529389"/>
            <a:ext cx="9015663" cy="1146211"/>
          </a:xfrm>
          <a:prstGeom prst="rect">
            <a:avLst/>
          </a:prstGeom>
        </p:spPr>
        <p:txBody>
          <a:bodyPr wrap="square">
            <a:spAutoFit/>
          </a:bodyPr>
          <a:lstStyle/>
          <a:p>
            <a:pPr algn="ctr">
              <a:lnSpc>
                <a:spcPct val="107000"/>
              </a:lnSpc>
              <a:spcAft>
                <a:spcPts val="300"/>
              </a:spcAft>
            </a:pP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VB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 tổ chức thành ba luận điểm, có sự kết nối lô-gíc, chặt chẽ.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0" y="962526"/>
            <a:ext cx="2294021" cy="39944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 tổ chức luận điểm:</a:t>
            </a:r>
            <a:endParaRPr lang="en-US" sz="3200"/>
          </a:p>
        </p:txBody>
      </p:sp>
      <p:sp>
        <p:nvSpPr>
          <p:cNvPr id="4" name="Rounded Rectangle 3"/>
          <p:cNvSpPr/>
          <p:nvPr/>
        </p:nvSpPr>
        <p:spPr>
          <a:xfrm>
            <a:off x="2294021" y="1973179"/>
            <a:ext cx="2502569" cy="41388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phần đầu, tác giả</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phân tích trường hợp tác phẩm Thằng quỷ nhỏ.</a:t>
            </a:r>
            <a:endParaRPr lang="en-US" sz="3200"/>
          </a:p>
        </p:txBody>
      </p:sp>
      <p:sp>
        <p:nvSpPr>
          <p:cNvPr id="5" name="Rounded Rectangle 4"/>
          <p:cNvSpPr/>
          <p:nvPr/>
        </p:nvSpPr>
        <p:spPr>
          <a:xfrm>
            <a:off x="4916905" y="1973179"/>
            <a:ext cx="4203032" cy="45800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 (2) mở rộng lí giải về “tồn tại khác” dưới góc nhìn của các khoa học liên ngành: nhân học, văn hoá học, sau đó soi chiếu trở lại vào “tồn tại khác” trong văn học.</a:t>
            </a:r>
            <a:endParaRPr lang="en-US" sz="3200"/>
          </a:p>
        </p:txBody>
      </p:sp>
      <p:sp>
        <p:nvSpPr>
          <p:cNvPr id="6" name="Rounded Rectangle 5"/>
          <p:cNvSpPr/>
          <p:nvPr/>
        </p:nvSpPr>
        <p:spPr>
          <a:xfrm>
            <a:off x="9240253" y="1675601"/>
            <a:ext cx="2839452" cy="48775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nSpc>
                <a:spcPct val="107000"/>
              </a:lnSpc>
              <a:spcAft>
                <a:spcPts val="30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 (3) vừa nâng cao vấn đề, vừa nêu lên các đề xuất có tính kết nối với thực tiễn sáng tác văn học thiếu nhi.</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51168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9262" y="1717531"/>
            <a:ext cx="8277726" cy="1673150"/>
          </a:xfrm>
          <a:prstGeom prst="rect">
            <a:avLst/>
          </a:prstGeom>
        </p:spPr>
        <p:txBody>
          <a:bodyPr wrap="square">
            <a:spAutoFit/>
          </a:bodyPr>
          <a:lstStyle/>
          <a:p>
            <a:pPr>
              <a:lnSpc>
                <a:spcPct val="107000"/>
              </a:lnSpc>
              <a:spcAft>
                <a:spcPts val="30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 của tác giả có xu hướng đối thoại với các quan điểm truyền thống, vừa diễn giải, vừa lí giải để độc giả hiểu được vấn đề nghị luận. </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128337" y="1090863"/>
            <a:ext cx="2213810" cy="43794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lí lẽ và bằng chứng:</a:t>
            </a:r>
            <a:endParaRPr lang="en-US" sz="3200"/>
          </a:p>
        </p:txBody>
      </p:sp>
      <p:sp>
        <p:nvSpPr>
          <p:cNvPr id="4" name="TextBox 3"/>
          <p:cNvSpPr txBox="1"/>
          <p:nvPr/>
        </p:nvSpPr>
        <p:spPr>
          <a:xfrm>
            <a:off x="3529263" y="353910"/>
            <a:ext cx="7892716" cy="1569660"/>
          </a:xfrm>
          <a:prstGeom prst="rect">
            <a:avLst/>
          </a:prstGeom>
          <a:noFill/>
        </p:spPr>
        <p:txBody>
          <a:bodyPr wrap="square" rtlCol="0">
            <a:spAutoFit/>
          </a:bodyPr>
          <a:lstStyle/>
          <a:p>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 và bằng chứng được sử dụng đều hướng đến làm sáng tỏ ý kiến, luận điểm của tác giả.</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p>
        </p:txBody>
      </p:sp>
      <p:sp>
        <p:nvSpPr>
          <p:cNvPr id="5" name="TextBox 4"/>
          <p:cNvSpPr txBox="1"/>
          <p:nvPr/>
        </p:nvSpPr>
        <p:spPr>
          <a:xfrm>
            <a:off x="3529262" y="5823283"/>
            <a:ext cx="7892717" cy="1077218"/>
          </a:xfrm>
          <a:prstGeom prst="rect">
            <a:avLst/>
          </a:prstGeom>
          <a:noFill/>
        </p:spPr>
        <p:txBody>
          <a:bodyPr wrap="square" rtlCol="0">
            <a:spAutoFit/>
          </a:bodyPr>
          <a:lstStyle/>
          <a:p>
            <a:r>
              <a:rPr lang="en-US" sz="3200" smtClean="0">
                <a:solidFill>
                  <a:srgbClr val="000000"/>
                </a:solidFill>
                <a:latin typeface="Times New Roman" panose="02020603050405020304" pitchFamily="18" charset="0"/>
                <a:ea typeface="Times New Roman" panose="02020603050405020304" pitchFamily="18" charset="0"/>
              </a:rPr>
              <a:t>Ngôn </a:t>
            </a:r>
            <a:r>
              <a:rPr lang="en-US" sz="3200">
                <a:solidFill>
                  <a:srgbClr val="000000"/>
                </a:solidFill>
                <a:latin typeface="Times New Roman" panose="02020603050405020304" pitchFamily="18" charset="0"/>
                <a:ea typeface="Times New Roman" panose="02020603050405020304" pitchFamily="18" charset="0"/>
              </a:rPr>
              <a:t>ngữ diễn đạt: trong sáng, khúc chiết.</a:t>
            </a:r>
            <a:endParaRPr lang="en-US" sz="3200"/>
          </a:p>
          <a:p>
            <a:endParaRPr lang="en-US" sz="3200"/>
          </a:p>
        </p:txBody>
      </p:sp>
      <p:cxnSp>
        <p:nvCxnSpPr>
          <p:cNvPr id="6" name="Straight Arrow Connector 5">
            <a:extLst>
              <a:ext uri="{FF2B5EF4-FFF2-40B4-BE49-F238E27FC236}">
                <a16:creationId xmlns:a16="http://schemas.microsoft.com/office/drawing/2014/main" xmlns="" id="{EA278526-4C74-B970-5FA7-2D4F747F3840}"/>
              </a:ext>
            </a:extLst>
          </p:cNvPr>
          <p:cNvCxnSpPr>
            <a:cxnSpLocks/>
            <a:stCxn id="3" idx="6"/>
          </p:cNvCxnSpPr>
          <p:nvPr/>
        </p:nvCxnSpPr>
        <p:spPr>
          <a:xfrm>
            <a:off x="2342147" y="3280611"/>
            <a:ext cx="1187115" cy="286351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EA278526-4C74-B970-5FA7-2D4F747F3840}"/>
              </a:ext>
            </a:extLst>
          </p:cNvPr>
          <p:cNvCxnSpPr>
            <a:cxnSpLocks/>
          </p:cNvCxnSpPr>
          <p:nvPr/>
        </p:nvCxnSpPr>
        <p:spPr>
          <a:xfrm flipV="1">
            <a:off x="2342147" y="882317"/>
            <a:ext cx="1187115" cy="239829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EA278526-4C74-B970-5FA7-2D4F747F3840}"/>
              </a:ext>
            </a:extLst>
          </p:cNvPr>
          <p:cNvCxnSpPr>
            <a:cxnSpLocks/>
            <a:endCxn id="2" idx="1"/>
          </p:cNvCxnSpPr>
          <p:nvPr/>
        </p:nvCxnSpPr>
        <p:spPr>
          <a:xfrm flipV="1">
            <a:off x="2342147" y="2554106"/>
            <a:ext cx="1187115" cy="726505"/>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599" y="3761180"/>
            <a:ext cx="8277726" cy="2062103"/>
          </a:xfrm>
          <a:prstGeom prst="rect">
            <a:avLst/>
          </a:prstGeom>
          <a:noFill/>
        </p:spPr>
        <p:txBody>
          <a:bodyPr wrap="square" rtlCol="0">
            <a:spAutoFit/>
          </a:bodyPr>
          <a:lstStyle/>
          <a:p>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chứng được lựa chọn phù hợp, sử dụng nhiều cách đưa bằng chứng khác nhau khiến bài viết thêm phong phú.</a:t>
            </a:r>
            <a:endParaRPr lang="en-US" sz="3200">
              <a:latin typeface="Calibri" panose="020F0502020204030204" pitchFamily="34" charset="0"/>
              <a:ea typeface="Calibri" panose="020F0502020204030204" pitchFamily="34" charset="0"/>
              <a:cs typeface="Times New Roman" panose="02020603050405020304" pitchFamily="18" charset="0"/>
            </a:endParaRPr>
          </a:p>
          <a:p>
            <a:endParaRPr lang="en-US" sz="3200"/>
          </a:p>
        </p:txBody>
      </p:sp>
      <p:cxnSp>
        <p:nvCxnSpPr>
          <p:cNvPr id="17" name="Straight Arrow Connector 16">
            <a:extLst>
              <a:ext uri="{FF2B5EF4-FFF2-40B4-BE49-F238E27FC236}">
                <a16:creationId xmlns:a16="http://schemas.microsoft.com/office/drawing/2014/main" xmlns="" id="{EA278526-4C74-B970-5FA7-2D4F747F3840}"/>
              </a:ext>
            </a:extLst>
          </p:cNvPr>
          <p:cNvCxnSpPr>
            <a:cxnSpLocks/>
            <a:stCxn id="3" idx="6"/>
          </p:cNvCxnSpPr>
          <p:nvPr/>
        </p:nvCxnSpPr>
        <p:spPr>
          <a:xfrm>
            <a:off x="2342147" y="3280611"/>
            <a:ext cx="1315452" cy="1075561"/>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00889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580312" y="91439"/>
            <a:ext cx="3524596" cy="108896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III. TỔNG KẾT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8422" y="1327440"/>
            <a:ext cx="11806843" cy="53617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GIÁ TRỊ NỘI DUNG</a:t>
            </a:r>
            <a:endParaRPr lang="en-US" sz="3200"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 đã phân tích truyện Thằng quỷ nhỏ của Nguyễn Nhật Ánh để làm rõ sự sáng tạo mới mẻ, sâu sắc của nhà văn khi xây dựng câu chuyện về một nhân vật lệch chuẩn với nhân dạng khác thường, từ đó đặt vấn đề về cách đánh giá, ứng xử đúng đắn, nhân ái của mỗi chúng ta với những sự khác biệt.</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Người viết cũng nêu ra những yêu cầu, phẩm chất của một tác phẩm văn học viết cho thiếu nhi. Vì vậy, bài viết còn có giá trị khái quát mang tính định hướng giúp các nhà văn sáng tạo những tác phẩm hay hơn, sâu sắc hơn.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28086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4580312" y="91439"/>
            <a:ext cx="3524596" cy="108896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III. TỔNG KẾT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8422" y="1235997"/>
            <a:ext cx="11806843"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a:latin typeface="Times New Roman" panose="02020603050405020304" pitchFamily="18" charset="0"/>
                <a:cs typeface="Times New Roman" panose="02020603050405020304" pitchFamily="18" charset="0"/>
              </a:rPr>
              <a:t>2. </a:t>
            </a:r>
            <a:r>
              <a:rPr lang="vi-VN" sz="2800" b="1">
                <a:latin typeface="Times New Roman" panose="02020603050405020304" pitchFamily="18" charset="0"/>
                <a:cs typeface="Times New Roman" panose="02020603050405020304" pitchFamily="18" charset="0"/>
              </a:rPr>
              <a:t>HÌNH THỨC</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Cách tiếp cận và đặt vấn đề: đi từ cụ thể đến khái </a:t>
            </a:r>
            <a:r>
              <a:rPr lang="vi-VN" sz="2800" smtClean="0">
                <a:latin typeface="Times New Roman" panose="02020603050405020304" pitchFamily="18" charset="0"/>
                <a:cs typeface="Times New Roman" panose="02020603050405020304" pitchFamily="18" charset="0"/>
              </a:rPr>
              <a:t>quát</a:t>
            </a:r>
            <a:r>
              <a:rPr lang="en-US" sz="2800" smtClean="0">
                <a:latin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Các luận điểm được triển khai theo con đường quy nạp: từ cụ thể đến khái quát, từ thực tế tác phẩm đến lí luận.</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Lí lẽ và bằng chứng phù hợp với các luận điểm mà tác giả nêu ra. Các lí lẽ vừa nhằm giải thích rõ cho quan điểm của tác giả, vừa mang ý hướng muốn đối thoại với những quan điểm truyền thống để gợi mở những góc nhìn mới mẻ.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Bằng chứng đảm bảo tính chính xác và phù hợp, được trích dẫn với cả dạng thức trực tiếp và gián tiếp</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052228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4567" y="166255"/>
            <a:ext cx="11770822" cy="66917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Oval 2"/>
          <p:cNvSpPr/>
          <p:nvPr/>
        </p:nvSpPr>
        <p:spPr>
          <a:xfrm>
            <a:off x="174567" y="1188720"/>
            <a:ext cx="11529753" cy="485463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Cần xác định được luận đề, hệ thống luận điểm</a:t>
            </a:r>
          </a:p>
          <a:p>
            <a:r>
              <a:rPr lang="en-US" sz="3200">
                <a:latin typeface="Times New Roman" panose="02020603050405020304" pitchFamily="18" charset="0"/>
                <a:cs typeface="Times New Roman" panose="02020603050405020304" pitchFamily="18" charset="0"/>
              </a:rPr>
              <a:t>- Cách sử dụng lí lẽ và bằng </a:t>
            </a:r>
            <a:r>
              <a:rPr lang="en-US" sz="3200" smtClean="0">
                <a:latin typeface="Times New Roman" panose="02020603050405020304" pitchFamily="18" charset="0"/>
                <a:cs typeface="Times New Roman" panose="02020603050405020304" pitchFamily="18" charset="0"/>
              </a:rPr>
              <a:t>chứng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Chỉ ra được hiệu quả của việc sử dụng lí lẽ, bằng chứng trong việc làm sáng tỏ luận điểm</a:t>
            </a:r>
          </a:p>
        </p:txBody>
      </p:sp>
      <p:sp>
        <p:nvSpPr>
          <p:cNvPr id="4" name="Right Arrow 3"/>
          <p:cNvSpPr/>
          <p:nvPr/>
        </p:nvSpPr>
        <p:spPr>
          <a:xfrm>
            <a:off x="1978428" y="374073"/>
            <a:ext cx="7922029" cy="151291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Cách đọc hiểu văn bản nghị luận văn học</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95967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6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3455" y="290945"/>
            <a:ext cx="11296996" cy="46052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Đọc văn bản Người con gái Nam Xương – một bi kịch của con người (SGK Ngữ văn 9, Bộ Kết nối tri thức với cuộc sống, tập 1, trang 90 - 93). Em có đồng tình với những phân tích của tác giả về chi tiết chiếc bóng trên vách không?</a:t>
            </a:r>
          </a:p>
          <a:p>
            <a:r>
              <a:rPr lang="en-US" sz="3200">
                <a:latin typeface="Times New Roman" panose="02020603050405020304" pitchFamily="18" charset="0"/>
                <a:cs typeface="Times New Roman" panose="02020603050405020304" pitchFamily="18" charset="0"/>
              </a:rPr>
              <a:t>Viết đoạn văn khoảng 7 - 9 câu để trả lời câu hỏi trên.</a:t>
            </a:r>
          </a:p>
        </p:txBody>
      </p:sp>
    </p:spTree>
    <p:extLst>
      <p:ext uri="{BB962C8B-B14F-4D97-AF65-F5344CB8AC3E}">
        <p14:creationId xmlns:p14="http://schemas.microsoft.com/office/powerpoint/2010/main" val="170703560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2858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mj-lt"/>
              </a:rPr>
              <a:t>ĐỌC VĂN BẢN:    </a:t>
            </a:r>
            <a:r>
              <a:rPr lang="en-US" sz="2400" b="1">
                <a:solidFill>
                  <a:schemeClr val="tx1"/>
                </a:solidFill>
                <a:latin typeface="Times New Roman" panose="02020603050405020304" pitchFamily="18" charset="0"/>
                <a:cs typeface="Times New Roman" panose="02020603050405020304" pitchFamily="18" charset="0"/>
              </a:rPr>
              <a:t>TỪ THẰNG QUỶ NHỎ CỦA NGUYỄN NHẬT ÁNH NGHĨ VỀ NHỮNG PHẨM CHẤT CỦA MỘT TÁC PHẨM VIẾT CHO THIẾU </a:t>
            </a:r>
            <a:r>
              <a:rPr lang="en-US" sz="2400" b="1" smtClean="0">
                <a:solidFill>
                  <a:schemeClr val="tx1"/>
                </a:solidFill>
                <a:latin typeface="Times New Roman" panose="02020603050405020304" pitchFamily="18" charset="0"/>
                <a:cs typeface="Times New Roman" panose="02020603050405020304" pitchFamily="18" charset="0"/>
              </a:rPr>
              <a:t>NHI( </a:t>
            </a:r>
            <a:r>
              <a:rPr lang="en-US" sz="2400" b="1">
                <a:solidFill>
                  <a:schemeClr val="tx1"/>
                </a:solidFill>
                <a:latin typeface="Times New Roman" panose="02020603050405020304" pitchFamily="18" charset="0"/>
                <a:cs typeface="Times New Roman" panose="02020603050405020304" pitchFamily="18" charset="0"/>
              </a:rPr>
              <a:t>Trần văn Toàn)</a:t>
            </a:r>
          </a:p>
        </p:txBody>
      </p:sp>
      <p:cxnSp>
        <p:nvCxnSpPr>
          <p:cNvPr id="3" name="Straight Arrow Connector 2">
            <a:extLst>
              <a:ext uri="{FF2B5EF4-FFF2-40B4-BE49-F238E27FC236}">
                <a16:creationId xmlns:a16="http://schemas.microsoft.com/office/drawing/2014/main" xmlns="" id="{EA278526-4C74-B970-5FA7-2D4F747F3840}"/>
              </a:ext>
            </a:extLst>
          </p:cNvPr>
          <p:cNvCxnSpPr>
            <a:cxnSpLocks/>
          </p:cNvCxnSpPr>
          <p:nvPr/>
        </p:nvCxnSpPr>
        <p:spPr>
          <a:xfrm flipH="1">
            <a:off x="5981008" y="1636295"/>
            <a:ext cx="18739" cy="491413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6674" y="1925053"/>
            <a:ext cx="59034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177650"/>
              </p:ext>
            </p:extLst>
          </p:nvPr>
        </p:nvGraphicFramePr>
        <p:xfrm>
          <a:off x="2119746" y="2282826"/>
          <a:ext cx="8312727" cy="1898476"/>
        </p:xfrm>
        <a:graphic>
          <a:graphicData uri="http://schemas.openxmlformats.org/drawingml/2006/table">
            <a:tbl>
              <a:tblPr firstRow="1" firstCol="1" bandRow="1">
                <a:tableStyleId>{5C22544A-7EE6-4342-B048-85BDC9FD1C3A}</a:tableStyleId>
              </a:tblPr>
              <a:tblGrid>
                <a:gridCol w="8312727">
                  <a:extLst>
                    <a:ext uri="{9D8B030D-6E8A-4147-A177-3AD203B41FA5}">
                      <a16:colId xmlns:a16="http://schemas.microsoft.com/office/drawing/2014/main" xmlns="" val="3564629355"/>
                    </a:ext>
                  </a:extLst>
                </a:gridCol>
              </a:tblGrid>
              <a:tr h="1898476">
                <a:tc>
                  <a:txBody>
                    <a:bodyPr/>
                    <a:lstStyle/>
                    <a:p>
                      <a:pPr>
                        <a:lnSpc>
                          <a:spcPct val="107000"/>
                        </a:lnSpc>
                        <a:spcAft>
                          <a:spcPts val="0"/>
                        </a:spcAft>
                      </a:pPr>
                      <a:r>
                        <a:rPr lang="en-US" sz="2400" smtClean="0">
                          <a:solidFill>
                            <a:schemeClr val="tx1"/>
                          </a:solidFill>
                          <a:effectLst/>
                          <a:latin typeface="Times New Roman" panose="02020603050405020304" pitchFamily="18" charset="0"/>
                          <a:cs typeface="Times New Roman" panose="02020603050405020304" pitchFamily="18" charset="0"/>
                        </a:rPr>
                        <a:t>- </a:t>
                      </a:r>
                      <a:r>
                        <a:rPr lang="en-US" sz="2400">
                          <a:solidFill>
                            <a:schemeClr val="tx1"/>
                          </a:solidFill>
                          <a:effectLst/>
                          <a:latin typeface="Times New Roman" panose="02020603050405020304" pitchFamily="18" charset="0"/>
                          <a:cs typeface="Times New Roman" panose="02020603050405020304" pitchFamily="18" charset="0"/>
                        </a:rPr>
                        <a:t>Dung lượng: Đoạn văn 7-9 câu.</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Nội dung đoạn: Suy nghĩ của em về ý kiến “Phải viết cho trẻ em từ cái nhìn của một người lớn sâu sắc và từng trải</a:t>
                      </a:r>
                      <a:r>
                        <a:rPr lang="en-US" sz="2400" smtClean="0">
                          <a:solidFill>
                            <a:schemeClr val="tx1"/>
                          </a:solidFill>
                          <a:effectLst/>
                          <a:latin typeface="Times New Roman" panose="02020603050405020304" pitchFamily="18" charset="0"/>
                          <a:cs typeface="Times New Roman" panose="02020603050405020304" pitchFamily="18" charset="0"/>
                        </a:rPr>
                        <a:t>”</a:t>
                      </a:r>
                      <a:endParaRPr lang="en-US" sz="2400">
                        <a:solidFill>
                          <a:schemeClr val="tx1"/>
                        </a:solidFill>
                        <a:effectLst/>
                        <a:latin typeface="Times New Roman" panose="02020603050405020304" pitchFamily="18" charset="0"/>
                        <a:cs typeface="Times New Roman" panose="02020603050405020304" pitchFamily="18" charset="0"/>
                      </a:endParaRPr>
                    </a:p>
                  </a:txBody>
                  <a:tcPr marL="39613" marR="39613" marT="0" marB="0">
                    <a:solidFill>
                      <a:schemeClr val="bg1"/>
                    </a:solidFill>
                  </a:tcPr>
                </a:tc>
                <a:extLst>
                  <a:ext uri="{0D108BD9-81ED-4DB2-BD59-A6C34878D82A}">
                    <a16:rowId xmlns:a16="http://schemas.microsoft.com/office/drawing/2014/main" xmlns="" val="1681225899"/>
                  </a:ext>
                </a:extLst>
              </a:tr>
            </a:tbl>
          </a:graphicData>
        </a:graphic>
      </p:graphicFrame>
      <p:sp>
        <p:nvSpPr>
          <p:cNvPr id="3" name="Right Arrow 2"/>
          <p:cNvSpPr/>
          <p:nvPr/>
        </p:nvSpPr>
        <p:spPr>
          <a:xfrm>
            <a:off x="3782291" y="573578"/>
            <a:ext cx="4987636" cy="147966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07000"/>
              </a:lnSpc>
              <a:spcAft>
                <a:spcPts val="0"/>
              </a:spcAft>
            </a:pPr>
            <a:r>
              <a:rPr lang="en-US" sz="3200">
                <a:solidFill>
                  <a:schemeClr val="tx1"/>
                </a:solidFill>
                <a:latin typeface="Times New Roman" panose="02020603050405020304" pitchFamily="18" charset="0"/>
                <a:cs typeface="Times New Roman" panose="02020603050405020304" pitchFamily="18" charset="0"/>
              </a:rPr>
              <a:t>Yêu cầu của đề bài:</a:t>
            </a:r>
          </a:p>
        </p:txBody>
      </p:sp>
    </p:spTree>
    <p:extLst>
      <p:ext uri="{BB962C8B-B14F-4D97-AF65-F5344CB8AC3E}">
        <p14:creationId xmlns:p14="http://schemas.microsoft.com/office/powerpoint/2010/main" val="2121692188"/>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234" y="148894"/>
            <a:ext cx="11962014" cy="6612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r>
              <a:rPr lang="en-US">
                <a:latin typeface="Times New Roman" panose="02020603050405020304" pitchFamily="18" charset="0"/>
                <a:cs typeface="Times New Roman" panose="02020603050405020304" pitchFamily="18" charset="0"/>
              </a:rPr>
              <a:t>Một số gợi ý làm bài: HS đọc văn bản, nắm vững nội dung và dựa vào hiểu biết của bản thân để hoàn thiện đoạn văn. Có thể trình bày theo các ý như sau:</a:t>
            </a:r>
          </a:p>
          <a:p>
            <a:pPr>
              <a:lnSpc>
                <a:spcPct val="107000"/>
              </a:lnSpc>
              <a:spcAft>
                <a:spcPts val="0"/>
              </a:spcAft>
            </a:pPr>
            <a:r>
              <a:rPr lang="en-US">
                <a:latin typeface="Times New Roman" panose="02020603050405020304" pitchFamily="18" charset="0"/>
                <a:cs typeface="Times New Roman" panose="02020603050405020304" pitchFamily="18" charset="0"/>
              </a:rPr>
              <a:t>- Giải thích ý kiến: “Phải viết cho trẻ em từ cái nhìn của một người lớn sâu sắc và từng trải”.</a:t>
            </a:r>
          </a:p>
          <a:p>
            <a:pPr>
              <a:lnSpc>
                <a:spcPct val="107000"/>
              </a:lnSpc>
              <a:spcAft>
                <a:spcPts val="0"/>
              </a:spcAft>
            </a:pPr>
            <a:r>
              <a:rPr lang="en-US">
                <a:latin typeface="Times New Roman" panose="02020603050405020304" pitchFamily="18" charset="0"/>
                <a:cs typeface="Times New Roman" panose="02020603050405020304" pitchFamily="18" charset="0"/>
              </a:rPr>
              <a:t>+ Chúng ta đều là trẻ con trước khi trở thành người lớn, chúng ta hiểu những điều từng trải qua trong tuổi ấu thơ. Vì vậy, là một người lớn, một nhà văn, một nhà thơ khi viết cho thiếu nhi cần có sự đồng cảm, sẻ chia sâu sắc với các em.</a:t>
            </a:r>
          </a:p>
          <a:p>
            <a:pPr>
              <a:lnSpc>
                <a:spcPct val="107000"/>
              </a:lnSpc>
              <a:spcAft>
                <a:spcPts val="0"/>
              </a:spcAft>
            </a:pPr>
            <a:r>
              <a:rPr lang="en-US">
                <a:latin typeface="Times New Roman" panose="02020603050405020304" pitchFamily="18" charset="0"/>
                <a:cs typeface="Times New Roman" panose="02020603050405020304" pitchFamily="18" charset="0"/>
              </a:rPr>
              <a:t>+ Trải nghiệm sống giúp người lớn nhìn nhận thế giới một cách đa chiều, từ đó có thể sáng tạo ra những tác phẩm văn học thiếu nhi giàu ý nghĩa.</a:t>
            </a:r>
          </a:p>
          <a:p>
            <a:pPr>
              <a:lnSpc>
                <a:spcPct val="107000"/>
              </a:lnSpc>
              <a:spcAft>
                <a:spcPts val="0"/>
              </a:spcAft>
            </a:pPr>
            <a:r>
              <a:rPr lang="en-US">
                <a:latin typeface="Times New Roman" panose="02020603050405020304" pitchFamily="18" charset="0"/>
                <a:cs typeface="Times New Roman" panose="02020603050405020304" pitchFamily="18" charset="0"/>
              </a:rPr>
              <a:t>+ Trẻ em có những đặc điểm tâm lý và nhận thức riêng biệt: Khác với người lớn, trẻ em có thế giới quan non nớt, trí tưởng tượng phong phú và cách nhìn nhận thế giới độc đáo. Do đó, người viết cần có sự thấu hiểu sâu sắc về những đặc điểm này để có thể tạo ra những tác phẩm phù hợp với lứa tuổi và thu hút sự hứng thú của trẻ em.</a:t>
            </a:r>
          </a:p>
          <a:p>
            <a:pPr>
              <a:lnSpc>
                <a:spcPct val="107000"/>
              </a:lnSpc>
              <a:spcAft>
                <a:spcPts val="0"/>
              </a:spcAft>
            </a:pPr>
            <a:r>
              <a:rPr lang="en-US">
                <a:latin typeface="Times New Roman" panose="02020603050405020304" pitchFamily="18" charset="0"/>
                <a:cs typeface="Times New Roman" panose="02020603050405020304" pitchFamily="18" charset="0"/>
              </a:rPr>
              <a:t>+ Sự kết hợp hài hòa giữa cái nhìn của người lớn và trẻ em: Một tác phẩm viết cho trẻ em hay không chỉ đơn thuần là giải trí mà còn phải giáo dục, bồi dưỡng nhân cách và truyền tải những thông điệp ý nghĩa. Để đạt được điều này, người viết cần có khả năng kết hợp hài hòa giữa cái nhìn của người lớn (với vốn sống và kinh nghiệm phong phú) và cái nhìn của trẻ em (với sự hồn nhiên, ngây thơ và trí tưởng tượng).</a:t>
            </a:r>
          </a:p>
          <a:p>
            <a:pPr>
              <a:lnSpc>
                <a:spcPct val="107000"/>
              </a:lnSpc>
              <a:spcAft>
                <a:spcPts val="0"/>
              </a:spcAft>
            </a:pPr>
            <a:r>
              <a:rPr lang="en-US">
                <a:latin typeface="Times New Roman" panose="02020603050405020304" pitchFamily="18" charset="0"/>
                <a:cs typeface="Times New Roman" panose="02020603050405020304" pitchFamily="18" charset="0"/>
              </a:rPr>
              <a:t>+ Có thể lấy vị dụ một tác phẩm văn học tiêu biểu dành cho thiếu nhi mà qua đó phản ánh những giá trị, bài học nhẹ nhàng vẫn đạt hiệu quả giáo dục cao. Ví dụ: Tiểu thuyết “Dế Mèn phiêu lưu kí” (Tô Hoài). Một tác phẩm kinh điển dành cho mọi lứa tuổi, nhưng đây là món quà đặc biệt nhà văn Tô Hoài dành tặng riêng cho thiếu nhi. Ở đó là hành trình trưởng thành của chú Dế Mèn, từ kẻ hung hăng, ngạo mạn, chẳng coi ai ra gì đến một chú Dế có suy nghĩ, biết cảm thông và nhìn nhận thế giới một cách tích cực, rộng mở. Đây là một tác phẩm có tính giáo dục cao, nhiều tầng triết lí ẩn sau mỗi câu chữ. Thế nhưng, cách tác giả diễn đạt lại thể hiện sự gần gũi, thân thuộc với thiếu nhi.</a:t>
            </a:r>
          </a:p>
          <a:p>
            <a:pPr>
              <a:lnSpc>
                <a:spcPct val="107000"/>
              </a:lnSpc>
              <a:spcAft>
                <a:spcPts val="0"/>
              </a:spcAft>
            </a:pPr>
            <a:r>
              <a:rPr lang="en-US">
                <a:latin typeface="Times New Roman" panose="02020603050405020304" pitchFamily="18" charset="0"/>
                <a:cs typeface="Times New Roman" panose="02020603050405020304" pitchFamily="18" charset="0"/>
              </a:rPr>
              <a:t>- Bày tỏ sự đồng tình/không đồng tình với quan niệm trên và nêu lý do (có thể liên hệ văn bản Từ “Thằng quỷ nhỏ” của Nguyễn Nhật Ánh nghĩ về những phẩm chất của một tác phẩm viết cho thiếu nhi, các tác phẩm hoặc hoặc trong cuộc sống).</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2230615"/>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smtClean="0">
                <a:solidFill>
                  <a:srgbClr val="0677B7"/>
                </a:solidFill>
                <a:ea typeface="博洋柳体"/>
                <a:cs typeface="Calibri" panose="020F0502020204030204" pitchFamily="34" charset="0"/>
                <a:sym typeface="+mn-lt"/>
              </a:rPr>
              <a:t>VẬN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89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401658"/>
            <a:ext cx="11150138" cy="44358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spcAft>
                <a:spcPts val="0"/>
              </a:spcAft>
            </a:pPr>
            <a:r>
              <a:rPr lang="en-US" sz="3200">
                <a:solidFill>
                  <a:srgbClr val="000000"/>
                </a:solidFill>
                <a:latin typeface="Times New Roman" panose="02020603050405020304" pitchFamily="18" charset="0"/>
                <a:ea typeface="Times New Roman" panose="02020603050405020304" pitchFamily="18" charset="0"/>
              </a:rPr>
              <a:t>Đọc văn bản Từ “Thằng quỷ nhỏ” của Nguyễn Nhật Ánh nghĩ về những phẩm chất của một tác phẩm viết cho thiếu nhi (SGK Ngữ văn 9, Bộ Kết nối tri thức với cuộc sống, tập 1, trang 96 - 101). Viết đoạn văn nghị luận (khoảng 7 – 9 câu) chia sẻ suy nghĩ của em về ý kiến sau:“Không nên biến những nhân vật trong các tác phẩm văn học thiếu nhi trở thành những nhân vật hoàn hảo".</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3006929"/>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883" y="602629"/>
            <a:ext cx="10792692" cy="371191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nl-NL"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 cầu của đề bài:</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lượng: Đoạn văn 7-9 câu.</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Nội dung đoạn: Suy nghĩ về ý kiến “Không nên biến những nhân vật trong các tác phẩm văn học thiếu nhi trở thành những nhân vật hoàn hảo".</a:t>
            </a:r>
            <a:endParaRPr lang="en-US" sz="3200">
              <a:latin typeface="Calibri" panose="020F0502020204030204" pitchFamily="34" charset="0"/>
              <a:ea typeface="Calibri" panose="020F0502020204030204" pitchFamily="34" charset="0"/>
              <a:cs typeface="Times New Roman" panose="02020603050405020304" pitchFamily="18" charset="0"/>
            </a:endParaRPr>
          </a:p>
          <a:p>
            <a:r>
              <a:rPr lang="nl-NL" sz="3200">
                <a:solidFill>
                  <a:srgbClr val="000000"/>
                </a:solidFill>
                <a:latin typeface="Times New Roman" panose="02020603050405020304" pitchFamily="18" charset="0"/>
                <a:ea typeface="Times New Roman" panose="02020603050405020304" pitchFamily="18" charset="0"/>
              </a:rPr>
              <a:t>Một số gợi ý làm bài: Học sinh đọc kỹ văn bản và dựa trên quan điểm của bản thân để viết bài. </a:t>
            </a:r>
            <a:endParaRPr lang="en-US" sz="3200"/>
          </a:p>
        </p:txBody>
      </p:sp>
    </p:spTree>
    <p:extLst>
      <p:ext uri="{BB962C8B-B14F-4D97-AF65-F5344CB8AC3E}">
        <p14:creationId xmlns:p14="http://schemas.microsoft.com/office/powerpoint/2010/main" val="3090736666"/>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 y="149967"/>
            <a:ext cx="12009120" cy="63159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thể trình bày theo các ý như sau:</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 toàn đồng ý với ý kiến này. Theo quan điểm của em, việc xây dựng những nhân vật hoàn hảo trong tác phẩm văn học thiếu nhi sẽ mang lại nhiều tác hại hơn lợi ích.</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Lý do:</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Thiếu tính chân thực: Cuộc sống vốn dĩ không hoàn hảo, con người cũng vậy. Việc xây dựng hình ảnh nhân vật hoàn hảo sẽ tạo ra một bức tranh phi thực tế, khiến trẻ em có cái nhìn sai lệch về thế giới xung quanh.</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Hạn chế khả năng học hỏi: Sai lầm là một phần tất yếu trong quá trình trưởng thành. Khi nhân vật luôn hoàn hảo, trẻ em sẽ không có cơ hội học hỏi từ những sai lầm của họ, cũng như không biết cách đối mặt và vượt qua những khó khăn trong cuộc sống.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áp lực cho trẻ em: Việc xây dựng hình ảnh nhân vật hoàn hảo có thể khiến trẻ em cảm thấy áp lực phải noi theo, so sánh bản thân với nhân vật, dẫn đến tự ti, mặc cảm.</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Mất đi tính giáo dục: Văn học thiếu nhi không chỉ đơn thuần là giải trí mà còn mang mục đích giáo dục. Việc xây dựng nhân vật có khuyết điểm sẽ giúp trẻ em nhận thức được những điều tốt xấu, rèn luyện phẩm chất đạo đức và biết cách ứng xử phù hợp trong mọi tình huống.</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 vì xây dựng những nhân vật hoàn hảo, tác giả nên tập trung vào việc:</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họa những nhân vật đa chiều: Nhân vật có thể có điểm tốt, điểm xấu, có sai lầm và biết sửa chữa. Điều này sẽ giúp trẻ em dễ dàng đồng cảm, học hỏi và rút ra bài học từ những nhân vật trong tác phẩm.</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Tôn vinh những giá trị nhân văn: Văn học thiếu nhi nên hướng đến những giá trị nhân văn cao đẹp như lòng nhân ái, sự dũng cảm, tinh thần trách nhiệm,... giúp trẻ em hình thành nhân cách tốt đẹp.</a:t>
            </a:r>
            <a:endParaRPr lang="en-US" sz="14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Truyền tải thông điệp nhẹ nhàng, phù hợp: Thông điệp giáo dục nên được truyền tải một cách nhẹ nhàng, khéo léo, phù hợp với lứa tuổi và nhận thức của trẻ 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566080"/>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28337"/>
            <a:ext cx="11983453" cy="656122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 name="Oval 2"/>
          <p:cNvSpPr/>
          <p:nvPr/>
        </p:nvSpPr>
        <p:spPr>
          <a:xfrm>
            <a:off x="176463" y="465222"/>
            <a:ext cx="11421979" cy="601579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Văn bản tương đối dài nên các em có thể đọc một vài lần (đọc thầm, đọc thành tiếng) để quá trình đọc lưu loát và có ấn tượng về nội dung văn bản.</a:t>
            </a:r>
          </a:p>
          <a:p>
            <a:r>
              <a:rPr lang="en-US" sz="3200">
                <a:latin typeface="Times New Roman" panose="02020603050405020304" pitchFamily="18" charset="0"/>
                <a:cs typeface="Times New Roman" panose="02020603050405020304" pitchFamily="18" charset="0"/>
              </a:rPr>
              <a:t>- Nhấn mạnh những câu văn nêu luận điểm, ý kiến riêng của người viết.</a:t>
            </a:r>
          </a:p>
          <a:p>
            <a:r>
              <a:rPr lang="en-US" sz="3200">
                <a:latin typeface="Times New Roman" panose="02020603050405020304" pitchFamily="18" charset="0"/>
                <a:cs typeface="Times New Roman" panose="02020603050405020304" pitchFamily="18" charset="0"/>
              </a:rPr>
              <a:t>- Tham khảo các chiến lược đọc hiểu được gợi ý ở các thẻ đọc</a:t>
            </a:r>
          </a:p>
        </p:txBody>
      </p:sp>
      <p:sp>
        <p:nvSpPr>
          <p:cNvPr id="4" name="Oval 3"/>
          <p:cNvSpPr/>
          <p:nvPr/>
        </p:nvSpPr>
        <p:spPr>
          <a:xfrm>
            <a:off x="3705726" y="272716"/>
            <a:ext cx="4443664" cy="7218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Đọc sao cho hay:</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985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5564276"/>
              </p:ext>
            </p:extLst>
          </p:nvPr>
        </p:nvGraphicFramePr>
        <p:xfrm>
          <a:off x="2069432" y="2192881"/>
          <a:ext cx="8630654" cy="2926080"/>
        </p:xfrm>
        <a:graphic>
          <a:graphicData uri="http://schemas.openxmlformats.org/drawingml/2006/table">
            <a:tbl>
              <a:tblPr firstRow="1" firstCol="1" bandRow="1">
                <a:tableStyleId>{5C22544A-7EE6-4342-B048-85BDC9FD1C3A}</a:tableStyleId>
              </a:tblPr>
              <a:tblGrid>
                <a:gridCol w="4315327">
                  <a:extLst>
                    <a:ext uri="{9D8B030D-6E8A-4147-A177-3AD203B41FA5}">
                      <a16:colId xmlns:a16="http://schemas.microsoft.com/office/drawing/2014/main" xmlns="" val="1153573698"/>
                    </a:ext>
                  </a:extLst>
                </a:gridCol>
                <a:gridCol w="4315327">
                  <a:extLst>
                    <a:ext uri="{9D8B030D-6E8A-4147-A177-3AD203B41FA5}">
                      <a16:colId xmlns:a16="http://schemas.microsoft.com/office/drawing/2014/main" xmlns="" val="3145328935"/>
                    </a:ext>
                  </a:extLst>
                </a:gridCol>
              </a:tblGrid>
              <a:tr h="0">
                <a:tc gridSpan="2">
                  <a:txBody>
                    <a:bodyPr/>
                    <a:lstStyle/>
                    <a:p>
                      <a:pPr algn="just">
                        <a:lnSpc>
                          <a:spcPct val="2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Văn bản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4069735491"/>
                  </a:ext>
                </a:extLst>
              </a:tr>
              <a:tr h="0">
                <a:tc>
                  <a:txBody>
                    <a:bodyPr/>
                    <a:lstStyle/>
                    <a:p>
                      <a:pPr algn="just">
                        <a:lnSpc>
                          <a:spcPct val="2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2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1446874982"/>
                  </a:ext>
                </a:extLst>
              </a:tr>
              <a:tr h="0">
                <a:tc>
                  <a:txBody>
                    <a:bodyPr/>
                    <a:lstStyle/>
                    <a:p>
                      <a:pPr algn="just">
                        <a:lnSpc>
                          <a:spcPct val="2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Kiểu loại văn bản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200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565092133"/>
                  </a:ext>
                </a:extLst>
              </a:tr>
            </a:tbl>
          </a:graphicData>
        </a:graphic>
      </p:graphicFrame>
      <p:sp>
        <p:nvSpPr>
          <p:cNvPr id="3" name="TextBox 2"/>
          <p:cNvSpPr txBox="1"/>
          <p:nvPr/>
        </p:nvSpPr>
        <p:spPr>
          <a:xfrm>
            <a:off x="2069432" y="1026695"/>
            <a:ext cx="8967536"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PHIẾU HỌC TẬP SỐ 1: TÌM HIỂU </a:t>
            </a:r>
            <a:r>
              <a:rPr lang="en-US" sz="3200" b="1" smtClean="0">
                <a:latin typeface="Times New Roman" panose="02020603050405020304" pitchFamily="18" charset="0"/>
                <a:cs typeface="Times New Roman" panose="02020603050405020304" pitchFamily="18" charset="0"/>
              </a:rPr>
              <a:t>CHUNG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418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0337" y="2454054"/>
            <a:ext cx="6416842" cy="30562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0"/>
              </a:spcAft>
            </a:pPr>
            <a:endParaRPr lang="en-US" sz="3600"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3600"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 </a:t>
            </a:r>
            <a:r>
              <a:rPr lang="en-US" sz="36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Toàn sinh năm 1973, là giảng viên, nhà nghiên cứu, phê bình văn học.</a:t>
            </a:r>
            <a:endParaRPr lang="en-US" sz="36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600" b="1"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4186989" y="914400"/>
            <a:ext cx="3753853" cy="96252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Tác giả:</a:t>
            </a:r>
            <a:endParaRPr lang="en-US" sz="3200"/>
          </a:p>
        </p:txBody>
      </p:sp>
      <p:pic>
        <p:nvPicPr>
          <p:cNvPr id="5" name="Picture 4"/>
          <p:cNvPicPr>
            <a:picLocks noChangeAspect="1"/>
          </p:cNvPicPr>
          <p:nvPr/>
        </p:nvPicPr>
        <p:blipFill>
          <a:blip r:embed="rId2"/>
          <a:stretch>
            <a:fillRect/>
          </a:stretch>
        </p:blipFill>
        <p:spPr>
          <a:xfrm>
            <a:off x="502237" y="1677317"/>
            <a:ext cx="3059110" cy="4081799"/>
          </a:xfrm>
          <a:prstGeom prst="rect">
            <a:avLst/>
          </a:prstGeom>
        </p:spPr>
      </p:pic>
    </p:spTree>
    <p:extLst>
      <p:ext uri="{BB962C8B-B14F-4D97-AF65-F5344CB8AC3E}">
        <p14:creationId xmlns:p14="http://schemas.microsoft.com/office/powerpoint/2010/main" val="17700551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232" y="616819"/>
            <a:ext cx="956109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50000"/>
              </a:lnSpc>
              <a:spcAft>
                <a:spcPts val="0"/>
              </a:spcAft>
            </a:pPr>
            <a:r>
              <a:rPr lang="en-US" sz="3200" spc="-2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en-US" sz="32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 dài của Nguyễn Nhật Ánh, gồm 21 chương, có nhân vật chính là Quỳnh, cậu bé có biệt danh "thằng quỷ nhỏ" vì ngoại hình khác thường.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Quỳnh là cậu bé có lòng nhân hậu, biết quan tâm giúp đỡ mọi người, hoàn cảnh gia đình khó khăn nhưng vì ngoại hình khác thường nên luôn bị các bạn trong lớp trêu đùa, xa cách.</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0" y="433137"/>
            <a:ext cx="2374232" cy="57751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phẩm Thằng quỷ nhỏ:</a:t>
            </a:r>
            <a:endParaRPr lang="en-US" sz="3200"/>
          </a:p>
        </p:txBody>
      </p:sp>
    </p:spTree>
    <p:extLst>
      <p:ext uri="{BB962C8B-B14F-4D97-AF65-F5344CB8AC3E}">
        <p14:creationId xmlns:p14="http://schemas.microsoft.com/office/powerpoint/2010/main" val="109721839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1639</TotalTime>
  <Words>5573</Words>
  <Application>Microsoft Office PowerPoint</Application>
  <PresentationFormat>Custom</PresentationFormat>
  <Paragraphs>297</Paragraphs>
  <Slides>56</Slides>
  <Notes>13</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221</cp:revision>
  <dcterms:created xsi:type="dcterms:W3CDTF">2022-06-02T15:23:58Z</dcterms:created>
  <dcterms:modified xsi:type="dcterms:W3CDTF">2024-11-25T14:23:03Z</dcterms:modified>
</cp:coreProperties>
</file>