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1"/>
  </p:notesMasterIdLst>
  <p:sldIdLst>
    <p:sldId id="257" r:id="rId2"/>
    <p:sldId id="502" r:id="rId3"/>
    <p:sldId id="405" r:id="rId4"/>
    <p:sldId id="504" r:id="rId5"/>
    <p:sldId id="505" r:id="rId6"/>
    <p:sldId id="506" r:id="rId7"/>
    <p:sldId id="507" r:id="rId8"/>
    <p:sldId id="500" r:id="rId9"/>
    <p:sldId id="501" r:id="rId10"/>
    <p:sldId id="475" r:id="rId11"/>
    <p:sldId id="508" r:id="rId12"/>
    <p:sldId id="476" r:id="rId13"/>
    <p:sldId id="509" r:id="rId14"/>
    <p:sldId id="321" r:id="rId15"/>
    <p:sldId id="510" r:id="rId16"/>
    <p:sldId id="511" r:id="rId17"/>
    <p:sldId id="462" r:id="rId18"/>
    <p:sldId id="493" r:id="rId19"/>
    <p:sldId id="512" r:id="rId20"/>
    <p:sldId id="513" r:id="rId21"/>
    <p:sldId id="514" r:id="rId22"/>
    <p:sldId id="515" r:id="rId23"/>
    <p:sldId id="516" r:id="rId24"/>
    <p:sldId id="517" r:id="rId25"/>
    <p:sldId id="518" r:id="rId26"/>
    <p:sldId id="519" r:id="rId27"/>
    <p:sldId id="520" r:id="rId28"/>
    <p:sldId id="263" r:id="rId29"/>
    <p:sldId id="29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594" y="72"/>
      </p:cViewPr>
      <p:guideLst/>
    </p:cSldViewPr>
  </p:slideViewPr>
  <p:notesTextViewPr>
    <p:cViewPr>
      <p:scale>
        <a:sx n="1" d="1"/>
        <a:sy n="1" d="1"/>
      </p:scale>
      <p:origin x="0" y="0"/>
    </p:cViewPr>
  </p:notesTextViewPr>
  <p:sorterViewPr>
    <p:cViewPr>
      <p:scale>
        <a:sx n="100" d="100"/>
        <a:sy n="100" d="100"/>
      </p:scale>
      <p:origin x="0" y="-48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41F0C0-DF63-43CA-A45B-6745A255A1EE}"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0ADB7E-1F99-4543-B5EA-82819108B895}" type="slidenum">
              <a:rPr lang="en-US" smtClean="0"/>
              <a:t>‹#›</a:t>
            </a:fld>
            <a:endParaRPr lang="en-US"/>
          </a:p>
        </p:txBody>
      </p:sp>
    </p:spTree>
    <p:extLst>
      <p:ext uri="{BB962C8B-B14F-4D97-AF65-F5344CB8AC3E}">
        <p14:creationId xmlns:p14="http://schemas.microsoft.com/office/powerpoint/2010/main" val="1523373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0DF169A-E22B-4398-A50B-37A41CBA2BED}" type="slidenum">
              <a:rPr lang="zh-CN" altLang="en-US" smtClean="0">
                <a:latin typeface="等线"/>
                <a:ea typeface="等线"/>
                <a:cs typeface="等线"/>
              </a:rPr>
              <a:pPr/>
              <a:t>2</a:t>
            </a:fld>
            <a:endParaRPr lang="en-US" altLang="zh-CN">
              <a:latin typeface="等线"/>
              <a:ea typeface="等线"/>
              <a:cs typeface="等线"/>
            </a:endParaRPr>
          </a:p>
        </p:txBody>
      </p:sp>
    </p:spTree>
    <p:extLst>
      <p:ext uri="{BB962C8B-B14F-4D97-AF65-F5344CB8AC3E}">
        <p14:creationId xmlns:p14="http://schemas.microsoft.com/office/powerpoint/2010/main" val="3066422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247837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 </a:t>
            </a:r>
          </a:p>
          <a:p>
            <a:endParaRPr lang="en-US" altLang="en-US"/>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02930CA-D50E-45F3-9DF5-EC8588F41831}" type="slidenum">
              <a:rPr lang="en-US" altLang="en-US" smtClean="0"/>
              <a:pPr/>
              <a:t>5</a:t>
            </a:fld>
            <a:endParaRPr lang="en-US" altLang="en-US"/>
          </a:p>
        </p:txBody>
      </p:sp>
    </p:spTree>
    <p:extLst>
      <p:ext uri="{BB962C8B-B14F-4D97-AF65-F5344CB8AC3E}">
        <p14:creationId xmlns:p14="http://schemas.microsoft.com/office/powerpoint/2010/main" val="299106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684663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022981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640082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12753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16</a:t>
            </a:fld>
            <a:endParaRPr lang="en-US" altLang="zh-CN">
              <a:latin typeface="等线"/>
              <a:ea typeface="等线"/>
              <a:cs typeface="等线"/>
            </a:endParaRPr>
          </a:p>
        </p:txBody>
      </p:sp>
    </p:spTree>
    <p:extLst>
      <p:ext uri="{BB962C8B-B14F-4D97-AF65-F5344CB8AC3E}">
        <p14:creationId xmlns:p14="http://schemas.microsoft.com/office/powerpoint/2010/main" val="1668581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ED96364C-5FF6-4CE9-B42F-05CEB2B68923}" type="datetimeFigureOut">
              <a:rPr lang="en-US" smtClean="0"/>
              <a:t>11/14/2024</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1AD4036-AA65-4EA5-9F78-8E3F34AC4B98}"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253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96364C-5FF6-4CE9-B42F-05CEB2B68923}"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D4036-AA65-4EA5-9F78-8E3F34AC4B98}" type="slidenum">
              <a:rPr lang="en-US" smtClean="0"/>
              <a:t>‹#›</a:t>
            </a:fld>
            <a:endParaRPr lang="en-US"/>
          </a:p>
        </p:txBody>
      </p:sp>
    </p:spTree>
    <p:extLst>
      <p:ext uri="{BB962C8B-B14F-4D97-AF65-F5344CB8AC3E}">
        <p14:creationId xmlns:p14="http://schemas.microsoft.com/office/powerpoint/2010/main" val="1845997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96364C-5FF6-4CE9-B42F-05CEB2B68923}"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D4036-AA65-4EA5-9F78-8E3F34AC4B98}" type="slidenum">
              <a:rPr lang="en-US" smtClean="0"/>
              <a:t>‹#›</a:t>
            </a:fld>
            <a:endParaRPr lang="en-US"/>
          </a:p>
        </p:txBody>
      </p:sp>
    </p:spTree>
    <p:extLst>
      <p:ext uri="{BB962C8B-B14F-4D97-AF65-F5344CB8AC3E}">
        <p14:creationId xmlns:p14="http://schemas.microsoft.com/office/powerpoint/2010/main" val="4271977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77227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96364C-5FF6-4CE9-B42F-05CEB2B68923}"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D4036-AA65-4EA5-9F78-8E3F34AC4B98}" type="slidenum">
              <a:rPr lang="en-US" smtClean="0"/>
              <a:t>‹#›</a:t>
            </a:fld>
            <a:endParaRPr lang="en-US"/>
          </a:p>
        </p:txBody>
      </p:sp>
    </p:spTree>
    <p:extLst>
      <p:ext uri="{BB962C8B-B14F-4D97-AF65-F5344CB8AC3E}">
        <p14:creationId xmlns:p14="http://schemas.microsoft.com/office/powerpoint/2010/main" val="2743655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96364C-5FF6-4CE9-B42F-05CEB2B68923}" type="datetimeFigureOut">
              <a:rPr lang="en-US" smtClean="0"/>
              <a:t>11/14/2024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D4036-AA65-4EA5-9F78-8E3F34AC4B98}"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3889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96364C-5FF6-4CE9-B42F-05CEB2B68923}"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AD4036-AA65-4EA5-9F78-8E3F34AC4B98}" type="slidenum">
              <a:rPr lang="en-US" smtClean="0"/>
              <a:t>‹#›</a:t>
            </a:fld>
            <a:endParaRPr lang="en-US"/>
          </a:p>
        </p:txBody>
      </p:sp>
    </p:spTree>
    <p:extLst>
      <p:ext uri="{BB962C8B-B14F-4D97-AF65-F5344CB8AC3E}">
        <p14:creationId xmlns:p14="http://schemas.microsoft.com/office/powerpoint/2010/main" val="2239194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96364C-5FF6-4CE9-B42F-05CEB2B68923}" type="datetimeFigureOut">
              <a:rPr lang="en-US" smtClean="0"/>
              <a:t>11/14/2024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AD4036-AA65-4EA5-9F78-8E3F34AC4B98}" type="slidenum">
              <a:rPr lang="en-US" smtClean="0"/>
              <a:t>‹#›</a:t>
            </a:fld>
            <a:endParaRPr lang="en-US"/>
          </a:p>
        </p:txBody>
      </p:sp>
    </p:spTree>
    <p:extLst>
      <p:ext uri="{BB962C8B-B14F-4D97-AF65-F5344CB8AC3E}">
        <p14:creationId xmlns:p14="http://schemas.microsoft.com/office/powerpoint/2010/main" val="2120235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96364C-5FF6-4CE9-B42F-05CEB2B68923}" type="datetimeFigureOut">
              <a:rPr lang="en-US" smtClean="0"/>
              <a:t>11/14/2024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AD4036-AA65-4EA5-9F78-8E3F34AC4B98}" type="slidenum">
              <a:rPr lang="en-US" smtClean="0"/>
              <a:t>‹#›</a:t>
            </a:fld>
            <a:endParaRPr lang="en-US"/>
          </a:p>
        </p:txBody>
      </p:sp>
    </p:spTree>
    <p:extLst>
      <p:ext uri="{BB962C8B-B14F-4D97-AF65-F5344CB8AC3E}">
        <p14:creationId xmlns:p14="http://schemas.microsoft.com/office/powerpoint/2010/main" val="2692253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96364C-5FF6-4CE9-B42F-05CEB2B68923}" type="datetimeFigureOut">
              <a:rPr lang="en-US" smtClean="0"/>
              <a:t>11/14/2024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AD4036-AA65-4EA5-9F78-8E3F34AC4B98}" type="slidenum">
              <a:rPr lang="en-US" smtClean="0"/>
              <a:t>‹#›</a:t>
            </a:fld>
            <a:endParaRPr lang="en-US"/>
          </a:p>
        </p:txBody>
      </p:sp>
    </p:spTree>
    <p:extLst>
      <p:ext uri="{BB962C8B-B14F-4D97-AF65-F5344CB8AC3E}">
        <p14:creationId xmlns:p14="http://schemas.microsoft.com/office/powerpoint/2010/main" val="4292612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96364C-5FF6-4CE9-B42F-05CEB2B68923}"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AD4036-AA65-4EA5-9F78-8E3F34AC4B98}" type="slidenum">
              <a:rPr lang="en-US" smtClean="0"/>
              <a:t>‹#›</a:t>
            </a:fld>
            <a:endParaRPr lang="en-US"/>
          </a:p>
        </p:txBody>
      </p:sp>
    </p:spTree>
    <p:extLst>
      <p:ext uri="{BB962C8B-B14F-4D97-AF65-F5344CB8AC3E}">
        <p14:creationId xmlns:p14="http://schemas.microsoft.com/office/powerpoint/2010/main" val="2076315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D96364C-5FF6-4CE9-B42F-05CEB2B68923}" type="datetimeFigureOut">
              <a:rPr lang="en-US" smtClean="0"/>
              <a:t>11/14/2024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AD4036-AA65-4EA5-9F78-8E3F34AC4B98}" type="slidenum">
              <a:rPr lang="en-US" smtClean="0"/>
              <a:t>‹#›</a:t>
            </a:fld>
            <a:endParaRPr lang="en-US"/>
          </a:p>
        </p:txBody>
      </p:sp>
    </p:spTree>
    <p:extLst>
      <p:ext uri="{BB962C8B-B14F-4D97-AF65-F5344CB8AC3E}">
        <p14:creationId xmlns:p14="http://schemas.microsoft.com/office/powerpoint/2010/main" val="2771633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ED96364C-5FF6-4CE9-B42F-05CEB2B68923}" type="datetimeFigureOut">
              <a:rPr lang="en-US" smtClean="0"/>
              <a:t>11/14/2024</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A1AD4036-AA65-4EA5-9F78-8E3F34AC4B98}" type="slidenum">
              <a:rPr lang="en-US" smtClean="0"/>
              <a:t>‹#›</a:t>
            </a:fld>
            <a:endParaRPr lang="en-US"/>
          </a:p>
        </p:txBody>
      </p:sp>
    </p:spTree>
    <p:extLst>
      <p:ext uri="{BB962C8B-B14F-4D97-AF65-F5344CB8AC3E}">
        <p14:creationId xmlns:p14="http://schemas.microsoft.com/office/powerpoint/2010/main" val="363119846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png"/><Relationship Id="rId26" Type="http://schemas.openxmlformats.org/officeDocument/2006/relationships/image" Target="../media/image37.png"/><Relationship Id="rId39" Type="http://schemas.openxmlformats.org/officeDocument/2006/relationships/image" Target="../media/image50.png"/><Relationship Id="rId3" Type="http://schemas.openxmlformats.org/officeDocument/2006/relationships/image" Target="../media/image58.png"/><Relationship Id="rId21" Type="http://schemas.openxmlformats.org/officeDocument/2006/relationships/image" Target="../media/image32.png"/><Relationship Id="rId34" Type="http://schemas.openxmlformats.org/officeDocument/2006/relationships/image" Target="../media/image45.png"/><Relationship Id="rId42" Type="http://schemas.openxmlformats.org/officeDocument/2006/relationships/image" Target="../media/image53.png"/><Relationship Id="rId7" Type="http://schemas.openxmlformats.org/officeDocument/2006/relationships/image" Target="../media/image18.png"/><Relationship Id="rId12" Type="http://schemas.openxmlformats.org/officeDocument/2006/relationships/image" Target="../media/image23.png"/><Relationship Id="rId17" Type="http://schemas.openxmlformats.org/officeDocument/2006/relationships/image" Target="../media/image28.png"/><Relationship Id="rId25" Type="http://schemas.openxmlformats.org/officeDocument/2006/relationships/image" Target="../media/image36.png"/><Relationship Id="rId33" Type="http://schemas.openxmlformats.org/officeDocument/2006/relationships/image" Target="../media/image44.png"/><Relationship Id="rId38" Type="http://schemas.openxmlformats.org/officeDocument/2006/relationships/image" Target="../media/image49.png"/><Relationship Id="rId2" Type="http://schemas.openxmlformats.org/officeDocument/2006/relationships/notesSlide" Target="../notesSlides/notesSlide8.xml"/><Relationship Id="rId16" Type="http://schemas.openxmlformats.org/officeDocument/2006/relationships/image" Target="../media/image27.png"/><Relationship Id="rId20" Type="http://schemas.openxmlformats.org/officeDocument/2006/relationships/image" Target="../media/image31.png"/><Relationship Id="rId29" Type="http://schemas.openxmlformats.org/officeDocument/2006/relationships/image" Target="../media/image40.png"/><Relationship Id="rId41"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png"/><Relationship Id="rId32" Type="http://schemas.openxmlformats.org/officeDocument/2006/relationships/image" Target="../media/image43.png"/><Relationship Id="rId37" Type="http://schemas.openxmlformats.org/officeDocument/2006/relationships/image" Target="../media/image48.png"/><Relationship Id="rId40" Type="http://schemas.openxmlformats.org/officeDocument/2006/relationships/image" Target="../media/image51.png"/><Relationship Id="rId5" Type="http://schemas.openxmlformats.org/officeDocument/2006/relationships/image" Target="../media/image16.pn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9.png"/><Relationship Id="rId36" Type="http://schemas.openxmlformats.org/officeDocument/2006/relationships/image" Target="../media/image47.png"/><Relationship Id="rId10" Type="http://schemas.openxmlformats.org/officeDocument/2006/relationships/image" Target="../media/image21.png"/><Relationship Id="rId19" Type="http://schemas.openxmlformats.org/officeDocument/2006/relationships/image" Target="../media/image30.png"/><Relationship Id="rId31" Type="http://schemas.openxmlformats.org/officeDocument/2006/relationships/image" Target="../media/image42.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png"/><Relationship Id="rId27" Type="http://schemas.openxmlformats.org/officeDocument/2006/relationships/image" Target="../media/image38.png"/><Relationship Id="rId30" Type="http://schemas.openxmlformats.org/officeDocument/2006/relationships/image" Target="../media/image41.png"/><Relationship Id="rId35" Type="http://schemas.openxmlformats.org/officeDocument/2006/relationships/image" Target="../media/image46.png"/><Relationship Id="rId43" Type="http://schemas.openxmlformats.org/officeDocument/2006/relationships/image" Target="../media/image54.png"/></Relationships>
</file>

<file path=ppt/slides/_rels/slide17.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1.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 Id="rId9" Type="http://schemas.openxmlformats.org/officeDocument/2006/relationships/image" Target="../media/image66.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26" Type="http://schemas.openxmlformats.org/officeDocument/2006/relationships/image" Target="../media/image38.png"/><Relationship Id="rId39" Type="http://schemas.openxmlformats.org/officeDocument/2006/relationships/image" Target="../media/image51.png"/><Relationship Id="rId3" Type="http://schemas.openxmlformats.org/officeDocument/2006/relationships/image" Target="../media/image15.png"/><Relationship Id="rId21" Type="http://schemas.openxmlformats.org/officeDocument/2006/relationships/image" Target="../media/image33.png"/><Relationship Id="rId34" Type="http://schemas.openxmlformats.org/officeDocument/2006/relationships/image" Target="../media/image46.png"/><Relationship Id="rId42" Type="http://schemas.openxmlformats.org/officeDocument/2006/relationships/image" Target="../media/image54.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7.png"/><Relationship Id="rId33" Type="http://schemas.openxmlformats.org/officeDocument/2006/relationships/image" Target="../media/image45.png"/><Relationship Id="rId38" Type="http://schemas.openxmlformats.org/officeDocument/2006/relationships/image" Target="../media/image50.png"/><Relationship Id="rId2" Type="http://schemas.openxmlformats.org/officeDocument/2006/relationships/notesSlide" Target="../notesSlides/notesSlide1.xml"/><Relationship Id="rId16" Type="http://schemas.openxmlformats.org/officeDocument/2006/relationships/image" Target="../media/image28.png"/><Relationship Id="rId20" Type="http://schemas.openxmlformats.org/officeDocument/2006/relationships/image" Target="../media/image32.png"/><Relationship Id="rId29" Type="http://schemas.openxmlformats.org/officeDocument/2006/relationships/image" Target="../media/image41.png"/><Relationship Id="rId41"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36.png"/><Relationship Id="rId32" Type="http://schemas.openxmlformats.org/officeDocument/2006/relationships/image" Target="../media/image44.png"/><Relationship Id="rId37" Type="http://schemas.openxmlformats.org/officeDocument/2006/relationships/image" Target="../media/image49.png"/><Relationship Id="rId40" Type="http://schemas.openxmlformats.org/officeDocument/2006/relationships/image" Target="../media/image52.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28" Type="http://schemas.openxmlformats.org/officeDocument/2006/relationships/image" Target="../media/image40.png"/><Relationship Id="rId36" Type="http://schemas.openxmlformats.org/officeDocument/2006/relationships/image" Target="../media/image48.png"/><Relationship Id="rId10" Type="http://schemas.openxmlformats.org/officeDocument/2006/relationships/image" Target="../media/image22.png"/><Relationship Id="rId19" Type="http://schemas.openxmlformats.org/officeDocument/2006/relationships/image" Target="../media/image31.png"/><Relationship Id="rId31" Type="http://schemas.openxmlformats.org/officeDocument/2006/relationships/image" Target="../media/image43.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 Id="rId27" Type="http://schemas.openxmlformats.org/officeDocument/2006/relationships/image" Target="../media/image39.png"/><Relationship Id="rId30" Type="http://schemas.openxmlformats.org/officeDocument/2006/relationships/image" Target="../media/image42.png"/><Relationship Id="rId35" Type="http://schemas.openxmlformats.org/officeDocument/2006/relationships/image" Target="../media/image4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14" name="AutoShape 2">
            <a:extLst>
              <a:ext uri="{FF2B5EF4-FFF2-40B4-BE49-F238E27FC236}">
                <a16:creationId xmlns:a16="http://schemas.microsoft.com/office/drawing/2014/main" id="{1B9DDAE9-7334-9D9E-5D49-6DF5E7339F7E}"/>
              </a:ext>
            </a:extLst>
          </p:cNvPr>
          <p:cNvSpPr/>
          <p:nvPr/>
        </p:nvSpPr>
        <p:spPr>
          <a:xfrm>
            <a:off x="4994044" y="4563259"/>
            <a:ext cx="5673956" cy="1820068"/>
          </a:xfrm>
          <a:prstGeom prst="rect">
            <a:avLst/>
          </a:prstGeom>
          <a:solidFill>
            <a:srgbClr val="FFE36D"/>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1685">
            <a:off x="2526069" y="904813"/>
            <a:ext cx="7823340" cy="2716832"/>
          </a:xfrm>
          <a:prstGeom prst="rect">
            <a:avLst/>
          </a:prstGeom>
        </p:spPr>
      </p:pic>
      <p:pic>
        <p:nvPicPr>
          <p:cNvPr id="6" name="Picture 6"/>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215935">
            <a:off x="6946270" y="605125"/>
            <a:ext cx="1443755" cy="721877"/>
          </a:xfrm>
          <a:prstGeom prst="rect">
            <a:avLst/>
          </a:prstGeom>
        </p:spPr>
      </p:pic>
      <p:pic>
        <p:nvPicPr>
          <p:cNvPr id="7" name="Picture 7"/>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616304">
            <a:off x="1160503" y="4555348"/>
            <a:ext cx="1489789" cy="1002221"/>
          </a:xfrm>
          <a:prstGeom prst="rect">
            <a:avLst/>
          </a:prstGeom>
        </p:spPr>
      </p:pic>
      <p:pic>
        <p:nvPicPr>
          <p:cNvPr id="8" name="Picture 8"/>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2202255">
            <a:off x="10184666" y="4508139"/>
            <a:ext cx="1630282" cy="1413899"/>
          </a:xfrm>
          <a:prstGeom prst="rect">
            <a:avLst/>
          </a:prstGeom>
        </p:spPr>
      </p:pic>
      <p:pic>
        <p:nvPicPr>
          <p:cNvPr id="10" name="Picture 10"/>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799999">
            <a:off x="9230145" y="6042485"/>
            <a:ext cx="1443755" cy="721877"/>
          </a:xfrm>
          <a:prstGeom prst="rect">
            <a:avLst/>
          </a:prstGeom>
        </p:spPr>
      </p:pic>
      <p:pic>
        <p:nvPicPr>
          <p:cNvPr id="11" name="Picture 2"/>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216938" y="4442582"/>
            <a:ext cx="3552596" cy="2469055"/>
          </a:xfrm>
          <a:prstGeom prst="rect">
            <a:avLst/>
          </a:prstGeom>
        </p:spPr>
      </p:pic>
      <p:sp>
        <p:nvSpPr>
          <p:cNvPr id="13" name="TextBox 12">
            <a:extLst>
              <a:ext uri="{FF2B5EF4-FFF2-40B4-BE49-F238E27FC236}">
                <a16:creationId xmlns:a16="http://schemas.microsoft.com/office/drawing/2014/main" id="{2B29E598-E759-D1A9-4B5E-D760BF1BED81}"/>
              </a:ext>
            </a:extLst>
          </p:cNvPr>
          <p:cNvSpPr txBox="1"/>
          <p:nvPr/>
        </p:nvSpPr>
        <p:spPr>
          <a:xfrm>
            <a:off x="5163022" y="4805552"/>
            <a:ext cx="5673956" cy="983859"/>
          </a:xfrm>
          <a:prstGeom prst="rect">
            <a:avLst/>
          </a:prstGeom>
          <a:noFill/>
        </p:spPr>
        <p:txBody>
          <a:bodyPr wrap="square">
            <a:spAutoFit/>
          </a:bodyPr>
          <a:lstStyle/>
          <a:p>
            <a:pPr algn="just">
              <a:lnSpc>
                <a:spcPct val="130000"/>
              </a:lnSpc>
              <a:spcBef>
                <a:spcPts val="225"/>
              </a:spcBef>
              <a:spcAft>
                <a:spcPts val="225"/>
              </a:spcAft>
            </a:pPr>
            <a:r>
              <a:rPr lang="en-US" sz="2100">
                <a:solidFill>
                  <a:srgbClr val="002060"/>
                </a:solidFill>
                <a:latin typeface="Times New Roman" panose="02020603050405020304" pitchFamily="18" charset="0"/>
                <a:ea typeface="Calibri" panose="020F0502020204030204" pitchFamily="34" charset="0"/>
              </a:rPr>
              <a:t>Họ và tên giáo viên: </a:t>
            </a:r>
            <a:r>
              <a:rPr lang="en-US" sz="2100" b="1">
                <a:solidFill>
                  <a:srgbClr val="002060"/>
                </a:solidFill>
                <a:latin typeface="Times New Roman" panose="02020603050405020304" pitchFamily="18" charset="0"/>
                <a:ea typeface="Calibri" panose="020F0502020204030204" pitchFamily="34" charset="0"/>
              </a:rPr>
              <a:t>......</a:t>
            </a:r>
            <a:endParaRPr lang="en-US" sz="2100">
              <a:solidFill>
                <a:srgbClr val="002060"/>
              </a:solidFill>
              <a:latin typeface="Times New Roman" panose="02020603050405020304" pitchFamily="18" charset="0"/>
              <a:ea typeface="Calibri" panose="020F0502020204030204" pitchFamily="34" charset="0"/>
            </a:endParaRPr>
          </a:p>
          <a:p>
            <a:pPr algn="just">
              <a:lnSpc>
                <a:spcPct val="130000"/>
              </a:lnSpc>
              <a:spcBef>
                <a:spcPts val="225"/>
              </a:spcBef>
              <a:spcAft>
                <a:spcPts val="225"/>
              </a:spcAft>
            </a:pPr>
            <a:r>
              <a:rPr lang="en-US" sz="2100">
                <a:solidFill>
                  <a:srgbClr val="002060"/>
                </a:solidFill>
                <a:latin typeface="Times New Roman" panose="02020603050405020304" pitchFamily="18" charset="0"/>
                <a:ea typeface="Calibri" panose="020F0502020204030204" pitchFamily="34" charset="0"/>
              </a:rPr>
              <a:t> </a:t>
            </a:r>
          </a:p>
        </p:txBody>
      </p:sp>
      <p:pic>
        <p:nvPicPr>
          <p:cNvPr id="2" name="Picture 4">
            <a:extLst>
              <a:ext uri="{FF2B5EF4-FFF2-40B4-BE49-F238E27FC236}">
                <a16:creationId xmlns:a16="http://schemas.microsoft.com/office/drawing/2014/main" id="{ABFFE030-9CFF-C504-620B-9B43CDA2256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81685">
            <a:off x="1897541" y="694401"/>
            <a:ext cx="8390811" cy="2716832"/>
          </a:xfrm>
          <a:prstGeom prst="rect">
            <a:avLst/>
          </a:prstGeom>
        </p:spPr>
      </p:pic>
      <p:sp>
        <p:nvSpPr>
          <p:cNvPr id="12" name="TextBox 5">
            <a:extLst>
              <a:ext uri="{FF2B5EF4-FFF2-40B4-BE49-F238E27FC236}">
                <a16:creationId xmlns:a16="http://schemas.microsoft.com/office/drawing/2014/main" id="{CDB6B59F-80C2-0AF8-EBBD-8AB131210151}"/>
              </a:ext>
            </a:extLst>
          </p:cNvPr>
          <p:cNvSpPr txBox="1"/>
          <p:nvPr/>
        </p:nvSpPr>
        <p:spPr>
          <a:xfrm>
            <a:off x="2271420" y="1239408"/>
            <a:ext cx="7740662" cy="1299395"/>
          </a:xfrm>
          <a:prstGeom prst="rect">
            <a:avLst/>
          </a:prstGeom>
        </p:spPr>
        <p:txBody>
          <a:bodyPr wrap="square" lIns="0" tIns="0" rIns="0" bIns="0" rtlCol="0" anchor="t">
            <a:spAutoFit/>
          </a:bodyPr>
          <a:lstStyle/>
          <a:p>
            <a:pPr algn="ctr">
              <a:lnSpc>
                <a:spcPct val="150000"/>
              </a:lnSpc>
            </a:pPr>
            <a:r>
              <a:rPr lang="en-US" sz="3000" b="1">
                <a:solidFill>
                  <a:schemeClr val="bg1"/>
                </a:solidFill>
                <a:latin typeface="Arial" panose="020B0604020202020204" pitchFamily="34" charset="0"/>
                <a:cs typeface="Arial" panose="020B0604020202020204" pitchFamily="34" charset="0"/>
              </a:rPr>
              <a:t>CHÀO MỪNG CÁC EM HỌC SINH THÂN MẾN!</a:t>
            </a:r>
            <a:endParaRPr lang="en-US" sz="3000" b="1" dirty="0">
              <a:solidFill>
                <a:schemeClr val="bg1"/>
              </a:solidFill>
              <a:latin typeface="Arial" panose="020B0604020202020204" pitchFamily="34" charset="0"/>
              <a:cs typeface="Arial" panose="020B0604020202020204" pitchFamily="34" charset="0"/>
            </a:endParaRPr>
          </a:p>
        </p:txBody>
      </p:sp>
      <p:pic>
        <p:nvPicPr>
          <p:cNvPr id="16" name="Picture 9">
            <a:extLst>
              <a:ext uri="{FF2B5EF4-FFF2-40B4-BE49-F238E27FC236}">
                <a16:creationId xmlns:a16="http://schemas.microsoft.com/office/drawing/2014/main" id="{2FC206B4-BAB4-6DF1-F819-36929E366434}"/>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8896365">
            <a:off x="1622684" y="1111877"/>
            <a:ext cx="1381819" cy="82155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ounded Rectangle 1"/>
          <p:cNvSpPr/>
          <p:nvPr/>
        </p:nvSpPr>
        <p:spPr>
          <a:xfrm>
            <a:off x="1019909" y="1204546"/>
            <a:ext cx="10216660" cy="390378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panose="02020603050405020304" pitchFamily="18" charset="0"/>
                <a:cs typeface="Times" panose="02020603050405020304" pitchFamily="18" charset="0"/>
              </a:rPr>
              <a:t>- </a:t>
            </a:r>
            <a:r>
              <a:rPr lang="vi-VN" sz="3200">
                <a:latin typeface="Times" panose="02020603050405020304" pitchFamily="18" charset="0"/>
                <a:cs typeface="Times" panose="02020603050405020304" pitchFamily="18" charset="0"/>
              </a:rPr>
              <a:t>Lớp cử một người điều hành thảo luận đảm nhận sắp xếp, giới thiệu tuần tự các ý kiến, định hướng vào trọng tâm đề tài, kiểm soát thời gian phát biểu ý kiến của từng người; tổ chức đánh giá, tổng kết cuộc thảo luận.</a:t>
            </a:r>
            <a:endParaRPr lang="en-US" sz="3200">
              <a:latin typeface="Times" panose="02020603050405020304" pitchFamily="18" charset="0"/>
              <a:cs typeface="Times" panose="02020603050405020304" pitchFamily="18" charset="0"/>
            </a:endParaRPr>
          </a:p>
          <a:p>
            <a:r>
              <a:rPr lang="vi-VN" sz="3200">
                <a:latin typeface="Times" panose="02020603050405020304" pitchFamily="18" charset="0"/>
                <a:cs typeface="Times" panose="02020603050405020304" pitchFamily="18" charset="0"/>
              </a:rPr>
              <a:t>- Cử một thư kí ghi chép các ý kiến trong cuộc thảo luận.</a:t>
            </a:r>
            <a:endParaRPr lang="en-US" sz="3200">
              <a:latin typeface="Times" panose="02020603050405020304" pitchFamily="18" charset="0"/>
              <a:cs typeface="Times" panose="020206030504050203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2562" y="232758"/>
            <a:ext cx="11711353" cy="1213657"/>
          </a:xfrm>
          <a:prstGeom prst="round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vi-VN" sz="2600" b="1">
                <a:solidFill>
                  <a:schemeClr val="tx1"/>
                </a:solidFill>
                <a:latin typeface="Times" panose="02020603050405020304" pitchFamily="18" charset="0"/>
                <a:cs typeface="Times" panose="02020603050405020304" pitchFamily="18" charset="0"/>
              </a:rPr>
              <a:t>NÓI VÀ NGHE. THẢO LUẬN VỀ MỘT VẤN ĐỀ TRONG ĐỜI SỐNG PHÙ HỢP VỚI LỨA TUỔI (Ý THỨC TRÁCH NHIỆM VỚI CỘNG ĐỒNG CỦA HỌC SINH)</a:t>
            </a:r>
            <a:endParaRPr lang="en-US" sz="2600">
              <a:solidFill>
                <a:schemeClr val="tx1"/>
              </a:solidFill>
              <a:latin typeface="Times" panose="02020603050405020304" pitchFamily="18" charset="0"/>
              <a:cs typeface="Times"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65760" y="1446415"/>
            <a:ext cx="5469775" cy="3046988"/>
          </a:xfrm>
          <a:prstGeom prst="rect">
            <a:avLst/>
          </a:prstGeom>
          <a:noFill/>
        </p:spPr>
        <p:txBody>
          <a:bodyPr wrap="square" rtlCol="0">
            <a:spAutoFit/>
          </a:bodyPr>
          <a:lstStyle/>
          <a:p>
            <a:endParaRPr lang="en-US" sz="3200" b="1">
              <a:latin typeface="Times New Roman" panose="02020603050405020304" pitchFamily="18" charset="0"/>
              <a:cs typeface="Times New Roman" panose="02020603050405020304" pitchFamily="18" charset="0"/>
            </a:endParaRPr>
          </a:p>
          <a:p>
            <a:r>
              <a:rPr lang="pt-BR" sz="3200" b="1">
                <a:latin typeface="Times" panose="02020603050405020304" pitchFamily="18" charset="0"/>
                <a:cs typeface="Times" panose="02020603050405020304" pitchFamily="18" charset="0"/>
              </a:rPr>
              <a:t>I. YÊU CẦU CỦA BÀI THẢO LUẬN</a:t>
            </a:r>
          </a:p>
          <a:p>
            <a:r>
              <a:rPr lang="en-US" sz="3200" b="1">
                <a:latin typeface="Times" panose="02020603050405020304" pitchFamily="18" charset="0"/>
                <a:cs typeface="Times" panose="02020603050405020304" pitchFamily="18" charset="0"/>
              </a:rPr>
              <a:t>II.</a:t>
            </a:r>
            <a:r>
              <a:rPr lang="en-US" sz="3200">
                <a:latin typeface="Times" panose="02020603050405020304" pitchFamily="18" charset="0"/>
                <a:cs typeface="Times" panose="02020603050405020304" pitchFamily="18" charset="0"/>
              </a:rPr>
              <a:t> </a:t>
            </a:r>
            <a:r>
              <a:rPr lang="en-US" sz="3200" b="1">
                <a:latin typeface="Times" panose="02020603050405020304" pitchFamily="18" charset="0"/>
                <a:cs typeface="Times" panose="02020603050405020304" pitchFamily="18" charset="0"/>
              </a:rPr>
              <a:t>CHUẨN BỊ TRƯỚC KHI THẢO LUẬN</a:t>
            </a:r>
            <a:endParaRPr lang="en-US" sz="3200">
              <a:latin typeface="Times" panose="02020603050405020304" pitchFamily="18" charset="0"/>
              <a:cs typeface="Times" panose="02020603050405020304" pitchFamily="18" charset="0"/>
            </a:endParaRPr>
          </a:p>
          <a:p>
            <a:r>
              <a:rPr lang="en-US" sz="3200" b="1">
                <a:latin typeface="Times" panose="02020603050405020304" pitchFamily="18" charset="0"/>
                <a:cs typeface="Times" panose="02020603050405020304" pitchFamily="18" charset="0"/>
              </a:rPr>
              <a:t>III. THẢO LUẬN</a:t>
            </a:r>
            <a:endParaRPr lang="en-US" sz="320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5332186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A4B3E1E-B7FA-1C2A-0ABC-910808C9A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072641" y="-127322"/>
            <a:ext cx="8595359" cy="5995687"/>
          </a:xfrm>
          <a:prstGeom prst="rect">
            <a:avLst/>
          </a:prstGeom>
        </p:spPr>
      </p:pic>
      <p:sp>
        <p:nvSpPr>
          <p:cNvPr id="2" name="Rounded Rectangle 1"/>
          <p:cNvSpPr/>
          <p:nvPr/>
        </p:nvSpPr>
        <p:spPr>
          <a:xfrm>
            <a:off x="342901" y="298938"/>
            <a:ext cx="11561884" cy="627770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2800">
                <a:latin typeface="Times" panose="02020603050405020304" pitchFamily="18" charset="0"/>
                <a:cs typeface="Times" panose="02020603050405020304" pitchFamily="18" charset="0"/>
              </a:rPr>
              <a:t>- Người điều hành nhắc lại đề tài, nêu định hướng và mục đích thảo luận.</a:t>
            </a:r>
            <a:endParaRPr lang="en-US" sz="2800">
              <a:latin typeface="Times" panose="02020603050405020304" pitchFamily="18" charset="0"/>
              <a:cs typeface="Times" panose="02020603050405020304" pitchFamily="18" charset="0"/>
            </a:endParaRPr>
          </a:p>
          <a:p>
            <a:r>
              <a:rPr lang="vi-VN" sz="2800">
                <a:latin typeface="Times" panose="02020603050405020304" pitchFamily="18" charset="0"/>
                <a:cs typeface="Times" panose="02020603050405020304" pitchFamily="18" charset="0"/>
              </a:rPr>
              <a:t>- Theo định hướng của người điều hành, các thành viên trong lớp lần lượt phát biểu ý kiến. Ý kiến cần tập trung vào trọng tâm vấn đề, phân tích từng khía cạnh, có lí lẽ và bằng chứng để thuyết phục người nghe.</a:t>
            </a:r>
            <a:endParaRPr lang="en-US" sz="2800">
              <a:latin typeface="Times" panose="02020603050405020304" pitchFamily="18" charset="0"/>
              <a:cs typeface="Times" panose="02020603050405020304" pitchFamily="18" charset="0"/>
            </a:endParaRPr>
          </a:p>
          <a:p>
            <a:r>
              <a:rPr lang="vi-VN" sz="2800">
                <a:latin typeface="Times" panose="02020603050405020304" pitchFamily="18" charset="0"/>
                <a:cs typeface="Times" panose="02020603050405020304" pitchFamily="18" charset="0"/>
              </a:rPr>
              <a:t>- Người phát biểu sau có thể bàn luận về vấn đề theo góc nhìn riêng, tán thành hay phản đối ý kiến của người phát biểu trước, trên cơ sở đó, khẳng định quan điểm của mình.</a:t>
            </a:r>
            <a:endParaRPr lang="en-US" sz="2800">
              <a:latin typeface="Times" panose="02020603050405020304" pitchFamily="18" charset="0"/>
              <a:cs typeface="Times" panose="02020603050405020304" pitchFamily="18" charset="0"/>
            </a:endParaRPr>
          </a:p>
          <a:p>
            <a:r>
              <a:rPr lang="vi-VN" sz="2800">
                <a:latin typeface="Times" panose="02020603050405020304" pitchFamily="18" charset="0"/>
                <a:cs typeface="Times" panose="02020603050405020304" pitchFamily="18" charset="0"/>
              </a:rPr>
              <a:t>- Các thành viên tham gia thảo luận cần nắm được nội dung chính mà nhóm đã trao đổi và trình bày lại được nội dung các ý kiến đó.</a:t>
            </a:r>
            <a:endParaRPr lang="en-US" sz="2800">
              <a:latin typeface="Times" panose="02020603050405020304" pitchFamily="18" charset="0"/>
              <a:cs typeface="Times" panose="02020603050405020304" pitchFamily="18" charset="0"/>
            </a:endParaRPr>
          </a:p>
          <a:p>
            <a:r>
              <a:rPr lang="vi-VN" sz="2800">
                <a:latin typeface="Times" panose="02020603050405020304" pitchFamily="18" charset="0"/>
                <a:cs typeface="Times" panose="02020603050405020304" pitchFamily="18" charset="0"/>
              </a:rPr>
              <a:t>- Thư kí ghi chép các ý kiến, người điều hành dựa vào đó tổng hợp, kết luận về vấn đề. Tùy thực tế cuộc thảo luận, người điều hành có thể khẳng định sự đồng thuận của các ý kiến hoặc khái quát các nhóm ý kiến khác nhau. Mục đích cuối cùng là để mọi người hiểu sâu sắc hơn về bản chất vấn đề và có thái độ, hành động phù hợp.</a:t>
            </a:r>
            <a:endParaRPr lang="en-US" sz="280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2531404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2562" y="232758"/>
            <a:ext cx="11711353" cy="1213657"/>
          </a:xfrm>
          <a:prstGeom prst="round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vi-VN" sz="2600" b="1">
                <a:solidFill>
                  <a:schemeClr val="tx1"/>
                </a:solidFill>
                <a:latin typeface="Times" panose="02020603050405020304" pitchFamily="18" charset="0"/>
                <a:cs typeface="Times" panose="02020603050405020304" pitchFamily="18" charset="0"/>
              </a:rPr>
              <a:t>NÓI VÀ NGHE. THẢO LUẬN VỀ MỘT VẤN ĐỀ TRONG ĐỜI SỐNG PHÙ HỢP VỚI LỨA TUỔI (Ý THỨC TRÁCH NHIỆM VỚI CỘNG ĐỒNG CỦA HỌC SINH)</a:t>
            </a:r>
            <a:endParaRPr lang="en-US" sz="2600">
              <a:solidFill>
                <a:schemeClr val="tx1"/>
              </a:solidFill>
              <a:latin typeface="Times" panose="02020603050405020304" pitchFamily="18" charset="0"/>
              <a:cs typeface="Times"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65760" y="1446415"/>
            <a:ext cx="5469775" cy="4031873"/>
          </a:xfrm>
          <a:prstGeom prst="rect">
            <a:avLst/>
          </a:prstGeom>
          <a:noFill/>
        </p:spPr>
        <p:txBody>
          <a:bodyPr wrap="square" rtlCol="0">
            <a:spAutoFit/>
          </a:bodyPr>
          <a:lstStyle/>
          <a:p>
            <a:endParaRPr lang="en-US" sz="3200" b="1">
              <a:latin typeface="Times New Roman" panose="02020603050405020304" pitchFamily="18" charset="0"/>
              <a:cs typeface="Times New Roman" panose="02020603050405020304" pitchFamily="18" charset="0"/>
            </a:endParaRPr>
          </a:p>
          <a:p>
            <a:r>
              <a:rPr lang="pt-BR" sz="3200" b="1">
                <a:latin typeface="Times" panose="02020603050405020304" pitchFamily="18" charset="0"/>
                <a:cs typeface="Times" panose="02020603050405020304" pitchFamily="18" charset="0"/>
              </a:rPr>
              <a:t>I. YÊU CẦU CỦA BÀI THẢO LUẬN</a:t>
            </a:r>
          </a:p>
          <a:p>
            <a:r>
              <a:rPr lang="en-US" sz="3200" b="1">
                <a:latin typeface="Times" panose="02020603050405020304" pitchFamily="18" charset="0"/>
                <a:cs typeface="Times" panose="02020603050405020304" pitchFamily="18" charset="0"/>
              </a:rPr>
              <a:t>II.</a:t>
            </a:r>
            <a:r>
              <a:rPr lang="en-US" sz="3200">
                <a:latin typeface="Times" panose="02020603050405020304" pitchFamily="18" charset="0"/>
                <a:cs typeface="Times" panose="02020603050405020304" pitchFamily="18" charset="0"/>
              </a:rPr>
              <a:t> </a:t>
            </a:r>
            <a:r>
              <a:rPr lang="en-US" sz="3200" b="1">
                <a:latin typeface="Times" panose="02020603050405020304" pitchFamily="18" charset="0"/>
                <a:cs typeface="Times" panose="02020603050405020304" pitchFamily="18" charset="0"/>
              </a:rPr>
              <a:t>CHUẨN BỊ TRƯỚC KHI THẢO LUẬN</a:t>
            </a:r>
            <a:endParaRPr lang="en-US" sz="3200">
              <a:latin typeface="Times" panose="02020603050405020304" pitchFamily="18" charset="0"/>
              <a:cs typeface="Times" panose="02020603050405020304" pitchFamily="18" charset="0"/>
            </a:endParaRPr>
          </a:p>
          <a:p>
            <a:r>
              <a:rPr lang="en-US" sz="3200" b="1">
                <a:latin typeface="Times" panose="02020603050405020304" pitchFamily="18" charset="0"/>
                <a:cs typeface="Times" panose="02020603050405020304" pitchFamily="18" charset="0"/>
              </a:rPr>
              <a:t>III. THẢO LUẬN</a:t>
            </a:r>
          </a:p>
          <a:p>
            <a:r>
              <a:rPr lang="en-US" sz="3200" b="1">
                <a:latin typeface="Times" panose="02020603050405020304" pitchFamily="18" charset="0"/>
                <a:cs typeface="Times" panose="02020603050405020304" pitchFamily="18" charset="0"/>
              </a:rPr>
              <a:t>IV. ĐÁNH GIÁ</a:t>
            </a:r>
            <a:endParaRPr lang="en-US" sz="3200">
              <a:latin typeface="Times" panose="02020603050405020304" pitchFamily="18" charset="0"/>
              <a:cs typeface="Times" panose="02020603050405020304" pitchFamily="18" charset="0"/>
            </a:endParaRPr>
          </a:p>
          <a:p>
            <a:endParaRPr lang="en-US" sz="320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725635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3" name="Google Shape;796;p15">
            <a:extLst>
              <a:ext uri="{FF2B5EF4-FFF2-40B4-BE49-F238E27FC236}">
                <a16:creationId xmlns:a16="http://schemas.microsoft.com/office/drawing/2014/main" id="{47C8FBAF-65D5-F401-2E82-A88E3A8A4751}"/>
              </a:ext>
            </a:extLst>
          </p:cNvPr>
          <p:cNvSpPr/>
          <p:nvPr/>
        </p:nvSpPr>
        <p:spPr>
          <a:xfrm>
            <a:off x="1615443" y="3"/>
            <a:ext cx="9052559" cy="6703887"/>
          </a:xfrm>
          <a:custGeom>
            <a:avLst/>
            <a:gdLst/>
            <a:ahLst/>
            <a:cxnLst/>
            <a:rect l="l" t="t" r="r" b="b"/>
            <a:pathLst>
              <a:path w="10966346" h="7235610" extrusionOk="0">
                <a:moveTo>
                  <a:pt x="4452590" y="7235610"/>
                </a:moveTo>
                <a:cubicBezTo>
                  <a:pt x="3452401" y="7235610"/>
                  <a:pt x="2428008" y="7200018"/>
                  <a:pt x="1409139" y="7200018"/>
                </a:cubicBezTo>
                <a:cubicBezTo>
                  <a:pt x="137062" y="7200018"/>
                  <a:pt x="103305" y="7264743"/>
                  <a:pt x="95299" y="7154771"/>
                </a:cubicBezTo>
                <a:cubicBezTo>
                  <a:pt x="-63608" y="4975548"/>
                  <a:pt x="24200" y="2002178"/>
                  <a:pt x="24200" y="1027026"/>
                </a:cubicBezTo>
                <a:cubicBezTo>
                  <a:pt x="24200" y="261944"/>
                  <a:pt x="-38078" y="145309"/>
                  <a:pt x="78625" y="139445"/>
                </a:cubicBezTo>
                <a:cubicBezTo>
                  <a:pt x="1687946" y="58690"/>
                  <a:pt x="1053216" y="-23746"/>
                  <a:pt x="4798807" y="80039"/>
                </a:cubicBezTo>
                <a:cubicBezTo>
                  <a:pt x="10250672" y="231077"/>
                  <a:pt x="10876596" y="-151141"/>
                  <a:pt x="10888784" y="71557"/>
                </a:cubicBezTo>
                <a:cubicBezTo>
                  <a:pt x="11001237" y="2127601"/>
                  <a:pt x="10626482" y="2789594"/>
                  <a:pt x="10966087" y="6821607"/>
                </a:cubicBezTo>
                <a:cubicBezTo>
                  <a:pt x="10969657" y="6863948"/>
                  <a:pt x="10935918" y="6902106"/>
                  <a:pt x="10889753" y="6899999"/>
                </a:cubicBezTo>
                <a:cubicBezTo>
                  <a:pt x="9468525" y="6835018"/>
                  <a:pt x="7071974" y="7235610"/>
                  <a:pt x="4452590" y="7235610"/>
                </a:cubicBezTo>
                <a:close/>
              </a:path>
            </a:pathLst>
          </a:custGeom>
          <a:solidFill>
            <a:schemeClr val="lt1"/>
          </a:solidFill>
          <a:ln>
            <a:noFill/>
          </a:ln>
        </p:spPr>
        <p:txBody>
          <a:bodyPr spcFirstLastPara="1" wrap="square" lIns="45725" tIns="22850" rIns="45725" bIns="22850" anchor="ctr" anchorCtr="0">
            <a:noAutofit/>
          </a:bodyPr>
          <a:lstStyle/>
          <a:p>
            <a:endParaRPr sz="900" dirty="0">
              <a:solidFill>
                <a:schemeClr val="dk1"/>
              </a:solidFill>
              <a:latin typeface="Calibri"/>
              <a:ea typeface="Calibri"/>
              <a:cs typeface="Calibri"/>
              <a:sym typeface="Calibri"/>
            </a:endParaRPr>
          </a:p>
        </p:txBody>
      </p:sp>
      <p:sp>
        <p:nvSpPr>
          <p:cNvPr id="15362" name="TextBox 7">
            <a:extLst>
              <a:ext uri="{FF2B5EF4-FFF2-40B4-BE49-F238E27FC236}">
                <a16:creationId xmlns:a16="http://schemas.microsoft.com/office/drawing/2014/main" id="{ECB0FDC4-45ED-7D8F-BA98-05106DA4F89F}"/>
              </a:ext>
            </a:extLst>
          </p:cNvPr>
          <p:cNvSpPr txBox="1">
            <a:spLocks noChangeArrowheads="1"/>
          </p:cNvSpPr>
          <p:nvPr/>
        </p:nvSpPr>
        <p:spPr bwMode="auto">
          <a:xfrm>
            <a:off x="4619269" y="46579"/>
            <a:ext cx="3114675"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50000"/>
              </a:lnSpc>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 </a:t>
            </a:r>
            <a:endParaRPr lang="en-US" altLang="en-US" sz="2800">
              <a:solidFill>
                <a:srgbClr val="FF0000"/>
              </a:solidFill>
              <a:latin typeface="Times New Roman" panose="02020603050405020304" pitchFamily="18" charset="0"/>
              <a:cs typeface="Times New Roman" panose="02020603050405020304" pitchFamily="18" charset="0"/>
            </a:endParaRPr>
          </a:p>
        </p:txBody>
      </p:sp>
      <p:sp>
        <p:nvSpPr>
          <p:cNvPr id="2" name="Oval 1"/>
          <p:cNvSpPr/>
          <p:nvPr/>
        </p:nvSpPr>
        <p:spPr>
          <a:xfrm>
            <a:off x="263769" y="1239715"/>
            <a:ext cx="2259623" cy="3780693"/>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3200">
                <a:solidFill>
                  <a:schemeClr val="tx1"/>
                </a:solidFill>
                <a:latin typeface="Times" panose="02020603050405020304" pitchFamily="18" charset="0"/>
                <a:cs typeface="Times" panose="02020603050405020304" pitchFamily="18" charset="0"/>
              </a:rPr>
              <a:t>T</a:t>
            </a:r>
            <a:r>
              <a:rPr lang="vi-VN" sz="3200">
                <a:solidFill>
                  <a:schemeClr val="tx1"/>
                </a:solidFill>
                <a:latin typeface="Times" panose="02020603050405020304" pitchFamily="18" charset="0"/>
                <a:cs typeface="Times" panose="02020603050405020304" pitchFamily="18" charset="0"/>
              </a:rPr>
              <a:t>rao đổi về một số khía cạnh:</a:t>
            </a:r>
            <a:endParaRPr lang="en-US" sz="3200">
              <a:solidFill>
                <a:schemeClr val="tx1"/>
              </a:solidFill>
              <a:latin typeface="Times" panose="02020603050405020304" pitchFamily="18" charset="0"/>
              <a:cs typeface="Times" panose="02020603050405020304" pitchFamily="18" charset="0"/>
            </a:endParaRPr>
          </a:p>
        </p:txBody>
      </p:sp>
      <p:sp>
        <p:nvSpPr>
          <p:cNvPr id="4" name="Rounded Rectangle 3"/>
          <p:cNvSpPr/>
          <p:nvPr/>
        </p:nvSpPr>
        <p:spPr>
          <a:xfrm>
            <a:off x="2523392" y="597877"/>
            <a:ext cx="9249510" cy="558311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3200">
                <a:latin typeface="Times" panose="02020603050405020304" pitchFamily="18" charset="0"/>
                <a:cs typeface="Times" panose="02020603050405020304" pitchFamily="18" charset="0"/>
              </a:rPr>
              <a:t>- Vấn đề đời sống được thảo thực sự có ý nghĩa không, có tác động gì đến nhận thức của bản thân?</a:t>
            </a:r>
            <a:endParaRPr lang="en-US" sz="3200">
              <a:latin typeface="Times" panose="02020603050405020304" pitchFamily="18" charset="0"/>
              <a:cs typeface="Times" panose="02020603050405020304" pitchFamily="18" charset="0"/>
            </a:endParaRPr>
          </a:p>
          <a:p>
            <a:r>
              <a:rPr lang="vi-VN" sz="3200">
                <a:latin typeface="Times" panose="02020603050405020304" pitchFamily="18" charset="0"/>
                <a:cs typeface="Times" panose="02020603050405020304" pitchFamily="18" charset="0"/>
              </a:rPr>
              <a:t>- Các ý kiến phát biểu đã tập trung vào trọng tâm của vấn đề chưa, có tác dụng làm sáng tỏ vấn đề như thế nào?</a:t>
            </a:r>
            <a:endParaRPr lang="en-US" sz="3200">
              <a:latin typeface="Times" panose="02020603050405020304" pitchFamily="18" charset="0"/>
              <a:cs typeface="Times" panose="02020603050405020304" pitchFamily="18" charset="0"/>
            </a:endParaRPr>
          </a:p>
          <a:p>
            <a:r>
              <a:rPr lang="vi-VN" sz="3200">
                <a:latin typeface="Times" panose="02020603050405020304" pitchFamily="18" charset="0"/>
                <a:cs typeface="Times" panose="02020603050405020304" pitchFamily="18" charset="0"/>
              </a:rPr>
              <a:t>- Các thành viên tương tác với nhau ở mức độ nào, có thể hiện thái độ tôn trọng, học hỏi nhau trong thảo luận không?</a:t>
            </a:r>
            <a:endParaRPr lang="en-US" sz="3200">
              <a:latin typeface="Times" panose="02020603050405020304" pitchFamily="18" charset="0"/>
              <a:cs typeface="Times" panose="02020603050405020304" pitchFamily="18" charset="0"/>
            </a:endParaRPr>
          </a:p>
          <a:p>
            <a:r>
              <a:rPr lang="vi-VN" sz="3200">
                <a:latin typeface="Times" panose="02020603050405020304" pitchFamily="18" charset="0"/>
                <a:cs typeface="Times" panose="02020603050405020304" pitchFamily="18" charset="0"/>
              </a:rPr>
              <a:t>- Người điều hành và thư kí đã thể hiện đúng vai trò của mình chưa?</a:t>
            </a:r>
            <a:endParaRPr lang="en-US" sz="3200">
              <a:latin typeface="Times" panose="02020603050405020304" pitchFamily="18" charset="0"/>
              <a:cs typeface="Times" panose="02020603050405020304" pitchFamily="18" charset="0"/>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ext uri="{D42A27DB-BD31-4B8C-83A1-F6EECF244321}">
                <p14:modId xmlns:p14="http://schemas.microsoft.com/office/powerpoint/2010/main" val="1751444335"/>
              </p:ext>
            </p:extLst>
          </p:nvPr>
        </p:nvGraphicFramePr>
        <p:xfrm>
          <a:off x="105508" y="0"/>
          <a:ext cx="12086491" cy="7868862"/>
        </p:xfrm>
        <a:graphic>
          <a:graphicData uri="http://schemas.openxmlformats.org/drawingml/2006/table">
            <a:tbl>
              <a:tblPr firstRow="1" firstCol="1" bandRow="1">
                <a:tableStyleId>{5C22544A-7EE6-4342-B048-85BDC9FD1C3A}</a:tableStyleId>
              </a:tblPr>
              <a:tblGrid>
                <a:gridCol w="1234787">
                  <a:extLst>
                    <a:ext uri="{9D8B030D-6E8A-4147-A177-3AD203B41FA5}">
                      <a16:colId xmlns:a16="http://schemas.microsoft.com/office/drawing/2014/main" val="3922591703"/>
                    </a:ext>
                  </a:extLst>
                </a:gridCol>
                <a:gridCol w="8260905">
                  <a:extLst>
                    <a:ext uri="{9D8B030D-6E8A-4147-A177-3AD203B41FA5}">
                      <a16:colId xmlns:a16="http://schemas.microsoft.com/office/drawing/2014/main" val="751271625"/>
                    </a:ext>
                  </a:extLst>
                </a:gridCol>
                <a:gridCol w="948804">
                  <a:extLst>
                    <a:ext uri="{9D8B030D-6E8A-4147-A177-3AD203B41FA5}">
                      <a16:colId xmlns:a16="http://schemas.microsoft.com/office/drawing/2014/main" val="1155372528"/>
                    </a:ext>
                  </a:extLst>
                </a:gridCol>
                <a:gridCol w="570714">
                  <a:extLst>
                    <a:ext uri="{9D8B030D-6E8A-4147-A177-3AD203B41FA5}">
                      <a16:colId xmlns:a16="http://schemas.microsoft.com/office/drawing/2014/main" val="2984589987"/>
                    </a:ext>
                  </a:extLst>
                </a:gridCol>
                <a:gridCol w="1071281">
                  <a:extLst>
                    <a:ext uri="{9D8B030D-6E8A-4147-A177-3AD203B41FA5}">
                      <a16:colId xmlns:a16="http://schemas.microsoft.com/office/drawing/2014/main" val="2934941442"/>
                    </a:ext>
                  </a:extLst>
                </a:gridCol>
              </a:tblGrid>
              <a:tr h="182161">
                <a:tc gridSpan="2">
                  <a:txBody>
                    <a:bodyPr/>
                    <a:lstStyle/>
                    <a:p>
                      <a:pPr algn="ctr">
                        <a:lnSpc>
                          <a:spcPct val="150000"/>
                        </a:lnSpc>
                        <a:spcAft>
                          <a:spcPts val="0"/>
                        </a:spcAft>
                      </a:pPr>
                      <a:r>
                        <a:rPr lang="vi-VN" sz="1800" dirty="0">
                          <a:solidFill>
                            <a:schemeClr val="tx1"/>
                          </a:solidFill>
                          <a:effectLst/>
                          <a:latin typeface="Times" panose="02020603050405020304" pitchFamily="18" charset="0"/>
                          <a:cs typeface="Times" panose="02020603050405020304" pitchFamily="18" charset="0"/>
                        </a:rPr>
                        <a:t>Tiêu chí</a:t>
                      </a:r>
                      <a:endParaRPr lang="en-US" sz="180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tc hMerge="1">
                  <a:txBody>
                    <a:bodyPr/>
                    <a:lstStyle/>
                    <a:p>
                      <a:endParaRPr lang="en-US"/>
                    </a:p>
                  </a:txBody>
                  <a:tcPr/>
                </a:tc>
                <a:tc>
                  <a:txBody>
                    <a:bodyPr/>
                    <a:lstStyle/>
                    <a:p>
                      <a:pPr algn="just">
                        <a:lnSpc>
                          <a:spcPct val="150000"/>
                        </a:lnSpc>
                        <a:spcAft>
                          <a:spcPts val="0"/>
                        </a:spcAft>
                      </a:pPr>
                      <a:r>
                        <a:rPr lang="vi-VN" sz="1800">
                          <a:solidFill>
                            <a:schemeClr val="tx1"/>
                          </a:solidFill>
                          <a:effectLst/>
                          <a:latin typeface="Times" panose="02020603050405020304" pitchFamily="18" charset="0"/>
                          <a:cs typeface="Times" panose="02020603050405020304" pitchFamily="18" charset="0"/>
                        </a:rPr>
                        <a:t>Chưa tốt</a:t>
                      </a:r>
                      <a:endParaRPr lang="en-US" sz="180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tc>
                  <a:txBody>
                    <a:bodyPr/>
                    <a:lstStyle/>
                    <a:p>
                      <a:pPr algn="just">
                        <a:lnSpc>
                          <a:spcPct val="150000"/>
                        </a:lnSpc>
                        <a:spcAft>
                          <a:spcPts val="0"/>
                        </a:spcAft>
                      </a:pPr>
                      <a:r>
                        <a:rPr lang="vi-VN" sz="1800">
                          <a:solidFill>
                            <a:schemeClr val="tx1"/>
                          </a:solidFill>
                          <a:effectLst/>
                          <a:latin typeface="Times" panose="02020603050405020304" pitchFamily="18" charset="0"/>
                          <a:cs typeface="Times" panose="02020603050405020304" pitchFamily="18" charset="0"/>
                        </a:rPr>
                        <a:t>Tốt</a:t>
                      </a:r>
                      <a:endParaRPr lang="en-US" sz="180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tc>
                  <a:txBody>
                    <a:bodyPr/>
                    <a:lstStyle/>
                    <a:p>
                      <a:pPr algn="just">
                        <a:lnSpc>
                          <a:spcPct val="150000"/>
                        </a:lnSpc>
                        <a:spcAft>
                          <a:spcPts val="0"/>
                        </a:spcAft>
                      </a:pPr>
                      <a:r>
                        <a:rPr lang="vi-VN" sz="1800">
                          <a:solidFill>
                            <a:schemeClr val="tx1"/>
                          </a:solidFill>
                          <a:effectLst/>
                          <a:latin typeface="Times" panose="02020603050405020304" pitchFamily="18" charset="0"/>
                          <a:cs typeface="Times" panose="02020603050405020304" pitchFamily="18" charset="0"/>
                        </a:rPr>
                        <a:t>Xuất sắc</a:t>
                      </a:r>
                      <a:endParaRPr lang="en-US" sz="180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extLst>
                  <a:ext uri="{0D108BD9-81ED-4DB2-BD59-A6C34878D82A}">
                    <a16:rowId xmlns:a16="http://schemas.microsoft.com/office/drawing/2014/main" val="2994307459"/>
                  </a:ext>
                </a:extLst>
              </a:tr>
              <a:tr h="417963">
                <a:tc rowSpan="2">
                  <a:txBody>
                    <a:bodyPr/>
                    <a:lstStyle/>
                    <a:p>
                      <a:pPr algn="just">
                        <a:lnSpc>
                          <a:spcPct val="150000"/>
                        </a:lnSpc>
                        <a:spcAft>
                          <a:spcPts val="0"/>
                        </a:spcAft>
                      </a:pPr>
                      <a:r>
                        <a:rPr lang="vi-VN" sz="1800">
                          <a:solidFill>
                            <a:schemeClr val="tx1"/>
                          </a:solidFill>
                          <a:effectLst/>
                          <a:latin typeface="Times" panose="02020603050405020304" pitchFamily="18" charset="0"/>
                          <a:cs typeface="Times" panose="02020603050405020304" pitchFamily="18" charset="0"/>
                        </a:rPr>
                        <a:t>Mở đầu</a:t>
                      </a:r>
                      <a:endParaRPr lang="en-US" sz="180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vi-VN" sz="2400" dirty="0">
                          <a:solidFill>
                            <a:schemeClr val="tx1"/>
                          </a:solidFill>
                          <a:effectLst/>
                          <a:latin typeface="Times" panose="02020603050405020304" pitchFamily="18" charset="0"/>
                          <a:cs typeface="Times" panose="02020603050405020304" pitchFamily="18" charset="0"/>
                        </a:rPr>
                        <a:t>Có lời chào ban đầu và giới thiệu</a:t>
                      </a:r>
                      <a:r>
                        <a:rPr lang="en-US" sz="2400" dirty="0">
                          <a:solidFill>
                            <a:schemeClr val="tx1"/>
                          </a:solidFill>
                          <a:effectLst/>
                          <a:latin typeface="Times" panose="02020603050405020304" pitchFamily="18" charset="0"/>
                          <a:cs typeface="Times" panose="02020603050405020304" pitchFamily="18" charset="0"/>
                        </a:rPr>
                        <a:t>; </a:t>
                      </a:r>
                      <a:r>
                        <a:rPr kumimoji="0" lang="vi-VN" sz="2400" b="0" i="0" u="none" strike="noStrike" kern="1200" cap="none" spc="0" normalizeH="0" baseline="0" noProof="0" dirty="0">
                          <a:ln>
                            <a:noFill/>
                          </a:ln>
                          <a:solidFill>
                            <a:srgbClr val="000000"/>
                          </a:solidFill>
                          <a:effectLst/>
                          <a:uLnTx/>
                          <a:uFillTx/>
                          <a:latin typeface="Times" panose="02020603050405020304" pitchFamily="18" charset="0"/>
                          <a:ea typeface="+mn-ea"/>
                          <a:cs typeface="Times" panose="02020603050405020304" pitchFamily="18" charset="0"/>
                        </a:rPr>
                        <a:t>Giới thiệu rõ vấn đề của bài nói</a:t>
                      </a:r>
                      <a:endParaRPr kumimoji="0" lang="en-US" sz="2400" b="0" i="0" u="none" strike="noStrike" kern="1200" cap="none" spc="0" normalizeH="0" baseline="0" noProof="0" dirty="0">
                        <a:ln>
                          <a:noFill/>
                        </a:ln>
                        <a:solidFill>
                          <a:srgbClr val="000000"/>
                        </a:solidFill>
                        <a:effectLst/>
                        <a:uLnTx/>
                        <a:uFillTx/>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tc>
                  <a:txBody>
                    <a:bodyPr/>
                    <a:lstStyle/>
                    <a:p>
                      <a:pPr algn="just">
                        <a:lnSpc>
                          <a:spcPct val="150000"/>
                        </a:lnSpc>
                        <a:spcAft>
                          <a:spcPts val="0"/>
                        </a:spcAft>
                      </a:pPr>
                      <a:r>
                        <a:rPr lang="vi-VN" sz="1800">
                          <a:solidFill>
                            <a:schemeClr val="tx1"/>
                          </a:solidFill>
                          <a:effectLst/>
                          <a:latin typeface="Times" panose="02020603050405020304" pitchFamily="18" charset="0"/>
                          <a:cs typeface="Times" panose="02020603050405020304" pitchFamily="18" charset="0"/>
                        </a:rPr>
                        <a:t> </a:t>
                      </a:r>
                      <a:endParaRPr lang="en-US" sz="180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tc>
                  <a:txBody>
                    <a:bodyPr/>
                    <a:lstStyle/>
                    <a:p>
                      <a:pPr algn="just">
                        <a:lnSpc>
                          <a:spcPct val="150000"/>
                        </a:lnSpc>
                        <a:spcAft>
                          <a:spcPts val="0"/>
                        </a:spcAft>
                      </a:pPr>
                      <a:r>
                        <a:rPr lang="vi-VN" sz="1800">
                          <a:solidFill>
                            <a:schemeClr val="tx1"/>
                          </a:solidFill>
                          <a:effectLst/>
                          <a:latin typeface="Times" panose="02020603050405020304" pitchFamily="18" charset="0"/>
                          <a:cs typeface="Times" panose="02020603050405020304" pitchFamily="18" charset="0"/>
                        </a:rPr>
                        <a:t> </a:t>
                      </a:r>
                      <a:endParaRPr lang="en-US" sz="180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tc>
                  <a:txBody>
                    <a:bodyPr/>
                    <a:lstStyle/>
                    <a:p>
                      <a:pPr algn="just">
                        <a:lnSpc>
                          <a:spcPct val="150000"/>
                        </a:lnSpc>
                        <a:spcAft>
                          <a:spcPts val="0"/>
                        </a:spcAft>
                      </a:pPr>
                      <a:r>
                        <a:rPr lang="vi-VN" sz="1800">
                          <a:solidFill>
                            <a:schemeClr val="tx1"/>
                          </a:solidFill>
                          <a:effectLst/>
                          <a:latin typeface="Times" panose="02020603050405020304" pitchFamily="18" charset="0"/>
                          <a:cs typeface="Times" panose="02020603050405020304" pitchFamily="18" charset="0"/>
                        </a:rPr>
                        <a:t> </a:t>
                      </a:r>
                      <a:endParaRPr lang="en-US" sz="180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extLst>
                  <a:ext uri="{0D108BD9-81ED-4DB2-BD59-A6C34878D82A}">
                    <a16:rowId xmlns:a16="http://schemas.microsoft.com/office/drawing/2014/main" val="2525847248"/>
                  </a:ext>
                </a:extLst>
              </a:tr>
              <a:tr h="478069">
                <a:tc vMerge="1">
                  <a:txBody>
                    <a:bodyPr/>
                    <a:lstStyle/>
                    <a:p>
                      <a:endParaRPr lang="en-US"/>
                    </a:p>
                  </a:txBody>
                  <a:tcPr/>
                </a:tc>
                <a:tc>
                  <a: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0000"/>
                          </a:solidFill>
                          <a:effectLst/>
                          <a:uLnTx/>
                          <a:uFillTx/>
                          <a:latin typeface="Times" panose="02020603050405020304" pitchFamily="18" charset="0"/>
                          <a:ea typeface="+mn-ea"/>
                          <a:cs typeface="Times" panose="02020603050405020304" pitchFamily="18" charset="0"/>
                        </a:rPr>
                        <a:t>Nêu khái quát được nội dung bài nói (bố cục, ý chính)</a:t>
                      </a:r>
                      <a:endParaRPr kumimoji="0" lang="en-US" sz="2400" b="0" i="0" u="none" strike="noStrike" kern="1200" cap="none" spc="0" normalizeH="0" baseline="0" noProof="0" dirty="0">
                        <a:ln>
                          <a:noFill/>
                        </a:ln>
                        <a:solidFill>
                          <a:srgbClr val="000000"/>
                        </a:solidFill>
                        <a:effectLst/>
                        <a:uLnTx/>
                        <a:uFillTx/>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tc>
                  <a:txBody>
                    <a:bodyPr/>
                    <a:lstStyle/>
                    <a:p>
                      <a:pPr algn="just">
                        <a:lnSpc>
                          <a:spcPct val="150000"/>
                        </a:lnSpc>
                        <a:spcAft>
                          <a:spcPts val="0"/>
                        </a:spcAft>
                      </a:pPr>
                      <a:r>
                        <a:rPr lang="vi-VN" sz="1800" dirty="0">
                          <a:solidFill>
                            <a:schemeClr val="tx1"/>
                          </a:solidFill>
                          <a:effectLst/>
                          <a:latin typeface="Times" panose="02020603050405020304" pitchFamily="18" charset="0"/>
                          <a:cs typeface="Times" panose="02020603050405020304" pitchFamily="18" charset="0"/>
                        </a:rPr>
                        <a:t> </a:t>
                      </a:r>
                      <a:endParaRPr lang="en-US" sz="180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tc>
                  <a:txBody>
                    <a:bodyPr/>
                    <a:lstStyle/>
                    <a:p>
                      <a:pPr algn="just">
                        <a:lnSpc>
                          <a:spcPct val="150000"/>
                        </a:lnSpc>
                        <a:spcAft>
                          <a:spcPts val="0"/>
                        </a:spcAft>
                      </a:pPr>
                      <a:r>
                        <a:rPr lang="vi-VN" sz="1800" dirty="0">
                          <a:solidFill>
                            <a:schemeClr val="tx1"/>
                          </a:solidFill>
                          <a:effectLst/>
                          <a:latin typeface="Times" panose="02020603050405020304" pitchFamily="18" charset="0"/>
                          <a:cs typeface="Times" panose="02020603050405020304" pitchFamily="18" charset="0"/>
                        </a:rPr>
                        <a:t> </a:t>
                      </a:r>
                      <a:endParaRPr lang="en-US" sz="180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tc>
                  <a:txBody>
                    <a:bodyPr/>
                    <a:lstStyle/>
                    <a:p>
                      <a:pPr algn="just">
                        <a:lnSpc>
                          <a:spcPct val="150000"/>
                        </a:lnSpc>
                        <a:spcAft>
                          <a:spcPts val="0"/>
                        </a:spcAft>
                      </a:pPr>
                      <a:r>
                        <a:rPr lang="vi-VN" sz="1800" dirty="0">
                          <a:solidFill>
                            <a:schemeClr val="tx1"/>
                          </a:solidFill>
                          <a:effectLst/>
                          <a:latin typeface="Times" panose="02020603050405020304" pitchFamily="18" charset="0"/>
                          <a:cs typeface="Times" panose="02020603050405020304" pitchFamily="18" charset="0"/>
                        </a:rPr>
                        <a:t> </a:t>
                      </a:r>
                      <a:endParaRPr lang="en-US" sz="180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extLst>
                  <a:ext uri="{0D108BD9-81ED-4DB2-BD59-A6C34878D82A}">
                    <a16:rowId xmlns:a16="http://schemas.microsoft.com/office/drawing/2014/main" val="3099088577"/>
                  </a:ext>
                </a:extLst>
              </a:tr>
              <a:tr h="892789">
                <a:tc rowSpan="4">
                  <a:txBody>
                    <a:bodyPr/>
                    <a:lstStyle/>
                    <a:p>
                      <a:pPr algn="just">
                        <a:lnSpc>
                          <a:spcPct val="150000"/>
                        </a:lnSpc>
                        <a:spcAft>
                          <a:spcPts val="0"/>
                        </a:spcAft>
                      </a:pPr>
                      <a:r>
                        <a:rPr lang="vi-VN" sz="1800" dirty="0">
                          <a:solidFill>
                            <a:schemeClr val="tx1"/>
                          </a:solidFill>
                          <a:effectLst/>
                          <a:latin typeface="Times" panose="02020603050405020304" pitchFamily="18" charset="0"/>
                          <a:cs typeface="Times" panose="02020603050405020304" pitchFamily="18" charset="0"/>
                        </a:rPr>
                        <a:t>Nội dung chính</a:t>
                      </a:r>
                      <a:endParaRPr lang="en-US" sz="180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tc>
                  <a:txBody>
                    <a:bodyPr/>
                    <a:lstStyle/>
                    <a:p>
                      <a:pPr algn="just">
                        <a:lnSpc>
                          <a:spcPct val="150000"/>
                        </a:lnSpc>
                        <a:spcAft>
                          <a:spcPts val="0"/>
                        </a:spcAft>
                      </a:pPr>
                      <a:r>
                        <a:rPr lang="vi-VN" sz="2400" dirty="0">
                          <a:solidFill>
                            <a:schemeClr val="tx1"/>
                          </a:solidFill>
                          <a:effectLst/>
                          <a:latin typeface="Times" panose="02020603050405020304" pitchFamily="18" charset="0"/>
                          <a:cs typeface="Times" panose="02020603050405020304" pitchFamily="18" charset="0"/>
                        </a:rPr>
                        <a:t> Vấn đề đời sống được thảo</a:t>
                      </a:r>
                      <a:r>
                        <a:rPr lang="en-US" sz="2400" dirty="0">
                          <a:solidFill>
                            <a:schemeClr val="tx1"/>
                          </a:solidFill>
                          <a:effectLst/>
                          <a:latin typeface="Times" panose="02020603050405020304" pitchFamily="18" charset="0"/>
                          <a:cs typeface="Times" panose="02020603050405020304" pitchFamily="18" charset="0"/>
                        </a:rPr>
                        <a:t> </a:t>
                      </a:r>
                      <a:r>
                        <a:rPr lang="en-US" sz="2400" dirty="0" err="1">
                          <a:solidFill>
                            <a:schemeClr val="tx1"/>
                          </a:solidFill>
                          <a:effectLst/>
                          <a:latin typeface="Times" panose="02020603050405020304" pitchFamily="18" charset="0"/>
                          <a:cs typeface="Times" panose="02020603050405020304" pitchFamily="18" charset="0"/>
                        </a:rPr>
                        <a:t>luận</a:t>
                      </a:r>
                      <a:r>
                        <a:rPr lang="vi-VN" sz="2400" dirty="0">
                          <a:solidFill>
                            <a:schemeClr val="tx1"/>
                          </a:solidFill>
                          <a:effectLst/>
                          <a:latin typeface="Times" panose="02020603050405020304" pitchFamily="18" charset="0"/>
                          <a:cs typeface="Times" panose="02020603050405020304" pitchFamily="18" charset="0"/>
                        </a:rPr>
                        <a:t> thực sự có ý nghĩa không, có tác động gì đến nhận thức của bản thân?</a:t>
                      </a:r>
                      <a:endParaRPr lang="en-US" sz="240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tc>
                  <a:txBody>
                    <a:bodyPr/>
                    <a:lstStyle/>
                    <a:p>
                      <a:pPr algn="just">
                        <a:lnSpc>
                          <a:spcPct val="150000"/>
                        </a:lnSpc>
                        <a:spcAft>
                          <a:spcPts val="0"/>
                        </a:spcAft>
                      </a:pPr>
                      <a:r>
                        <a:rPr lang="vi-VN" sz="1800">
                          <a:solidFill>
                            <a:schemeClr val="tx1"/>
                          </a:solidFill>
                          <a:effectLst/>
                          <a:latin typeface="Times" panose="02020603050405020304" pitchFamily="18" charset="0"/>
                          <a:cs typeface="Times" panose="02020603050405020304" pitchFamily="18" charset="0"/>
                        </a:rPr>
                        <a:t> </a:t>
                      </a:r>
                      <a:endParaRPr lang="en-US" sz="180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tc>
                  <a:txBody>
                    <a:bodyPr/>
                    <a:lstStyle/>
                    <a:p>
                      <a:pPr algn="just">
                        <a:lnSpc>
                          <a:spcPct val="150000"/>
                        </a:lnSpc>
                        <a:spcAft>
                          <a:spcPts val="0"/>
                        </a:spcAft>
                      </a:pPr>
                      <a:r>
                        <a:rPr lang="vi-VN" sz="1800" dirty="0">
                          <a:solidFill>
                            <a:schemeClr val="tx1"/>
                          </a:solidFill>
                          <a:effectLst/>
                          <a:latin typeface="Times" panose="02020603050405020304" pitchFamily="18" charset="0"/>
                          <a:cs typeface="Times" panose="02020603050405020304" pitchFamily="18" charset="0"/>
                        </a:rPr>
                        <a:t> </a:t>
                      </a:r>
                      <a:endParaRPr lang="en-US" sz="180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tc>
                  <a:txBody>
                    <a:bodyPr/>
                    <a:lstStyle/>
                    <a:p>
                      <a:pPr algn="just">
                        <a:lnSpc>
                          <a:spcPct val="150000"/>
                        </a:lnSpc>
                        <a:spcAft>
                          <a:spcPts val="0"/>
                        </a:spcAft>
                      </a:pPr>
                      <a:r>
                        <a:rPr lang="vi-VN" sz="1800">
                          <a:solidFill>
                            <a:schemeClr val="tx1"/>
                          </a:solidFill>
                          <a:effectLst/>
                          <a:latin typeface="Times" panose="02020603050405020304" pitchFamily="18" charset="0"/>
                          <a:cs typeface="Times" panose="02020603050405020304" pitchFamily="18" charset="0"/>
                        </a:rPr>
                        <a:t> </a:t>
                      </a:r>
                      <a:endParaRPr lang="en-US" sz="180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extLst>
                  <a:ext uri="{0D108BD9-81ED-4DB2-BD59-A6C34878D82A}">
                    <a16:rowId xmlns:a16="http://schemas.microsoft.com/office/drawing/2014/main" val="2844986897"/>
                  </a:ext>
                </a:extLst>
              </a:tr>
              <a:tr h="892789">
                <a:tc vMerge="1">
                  <a:txBody>
                    <a:bodyPr/>
                    <a:lstStyle/>
                    <a:p>
                      <a:endParaRPr lang="en-US"/>
                    </a:p>
                  </a:txBody>
                  <a:tcPr/>
                </a:tc>
                <a:tc>
                  <a:txBody>
                    <a:bodyPr/>
                    <a:lstStyle/>
                    <a:p>
                      <a:pPr algn="just">
                        <a:lnSpc>
                          <a:spcPct val="150000"/>
                        </a:lnSpc>
                        <a:spcAft>
                          <a:spcPts val="0"/>
                        </a:spcAft>
                      </a:pPr>
                      <a:r>
                        <a:rPr lang="vi-VN" sz="2400" dirty="0">
                          <a:solidFill>
                            <a:schemeClr val="tx1"/>
                          </a:solidFill>
                          <a:effectLst/>
                          <a:latin typeface="Times" panose="02020603050405020304" pitchFamily="18" charset="0"/>
                          <a:cs typeface="Times" panose="02020603050405020304" pitchFamily="18" charset="0"/>
                        </a:rPr>
                        <a:t>Các ý kiến phát biểu đã tập trung vào trọng tâm của vấn đề chưa, có tác dụng làm sáng tỏ vấn đề như thế nào?</a:t>
                      </a:r>
                      <a:endParaRPr lang="en-US" sz="240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tc>
                  <a:txBody>
                    <a:bodyPr/>
                    <a:lstStyle/>
                    <a:p>
                      <a:pPr algn="just">
                        <a:lnSpc>
                          <a:spcPct val="150000"/>
                        </a:lnSpc>
                        <a:spcAft>
                          <a:spcPts val="0"/>
                        </a:spcAft>
                      </a:pPr>
                      <a:r>
                        <a:rPr lang="vi-VN" sz="1800">
                          <a:solidFill>
                            <a:schemeClr val="tx1"/>
                          </a:solidFill>
                          <a:effectLst/>
                          <a:latin typeface="Times" panose="02020603050405020304" pitchFamily="18" charset="0"/>
                          <a:cs typeface="Times" panose="02020603050405020304" pitchFamily="18" charset="0"/>
                        </a:rPr>
                        <a:t> </a:t>
                      </a:r>
                      <a:endParaRPr lang="en-US" sz="180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tc>
                  <a:txBody>
                    <a:bodyPr/>
                    <a:lstStyle/>
                    <a:p>
                      <a:pPr algn="just">
                        <a:lnSpc>
                          <a:spcPct val="150000"/>
                        </a:lnSpc>
                        <a:spcAft>
                          <a:spcPts val="0"/>
                        </a:spcAft>
                      </a:pPr>
                      <a:r>
                        <a:rPr lang="vi-VN" sz="1800">
                          <a:solidFill>
                            <a:schemeClr val="tx1"/>
                          </a:solidFill>
                          <a:effectLst/>
                          <a:latin typeface="Times" panose="02020603050405020304" pitchFamily="18" charset="0"/>
                          <a:cs typeface="Times" panose="02020603050405020304" pitchFamily="18" charset="0"/>
                        </a:rPr>
                        <a:t> </a:t>
                      </a:r>
                      <a:endParaRPr lang="en-US" sz="180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tc>
                  <a:txBody>
                    <a:bodyPr/>
                    <a:lstStyle/>
                    <a:p>
                      <a:pPr algn="just">
                        <a:lnSpc>
                          <a:spcPct val="150000"/>
                        </a:lnSpc>
                        <a:spcAft>
                          <a:spcPts val="0"/>
                        </a:spcAft>
                      </a:pPr>
                      <a:r>
                        <a:rPr lang="vi-VN" sz="1800">
                          <a:solidFill>
                            <a:schemeClr val="tx1"/>
                          </a:solidFill>
                          <a:effectLst/>
                          <a:latin typeface="Times" panose="02020603050405020304" pitchFamily="18" charset="0"/>
                          <a:cs typeface="Times" panose="02020603050405020304" pitchFamily="18" charset="0"/>
                        </a:rPr>
                        <a:t> </a:t>
                      </a:r>
                      <a:endParaRPr lang="en-US" sz="180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extLst>
                  <a:ext uri="{0D108BD9-81ED-4DB2-BD59-A6C34878D82A}">
                    <a16:rowId xmlns:a16="http://schemas.microsoft.com/office/drawing/2014/main" val="2743360544"/>
                  </a:ext>
                </a:extLst>
              </a:tr>
              <a:tr h="892789">
                <a:tc vMerge="1">
                  <a:txBody>
                    <a:bodyPr/>
                    <a:lstStyle/>
                    <a:p>
                      <a:endParaRPr lang="en-US"/>
                    </a:p>
                  </a:txBody>
                  <a:tcPr/>
                </a:tc>
                <a:tc>
                  <a:txBody>
                    <a:bodyPr/>
                    <a:lstStyle/>
                    <a:p>
                      <a:pPr algn="just">
                        <a:lnSpc>
                          <a:spcPct val="150000"/>
                        </a:lnSpc>
                        <a:spcAft>
                          <a:spcPts val="0"/>
                        </a:spcAft>
                      </a:pPr>
                      <a:r>
                        <a:rPr lang="vi-VN" sz="2400" dirty="0">
                          <a:solidFill>
                            <a:schemeClr val="tx1"/>
                          </a:solidFill>
                          <a:effectLst/>
                          <a:latin typeface="Times" panose="02020603050405020304" pitchFamily="18" charset="0"/>
                          <a:cs typeface="Times" panose="02020603050405020304" pitchFamily="18" charset="0"/>
                        </a:rPr>
                        <a:t>Các thành viên tương tác với nhau ở mức độ nào, có thể hiện thái độ tôn trọng, học hỏi nhau trong thảo luận không?</a:t>
                      </a:r>
                      <a:endParaRPr lang="en-US" sz="240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tc>
                  <a:txBody>
                    <a:bodyPr/>
                    <a:lstStyle/>
                    <a:p>
                      <a:pPr algn="just">
                        <a:lnSpc>
                          <a:spcPct val="150000"/>
                        </a:lnSpc>
                        <a:spcAft>
                          <a:spcPts val="0"/>
                        </a:spcAft>
                      </a:pPr>
                      <a:r>
                        <a:rPr lang="vi-VN" sz="1800">
                          <a:solidFill>
                            <a:schemeClr val="tx1"/>
                          </a:solidFill>
                          <a:effectLst/>
                          <a:latin typeface="Times" panose="02020603050405020304" pitchFamily="18" charset="0"/>
                          <a:cs typeface="Times" panose="02020603050405020304" pitchFamily="18" charset="0"/>
                        </a:rPr>
                        <a:t> </a:t>
                      </a:r>
                      <a:endParaRPr lang="en-US" sz="180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tc>
                  <a:txBody>
                    <a:bodyPr/>
                    <a:lstStyle/>
                    <a:p>
                      <a:pPr algn="just">
                        <a:lnSpc>
                          <a:spcPct val="150000"/>
                        </a:lnSpc>
                        <a:spcAft>
                          <a:spcPts val="0"/>
                        </a:spcAft>
                      </a:pPr>
                      <a:r>
                        <a:rPr lang="vi-VN" sz="1800">
                          <a:solidFill>
                            <a:schemeClr val="tx1"/>
                          </a:solidFill>
                          <a:effectLst/>
                          <a:latin typeface="Times" panose="02020603050405020304" pitchFamily="18" charset="0"/>
                          <a:cs typeface="Times" panose="02020603050405020304" pitchFamily="18" charset="0"/>
                        </a:rPr>
                        <a:t> </a:t>
                      </a:r>
                      <a:endParaRPr lang="en-US" sz="180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tc>
                  <a:txBody>
                    <a:bodyPr/>
                    <a:lstStyle/>
                    <a:p>
                      <a:pPr algn="just">
                        <a:lnSpc>
                          <a:spcPct val="150000"/>
                        </a:lnSpc>
                        <a:spcAft>
                          <a:spcPts val="0"/>
                        </a:spcAft>
                      </a:pPr>
                      <a:r>
                        <a:rPr lang="vi-VN" sz="1800">
                          <a:solidFill>
                            <a:schemeClr val="tx1"/>
                          </a:solidFill>
                          <a:effectLst/>
                          <a:latin typeface="Times" panose="02020603050405020304" pitchFamily="18" charset="0"/>
                          <a:cs typeface="Times" panose="02020603050405020304" pitchFamily="18" charset="0"/>
                        </a:rPr>
                        <a:t> </a:t>
                      </a:r>
                      <a:endParaRPr lang="en-US" sz="180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extLst>
                  <a:ext uri="{0D108BD9-81ED-4DB2-BD59-A6C34878D82A}">
                    <a16:rowId xmlns:a16="http://schemas.microsoft.com/office/drawing/2014/main" val="189114613"/>
                  </a:ext>
                </a:extLst>
              </a:tr>
              <a:tr h="417963">
                <a:tc vMerge="1">
                  <a:txBody>
                    <a:bodyPr/>
                    <a:lstStyle/>
                    <a:p>
                      <a:endParaRPr lang="en-US"/>
                    </a:p>
                  </a:txBody>
                  <a:tcPr/>
                </a:tc>
                <a:tc>
                  <a:txBody>
                    <a:bodyPr/>
                    <a:lstStyle/>
                    <a:p>
                      <a:pPr algn="just">
                        <a:lnSpc>
                          <a:spcPct val="150000"/>
                        </a:lnSpc>
                        <a:spcAft>
                          <a:spcPts val="0"/>
                        </a:spcAft>
                      </a:pPr>
                      <a:r>
                        <a:rPr lang="vi-VN" sz="2400" dirty="0">
                          <a:solidFill>
                            <a:schemeClr val="tx1"/>
                          </a:solidFill>
                          <a:effectLst/>
                          <a:latin typeface="Times" panose="02020603050405020304" pitchFamily="18" charset="0"/>
                          <a:cs typeface="Times" panose="02020603050405020304" pitchFamily="18" charset="0"/>
                        </a:rPr>
                        <a:t>Người điều hành và thư kí đã thể hiện đúng vai trò của mình chưa?</a:t>
                      </a:r>
                      <a:endParaRPr lang="en-US" sz="240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tc>
                  <a:txBody>
                    <a:bodyPr/>
                    <a:lstStyle/>
                    <a:p>
                      <a:pPr algn="just">
                        <a:lnSpc>
                          <a:spcPct val="150000"/>
                        </a:lnSpc>
                        <a:spcAft>
                          <a:spcPts val="0"/>
                        </a:spcAft>
                      </a:pPr>
                      <a:r>
                        <a:rPr lang="vi-VN" sz="1800">
                          <a:solidFill>
                            <a:schemeClr val="tx1"/>
                          </a:solidFill>
                          <a:effectLst/>
                          <a:latin typeface="Times" panose="02020603050405020304" pitchFamily="18" charset="0"/>
                          <a:cs typeface="Times" panose="02020603050405020304" pitchFamily="18" charset="0"/>
                        </a:rPr>
                        <a:t> </a:t>
                      </a:r>
                      <a:endParaRPr lang="en-US" sz="180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tc>
                  <a:txBody>
                    <a:bodyPr/>
                    <a:lstStyle/>
                    <a:p>
                      <a:pPr algn="just">
                        <a:lnSpc>
                          <a:spcPct val="150000"/>
                        </a:lnSpc>
                        <a:spcAft>
                          <a:spcPts val="0"/>
                        </a:spcAft>
                      </a:pPr>
                      <a:r>
                        <a:rPr lang="vi-VN" sz="1800">
                          <a:solidFill>
                            <a:schemeClr val="tx1"/>
                          </a:solidFill>
                          <a:effectLst/>
                          <a:latin typeface="Times" panose="02020603050405020304" pitchFamily="18" charset="0"/>
                          <a:cs typeface="Times" panose="02020603050405020304" pitchFamily="18" charset="0"/>
                        </a:rPr>
                        <a:t> </a:t>
                      </a:r>
                      <a:endParaRPr lang="en-US" sz="180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tc>
                  <a:txBody>
                    <a:bodyPr/>
                    <a:lstStyle/>
                    <a:p>
                      <a:pPr algn="just">
                        <a:lnSpc>
                          <a:spcPct val="150000"/>
                        </a:lnSpc>
                        <a:spcAft>
                          <a:spcPts val="0"/>
                        </a:spcAft>
                      </a:pPr>
                      <a:r>
                        <a:rPr lang="vi-VN" sz="1800">
                          <a:solidFill>
                            <a:schemeClr val="tx1"/>
                          </a:solidFill>
                          <a:effectLst/>
                          <a:latin typeface="Times" panose="02020603050405020304" pitchFamily="18" charset="0"/>
                          <a:cs typeface="Times" panose="02020603050405020304" pitchFamily="18" charset="0"/>
                        </a:rPr>
                        <a:t> </a:t>
                      </a:r>
                      <a:endParaRPr lang="en-US" sz="180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extLst>
                  <a:ext uri="{0D108BD9-81ED-4DB2-BD59-A6C34878D82A}">
                    <a16:rowId xmlns:a16="http://schemas.microsoft.com/office/drawing/2014/main" val="2933357863"/>
                  </a:ext>
                </a:extLst>
              </a:tr>
              <a:tr h="417963">
                <a:tc rowSpan="2">
                  <a:txBody>
                    <a:bodyPr/>
                    <a:lstStyle/>
                    <a:p>
                      <a:pPr algn="just">
                        <a:lnSpc>
                          <a:spcPct val="150000"/>
                        </a:lnSpc>
                        <a:spcAft>
                          <a:spcPts val="0"/>
                        </a:spcAft>
                      </a:pPr>
                      <a:r>
                        <a:rPr lang="vi-VN" sz="1800">
                          <a:solidFill>
                            <a:schemeClr val="tx1"/>
                          </a:solidFill>
                          <a:effectLst/>
                          <a:latin typeface="Times" panose="02020603050405020304" pitchFamily="18" charset="0"/>
                          <a:cs typeface="Times" panose="02020603050405020304" pitchFamily="18" charset="0"/>
                        </a:rPr>
                        <a:t>Kết thúc</a:t>
                      </a:r>
                      <a:endParaRPr lang="en-US" sz="180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tc>
                  <a:txBody>
                    <a:bodyPr/>
                    <a:lstStyle/>
                    <a:p>
                      <a:pPr algn="just">
                        <a:lnSpc>
                          <a:spcPct val="150000"/>
                        </a:lnSpc>
                        <a:spcAft>
                          <a:spcPts val="0"/>
                        </a:spcAft>
                      </a:pPr>
                      <a:r>
                        <a:rPr lang="vi-VN" sz="2400" dirty="0">
                          <a:solidFill>
                            <a:schemeClr val="tx1"/>
                          </a:solidFill>
                          <a:effectLst/>
                          <a:latin typeface="Times" panose="02020603050405020304" pitchFamily="18" charset="0"/>
                          <a:cs typeface="Times" panose="02020603050405020304" pitchFamily="18" charset="0"/>
                        </a:rPr>
                        <a:t>Khẳng định được ý nghĩa của vấn đề thảo luận</a:t>
                      </a:r>
                      <a:endParaRPr lang="en-US" sz="240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tc>
                  <a:txBody>
                    <a:bodyPr/>
                    <a:lstStyle/>
                    <a:p>
                      <a:pPr algn="just">
                        <a:lnSpc>
                          <a:spcPct val="150000"/>
                        </a:lnSpc>
                        <a:spcAft>
                          <a:spcPts val="0"/>
                        </a:spcAft>
                      </a:pPr>
                      <a:r>
                        <a:rPr lang="vi-VN" sz="1800">
                          <a:solidFill>
                            <a:schemeClr val="tx1"/>
                          </a:solidFill>
                          <a:effectLst/>
                          <a:latin typeface="Times" panose="02020603050405020304" pitchFamily="18" charset="0"/>
                          <a:cs typeface="Times" panose="02020603050405020304" pitchFamily="18" charset="0"/>
                        </a:rPr>
                        <a:t> </a:t>
                      </a:r>
                      <a:endParaRPr lang="en-US" sz="180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tc>
                  <a:txBody>
                    <a:bodyPr/>
                    <a:lstStyle/>
                    <a:p>
                      <a:pPr algn="just">
                        <a:lnSpc>
                          <a:spcPct val="150000"/>
                        </a:lnSpc>
                        <a:spcAft>
                          <a:spcPts val="0"/>
                        </a:spcAft>
                      </a:pPr>
                      <a:r>
                        <a:rPr lang="vi-VN" sz="1800">
                          <a:solidFill>
                            <a:schemeClr val="tx1"/>
                          </a:solidFill>
                          <a:effectLst/>
                          <a:latin typeface="Times" panose="02020603050405020304" pitchFamily="18" charset="0"/>
                          <a:cs typeface="Times" panose="02020603050405020304" pitchFamily="18" charset="0"/>
                        </a:rPr>
                        <a:t> </a:t>
                      </a:r>
                      <a:endParaRPr lang="en-US" sz="180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tc>
                  <a:txBody>
                    <a:bodyPr/>
                    <a:lstStyle/>
                    <a:p>
                      <a:pPr algn="just">
                        <a:lnSpc>
                          <a:spcPct val="150000"/>
                        </a:lnSpc>
                        <a:spcAft>
                          <a:spcPts val="0"/>
                        </a:spcAft>
                      </a:pPr>
                      <a:r>
                        <a:rPr lang="vi-VN" sz="1800">
                          <a:solidFill>
                            <a:schemeClr val="tx1"/>
                          </a:solidFill>
                          <a:effectLst/>
                          <a:latin typeface="Times" panose="02020603050405020304" pitchFamily="18" charset="0"/>
                          <a:cs typeface="Times" panose="02020603050405020304" pitchFamily="18" charset="0"/>
                        </a:rPr>
                        <a:t> </a:t>
                      </a:r>
                      <a:endParaRPr lang="en-US" sz="180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extLst>
                  <a:ext uri="{0D108BD9-81ED-4DB2-BD59-A6C34878D82A}">
                    <a16:rowId xmlns:a16="http://schemas.microsoft.com/office/drawing/2014/main" val="649706546"/>
                  </a:ext>
                </a:extLst>
              </a:tr>
              <a:tr h="417963">
                <a:tc vMerge="1">
                  <a:txBody>
                    <a:bodyPr/>
                    <a:lstStyle/>
                    <a:p>
                      <a:endParaRPr lang="en-US"/>
                    </a:p>
                  </a:txBody>
                  <a:tcPr/>
                </a:tc>
                <a:tc>
                  <a:txBody>
                    <a:bodyPr/>
                    <a:lstStyle/>
                    <a:p>
                      <a:pPr algn="just">
                        <a:lnSpc>
                          <a:spcPct val="150000"/>
                        </a:lnSpc>
                        <a:spcAft>
                          <a:spcPts val="0"/>
                        </a:spcAft>
                      </a:pPr>
                      <a:r>
                        <a:rPr lang="vi-VN" sz="2400" dirty="0">
                          <a:solidFill>
                            <a:schemeClr val="tx1"/>
                          </a:solidFill>
                          <a:effectLst/>
                          <a:latin typeface="Times" panose="02020603050405020304" pitchFamily="18" charset="0"/>
                          <a:cs typeface="Times" panose="02020603050405020304" pitchFamily="18" charset="0"/>
                        </a:rPr>
                        <a:t>Rút ra được bài học nhận thức, hành động</a:t>
                      </a:r>
                      <a:endParaRPr lang="en-US" sz="240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tc>
                  <a:txBody>
                    <a:bodyPr/>
                    <a:lstStyle/>
                    <a:p>
                      <a:pPr algn="just">
                        <a:lnSpc>
                          <a:spcPct val="150000"/>
                        </a:lnSpc>
                        <a:spcAft>
                          <a:spcPts val="0"/>
                        </a:spcAft>
                      </a:pPr>
                      <a:r>
                        <a:rPr lang="vi-VN" sz="1800">
                          <a:solidFill>
                            <a:schemeClr val="tx1"/>
                          </a:solidFill>
                          <a:effectLst/>
                          <a:latin typeface="Times" panose="02020603050405020304" pitchFamily="18" charset="0"/>
                          <a:cs typeface="Times" panose="02020603050405020304" pitchFamily="18" charset="0"/>
                        </a:rPr>
                        <a:t> </a:t>
                      </a:r>
                      <a:endParaRPr lang="en-US" sz="180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tc>
                  <a:txBody>
                    <a:bodyPr/>
                    <a:lstStyle/>
                    <a:p>
                      <a:pPr algn="just">
                        <a:lnSpc>
                          <a:spcPct val="150000"/>
                        </a:lnSpc>
                        <a:spcAft>
                          <a:spcPts val="0"/>
                        </a:spcAft>
                      </a:pPr>
                      <a:r>
                        <a:rPr lang="vi-VN" sz="1800">
                          <a:solidFill>
                            <a:schemeClr val="tx1"/>
                          </a:solidFill>
                          <a:effectLst/>
                          <a:latin typeface="Times" panose="02020603050405020304" pitchFamily="18" charset="0"/>
                          <a:cs typeface="Times" panose="02020603050405020304" pitchFamily="18" charset="0"/>
                        </a:rPr>
                        <a:t> </a:t>
                      </a:r>
                      <a:endParaRPr lang="en-US" sz="180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tc>
                  <a:txBody>
                    <a:bodyPr/>
                    <a:lstStyle/>
                    <a:p>
                      <a:pPr algn="just">
                        <a:lnSpc>
                          <a:spcPct val="150000"/>
                        </a:lnSpc>
                        <a:spcAft>
                          <a:spcPts val="0"/>
                        </a:spcAft>
                      </a:pPr>
                      <a:r>
                        <a:rPr lang="vi-VN" sz="1800">
                          <a:solidFill>
                            <a:schemeClr val="tx1"/>
                          </a:solidFill>
                          <a:effectLst/>
                          <a:latin typeface="Times" panose="02020603050405020304" pitchFamily="18" charset="0"/>
                          <a:cs typeface="Times" panose="02020603050405020304" pitchFamily="18" charset="0"/>
                        </a:rPr>
                        <a:t> </a:t>
                      </a:r>
                      <a:endParaRPr lang="en-US" sz="180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extLst>
                  <a:ext uri="{0D108BD9-81ED-4DB2-BD59-A6C34878D82A}">
                    <a16:rowId xmlns:a16="http://schemas.microsoft.com/office/drawing/2014/main" val="2646149897"/>
                  </a:ext>
                </a:extLst>
              </a:tr>
              <a:tr h="417963">
                <a:tc rowSpan="3">
                  <a:txBody>
                    <a:bodyPr/>
                    <a:lstStyle/>
                    <a:p>
                      <a:pPr algn="just">
                        <a:lnSpc>
                          <a:spcPct val="150000"/>
                        </a:lnSpc>
                        <a:spcAft>
                          <a:spcPts val="0"/>
                        </a:spcAft>
                      </a:pPr>
                      <a:r>
                        <a:rPr lang="vi-VN" sz="1800" dirty="0">
                          <a:solidFill>
                            <a:schemeClr val="tx1"/>
                          </a:solidFill>
                          <a:effectLst/>
                          <a:latin typeface="Times" panose="02020603050405020304" pitchFamily="18" charset="0"/>
                          <a:cs typeface="Times" panose="02020603050405020304" pitchFamily="18" charset="0"/>
                        </a:rPr>
                        <a:t>Kỹnăng trình bày</a:t>
                      </a:r>
                      <a:endParaRPr lang="en-US" sz="180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tc>
                  <a:txBody>
                    <a:bodyPr/>
                    <a:lstStyle/>
                    <a:p>
                      <a:pPr algn="just">
                        <a:lnSpc>
                          <a:spcPct val="150000"/>
                        </a:lnSpc>
                        <a:spcAft>
                          <a:spcPts val="0"/>
                        </a:spcAft>
                      </a:pPr>
                      <a:r>
                        <a:rPr lang="vi-VN" sz="2400" dirty="0">
                          <a:solidFill>
                            <a:schemeClr val="tx1"/>
                          </a:solidFill>
                          <a:effectLst/>
                          <a:latin typeface="Times" panose="02020603050405020304" pitchFamily="18" charset="0"/>
                          <a:cs typeface="Times" panose="02020603050405020304" pitchFamily="18" charset="0"/>
                        </a:rPr>
                        <a:t>Diễn đạt rõ ràng, tự tin, đáp ứng yêu cầu bài nói</a:t>
                      </a:r>
                      <a:endParaRPr lang="en-US" sz="240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tc>
                  <a:txBody>
                    <a:bodyPr/>
                    <a:lstStyle/>
                    <a:p>
                      <a:pPr algn="just">
                        <a:lnSpc>
                          <a:spcPct val="150000"/>
                        </a:lnSpc>
                        <a:spcAft>
                          <a:spcPts val="0"/>
                        </a:spcAft>
                      </a:pPr>
                      <a:r>
                        <a:rPr lang="vi-VN" sz="1800">
                          <a:solidFill>
                            <a:schemeClr val="tx1"/>
                          </a:solidFill>
                          <a:effectLst/>
                          <a:latin typeface="Times" panose="02020603050405020304" pitchFamily="18" charset="0"/>
                          <a:cs typeface="Times" panose="02020603050405020304" pitchFamily="18" charset="0"/>
                        </a:rPr>
                        <a:t> </a:t>
                      </a:r>
                      <a:endParaRPr lang="en-US" sz="180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tc>
                  <a:txBody>
                    <a:bodyPr/>
                    <a:lstStyle/>
                    <a:p>
                      <a:pPr algn="just">
                        <a:lnSpc>
                          <a:spcPct val="150000"/>
                        </a:lnSpc>
                        <a:spcAft>
                          <a:spcPts val="0"/>
                        </a:spcAft>
                      </a:pPr>
                      <a:r>
                        <a:rPr lang="vi-VN" sz="1800">
                          <a:solidFill>
                            <a:schemeClr val="tx1"/>
                          </a:solidFill>
                          <a:effectLst/>
                          <a:latin typeface="Times" panose="02020603050405020304" pitchFamily="18" charset="0"/>
                          <a:cs typeface="Times" panose="02020603050405020304" pitchFamily="18" charset="0"/>
                        </a:rPr>
                        <a:t> </a:t>
                      </a:r>
                      <a:endParaRPr lang="en-US" sz="180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tc>
                  <a:txBody>
                    <a:bodyPr/>
                    <a:lstStyle/>
                    <a:p>
                      <a:pPr algn="just">
                        <a:lnSpc>
                          <a:spcPct val="150000"/>
                        </a:lnSpc>
                        <a:spcAft>
                          <a:spcPts val="0"/>
                        </a:spcAft>
                      </a:pPr>
                      <a:r>
                        <a:rPr lang="vi-VN" sz="1800">
                          <a:solidFill>
                            <a:schemeClr val="tx1"/>
                          </a:solidFill>
                          <a:effectLst/>
                          <a:latin typeface="Times" panose="02020603050405020304" pitchFamily="18" charset="0"/>
                          <a:cs typeface="Times" panose="02020603050405020304" pitchFamily="18" charset="0"/>
                        </a:rPr>
                        <a:t> </a:t>
                      </a:r>
                      <a:endParaRPr lang="en-US" sz="180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extLst>
                  <a:ext uri="{0D108BD9-81ED-4DB2-BD59-A6C34878D82A}">
                    <a16:rowId xmlns:a16="http://schemas.microsoft.com/office/drawing/2014/main" val="4202012236"/>
                  </a:ext>
                </a:extLst>
              </a:tr>
              <a:tr h="417963">
                <a:tc vMerge="1">
                  <a:txBody>
                    <a:bodyPr/>
                    <a:lstStyle/>
                    <a:p>
                      <a:endParaRPr lang="en-US"/>
                    </a:p>
                  </a:txBody>
                  <a:tcPr/>
                </a:tc>
                <a:tc>
                  <a:txBody>
                    <a:bodyPr/>
                    <a:lstStyle/>
                    <a:p>
                      <a:pPr algn="just">
                        <a:lnSpc>
                          <a:spcPct val="150000"/>
                        </a:lnSpc>
                        <a:spcAft>
                          <a:spcPts val="0"/>
                        </a:spcAft>
                      </a:pPr>
                      <a:r>
                        <a:rPr lang="vi-VN" sz="2400" dirty="0">
                          <a:solidFill>
                            <a:schemeClr val="tx1"/>
                          </a:solidFill>
                          <a:effectLst/>
                          <a:latin typeface="Times" panose="02020603050405020304" pitchFamily="18" charset="0"/>
                          <a:cs typeface="Times" panose="02020603050405020304" pitchFamily="18" charset="0"/>
                        </a:rPr>
                        <a:t>Cử chỉ tự nhiên, kết hợp sử dụng các phương tiện phi ngôn ngữ hỗ trợ bài nói</a:t>
                      </a:r>
                      <a:endParaRPr lang="en-US" sz="240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tc>
                  <a:txBody>
                    <a:bodyPr/>
                    <a:lstStyle/>
                    <a:p>
                      <a:pPr algn="just">
                        <a:lnSpc>
                          <a:spcPct val="150000"/>
                        </a:lnSpc>
                        <a:spcAft>
                          <a:spcPts val="0"/>
                        </a:spcAft>
                      </a:pPr>
                      <a:r>
                        <a:rPr lang="vi-VN" sz="1800">
                          <a:solidFill>
                            <a:schemeClr val="tx1"/>
                          </a:solidFill>
                          <a:effectLst/>
                          <a:latin typeface="Times" panose="02020603050405020304" pitchFamily="18" charset="0"/>
                          <a:cs typeface="Times" panose="02020603050405020304" pitchFamily="18" charset="0"/>
                        </a:rPr>
                        <a:t> </a:t>
                      </a:r>
                      <a:endParaRPr lang="en-US" sz="180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tc>
                  <a:txBody>
                    <a:bodyPr/>
                    <a:lstStyle/>
                    <a:p>
                      <a:pPr algn="just">
                        <a:lnSpc>
                          <a:spcPct val="150000"/>
                        </a:lnSpc>
                        <a:spcAft>
                          <a:spcPts val="0"/>
                        </a:spcAft>
                      </a:pPr>
                      <a:r>
                        <a:rPr lang="vi-VN" sz="1800">
                          <a:solidFill>
                            <a:schemeClr val="tx1"/>
                          </a:solidFill>
                          <a:effectLst/>
                          <a:latin typeface="Times" panose="02020603050405020304" pitchFamily="18" charset="0"/>
                          <a:cs typeface="Times" panose="02020603050405020304" pitchFamily="18" charset="0"/>
                        </a:rPr>
                        <a:t> </a:t>
                      </a:r>
                      <a:endParaRPr lang="en-US" sz="180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tc>
                  <a:txBody>
                    <a:bodyPr/>
                    <a:lstStyle/>
                    <a:p>
                      <a:pPr algn="just">
                        <a:lnSpc>
                          <a:spcPct val="150000"/>
                        </a:lnSpc>
                        <a:spcAft>
                          <a:spcPts val="0"/>
                        </a:spcAft>
                      </a:pPr>
                      <a:r>
                        <a:rPr lang="vi-VN" sz="1800">
                          <a:solidFill>
                            <a:schemeClr val="tx1"/>
                          </a:solidFill>
                          <a:effectLst/>
                          <a:latin typeface="Times" panose="02020603050405020304" pitchFamily="18" charset="0"/>
                          <a:cs typeface="Times" panose="02020603050405020304" pitchFamily="18" charset="0"/>
                        </a:rPr>
                        <a:t> </a:t>
                      </a:r>
                      <a:endParaRPr lang="en-US" sz="180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extLst>
                  <a:ext uri="{0D108BD9-81ED-4DB2-BD59-A6C34878D82A}">
                    <a16:rowId xmlns:a16="http://schemas.microsoft.com/office/drawing/2014/main" val="3598757459"/>
                  </a:ext>
                </a:extLst>
              </a:tr>
              <a:tr h="417963">
                <a:tc vMerge="1">
                  <a:txBody>
                    <a:bodyPr/>
                    <a:lstStyle/>
                    <a:p>
                      <a:endParaRPr lang="en-US"/>
                    </a:p>
                  </a:txBody>
                  <a:tcPr/>
                </a:tc>
                <a:tc>
                  <a:txBody>
                    <a:bodyPr/>
                    <a:lstStyle/>
                    <a:p>
                      <a:pPr algn="just">
                        <a:lnSpc>
                          <a:spcPct val="150000"/>
                        </a:lnSpc>
                        <a:spcAft>
                          <a:spcPts val="0"/>
                        </a:spcAft>
                      </a:pPr>
                      <a:r>
                        <a:rPr lang="vi-VN" sz="2400" dirty="0">
                          <a:solidFill>
                            <a:schemeClr val="tx1"/>
                          </a:solidFill>
                          <a:effectLst/>
                          <a:latin typeface="Times" panose="02020603050405020304" pitchFamily="18" charset="0"/>
                          <a:cs typeface="Times" panose="02020603050405020304" pitchFamily="18" charset="0"/>
                        </a:rPr>
                        <a:t>Có phản hồi thỏa đáng những câu hỏi, ý kiến của người nghe</a:t>
                      </a:r>
                      <a:endParaRPr lang="en-US" sz="240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tc>
                  <a:txBody>
                    <a:bodyPr/>
                    <a:lstStyle/>
                    <a:p>
                      <a:pPr algn="just">
                        <a:lnSpc>
                          <a:spcPct val="150000"/>
                        </a:lnSpc>
                        <a:spcAft>
                          <a:spcPts val="0"/>
                        </a:spcAft>
                      </a:pPr>
                      <a:r>
                        <a:rPr lang="vi-VN" sz="1800">
                          <a:solidFill>
                            <a:schemeClr val="tx1"/>
                          </a:solidFill>
                          <a:effectLst/>
                          <a:latin typeface="Times" panose="02020603050405020304" pitchFamily="18" charset="0"/>
                          <a:cs typeface="Times" panose="02020603050405020304" pitchFamily="18" charset="0"/>
                        </a:rPr>
                        <a:t> </a:t>
                      </a:r>
                      <a:endParaRPr lang="en-US" sz="180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tc>
                  <a:txBody>
                    <a:bodyPr/>
                    <a:lstStyle/>
                    <a:p>
                      <a:pPr algn="just">
                        <a:lnSpc>
                          <a:spcPct val="150000"/>
                        </a:lnSpc>
                        <a:spcAft>
                          <a:spcPts val="0"/>
                        </a:spcAft>
                      </a:pPr>
                      <a:r>
                        <a:rPr lang="vi-VN" sz="1800">
                          <a:solidFill>
                            <a:schemeClr val="tx1"/>
                          </a:solidFill>
                          <a:effectLst/>
                          <a:latin typeface="Times" panose="02020603050405020304" pitchFamily="18" charset="0"/>
                          <a:cs typeface="Times" panose="02020603050405020304" pitchFamily="18" charset="0"/>
                        </a:rPr>
                        <a:t> </a:t>
                      </a:r>
                      <a:endParaRPr lang="en-US" sz="180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tc>
                  <a:txBody>
                    <a:bodyPr/>
                    <a:lstStyle/>
                    <a:p>
                      <a:pPr algn="just">
                        <a:lnSpc>
                          <a:spcPct val="150000"/>
                        </a:lnSpc>
                        <a:spcAft>
                          <a:spcPts val="0"/>
                        </a:spcAft>
                      </a:pPr>
                      <a:r>
                        <a:rPr lang="vi-VN" sz="1800" dirty="0">
                          <a:solidFill>
                            <a:schemeClr val="tx1"/>
                          </a:solidFill>
                          <a:effectLst/>
                          <a:latin typeface="Times" panose="02020603050405020304" pitchFamily="18" charset="0"/>
                          <a:cs typeface="Times" panose="02020603050405020304" pitchFamily="18" charset="0"/>
                        </a:rPr>
                        <a:t> </a:t>
                      </a:r>
                      <a:endParaRPr lang="en-US" sz="1800" dirty="0">
                        <a:solidFill>
                          <a:schemeClr val="tx1"/>
                        </a:solidFill>
                        <a:effectLst/>
                        <a:latin typeface="Times" panose="02020603050405020304" pitchFamily="18" charset="0"/>
                        <a:ea typeface="Times New Roman" panose="02020603050405020304" pitchFamily="18" charset="0"/>
                        <a:cs typeface="Times" panose="02020603050405020304" pitchFamily="18" charset="0"/>
                      </a:endParaRPr>
                    </a:p>
                  </a:txBody>
                  <a:tcPr marL="23507" marR="23507" marT="0" marB="0">
                    <a:solidFill>
                      <a:schemeClr val="accent3">
                        <a:lumMod val="60000"/>
                        <a:lumOff val="40000"/>
                      </a:schemeClr>
                    </a:solidFill>
                  </a:tcPr>
                </a:tc>
                <a:extLst>
                  <a:ext uri="{0D108BD9-81ED-4DB2-BD59-A6C34878D82A}">
                    <a16:rowId xmlns:a16="http://schemas.microsoft.com/office/drawing/2014/main" val="4058615381"/>
                  </a:ext>
                </a:extLst>
              </a:tr>
            </a:tbl>
          </a:graphicData>
        </a:graphic>
      </p:graphicFrame>
    </p:spTree>
    <p:extLst>
      <p:ext uri="{BB962C8B-B14F-4D97-AF65-F5344CB8AC3E}">
        <p14:creationId xmlns:p14="http://schemas.microsoft.com/office/powerpoint/2010/main" val="1898114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a:grpSpLocks/>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ea typeface="博洋柳体"/>
                <a:cs typeface="Calibri" panose="020F0502020204030204" pitchFamily="34" charset="0"/>
                <a:sym typeface="+mn-lt"/>
              </a:rPr>
              <a:t>LUYỆN TẬP</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2091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6" name="Google Shape;796;p15">
            <a:extLst>
              <a:ext uri="{FF2B5EF4-FFF2-40B4-BE49-F238E27FC236}">
                <a16:creationId xmlns:a16="http://schemas.microsoft.com/office/drawing/2014/main" id="{4E096CEA-A32C-C07E-7CCB-1DA531AAF0AE}"/>
              </a:ext>
            </a:extLst>
          </p:cNvPr>
          <p:cNvSpPr/>
          <p:nvPr/>
        </p:nvSpPr>
        <p:spPr>
          <a:xfrm>
            <a:off x="1714500" y="0"/>
            <a:ext cx="9067056" cy="6858000"/>
          </a:xfrm>
          <a:custGeom>
            <a:avLst/>
            <a:gdLst/>
            <a:ahLst/>
            <a:cxnLst/>
            <a:rect l="l" t="t" r="r" b="b"/>
            <a:pathLst>
              <a:path w="10966346" h="7235610" extrusionOk="0">
                <a:moveTo>
                  <a:pt x="4452590" y="7235610"/>
                </a:moveTo>
                <a:cubicBezTo>
                  <a:pt x="3452401" y="7235610"/>
                  <a:pt x="2428008" y="7200018"/>
                  <a:pt x="1409139" y="7200018"/>
                </a:cubicBezTo>
                <a:cubicBezTo>
                  <a:pt x="137062" y="7200018"/>
                  <a:pt x="103305" y="7264743"/>
                  <a:pt x="95299" y="7154771"/>
                </a:cubicBezTo>
                <a:cubicBezTo>
                  <a:pt x="-63608" y="4975548"/>
                  <a:pt x="24200" y="2002178"/>
                  <a:pt x="24200" y="1027026"/>
                </a:cubicBezTo>
                <a:cubicBezTo>
                  <a:pt x="24200" y="261944"/>
                  <a:pt x="-38078" y="145309"/>
                  <a:pt x="78625" y="139445"/>
                </a:cubicBezTo>
                <a:cubicBezTo>
                  <a:pt x="1687946" y="58690"/>
                  <a:pt x="1053216" y="-23746"/>
                  <a:pt x="4798807" y="80039"/>
                </a:cubicBezTo>
                <a:cubicBezTo>
                  <a:pt x="10250672" y="231077"/>
                  <a:pt x="10876596" y="-151141"/>
                  <a:pt x="10888784" y="71557"/>
                </a:cubicBezTo>
                <a:cubicBezTo>
                  <a:pt x="11001237" y="2127601"/>
                  <a:pt x="10626482" y="2789594"/>
                  <a:pt x="10966087" y="6821607"/>
                </a:cubicBezTo>
                <a:cubicBezTo>
                  <a:pt x="10969657" y="6863948"/>
                  <a:pt x="10935918" y="6902106"/>
                  <a:pt x="10889753" y="6899999"/>
                </a:cubicBezTo>
                <a:cubicBezTo>
                  <a:pt x="9468525" y="6835018"/>
                  <a:pt x="7071974" y="7235610"/>
                  <a:pt x="4452590" y="7235610"/>
                </a:cubicBezTo>
                <a:close/>
              </a:path>
            </a:pathLst>
          </a:custGeom>
          <a:solidFill>
            <a:schemeClr val="lt1"/>
          </a:solidFill>
          <a:ln>
            <a:noFill/>
          </a:ln>
        </p:spPr>
        <p:txBody>
          <a:bodyPr spcFirstLastPara="1" wrap="square" lIns="45725" tIns="22850" rIns="45725" bIns="22850" anchor="ctr" anchorCtr="0">
            <a:noAutofit/>
          </a:bodyPr>
          <a:lstStyle/>
          <a:p>
            <a:endParaRPr sz="900" dirty="0">
              <a:solidFill>
                <a:schemeClr val="dk1"/>
              </a:solidFill>
              <a:latin typeface="Calibri"/>
              <a:ea typeface="Calibri"/>
              <a:cs typeface="Calibri"/>
              <a:sym typeface="Calibri"/>
            </a:endParaRPr>
          </a:p>
        </p:txBody>
      </p:sp>
      <p:pic>
        <p:nvPicPr>
          <p:cNvPr id="20500" name="图片 1">
            <a:extLst>
              <a:ext uri="{FF2B5EF4-FFF2-40B4-BE49-F238E27FC236}">
                <a16:creationId xmlns:a16="http://schemas.microsoft.com/office/drawing/2014/main" id="{94958E9B-FF32-837E-F9E8-F1CCA18621A3}"/>
              </a:ext>
            </a:extLst>
          </p:cNvPr>
          <p:cNvPicPr>
            <a:picLocks noChangeAspect="1"/>
          </p:cNvPicPr>
          <p:nvPr/>
        </p:nvPicPr>
        <p:blipFill>
          <a:blip r:embed="rId2">
            <a:extLst>
              <a:ext uri="{28A0092B-C50C-407E-A947-70E740481C1C}">
                <a14:useLocalDpi xmlns:a14="http://schemas.microsoft.com/office/drawing/2010/main" val="0"/>
              </a:ext>
            </a:extLst>
          </a:blip>
          <a:srcRect l="8347" r="32761"/>
          <a:stretch>
            <a:fillRect/>
          </a:stretch>
        </p:blipFill>
        <p:spPr bwMode="auto">
          <a:xfrm>
            <a:off x="5263340" y="5036885"/>
            <a:ext cx="1559996" cy="1786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a:extLst>
              <a:ext uri="{FF2B5EF4-FFF2-40B4-BE49-F238E27FC236}">
                <a16:creationId xmlns:a16="http://schemas.microsoft.com/office/drawing/2014/main" id="{B12E900D-3165-A322-97B3-25E562C19F2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flipH="1" flipV="1">
            <a:off x="7567614" y="-12857"/>
            <a:ext cx="2760193" cy="1526767"/>
          </a:xfrm>
          <a:prstGeom prst="rect">
            <a:avLst/>
          </a:prstGeom>
        </p:spPr>
      </p:pic>
      <p:pic>
        <p:nvPicPr>
          <p:cNvPr id="20" name="Picture 7">
            <a:extLst>
              <a:ext uri="{FF2B5EF4-FFF2-40B4-BE49-F238E27FC236}">
                <a16:creationId xmlns:a16="http://schemas.microsoft.com/office/drawing/2014/main" id="{E9C5F3E0-432F-5114-F7FC-0B1011C0AE57}"/>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6200000" flipH="1" flipV="1">
            <a:off x="8462396" y="-35167"/>
            <a:ext cx="2230543" cy="2267688"/>
          </a:xfrm>
          <a:prstGeom prst="rect">
            <a:avLst/>
          </a:prstGeom>
        </p:spPr>
      </p:pic>
      <p:pic>
        <p:nvPicPr>
          <p:cNvPr id="23" name="Picture 10">
            <a:extLst>
              <a:ext uri="{FF2B5EF4-FFF2-40B4-BE49-F238E27FC236}">
                <a16:creationId xmlns:a16="http://schemas.microsoft.com/office/drawing/2014/main" id="{23999C99-E421-ADCA-AC11-A8A5878D7F8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7709878">
            <a:off x="1852284" y="23909"/>
            <a:ext cx="940660" cy="1231816"/>
          </a:xfrm>
          <a:prstGeom prst="rect">
            <a:avLst/>
          </a:prstGeom>
        </p:spPr>
      </p:pic>
      <p:pic>
        <p:nvPicPr>
          <p:cNvPr id="29" name="Picture 28">
            <a:extLst>
              <a:ext uri="{FF2B5EF4-FFF2-40B4-BE49-F238E27FC236}">
                <a16:creationId xmlns:a16="http://schemas.microsoft.com/office/drawing/2014/main" id="{AB2EA084-EA25-60AA-74D1-11AC5D8540B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051028" y="1110539"/>
            <a:ext cx="1637176" cy="1637176"/>
          </a:xfrm>
          <a:prstGeom prst="rect">
            <a:avLst/>
          </a:prstGeom>
        </p:spPr>
      </p:pic>
      <p:sp>
        <p:nvSpPr>
          <p:cNvPr id="2" name="Oval 1"/>
          <p:cNvSpPr/>
          <p:nvPr/>
        </p:nvSpPr>
        <p:spPr>
          <a:xfrm>
            <a:off x="1820008" y="1213338"/>
            <a:ext cx="8212015" cy="29718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3600" b="1">
                <a:solidFill>
                  <a:schemeClr val="tx1"/>
                </a:solidFill>
                <a:latin typeface="Times" panose="02020603050405020304" pitchFamily="18" charset="0"/>
                <a:cs typeface="Times" panose="02020603050405020304" pitchFamily="18" charset="0"/>
              </a:rPr>
              <a:t>Thảo luận về một vấn đề trong đời sống phù hợp với lứa tuổi (ý thức trách nhiệm với cộng đồng của học sinh)</a:t>
            </a:r>
            <a:endParaRPr lang="en-US" sz="3600">
              <a:solidFill>
                <a:schemeClr val="tx1"/>
              </a:solidFill>
              <a:latin typeface="Times" panose="02020603050405020304" pitchFamily="18" charset="0"/>
              <a:cs typeface="Times"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Oval 1"/>
          <p:cNvSpPr/>
          <p:nvPr/>
        </p:nvSpPr>
        <p:spPr>
          <a:xfrm>
            <a:off x="4000500" y="474786"/>
            <a:ext cx="4317023" cy="64183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a:latin typeface="Times" panose="02020603050405020304" pitchFamily="18" charset="0"/>
                <a:cs typeface="Times" panose="02020603050405020304" pitchFamily="18" charset="0"/>
              </a:rPr>
              <a:t>THAM KHẢO</a:t>
            </a:r>
            <a:endParaRPr lang="en-US" sz="3200">
              <a:latin typeface="Times" panose="02020603050405020304" pitchFamily="18" charset="0"/>
              <a:cs typeface="Times" panose="02020603050405020304" pitchFamily="18" charset="0"/>
            </a:endParaRPr>
          </a:p>
        </p:txBody>
      </p:sp>
      <p:sp>
        <p:nvSpPr>
          <p:cNvPr id="3" name="Rounded Rectangle 2"/>
          <p:cNvSpPr/>
          <p:nvPr/>
        </p:nvSpPr>
        <p:spPr>
          <a:xfrm>
            <a:off x="509954" y="1116624"/>
            <a:ext cx="11095892" cy="529296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endParaRPr lang="en-US" sz="3200">
              <a:latin typeface="Times" panose="02020603050405020304" pitchFamily="18" charset="0"/>
              <a:cs typeface="Times" panose="02020603050405020304" pitchFamily="18" charset="0"/>
            </a:endParaRPr>
          </a:p>
          <a:p>
            <a:r>
              <a:rPr lang="en-US" sz="3200">
                <a:latin typeface="Times" panose="02020603050405020304" pitchFamily="18" charset="0"/>
                <a:cs typeface="Times" panose="02020603050405020304" pitchFamily="18" charset="0"/>
              </a:rPr>
              <a:t>1. Mở đầu</a:t>
            </a:r>
          </a:p>
          <a:p>
            <a:r>
              <a:rPr lang="en-US" sz="3200">
                <a:latin typeface="Times" panose="02020603050405020304" pitchFamily="18" charset="0"/>
                <a:cs typeface="Times" panose="02020603050405020304" pitchFamily="18" charset="0"/>
              </a:rPr>
              <a:t>+  Em xin chào các thầy cô giáo và các bạn!</a:t>
            </a:r>
          </a:p>
          <a:p>
            <a:r>
              <a:rPr lang="en-US" sz="3200">
                <a:latin typeface="Times" panose="02020603050405020304" pitchFamily="18" charset="0"/>
                <a:cs typeface="Times" panose="02020603050405020304" pitchFamily="18" charset="0"/>
              </a:rPr>
              <a:t> </a:t>
            </a:r>
            <a:r>
              <a:rPr lang="vi-VN" sz="3200">
                <a:latin typeface="Times" panose="02020603050405020304" pitchFamily="18" charset="0"/>
                <a:cs typeface="Times" panose="02020603050405020304" pitchFamily="18" charset="0"/>
              </a:rPr>
              <a:t>Trong cuộc sống hằng ngày, ai cũng biết rằng tuổi trẻ là một thành phần, yếu tố quan trọng, ảnh hưởng đến tương lai đất nước, vì thế mà Bác đã căn dặn: “Non sông Việt Nam có trở nên tươi đẹp hay không, dân tộc Việt Nam có bước đến đài vinh quang để sánh vai với các cường quốc năm châu được hay không, chính là nhờ một phần ở công học tập của các em”. Chúng ta cùng tìm hiểu vai trò, trách nhiệm của thế hệ trẻ ngay nay với tương lai đất nước dân tộc.</a:t>
            </a:r>
            <a:br>
              <a:rPr lang="vi-VN" sz="3200">
                <a:latin typeface="Times" panose="02020603050405020304" pitchFamily="18" charset="0"/>
                <a:cs typeface="Times" panose="02020603050405020304" pitchFamily="18" charset="0"/>
              </a:rPr>
            </a:br>
            <a:endParaRPr lang="en-US" sz="320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283433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000500" y="474786"/>
            <a:ext cx="4317023" cy="64183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a:latin typeface="Times" panose="02020603050405020304" pitchFamily="18" charset="0"/>
                <a:cs typeface="Times" panose="02020603050405020304" pitchFamily="18" charset="0"/>
              </a:rPr>
              <a:t>THAM KHẢO</a:t>
            </a:r>
            <a:endParaRPr lang="en-US" sz="3200">
              <a:latin typeface="Times" panose="02020603050405020304" pitchFamily="18" charset="0"/>
              <a:cs typeface="Times" panose="02020603050405020304" pitchFamily="18" charset="0"/>
            </a:endParaRPr>
          </a:p>
        </p:txBody>
      </p:sp>
      <p:sp>
        <p:nvSpPr>
          <p:cNvPr id="3" name="Rounded Rectangle 2"/>
          <p:cNvSpPr/>
          <p:nvPr/>
        </p:nvSpPr>
        <p:spPr>
          <a:xfrm>
            <a:off x="509954" y="1345222"/>
            <a:ext cx="11095892" cy="506436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400" b="1">
                <a:latin typeface="Times" panose="02020603050405020304" pitchFamily="18" charset="0"/>
                <a:cs typeface="Times" panose="02020603050405020304" pitchFamily="18" charset="0"/>
              </a:rPr>
              <a:t>2, Triển khai:</a:t>
            </a:r>
            <a:r>
              <a:rPr lang="en-US" sz="2400">
                <a:latin typeface="Times" panose="02020603050405020304" pitchFamily="18" charset="0"/>
                <a:cs typeface="Times" panose="02020603050405020304" pitchFamily="18" charset="0"/>
              </a:rPr>
              <a:t>   </a:t>
            </a:r>
          </a:p>
          <a:p>
            <a:r>
              <a:rPr lang="vi-VN" sz="2400">
                <a:latin typeface="Times" panose="02020603050405020304" pitchFamily="18" charset="0"/>
                <a:cs typeface="Times" panose="02020603050405020304" pitchFamily="18" charset="0"/>
              </a:rPr>
              <a:t>Tuổi trẻ là những công dân ở lứa thành niên, thanh niên… là thế hệ măng đã sắp thành tre, là người đã đủ điều kiện, đủ ý thức để nhận biết vai trò của mình đối với bản thân, xã hội. Tuổi trẻ của mỗi thời đại là niềm tự hào dân tộc, là lớp người tiên phong trong công cuộc xây dựng, đổi mới, phát triển đất nước.</a:t>
            </a:r>
            <a:br>
              <a:rPr lang="vi-VN" sz="2400">
                <a:latin typeface="Times" panose="02020603050405020304" pitchFamily="18" charset="0"/>
                <a:cs typeface="Times" panose="02020603050405020304" pitchFamily="18" charset="0"/>
              </a:rPr>
            </a:br>
            <a:r>
              <a:rPr lang="vi-VN" sz="2400">
                <a:latin typeface="Times" panose="02020603050405020304" pitchFamily="18" charset="0"/>
                <a:cs typeface="Times" panose="02020603050405020304" pitchFamily="18" charset="0"/>
              </a:rPr>
              <a:t>Tương lai đất nước là vận mệnh, là số phận của đất nước mà mỗi công dân sẽ góp phần xây dựng, phát triển, trong đó quan trọng nhất là thế hệ trẻ.</a:t>
            </a:r>
            <a:endParaRPr lang="en-US" sz="2400">
              <a:latin typeface="Times" panose="02020603050405020304" pitchFamily="18" charset="0"/>
              <a:cs typeface="Times" panose="02020603050405020304" pitchFamily="18" charset="0"/>
            </a:endParaRPr>
          </a:p>
          <a:p>
            <a:r>
              <a:rPr lang="en-US" sz="2400">
                <a:latin typeface="Times" panose="02020603050405020304" pitchFamily="18" charset="0"/>
                <a:cs typeface="Times" panose="02020603050405020304" pitchFamily="18" charset="0"/>
              </a:rPr>
              <a:t>Thế kỉ 21, thế kỉ của sự phát triển, không ngừng nâng cao trình độ văn hoá kinh tế, đất nước. Để có thể bắt kịp đà phát triển của những nước lớn mạnh thì đòi hỏi sự chung sức đồng lòng của tất cả mọi người mà lực lượng chủ yếu là tuổi trẻ. Bởi đó là lực lượng nòng cốt, là chủ nhân tương lai, là nhân vật chính góp phần tạo nên cái thế, cái dáng đứng cho non sông Tổ quốc.</a:t>
            </a:r>
            <a:br>
              <a:rPr lang="en-US" sz="2400">
                <a:latin typeface="Times" panose="02020603050405020304" pitchFamily="18" charset="0"/>
                <a:cs typeface="Times" panose="02020603050405020304" pitchFamily="18" charset="0"/>
              </a:rPr>
            </a:br>
            <a:endParaRPr lang="en-US" sz="240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216947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5" name="组合 44"/>
          <p:cNvGrpSpPr>
            <a:grpSpLocks/>
          </p:cNvGrpSpPr>
          <p:nvPr/>
        </p:nvGrpSpPr>
        <p:grpSpPr bwMode="auto">
          <a:xfrm rot="5400000">
            <a:off x="3359944" y="-1634331"/>
            <a:ext cx="6081712" cy="9753600"/>
            <a:chOff x="927701" y="1006877"/>
            <a:chExt cx="4022133" cy="4514871"/>
          </a:xfrm>
        </p:grpSpPr>
        <p:pic>
          <p:nvPicPr>
            <p:cNvPr id="4121"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图片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图片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图片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 name="图片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7" name="图片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8" name="图片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9" name="图片 1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0" name="图片 1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图片 1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2" name="图片 2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3" name="图片 2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4" name="图片 2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5" name="图片 23"/>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6" name="图片 24"/>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 name="图片 25"/>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8" name="图片 27"/>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9" name="图片 28"/>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0" name="图片 29"/>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238500" y="2894013"/>
            <a:ext cx="553878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latin typeface="Times New Roman" panose="02020603050405020304" pitchFamily="18" charset="0"/>
                <a:ea typeface="博洋柳体"/>
                <a:cs typeface="Times New Roman" panose="02020603050405020304" pitchFamily="18" charset="0"/>
                <a:sym typeface="+mn-lt"/>
              </a:rPr>
              <a:t>KHỞI ĐỘNG</a:t>
            </a:r>
            <a:endParaRPr lang="zh-CN" altLang="en-US" sz="6600" b="1">
              <a:solidFill>
                <a:srgbClr val="0677B7"/>
              </a:solidFill>
              <a:latin typeface="Times New Roman" panose="02020603050405020304" pitchFamily="18" charset="0"/>
              <a:ea typeface="博洋柳体"/>
              <a:cs typeface="Times New Roman" panose="02020603050405020304" pitchFamily="18" charset="0"/>
              <a:sym typeface="+mn-lt"/>
            </a:endParaRPr>
          </a:p>
        </p:txBody>
      </p:sp>
      <p:pic>
        <p:nvPicPr>
          <p:cNvPr id="104" name="图片 103"/>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887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000500" y="474786"/>
            <a:ext cx="4317023" cy="64183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a:latin typeface="Times" panose="02020603050405020304" pitchFamily="18" charset="0"/>
                <a:cs typeface="Times" panose="02020603050405020304" pitchFamily="18" charset="0"/>
              </a:rPr>
              <a:t>THAM KHẢO</a:t>
            </a:r>
            <a:endParaRPr lang="en-US" sz="3200">
              <a:latin typeface="Times" panose="02020603050405020304" pitchFamily="18" charset="0"/>
              <a:cs typeface="Times" panose="02020603050405020304" pitchFamily="18" charset="0"/>
            </a:endParaRPr>
          </a:p>
        </p:txBody>
      </p:sp>
      <p:sp>
        <p:nvSpPr>
          <p:cNvPr id="3" name="Rounded Rectangle 2"/>
          <p:cNvSpPr/>
          <p:nvPr/>
        </p:nvSpPr>
        <p:spPr>
          <a:xfrm>
            <a:off x="272562" y="1116624"/>
            <a:ext cx="11658600" cy="529296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000">
                <a:latin typeface="Times" panose="02020603050405020304" pitchFamily="18" charset="0"/>
                <a:cs typeface="Times" panose="02020603050405020304" pitchFamily="18" charset="0"/>
              </a:rPr>
              <a:t>Tuổi trẻ hôm nay là tôi, là bạn, là những anh chị đang có mặt trên giảng đường đại học, đang hoạt động bằng cả tâm huyết để cống hiến sức trẻ với những đam mê cùng lòng nhiệt tình bốc lửa. Tuổi trẻ tốt thì xã hội tốt, còn xã hội tốt sẽ tạo điều kiện cho tầng lớp trẻ phát triển toàn diện, sinh ra những người con có ích cho đất nước, đó là điều tất yếu, hiển nhiên mà ai cũng biết.</a:t>
            </a:r>
            <a:br>
              <a:rPr lang="en-US" sz="3000">
                <a:latin typeface="Times" panose="02020603050405020304" pitchFamily="18" charset="0"/>
                <a:cs typeface="Times" panose="02020603050405020304" pitchFamily="18" charset="0"/>
              </a:rPr>
            </a:br>
            <a:r>
              <a:rPr lang="en-US" sz="3000">
                <a:latin typeface="Times" panose="02020603050405020304" pitchFamily="18" charset="0"/>
                <a:cs typeface="Times" panose="02020603050405020304" pitchFamily="18" charset="0"/>
              </a:rPr>
              <a:t>Mỗi người chúng ta cũng đi qua thời tuổi trẻ - tuổi của sức mạnh phi thường, của cái tuổi không chịu khuất phục trước khó khăn và sẵn sàng hi sinh vì nghĩa lớn. Sức mạnh vô song của tuổi trẻ “sông kia phải chuyển, núi kia phải dời”. Chúng ta chỉ có một lần trong đời là tuổi trẻ vì vậy cần phải nắm bắt, cần đóng góp sức lực cho đất nước.</a:t>
            </a:r>
          </a:p>
        </p:txBody>
      </p:sp>
    </p:spTree>
    <p:extLst>
      <p:ext uri="{BB962C8B-B14F-4D97-AF65-F5344CB8AC3E}">
        <p14:creationId xmlns:p14="http://schemas.microsoft.com/office/powerpoint/2010/main" val="757915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000500" y="474786"/>
            <a:ext cx="4317023" cy="64183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a:latin typeface="Times" panose="02020603050405020304" pitchFamily="18" charset="0"/>
                <a:cs typeface="Times" panose="02020603050405020304" pitchFamily="18" charset="0"/>
              </a:rPr>
              <a:t>THAM KHẢO</a:t>
            </a:r>
            <a:endParaRPr lang="en-US" sz="3200">
              <a:latin typeface="Times" panose="02020603050405020304" pitchFamily="18" charset="0"/>
              <a:cs typeface="Times" panose="02020603050405020304" pitchFamily="18" charset="0"/>
            </a:endParaRPr>
          </a:p>
        </p:txBody>
      </p:sp>
      <p:sp>
        <p:nvSpPr>
          <p:cNvPr id="3" name="Rounded Rectangle 2"/>
          <p:cNvSpPr/>
          <p:nvPr/>
        </p:nvSpPr>
        <p:spPr>
          <a:xfrm>
            <a:off x="272562" y="1116624"/>
            <a:ext cx="11658600" cy="553915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endParaRPr lang="en-US" sz="3200">
              <a:latin typeface="Times" panose="02020603050405020304" pitchFamily="18" charset="0"/>
              <a:cs typeface="Times" panose="02020603050405020304" pitchFamily="18" charset="0"/>
            </a:endParaRPr>
          </a:p>
          <a:p>
            <a:r>
              <a:rPr lang="en-US" sz="3200">
                <a:latin typeface="Times" panose="02020603050405020304" pitchFamily="18" charset="0"/>
                <a:cs typeface="Times" panose="02020603050405020304" pitchFamily="18" charset="0"/>
              </a:rPr>
              <a:t>Việc xây dựng đất nước là trách nhiệm của mọi người, mọi công dân chứ không phải của riêng ai. Nhưng với số lượng đông đảo hàng chục triệu người thì lẽ nào tuổi trẻ lại không thể xây dựng đất nước. Chẳng lẽ chúng ta để cho những cụ già đi khuân vác, lao động nặng, những phụ nữ phải ngày đêm làm việc trong các nhà xưởng đầy khói bụi, những trẻ em phải phụ giúp gia đình ngay còn nhỏ mà “quên” đi việc học hành, lúc đó chúng ta sẽ “làm” gì? Chẳng lẽ ngồi không như một “người bị liệt”. Vì vậy chúng ta phải cố gắng xây dựng đất nước như lời dặn của Bác: “Các vua Hùng đã có công dựng nước, thì Bác cháu ta phải cùng nhau giữ lấy nước”.</a:t>
            </a:r>
            <a:br>
              <a:rPr lang="en-US" sz="3200">
                <a:latin typeface="Times" panose="02020603050405020304" pitchFamily="18" charset="0"/>
                <a:cs typeface="Times" panose="02020603050405020304" pitchFamily="18" charset="0"/>
              </a:rPr>
            </a:br>
            <a:r>
              <a:rPr lang="en-US" sz="3200">
                <a:latin typeface="Times" panose="02020603050405020304" pitchFamily="18" charset="0"/>
                <a:cs typeface="Times" panose="02020603050405020304" pitchFamily="18" charset="0"/>
              </a:rPr>
              <a:t> </a:t>
            </a:r>
          </a:p>
        </p:txBody>
      </p:sp>
    </p:spTree>
    <p:extLst>
      <p:ext uri="{BB962C8B-B14F-4D97-AF65-F5344CB8AC3E}">
        <p14:creationId xmlns:p14="http://schemas.microsoft.com/office/powerpoint/2010/main" val="56665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000500" y="474786"/>
            <a:ext cx="4317023" cy="64183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a:latin typeface="Times" panose="02020603050405020304" pitchFamily="18" charset="0"/>
                <a:cs typeface="Times" panose="02020603050405020304" pitchFamily="18" charset="0"/>
              </a:rPr>
              <a:t>THAM KHẢO</a:t>
            </a:r>
            <a:endParaRPr lang="en-US" sz="3200">
              <a:latin typeface="Times" panose="02020603050405020304" pitchFamily="18" charset="0"/>
              <a:cs typeface="Times" panose="02020603050405020304" pitchFamily="18" charset="0"/>
            </a:endParaRPr>
          </a:p>
        </p:txBody>
      </p:sp>
      <p:sp>
        <p:nvSpPr>
          <p:cNvPr id="3" name="Rounded Rectangle 2"/>
          <p:cNvSpPr/>
          <p:nvPr/>
        </p:nvSpPr>
        <p:spPr>
          <a:xfrm>
            <a:off x="272562" y="1116624"/>
            <a:ext cx="11658600" cy="529296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a:latin typeface="Times" panose="02020603050405020304" pitchFamily="18" charset="0"/>
                <a:cs typeface="Times" panose="02020603050405020304" pitchFamily="18" charset="0"/>
              </a:rPr>
              <a:t> </a:t>
            </a:r>
            <a:br>
              <a:rPr lang="en-US" sz="2800">
                <a:latin typeface="Times" panose="02020603050405020304" pitchFamily="18" charset="0"/>
                <a:cs typeface="Times" panose="02020603050405020304" pitchFamily="18" charset="0"/>
              </a:rPr>
            </a:br>
            <a:r>
              <a:rPr lang="en-US" sz="3200">
                <a:latin typeface="Times" panose="02020603050405020304" pitchFamily="18" charset="0"/>
                <a:cs typeface="Times" panose="02020603050405020304" pitchFamily="18" charset="0"/>
              </a:rPr>
              <a:t>Sinh ra ở đời ai cũng khao khát được sống hạnh phúc, sung sướng. Mỗi người luôn tìm cho mình một lẽ sống hay nói đúng hơn là lý tưởng sống. Là chủ nhân tương lai thì chúng ta phải xác định cho mình lý tưởng sống phù hợp, đúng đắn. Trong thời đại công nghiệp hoá, hiện đại hoá như hiện nay thì tuổi trẻ chúng ta lại đứng trước một câu hỏi lớn: “Sống như thế nào là đúng đắn là có ích cho xã hội?”. Vì lý tưởng sống của chúng ta là động lực thúc đẩy đất nước phát triển.</a:t>
            </a:r>
            <a:br>
              <a:rPr lang="en-US" sz="3200">
                <a:latin typeface="Times" panose="02020603050405020304" pitchFamily="18" charset="0"/>
                <a:cs typeface="Times" panose="02020603050405020304" pitchFamily="18" charset="0"/>
              </a:rPr>
            </a:br>
            <a:endParaRPr lang="en-US" sz="320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57572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000500" y="474786"/>
            <a:ext cx="4317023" cy="64183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a:latin typeface="Times" panose="02020603050405020304" pitchFamily="18" charset="0"/>
                <a:cs typeface="Times" panose="02020603050405020304" pitchFamily="18" charset="0"/>
              </a:rPr>
              <a:t>THAM KHẢO</a:t>
            </a:r>
            <a:endParaRPr lang="en-US" sz="3200">
              <a:latin typeface="Times" panose="02020603050405020304" pitchFamily="18" charset="0"/>
              <a:cs typeface="Times" panose="02020603050405020304" pitchFamily="18" charset="0"/>
            </a:endParaRPr>
          </a:p>
        </p:txBody>
      </p:sp>
      <p:sp>
        <p:nvSpPr>
          <p:cNvPr id="3" name="Rounded Rectangle 2"/>
          <p:cNvSpPr/>
          <p:nvPr/>
        </p:nvSpPr>
        <p:spPr>
          <a:xfrm>
            <a:off x="272562" y="1116624"/>
            <a:ext cx="11658600" cy="529296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a:latin typeface="Times" panose="02020603050405020304" pitchFamily="18" charset="0"/>
                <a:cs typeface="Times" panose="02020603050405020304" pitchFamily="18" charset="0"/>
              </a:rPr>
              <a:t>Và thời nào cũng vậy, thế hệ trẻ luôn là lực lượng tiên phong, xông pha vào những nơi gian khổ mà không ngại khó. Điều đó đã được thể hiện rất rõ trong thời kì kháng chiến. Những người con đất nước như: Kim Đồng, Võ Thị Sáu, Lê Văn Tám… đã hiến dâng cả tuổi trẻ của mình cho Tổ quốc. Đây là những thanh niên của hơn 40 năm trước còn lớp thanh niên ngày nay thì sao?</a:t>
            </a:r>
            <a:br>
              <a:rPr lang="en-US" sz="2800">
                <a:latin typeface="Times" panose="02020603050405020304" pitchFamily="18" charset="0"/>
                <a:cs typeface="Times" panose="02020603050405020304" pitchFamily="18" charset="0"/>
              </a:rPr>
            </a:br>
            <a:r>
              <a:rPr lang="en-US" sz="2800">
                <a:latin typeface="Times" panose="02020603050405020304" pitchFamily="18" charset="0"/>
                <a:cs typeface="Times" panose="02020603050405020304" pitchFamily="18" charset="0"/>
              </a:rPr>
              <a:t>Vâng. Cách bạn ạ! Chúng ta nên biết một điều: những thế hệ trước đã dâng hiến xương máu để ngày sau độc lập thì chúng ta phải biết “cùng nhau giữ nước” và nối tiếp, kế thừa truyền thống cao đẹp đó. Và một điều quan trọng là các bạn đừng nghĩ đó là nghĩa vụ để rồi miễn cưỡng thực hiện. Chúng ta phải hiểu rằng: được sinh ra là một hạnh phúc và sống tự do, no đủ là một món quà quý báu, vô giá mà quê hương xã hội đã ban tặng. </a:t>
            </a:r>
          </a:p>
        </p:txBody>
      </p:sp>
    </p:spTree>
    <p:extLst>
      <p:ext uri="{BB962C8B-B14F-4D97-AF65-F5344CB8AC3E}">
        <p14:creationId xmlns:p14="http://schemas.microsoft.com/office/powerpoint/2010/main" val="15688278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000500" y="474786"/>
            <a:ext cx="4317023" cy="64183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a:latin typeface="Times" panose="02020603050405020304" pitchFamily="18" charset="0"/>
                <a:cs typeface="Times" panose="02020603050405020304" pitchFamily="18" charset="0"/>
              </a:rPr>
              <a:t>THAM KHẢO</a:t>
            </a:r>
            <a:endParaRPr lang="en-US" sz="3200">
              <a:latin typeface="Times" panose="02020603050405020304" pitchFamily="18" charset="0"/>
              <a:cs typeface="Times" panose="02020603050405020304" pitchFamily="18" charset="0"/>
            </a:endParaRPr>
          </a:p>
        </p:txBody>
      </p:sp>
      <p:sp>
        <p:nvSpPr>
          <p:cNvPr id="3" name="Rounded Rectangle 2"/>
          <p:cNvSpPr/>
          <p:nvPr/>
        </p:nvSpPr>
        <p:spPr>
          <a:xfrm>
            <a:off x="272562" y="1116624"/>
            <a:ext cx="11658600" cy="529296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panose="02020603050405020304" pitchFamily="18" charset="0"/>
                <a:cs typeface="Times" panose="02020603050405020304" pitchFamily="18" charset="0"/>
              </a:rPr>
              <a:t>Hạnh phúc không tự nhiên mà có mà đó xương máu, tâm huyết của biết bao người con của đất nước. Mỗi thời đại, mỗi hoàn cảnh lịch sử mà thanh niên nuôi dưỡng những ước vọng, suy nghĩ riêng. Chúng ta không được bác bỏ, phủ nhận quá khứ hay công sức của những anh hùng dân tộc. Đơn giản là vì mỗi thế hệ đều có sứ mệnh riêng, nhận thức riêng mà chúng ta không nên so bì, tính toán. Vì vậy: “Không có chuyện lớp trẻ ngày nay quay lưng với quá khứ” (như tổng bí thư Đỗ Mười nói).</a:t>
            </a:r>
            <a:br>
              <a:rPr lang="en-US" sz="3200">
                <a:latin typeface="Times" panose="02020603050405020304" pitchFamily="18" charset="0"/>
                <a:cs typeface="Times" panose="02020603050405020304" pitchFamily="18" charset="0"/>
              </a:rPr>
            </a:br>
            <a:endParaRPr lang="en-US" sz="320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382342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000500" y="474786"/>
            <a:ext cx="4317023" cy="64183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a:latin typeface="Times" panose="02020603050405020304" pitchFamily="18" charset="0"/>
                <a:cs typeface="Times" panose="02020603050405020304" pitchFamily="18" charset="0"/>
              </a:rPr>
              <a:t>THAM KHẢO</a:t>
            </a:r>
            <a:endParaRPr lang="en-US" sz="3200">
              <a:latin typeface="Times" panose="02020603050405020304" pitchFamily="18" charset="0"/>
              <a:cs typeface="Times" panose="02020603050405020304" pitchFamily="18" charset="0"/>
            </a:endParaRPr>
          </a:p>
        </p:txBody>
      </p:sp>
      <p:sp>
        <p:nvSpPr>
          <p:cNvPr id="3" name="Rounded Rectangle 2"/>
          <p:cNvSpPr/>
          <p:nvPr/>
        </p:nvSpPr>
        <p:spPr>
          <a:xfrm>
            <a:off x="272562" y="1116624"/>
            <a:ext cx="11658600" cy="529296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a:latin typeface="Times" panose="02020603050405020304" pitchFamily="18" charset="0"/>
                <a:cs typeface="Times" panose="02020603050405020304" pitchFamily="18" charset="0"/>
              </a:rPr>
              <a:t>Nhưng tuổi trẻ chúng ta có điều kiện gì để xây dựng đất nước? Vâng, đó chính là học tập. Nói đến tuổi trẻ hôm nay là nói đến việc học hành... Trong cuộc sống ta gặp không ít trường hợp xem việc học là việc khổ sai chỉ do cha mẹ, thầy cô thúc ép, chứ không ham học. Họ xem đi học như một hình thức giải khuây cho vui nên không cần học tập, coi học tập là một nỗi nhọc nhằn. Có người lại coi việc học là để ứng phó với đời, để không xấu hổ với mọi người, để có “bằng cấp” mà hãnh diện với đời, dù đó chỉ là “hàng giả” mà thực lực không làm được. Chúng chẳng những không đưa nước ta “sánh kịp với cường quốc năm châu” mà còn đưa nước ta về lạc hậu, lụi bại.</a:t>
            </a:r>
            <a:br>
              <a:rPr lang="en-US" sz="2800">
                <a:latin typeface="Times" panose="02020603050405020304" pitchFamily="18" charset="0"/>
                <a:cs typeface="Times" panose="02020603050405020304" pitchFamily="18" charset="0"/>
              </a:rPr>
            </a:br>
            <a:endParaRPr lang="en-US" sz="440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177323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000500" y="474786"/>
            <a:ext cx="4317023" cy="64183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a:latin typeface="Times" panose="02020603050405020304" pitchFamily="18" charset="0"/>
                <a:cs typeface="Times" panose="02020603050405020304" pitchFamily="18" charset="0"/>
              </a:rPr>
              <a:t>THAM KHẢO</a:t>
            </a:r>
            <a:endParaRPr lang="en-US" sz="3200">
              <a:latin typeface="Times" panose="02020603050405020304" pitchFamily="18" charset="0"/>
              <a:cs typeface="Times" panose="02020603050405020304" pitchFamily="18" charset="0"/>
            </a:endParaRPr>
          </a:p>
        </p:txBody>
      </p:sp>
      <p:sp>
        <p:nvSpPr>
          <p:cNvPr id="3" name="Rounded Rectangle 2"/>
          <p:cNvSpPr/>
          <p:nvPr/>
        </p:nvSpPr>
        <p:spPr>
          <a:xfrm>
            <a:off x="272562" y="1116624"/>
            <a:ext cx="11658600" cy="529296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panose="02020603050405020304" pitchFamily="18" charset="0"/>
                <a:cs typeface="Times" panose="02020603050405020304" pitchFamily="18" charset="0"/>
              </a:rPr>
              <a:t>Cách duy nhất là phải học chân chính, học bằng khả năng của mình. Bước vào thời đại công nghiệp hoá, hiện đại hoá thì ai nắm được tri thức thì mới có thể xây dựng đất nước, lèo lái chiếc thuyền số phận của non sông Tổ quốc. Và nhiệm vụ của chúng ta phải học, học nữa, học mãi. Nhà nước phải tạo mọi điều kiện để chúng ta dễ dàng tiếp cận tri thức thì tương lai dân tộc mới xán lạn, lấp lánh hào quang. </a:t>
            </a:r>
          </a:p>
          <a:p>
            <a:r>
              <a:rPr lang="en-US" sz="3200" b="1">
                <a:latin typeface="Times" panose="02020603050405020304" pitchFamily="18" charset="0"/>
                <a:cs typeface="Times" panose="02020603050405020304" pitchFamily="18" charset="0"/>
              </a:rPr>
              <a:t> </a:t>
            </a:r>
            <a:endParaRPr lang="en-US" sz="320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432792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000500" y="474786"/>
            <a:ext cx="4317023" cy="64183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a:latin typeface="Times" panose="02020603050405020304" pitchFamily="18" charset="0"/>
                <a:cs typeface="Times" panose="02020603050405020304" pitchFamily="18" charset="0"/>
              </a:rPr>
              <a:t>THAM KHẢO</a:t>
            </a:r>
            <a:endParaRPr lang="en-US" sz="3200">
              <a:latin typeface="Times" panose="02020603050405020304" pitchFamily="18" charset="0"/>
              <a:cs typeface="Times" panose="02020603050405020304" pitchFamily="18" charset="0"/>
            </a:endParaRPr>
          </a:p>
        </p:txBody>
      </p:sp>
      <p:sp>
        <p:nvSpPr>
          <p:cNvPr id="3" name="Rounded Rectangle 2"/>
          <p:cNvSpPr/>
          <p:nvPr/>
        </p:nvSpPr>
        <p:spPr>
          <a:xfrm>
            <a:off x="272562" y="1116625"/>
            <a:ext cx="11658600" cy="43609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a:t> </a:t>
            </a:r>
          </a:p>
          <a:p>
            <a:r>
              <a:rPr lang="en-US" sz="3200" b="1">
                <a:latin typeface="Times" panose="02020603050405020304" pitchFamily="18" charset="0"/>
                <a:cs typeface="Times" panose="02020603050405020304" pitchFamily="18" charset="0"/>
              </a:rPr>
              <a:t>3, </a:t>
            </a:r>
            <a:r>
              <a:rPr lang="vi-VN" sz="3200" b="1">
                <a:latin typeface="Times" panose="02020603050405020304" pitchFamily="18" charset="0"/>
                <a:cs typeface="Times" panose="02020603050405020304" pitchFamily="18" charset="0"/>
              </a:rPr>
              <a:t>Kết thúc</a:t>
            </a:r>
            <a:endParaRPr lang="en-US" sz="3200">
              <a:latin typeface="Times" panose="02020603050405020304" pitchFamily="18" charset="0"/>
              <a:cs typeface="Times" panose="02020603050405020304" pitchFamily="18" charset="0"/>
            </a:endParaRPr>
          </a:p>
          <a:p>
            <a:r>
              <a:rPr lang="en-US" sz="3200" b="1">
                <a:latin typeface="Times" panose="02020603050405020304" pitchFamily="18" charset="0"/>
                <a:cs typeface="Times" panose="02020603050405020304" pitchFamily="18" charset="0"/>
              </a:rPr>
              <a:t> </a:t>
            </a:r>
            <a:r>
              <a:rPr lang="vi-VN" sz="3200">
                <a:latin typeface="Times" panose="02020603050405020304" pitchFamily="18" charset="0"/>
                <a:cs typeface="Times" panose="02020603050405020304" pitchFamily="18" charset="0"/>
              </a:rPr>
              <a:t>Tóm lại, tuổi trẻ là người sẽ quyết định tương lai đất nước sau này. Tuổi trẻ nước ta đầy rẫy nhân tài sẽ góp phần cho dáng hình xứ sở. Ngay từ hôm nay, tôi, bạn và tất cả mọi người phải cố gắng học tập để sau này có thể giúp nước ta tiến nhanh trên con đường xây dựng và phát triển nước Việt Nam ngày càng giàu mạnh.</a:t>
            </a:r>
            <a:endParaRPr lang="en-US" sz="3200">
              <a:latin typeface="Times" panose="02020603050405020304" pitchFamily="18" charset="0"/>
              <a:cs typeface="Times" panose="02020603050405020304" pitchFamily="18" charset="0"/>
            </a:endParaRPr>
          </a:p>
          <a:p>
            <a:r>
              <a:rPr lang="en-US" sz="3200">
                <a:latin typeface="Times" panose="02020603050405020304" pitchFamily="18" charset="0"/>
                <a:cs typeface="Times" panose="02020603050405020304" pitchFamily="18" charset="0"/>
              </a:rPr>
              <a:t>+ Cảm ơn mọi người đã lắng nghe và xin ý kiến trao đổi, góp ý. </a:t>
            </a:r>
          </a:p>
        </p:txBody>
      </p:sp>
    </p:spTree>
    <p:extLst>
      <p:ext uri="{BB962C8B-B14F-4D97-AF65-F5344CB8AC3E}">
        <p14:creationId xmlns:p14="http://schemas.microsoft.com/office/powerpoint/2010/main" val="3385823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3378748" y="1371600"/>
            <a:ext cx="6774905" cy="1207294"/>
            <a:chOff x="0" y="0"/>
            <a:chExt cx="5222820" cy="930711"/>
          </a:xfrm>
        </p:grpSpPr>
        <p:sp>
          <p:nvSpPr>
            <p:cNvPr id="3" name="Freeform 3"/>
            <p:cNvSpPr/>
            <p:nvPr/>
          </p:nvSpPr>
          <p:spPr>
            <a:xfrm>
              <a:off x="0" y="0"/>
              <a:ext cx="5222820" cy="930711"/>
            </a:xfrm>
            <a:custGeom>
              <a:avLst/>
              <a:gdLst/>
              <a:ahLst/>
              <a:cxnLst/>
              <a:rect l="l" t="t" r="r" b="b"/>
              <a:pathLst>
                <a:path w="5222820" h="930711">
                  <a:moveTo>
                    <a:pt x="5098359" y="930711"/>
                  </a:moveTo>
                  <a:lnTo>
                    <a:pt x="124460" y="930711"/>
                  </a:lnTo>
                  <a:cubicBezTo>
                    <a:pt x="55880" y="930711"/>
                    <a:pt x="0" y="874831"/>
                    <a:pt x="0" y="806251"/>
                  </a:cubicBezTo>
                  <a:lnTo>
                    <a:pt x="0" y="124460"/>
                  </a:lnTo>
                  <a:cubicBezTo>
                    <a:pt x="0" y="55880"/>
                    <a:pt x="55880" y="0"/>
                    <a:pt x="124460" y="0"/>
                  </a:cubicBezTo>
                  <a:lnTo>
                    <a:pt x="5098360" y="0"/>
                  </a:lnTo>
                  <a:cubicBezTo>
                    <a:pt x="5166940" y="0"/>
                    <a:pt x="5222820" y="55880"/>
                    <a:pt x="5222820" y="124460"/>
                  </a:cubicBezTo>
                  <a:lnTo>
                    <a:pt x="5222820" y="806251"/>
                  </a:lnTo>
                  <a:cubicBezTo>
                    <a:pt x="5222820" y="874831"/>
                    <a:pt x="5166940" y="930711"/>
                    <a:pt x="5098360" y="930711"/>
                  </a:cubicBezTo>
                  <a:close/>
                </a:path>
              </a:pathLst>
            </a:custGeom>
            <a:solidFill>
              <a:srgbClr val="FFFFFF"/>
            </a:solidFill>
          </p:spPr>
        </p:sp>
      </p:grpSp>
      <p:grpSp>
        <p:nvGrpSpPr>
          <p:cNvPr id="4" name="Group 4"/>
          <p:cNvGrpSpPr/>
          <p:nvPr/>
        </p:nvGrpSpPr>
        <p:grpSpPr>
          <a:xfrm>
            <a:off x="7552612" y="2884781"/>
            <a:ext cx="2601038" cy="2594038"/>
            <a:chOff x="0" y="0"/>
            <a:chExt cx="2200668" cy="2194745"/>
          </a:xfrm>
        </p:grpSpPr>
        <p:sp>
          <p:nvSpPr>
            <p:cNvPr id="5" name="Freeform 5"/>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grpSp>
        <p:nvGrpSpPr>
          <p:cNvPr id="8" name="Group 8"/>
          <p:cNvGrpSpPr/>
          <p:nvPr/>
        </p:nvGrpSpPr>
        <p:grpSpPr>
          <a:xfrm>
            <a:off x="4795482" y="2884781"/>
            <a:ext cx="2601038" cy="2594038"/>
            <a:chOff x="0" y="0"/>
            <a:chExt cx="2200668" cy="2194745"/>
          </a:xfrm>
        </p:grpSpPr>
        <p:sp>
          <p:nvSpPr>
            <p:cNvPr id="9" name="Freeform 9"/>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grpSp>
        <p:nvGrpSpPr>
          <p:cNvPr id="12" name="Group 12"/>
          <p:cNvGrpSpPr/>
          <p:nvPr/>
        </p:nvGrpSpPr>
        <p:grpSpPr>
          <a:xfrm>
            <a:off x="2038353" y="1371603"/>
            <a:ext cx="915115" cy="429041"/>
            <a:chOff x="0" y="0"/>
            <a:chExt cx="2440306" cy="1144108"/>
          </a:xfrm>
        </p:grpSpPr>
        <p:grpSp>
          <p:nvGrpSpPr>
            <p:cNvPr id="13" name="Group 13"/>
            <p:cNvGrpSpPr/>
            <p:nvPr/>
          </p:nvGrpSpPr>
          <p:grpSpPr>
            <a:xfrm>
              <a:off x="0" y="0"/>
              <a:ext cx="2440306" cy="1144108"/>
              <a:chOff x="0" y="0"/>
              <a:chExt cx="933897" cy="406400"/>
            </a:xfrm>
          </p:grpSpPr>
          <p:sp>
            <p:nvSpPr>
              <p:cNvPr id="14" name="Freeform 14"/>
              <p:cNvSpPr/>
              <p:nvPr/>
            </p:nvSpPr>
            <p:spPr>
              <a:xfrm>
                <a:off x="17780" y="22860"/>
                <a:ext cx="908497" cy="360680"/>
              </a:xfrm>
              <a:custGeom>
                <a:avLst/>
                <a:gdLst/>
                <a:ahLst/>
                <a:cxnLst/>
                <a:rect l="l" t="t" r="r" b="b"/>
                <a:pathLst>
                  <a:path w="908497" h="360680">
                    <a:moveTo>
                      <a:pt x="908497" y="180340"/>
                    </a:moveTo>
                    <a:cubicBezTo>
                      <a:pt x="908497" y="81280"/>
                      <a:pt x="828487" y="0"/>
                      <a:pt x="728157" y="0"/>
                    </a:cubicBezTo>
                    <a:lnTo>
                      <a:pt x="172720" y="0"/>
                    </a:lnTo>
                    <a:lnTo>
                      <a:pt x="172720" y="1270"/>
                    </a:lnTo>
                    <a:cubicBezTo>
                      <a:pt x="76200" y="5080"/>
                      <a:pt x="0" y="83820"/>
                      <a:pt x="0" y="180340"/>
                    </a:cubicBezTo>
                    <a:cubicBezTo>
                      <a:pt x="0" y="276860"/>
                      <a:pt x="77470" y="355600"/>
                      <a:pt x="172720" y="359410"/>
                    </a:cubicBezTo>
                    <a:lnTo>
                      <a:pt x="172720" y="360680"/>
                    </a:lnTo>
                    <a:lnTo>
                      <a:pt x="728157" y="360680"/>
                    </a:lnTo>
                    <a:cubicBezTo>
                      <a:pt x="827217" y="360680"/>
                      <a:pt x="908497" y="279400"/>
                      <a:pt x="908497" y="180340"/>
                    </a:cubicBezTo>
                    <a:close/>
                  </a:path>
                </a:pathLst>
              </a:custGeom>
              <a:solidFill>
                <a:srgbClr val="7EC1D1"/>
              </a:solidFill>
            </p:spPr>
          </p:sp>
        </p:gr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375368">
              <a:off x="1089772" y="52420"/>
              <a:ext cx="260762" cy="1039269"/>
            </a:xfrm>
            <a:prstGeom prst="rect">
              <a:avLst/>
            </a:prstGeom>
          </p:spPr>
        </p:pic>
      </p:grpSp>
      <p:grpSp>
        <p:nvGrpSpPr>
          <p:cNvPr id="16" name="Group 16"/>
          <p:cNvGrpSpPr/>
          <p:nvPr/>
        </p:nvGrpSpPr>
        <p:grpSpPr>
          <a:xfrm>
            <a:off x="2038351" y="2884781"/>
            <a:ext cx="2601038" cy="2594038"/>
            <a:chOff x="0" y="0"/>
            <a:chExt cx="2200668" cy="2194745"/>
          </a:xfrm>
        </p:grpSpPr>
        <p:sp>
          <p:nvSpPr>
            <p:cNvPr id="17" name="Freeform 17"/>
            <p:cNvSpPr/>
            <p:nvPr/>
          </p:nvSpPr>
          <p:spPr>
            <a:xfrm>
              <a:off x="0" y="0"/>
              <a:ext cx="2200668" cy="2194745"/>
            </a:xfrm>
            <a:custGeom>
              <a:avLst/>
              <a:gdLst/>
              <a:ahLst/>
              <a:cxnLst/>
              <a:rect l="l" t="t" r="r" b="b"/>
              <a:pathLst>
                <a:path w="2200668" h="2194745">
                  <a:moveTo>
                    <a:pt x="2076208" y="2194745"/>
                  </a:moveTo>
                  <a:lnTo>
                    <a:pt x="124460" y="2194745"/>
                  </a:lnTo>
                  <a:cubicBezTo>
                    <a:pt x="55880" y="2194745"/>
                    <a:pt x="0" y="2138865"/>
                    <a:pt x="0" y="2070285"/>
                  </a:cubicBezTo>
                  <a:lnTo>
                    <a:pt x="0" y="124460"/>
                  </a:lnTo>
                  <a:cubicBezTo>
                    <a:pt x="0" y="55880"/>
                    <a:pt x="55880" y="0"/>
                    <a:pt x="124460" y="0"/>
                  </a:cubicBezTo>
                  <a:lnTo>
                    <a:pt x="2076208" y="0"/>
                  </a:lnTo>
                  <a:cubicBezTo>
                    <a:pt x="2144788" y="0"/>
                    <a:pt x="2200668" y="55880"/>
                    <a:pt x="2200668" y="124460"/>
                  </a:cubicBezTo>
                  <a:lnTo>
                    <a:pt x="2200668" y="2070285"/>
                  </a:lnTo>
                  <a:cubicBezTo>
                    <a:pt x="2200668" y="2138865"/>
                    <a:pt x="2144788" y="2194745"/>
                    <a:pt x="2076208" y="2194745"/>
                  </a:cubicBezTo>
                  <a:close/>
                </a:path>
              </a:pathLst>
            </a:custGeom>
            <a:solidFill>
              <a:srgbClr val="FFFFFF"/>
            </a:solidFill>
          </p:spPr>
        </p:sp>
      </p:grpSp>
      <p:sp>
        <p:nvSpPr>
          <p:cNvPr id="20" name="TextBox 20"/>
          <p:cNvSpPr txBox="1"/>
          <p:nvPr/>
        </p:nvSpPr>
        <p:spPr>
          <a:xfrm>
            <a:off x="4084632" y="1897643"/>
            <a:ext cx="5363137" cy="256480"/>
          </a:xfrm>
          <a:prstGeom prst="rect">
            <a:avLst/>
          </a:prstGeom>
        </p:spPr>
        <p:txBody>
          <a:bodyPr lIns="0" tIns="0" rIns="0" bIns="0" rtlCol="0" anchor="t">
            <a:spAutoFit/>
          </a:bodyPr>
          <a:lstStyle/>
          <a:p>
            <a:pPr algn="ctr">
              <a:lnSpc>
                <a:spcPts val="2015"/>
              </a:lnSpc>
            </a:pPr>
            <a:r>
              <a:rPr lang="en-US" sz="3000" b="1" dirty="0">
                <a:solidFill>
                  <a:schemeClr val="accent5">
                    <a:lumMod val="50000"/>
                  </a:schemeClr>
                </a:solidFill>
                <a:latin typeface="Arial" panose="020B0604020202020204" pitchFamily="34" charset="0"/>
                <a:cs typeface="Arial" panose="020B0604020202020204" pitchFamily="34" charset="0"/>
              </a:rPr>
              <a:t>HƯỚNG DẪN VỀ NHÀ</a:t>
            </a:r>
          </a:p>
        </p:txBody>
      </p:sp>
      <p:sp>
        <p:nvSpPr>
          <p:cNvPr id="21" name="Oval 20"/>
          <p:cNvSpPr/>
          <p:nvPr/>
        </p:nvSpPr>
        <p:spPr>
          <a:xfrm>
            <a:off x="3091219" y="3009900"/>
            <a:ext cx="495300" cy="495300"/>
          </a:xfrm>
          <a:prstGeom prst="ellipse">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anose="020B0604020202020204" pitchFamily="34" charset="0"/>
                <a:cs typeface="Arial" panose="020B0604020202020204" pitchFamily="34" charset="0"/>
              </a:rPr>
              <a:t>1</a:t>
            </a:r>
          </a:p>
        </p:txBody>
      </p:sp>
      <p:sp>
        <p:nvSpPr>
          <p:cNvPr id="22" name="Oval 21"/>
          <p:cNvSpPr/>
          <p:nvPr/>
        </p:nvSpPr>
        <p:spPr>
          <a:xfrm>
            <a:off x="5848350" y="3009900"/>
            <a:ext cx="495300" cy="495300"/>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anose="020B0604020202020204" pitchFamily="34" charset="0"/>
                <a:cs typeface="Arial" panose="020B0604020202020204" pitchFamily="34" charset="0"/>
              </a:rPr>
              <a:t>2</a:t>
            </a:r>
          </a:p>
        </p:txBody>
      </p:sp>
      <p:sp>
        <p:nvSpPr>
          <p:cNvPr id="23" name="Oval 22"/>
          <p:cNvSpPr/>
          <p:nvPr/>
        </p:nvSpPr>
        <p:spPr>
          <a:xfrm>
            <a:off x="8605481" y="3009900"/>
            <a:ext cx="495300" cy="495300"/>
          </a:xfrm>
          <a:prstGeom prst="ellipse">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Arial" panose="020B0604020202020204" pitchFamily="34" charset="0"/>
                <a:cs typeface="Arial" panose="020B0604020202020204" pitchFamily="34" charset="0"/>
              </a:rPr>
              <a:t>3</a:t>
            </a:r>
          </a:p>
        </p:txBody>
      </p:sp>
      <p:sp>
        <p:nvSpPr>
          <p:cNvPr id="24" name="TextBox 23"/>
          <p:cNvSpPr txBox="1"/>
          <p:nvPr/>
        </p:nvSpPr>
        <p:spPr>
          <a:xfrm>
            <a:off x="2055775" y="3697052"/>
            <a:ext cx="2249529" cy="1015663"/>
          </a:xfrm>
          <a:prstGeom prst="rect">
            <a:avLst/>
          </a:prstGeom>
          <a:noFill/>
        </p:spPr>
        <p:txBody>
          <a:bodyPr wrap="square" rtlCol="0">
            <a:spAutoFit/>
          </a:bodyPr>
          <a:lstStyle/>
          <a:p>
            <a:pPr algn="ctr">
              <a:lnSpc>
                <a:spcPct val="150000"/>
              </a:lnSpc>
            </a:pPr>
            <a:r>
              <a:rPr lang="en-US" sz="2000" dirty="0" err="1">
                <a:latin typeface="Arial" panose="020B0604020202020204" pitchFamily="34" charset="0"/>
                <a:cs typeface="Arial" panose="020B0604020202020204" pitchFamily="34" charset="0"/>
              </a:rPr>
              <a:t>Ghi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nhớ</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các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kiến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thức</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đã</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học</a:t>
            </a:r>
            <a:endParaRPr lang="en-US" sz="2000" dirty="0">
              <a:latin typeface="Arial" panose="020B0604020202020204" pitchFamily="34" charset="0"/>
              <a:cs typeface="Arial" panose="020B0604020202020204" pitchFamily="34" charset="0"/>
            </a:endParaRPr>
          </a:p>
        </p:txBody>
      </p:sp>
      <p:sp>
        <p:nvSpPr>
          <p:cNvPr id="25" name="TextBox 24"/>
          <p:cNvSpPr txBox="1"/>
          <p:nvPr/>
        </p:nvSpPr>
        <p:spPr>
          <a:xfrm>
            <a:off x="4944591" y="3697051"/>
            <a:ext cx="2302820" cy="1015663"/>
          </a:xfrm>
          <a:prstGeom prst="rect">
            <a:avLst/>
          </a:prstGeom>
          <a:noFill/>
        </p:spPr>
        <p:txBody>
          <a:bodyPr wrap="square" rtlCol="0">
            <a:spAutoFit/>
          </a:bodyPr>
          <a:lstStyle/>
          <a:p>
            <a:pPr algn="ctr">
              <a:lnSpc>
                <a:spcPct val="150000"/>
              </a:lnSpc>
            </a:pPr>
            <a:r>
              <a:rPr lang="en-US" sz="2000" dirty="0" err="1">
                <a:latin typeface="Arial" panose="020B0604020202020204" pitchFamily="34" charset="0"/>
                <a:cs typeface="Arial" panose="020B0604020202020204" pitchFamily="34" charset="0"/>
              </a:rPr>
              <a:t>Hoàn</a:t>
            </a:r>
            <a:r>
              <a:rPr lang="en-US" sz="2000" dirty="0">
                <a:latin typeface="Arial" panose="020B0604020202020204" pitchFamily="34" charset="0"/>
                <a:cs typeface="Arial" panose="020B0604020202020204" pitchFamily="34" charset="0"/>
              </a:rPr>
              <a:t> </a:t>
            </a:r>
            <a:r>
              <a:rPr lang="en-US" sz="2000" err="1">
                <a:latin typeface="Arial" panose="020B0604020202020204" pitchFamily="34" charset="0"/>
                <a:cs typeface="Arial" panose="020B0604020202020204" pitchFamily="34" charset="0"/>
              </a:rPr>
              <a:t>thành</a:t>
            </a:r>
            <a:r>
              <a:rPr lang="en-US" sz="2000">
                <a:latin typeface="Arial" panose="020B0604020202020204" pitchFamily="34" charset="0"/>
                <a:cs typeface="Arial" panose="020B0604020202020204" pitchFamily="34" charset="0"/>
              </a:rPr>
              <a:t> bài nói</a:t>
            </a:r>
            <a:endParaRPr lang="en-US" sz="2000" dirty="0">
              <a:latin typeface="Arial" panose="020B0604020202020204" pitchFamily="34" charset="0"/>
              <a:cs typeface="Arial" panose="020B0604020202020204" pitchFamily="34" charset="0"/>
            </a:endParaRPr>
          </a:p>
        </p:txBody>
      </p:sp>
      <p:sp>
        <p:nvSpPr>
          <p:cNvPr id="26" name="TextBox 25"/>
          <p:cNvSpPr txBox="1"/>
          <p:nvPr/>
        </p:nvSpPr>
        <p:spPr>
          <a:xfrm>
            <a:off x="7552615" y="3697051"/>
            <a:ext cx="2608021" cy="553998"/>
          </a:xfrm>
          <a:prstGeom prst="rect">
            <a:avLst/>
          </a:prstGeom>
          <a:noFill/>
        </p:spPr>
        <p:txBody>
          <a:bodyPr wrap="square" rtlCol="0">
            <a:spAutoFit/>
          </a:bodyPr>
          <a:lstStyle/>
          <a:p>
            <a:pPr algn="ctr">
              <a:lnSpc>
                <a:spcPct val="150000"/>
              </a:lnSpc>
            </a:pPr>
            <a:r>
              <a:rPr lang="en-US" sz="2000" dirty="0" err="1">
                <a:latin typeface="Arial" panose="020B0604020202020204" pitchFamily="34" charset="0"/>
                <a:cs typeface="Arial" panose="020B0604020202020204" pitchFamily="34" charset="0"/>
              </a:rPr>
              <a:t>Chuẩn</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bị</a:t>
            </a:r>
            <a:r>
              <a:rPr lang="en-US" sz="2000" dirty="0">
                <a:latin typeface="Arial" panose="020B0604020202020204" pitchFamily="34" charset="0"/>
                <a:cs typeface="Arial" panose="020B0604020202020204" pitchFamily="34" charset="0"/>
              </a:rPr>
              <a:t> </a:t>
            </a:r>
            <a:r>
              <a:rPr lang="en-US" sz="2000" err="1">
                <a:latin typeface="Arial" panose="020B0604020202020204" pitchFamily="34" charset="0"/>
                <a:cs typeface="Arial" panose="020B0604020202020204" pitchFamily="34" charset="0"/>
              </a:rPr>
              <a:t>bài</a:t>
            </a:r>
            <a:r>
              <a:rPr lang="en-US" sz="2000">
                <a:latin typeface="Arial" panose="020B0604020202020204" pitchFamily="34" charset="0"/>
                <a:cs typeface="Arial" panose="020B0604020202020204" pitchFamily="34" charset="0"/>
              </a:rPr>
              <a:t> học sau</a:t>
            </a:r>
            <a:endParaRPr lang="en-US" sz="2000" dirty="0">
              <a:latin typeface="Arial" panose="020B0604020202020204" pitchFamily="34" charset="0"/>
              <a:cs typeface="Arial" panose="020B060402020202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strVal val="#ppt_w+.3"/>
                                          </p:val>
                                        </p:tav>
                                        <p:tav tm="100000">
                                          <p:val>
                                            <p:strVal val="#ppt_w"/>
                                          </p:val>
                                        </p:tav>
                                      </p:tavLst>
                                    </p:anim>
                                    <p:anim calcmode="lin" valueType="num">
                                      <p:cBhvr>
                                        <p:cTn id="8" dur="500" fill="hold"/>
                                        <p:tgtEl>
                                          <p:spTgt spid="21"/>
                                        </p:tgtEl>
                                        <p:attrNameLst>
                                          <p:attrName>ppt_h</p:attrName>
                                        </p:attrNameLst>
                                      </p:cBhvr>
                                      <p:tavLst>
                                        <p:tav tm="0">
                                          <p:val>
                                            <p:strVal val="#ppt_h"/>
                                          </p:val>
                                        </p:tav>
                                        <p:tav tm="100000">
                                          <p:val>
                                            <p:strVal val="#ppt_h"/>
                                          </p:val>
                                        </p:tav>
                                      </p:tavLst>
                                    </p:anim>
                                    <p:animEffect transition="in" filter="fade">
                                      <p:cBhvr>
                                        <p:cTn id="9" dur="500"/>
                                        <p:tgtEl>
                                          <p:spTgt spid="21"/>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strVal val="#ppt_w+.3"/>
                                          </p:val>
                                        </p:tav>
                                        <p:tav tm="100000">
                                          <p:val>
                                            <p:strVal val="#ppt_w"/>
                                          </p:val>
                                        </p:tav>
                                      </p:tavLst>
                                    </p:anim>
                                    <p:anim calcmode="lin" valueType="num">
                                      <p:cBhvr>
                                        <p:cTn id="13" dur="500" fill="hold"/>
                                        <p:tgtEl>
                                          <p:spTgt spid="24"/>
                                        </p:tgtEl>
                                        <p:attrNameLst>
                                          <p:attrName>ppt_h</p:attrName>
                                        </p:attrNameLst>
                                      </p:cBhvr>
                                      <p:tavLst>
                                        <p:tav tm="0">
                                          <p:val>
                                            <p:strVal val="#ppt_h"/>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strVal val="#ppt_h"/>
                                          </p:val>
                                        </p:tav>
                                        <p:tav tm="100000">
                                          <p:val>
                                            <p:strVal val="#ppt_h"/>
                                          </p:val>
                                        </p:tav>
                                      </p:tavLst>
                                    </p:anim>
                                  </p:childTnLst>
                                </p:cTn>
                              </p:par>
                              <p:par>
                                <p:cTn id="21" presetID="17" presetClass="entr" presetSubtype="1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barn(inVertical)">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p:bldP spid="25"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114300" y="-152400"/>
            <a:ext cx="12433870" cy="7803557"/>
          </a:xfrm>
          <a:prstGeom prst="rect">
            <a:avLst/>
          </a:prstGeom>
          <a:solidFill>
            <a:srgbClr val="92D050"/>
          </a:solidFill>
        </p:spPr>
      </p:pic>
      <p:sp>
        <p:nvSpPr>
          <p:cNvPr id="6" name="TextBox 6"/>
          <p:cNvSpPr txBox="1"/>
          <p:nvPr/>
        </p:nvSpPr>
        <p:spPr>
          <a:xfrm>
            <a:off x="2653111" y="2940631"/>
            <a:ext cx="7124699" cy="1246495"/>
          </a:xfrm>
          <a:prstGeom prst="rect">
            <a:avLst/>
          </a:prstGeom>
        </p:spPr>
        <p:txBody>
          <a:bodyPr wrap="square" lIns="0" tIns="0" rIns="0" bIns="0" rtlCol="0" anchor="t">
            <a:spAutoFit/>
          </a:bodyPr>
          <a:lstStyle/>
          <a:p>
            <a:pPr algn="ctr">
              <a:lnSpc>
                <a:spcPct val="150000"/>
              </a:lnSpc>
            </a:pPr>
            <a:r>
              <a:rPr lang="en-US" sz="2700" b="1">
                <a:solidFill>
                  <a:srgbClr val="2C2C2E"/>
                </a:solidFill>
                <a:latin typeface="Arial" panose="020B0604020202020204" pitchFamily="34" charset="0"/>
                <a:cs typeface="Arial" panose="020B0604020202020204" pitchFamily="34" charset="0"/>
              </a:rPr>
              <a:t>CẢM ƠN QUÝ THẦY CÔ VÀ  CÁC EM HỌC SINH  ĐÃ LẮNG NGHE BÀI GIẢNG!</a:t>
            </a:r>
            <a:endParaRPr lang="en-US" sz="2700" b="1" dirty="0">
              <a:solidFill>
                <a:srgbClr val="2C2C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8191191"/>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E6586A-09B2-A9FC-7F1A-A48A04B5D292}"/>
              </a:ext>
            </a:extLst>
          </p:cNvPr>
          <p:cNvGrpSpPr/>
          <p:nvPr/>
        </p:nvGrpSpPr>
        <p:grpSpPr>
          <a:xfrm>
            <a:off x="404446" y="101564"/>
            <a:ext cx="11614639" cy="3397774"/>
            <a:chOff x="-22166" y="-23151"/>
            <a:chExt cx="12317957" cy="2063360"/>
          </a:xfrm>
        </p:grpSpPr>
        <p:sp>
          <p:nvSpPr>
            <p:cNvPr id="5" name="Rectangle 4">
              <a:extLst>
                <a:ext uri="{FF2B5EF4-FFF2-40B4-BE49-F238E27FC236}">
                  <a16:creationId xmlns:a16="http://schemas.microsoft.com/office/drawing/2014/main" id="{04BE4A4C-2FA7-E8E7-6457-70A8045AA76F}"/>
                </a:ext>
              </a:extLst>
            </p:cNvPr>
            <p:cNvSpPr/>
            <p:nvPr/>
          </p:nvSpPr>
          <p:spPr>
            <a:xfrm>
              <a:off x="1" y="-2"/>
              <a:ext cx="12191999" cy="1490524"/>
            </a:xfrm>
            <a:prstGeom prst="rect">
              <a:avLst/>
            </a:prstGeom>
            <a:solidFill>
              <a:srgbClr val="E666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solidFill>
                    <a:srgbClr val="E66665"/>
                  </a:solidFill>
                </a:ln>
              </a:endParaRPr>
            </a:p>
          </p:txBody>
        </p:sp>
        <p:sp>
          <p:nvSpPr>
            <p:cNvPr id="6" name="Rectangle: Rounded Corners 5">
              <a:extLst>
                <a:ext uri="{FF2B5EF4-FFF2-40B4-BE49-F238E27FC236}">
                  <a16:creationId xmlns:a16="http://schemas.microsoft.com/office/drawing/2014/main" id="{4C03D85A-B499-2E3E-E240-37CCF71B1DC1}"/>
                </a:ext>
              </a:extLst>
            </p:cNvPr>
            <p:cNvSpPr/>
            <p:nvPr/>
          </p:nvSpPr>
          <p:spPr>
            <a:xfrm>
              <a:off x="-22166" y="-23151"/>
              <a:ext cx="10876511" cy="1490525"/>
            </a:xfrm>
            <a:custGeom>
              <a:avLst/>
              <a:gdLst>
                <a:gd name="connsiteX0" fmla="*/ 0 w 11307096"/>
                <a:gd name="connsiteY0" fmla="*/ 458846 h 1278194"/>
                <a:gd name="connsiteX1" fmla="*/ 458846 w 11307096"/>
                <a:gd name="connsiteY1" fmla="*/ 0 h 1278194"/>
                <a:gd name="connsiteX2" fmla="*/ 10848250 w 11307096"/>
                <a:gd name="connsiteY2" fmla="*/ 0 h 1278194"/>
                <a:gd name="connsiteX3" fmla="*/ 11307096 w 11307096"/>
                <a:gd name="connsiteY3" fmla="*/ 458846 h 1278194"/>
                <a:gd name="connsiteX4" fmla="*/ 11307096 w 11307096"/>
                <a:gd name="connsiteY4" fmla="*/ 819348 h 1278194"/>
                <a:gd name="connsiteX5" fmla="*/ 10848250 w 11307096"/>
                <a:gd name="connsiteY5" fmla="*/ 1278194 h 1278194"/>
                <a:gd name="connsiteX6" fmla="*/ 458846 w 11307096"/>
                <a:gd name="connsiteY6" fmla="*/ 1278194 h 1278194"/>
                <a:gd name="connsiteX7" fmla="*/ 0 w 11307096"/>
                <a:gd name="connsiteY7" fmla="*/ 819348 h 1278194"/>
                <a:gd name="connsiteX8" fmla="*/ 0 w 11307096"/>
                <a:gd name="connsiteY8" fmla="*/ 458846 h 1278194"/>
                <a:gd name="connsiteX0" fmla="*/ 0 w 11326293"/>
                <a:gd name="connsiteY0" fmla="*/ 470569 h 1289917"/>
                <a:gd name="connsiteX1" fmla="*/ 458846 w 11326293"/>
                <a:gd name="connsiteY1" fmla="*/ 11723 h 1289917"/>
                <a:gd name="connsiteX2" fmla="*/ 11153050 w 11326293"/>
                <a:gd name="connsiteY2" fmla="*/ 0 h 1289917"/>
                <a:gd name="connsiteX3" fmla="*/ 11307096 w 11326293"/>
                <a:gd name="connsiteY3" fmla="*/ 470569 h 1289917"/>
                <a:gd name="connsiteX4" fmla="*/ 11307096 w 11326293"/>
                <a:gd name="connsiteY4" fmla="*/ 831071 h 1289917"/>
                <a:gd name="connsiteX5" fmla="*/ 10848250 w 11326293"/>
                <a:gd name="connsiteY5" fmla="*/ 1289917 h 1289917"/>
                <a:gd name="connsiteX6" fmla="*/ 458846 w 11326293"/>
                <a:gd name="connsiteY6" fmla="*/ 1289917 h 1289917"/>
                <a:gd name="connsiteX7" fmla="*/ 0 w 11326293"/>
                <a:gd name="connsiteY7" fmla="*/ 831071 h 1289917"/>
                <a:gd name="connsiteX8" fmla="*/ 0 w 11326293"/>
                <a:gd name="connsiteY8" fmla="*/ 470569 h 1289917"/>
                <a:gd name="connsiteX0" fmla="*/ 23130 w 11349423"/>
                <a:gd name="connsiteY0" fmla="*/ 481996 h 1301344"/>
                <a:gd name="connsiteX1" fmla="*/ 167949 w 11349423"/>
                <a:gd name="connsiteY1" fmla="*/ 0 h 1301344"/>
                <a:gd name="connsiteX2" fmla="*/ 11176180 w 11349423"/>
                <a:gd name="connsiteY2" fmla="*/ 11427 h 1301344"/>
                <a:gd name="connsiteX3" fmla="*/ 11330226 w 11349423"/>
                <a:gd name="connsiteY3" fmla="*/ 481996 h 1301344"/>
                <a:gd name="connsiteX4" fmla="*/ 11330226 w 11349423"/>
                <a:gd name="connsiteY4" fmla="*/ 842498 h 1301344"/>
                <a:gd name="connsiteX5" fmla="*/ 10871380 w 11349423"/>
                <a:gd name="connsiteY5" fmla="*/ 1301344 h 1301344"/>
                <a:gd name="connsiteX6" fmla="*/ 481976 w 11349423"/>
                <a:gd name="connsiteY6" fmla="*/ 1301344 h 1301344"/>
                <a:gd name="connsiteX7" fmla="*/ 23130 w 11349423"/>
                <a:gd name="connsiteY7" fmla="*/ 842498 h 1301344"/>
                <a:gd name="connsiteX8" fmla="*/ 23130 w 11349423"/>
                <a:gd name="connsiteY8" fmla="*/ 481996 h 1301344"/>
                <a:gd name="connsiteX0" fmla="*/ 23130 w 11349423"/>
                <a:gd name="connsiteY0" fmla="*/ 481996 h 1314671"/>
                <a:gd name="connsiteX1" fmla="*/ 167949 w 11349423"/>
                <a:gd name="connsiteY1" fmla="*/ 0 h 1314671"/>
                <a:gd name="connsiteX2" fmla="*/ 11176180 w 11349423"/>
                <a:gd name="connsiteY2" fmla="*/ 11427 h 1314671"/>
                <a:gd name="connsiteX3" fmla="*/ 11330226 w 11349423"/>
                <a:gd name="connsiteY3" fmla="*/ 481996 h 1314671"/>
                <a:gd name="connsiteX4" fmla="*/ 11330226 w 11349423"/>
                <a:gd name="connsiteY4" fmla="*/ 842498 h 1314671"/>
                <a:gd name="connsiteX5" fmla="*/ 10871380 w 11349423"/>
                <a:gd name="connsiteY5" fmla="*/ 1301344 h 1314671"/>
                <a:gd name="connsiteX6" fmla="*/ 481976 w 11349423"/>
                <a:gd name="connsiteY6" fmla="*/ 1301344 h 1314671"/>
                <a:gd name="connsiteX7" fmla="*/ 23130 w 11349423"/>
                <a:gd name="connsiteY7" fmla="*/ 1131865 h 1314671"/>
                <a:gd name="connsiteX8" fmla="*/ 23130 w 11349423"/>
                <a:gd name="connsiteY8" fmla="*/ 481996 h 131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49423" h="1314671">
                  <a:moveTo>
                    <a:pt x="23130" y="481996"/>
                  </a:moveTo>
                  <a:cubicBezTo>
                    <a:pt x="23130" y="228582"/>
                    <a:pt x="-85465" y="0"/>
                    <a:pt x="167949" y="0"/>
                  </a:cubicBezTo>
                  <a:lnTo>
                    <a:pt x="11176180" y="11427"/>
                  </a:lnTo>
                  <a:cubicBezTo>
                    <a:pt x="11429594" y="11427"/>
                    <a:pt x="11330226" y="228582"/>
                    <a:pt x="11330226" y="481996"/>
                  </a:cubicBezTo>
                  <a:lnTo>
                    <a:pt x="11330226" y="842498"/>
                  </a:lnTo>
                  <a:cubicBezTo>
                    <a:pt x="11330226" y="1095912"/>
                    <a:pt x="11124794" y="1301344"/>
                    <a:pt x="10871380" y="1301344"/>
                  </a:cubicBezTo>
                  <a:lnTo>
                    <a:pt x="481976" y="1301344"/>
                  </a:lnTo>
                  <a:cubicBezTo>
                    <a:pt x="228562" y="1301344"/>
                    <a:pt x="23130" y="1385279"/>
                    <a:pt x="23130" y="1131865"/>
                  </a:cubicBezTo>
                  <a:lnTo>
                    <a:pt x="23130" y="481996"/>
                  </a:lnTo>
                  <a:close/>
                </a:path>
              </a:pathLst>
            </a:custGeom>
            <a:solidFill>
              <a:schemeClr val="accent4">
                <a:lumMod val="20000"/>
                <a:lumOff val="8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 name="Picture 6">
              <a:extLst>
                <a:ext uri="{FF2B5EF4-FFF2-40B4-BE49-F238E27FC236}">
                  <a16:creationId xmlns:a16="http://schemas.microsoft.com/office/drawing/2014/main" id="{13E651C5-42A8-7455-9AC6-A44AA6EEF292}"/>
                </a:ext>
              </a:extLst>
            </p:cNvPr>
            <p:cNvPicPr>
              <a:picLocks noChangeAspect="1"/>
            </p:cNvPicPr>
            <p:nvPr/>
          </p:nvPicPr>
          <p:blipFill>
            <a:blip r:embed="rId2"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20515" y="185784"/>
              <a:ext cx="1475276" cy="1118952"/>
            </a:xfrm>
            <a:prstGeom prst="rect">
              <a:avLst/>
            </a:prstGeom>
          </p:spPr>
        </p:pic>
        <p:grpSp>
          <p:nvGrpSpPr>
            <p:cNvPr id="8" name="Group 7">
              <a:extLst>
                <a:ext uri="{FF2B5EF4-FFF2-40B4-BE49-F238E27FC236}">
                  <a16:creationId xmlns:a16="http://schemas.microsoft.com/office/drawing/2014/main" id="{0FE0A89A-4489-2F70-A893-6928DE85730A}"/>
                </a:ext>
              </a:extLst>
            </p:cNvPr>
            <p:cNvGrpSpPr/>
            <p:nvPr/>
          </p:nvGrpSpPr>
          <p:grpSpPr>
            <a:xfrm>
              <a:off x="80887" y="93377"/>
              <a:ext cx="2358472" cy="1946832"/>
              <a:chOff x="80887" y="93377"/>
              <a:chExt cx="2358472" cy="1946832"/>
            </a:xfrm>
          </p:grpSpPr>
          <p:grpSp>
            <p:nvGrpSpPr>
              <p:cNvPr id="11" name="Group 10">
                <a:extLst>
                  <a:ext uri="{FF2B5EF4-FFF2-40B4-BE49-F238E27FC236}">
                    <a16:creationId xmlns:a16="http://schemas.microsoft.com/office/drawing/2014/main" id="{85454F94-DCD4-B350-B533-A433F319F10C}"/>
                  </a:ext>
                </a:extLst>
              </p:cNvPr>
              <p:cNvGrpSpPr/>
              <p:nvPr/>
            </p:nvGrpSpPr>
            <p:grpSpPr>
              <a:xfrm>
                <a:off x="80887" y="93377"/>
                <a:ext cx="2358472" cy="1946832"/>
                <a:chOff x="80886" y="93377"/>
                <a:chExt cx="2358472" cy="1946832"/>
              </a:xfrm>
            </p:grpSpPr>
            <p:sp>
              <p:nvSpPr>
                <p:cNvPr id="14" name="Freeform: Shape 13">
                  <a:extLst>
                    <a:ext uri="{FF2B5EF4-FFF2-40B4-BE49-F238E27FC236}">
                      <a16:creationId xmlns:a16="http://schemas.microsoft.com/office/drawing/2014/main" id="{D87DBA12-1EFA-BD9F-8698-EB67C0ED3950}"/>
                    </a:ext>
                  </a:extLst>
                </p:cNvPr>
                <p:cNvSpPr/>
                <p:nvPr/>
              </p:nvSpPr>
              <p:spPr>
                <a:xfrm>
                  <a:off x="80886" y="93377"/>
                  <a:ext cx="1179238" cy="1938834"/>
                </a:xfrm>
                <a:custGeom>
                  <a:avLst/>
                  <a:gdLst>
                    <a:gd name="connsiteX0" fmla="*/ 0 w 902826"/>
                    <a:gd name="connsiteY0" fmla="*/ 0 h 1938835"/>
                    <a:gd name="connsiteX1" fmla="*/ 902825 w 902826"/>
                    <a:gd name="connsiteY1" fmla="*/ 0 h 1938835"/>
                    <a:gd name="connsiteX2" fmla="*/ 902825 w 902826"/>
                    <a:gd name="connsiteY2" fmla="*/ 1272630 h 1938835"/>
                    <a:gd name="connsiteX3" fmla="*/ 902826 w 902826"/>
                    <a:gd name="connsiteY3" fmla="*/ 1272630 h 1938835"/>
                    <a:gd name="connsiteX4" fmla="*/ 902826 w 902826"/>
                    <a:gd name="connsiteY4" fmla="*/ 1938835 h 1938835"/>
                    <a:gd name="connsiteX5" fmla="*/ 7540 w 902826"/>
                    <a:gd name="connsiteY5" fmla="*/ 1278193 h 1938835"/>
                    <a:gd name="connsiteX6" fmla="*/ 0 w 902826"/>
                    <a:gd name="connsiteY6" fmla="*/ 1278193 h 1938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826" h="1938835">
                      <a:moveTo>
                        <a:pt x="0" y="0"/>
                      </a:moveTo>
                      <a:lnTo>
                        <a:pt x="902825" y="0"/>
                      </a:lnTo>
                      <a:lnTo>
                        <a:pt x="902825" y="1272630"/>
                      </a:lnTo>
                      <a:lnTo>
                        <a:pt x="902826" y="1272630"/>
                      </a:lnTo>
                      <a:lnTo>
                        <a:pt x="902826" y="1938835"/>
                      </a:lnTo>
                      <a:lnTo>
                        <a:pt x="7540" y="1278193"/>
                      </a:lnTo>
                      <a:lnTo>
                        <a:pt x="0" y="1278193"/>
                      </a:lnTo>
                      <a:close/>
                    </a:path>
                  </a:pathLst>
                </a:custGeom>
                <a:solidFill>
                  <a:srgbClr val="6E509A"/>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Shape 14">
                  <a:extLst>
                    <a:ext uri="{FF2B5EF4-FFF2-40B4-BE49-F238E27FC236}">
                      <a16:creationId xmlns:a16="http://schemas.microsoft.com/office/drawing/2014/main" id="{A36930D8-C49A-FE05-B4CC-141443DADAA7}"/>
                    </a:ext>
                  </a:extLst>
                </p:cNvPr>
                <p:cNvSpPr/>
                <p:nvPr/>
              </p:nvSpPr>
              <p:spPr>
                <a:xfrm flipH="1">
                  <a:off x="1260121" y="101375"/>
                  <a:ext cx="1179237" cy="1938834"/>
                </a:xfrm>
                <a:custGeom>
                  <a:avLst/>
                  <a:gdLst>
                    <a:gd name="connsiteX0" fmla="*/ 0 w 902826"/>
                    <a:gd name="connsiteY0" fmla="*/ 0 h 1938835"/>
                    <a:gd name="connsiteX1" fmla="*/ 902825 w 902826"/>
                    <a:gd name="connsiteY1" fmla="*/ 0 h 1938835"/>
                    <a:gd name="connsiteX2" fmla="*/ 902825 w 902826"/>
                    <a:gd name="connsiteY2" fmla="*/ 1272630 h 1938835"/>
                    <a:gd name="connsiteX3" fmla="*/ 902826 w 902826"/>
                    <a:gd name="connsiteY3" fmla="*/ 1272630 h 1938835"/>
                    <a:gd name="connsiteX4" fmla="*/ 902826 w 902826"/>
                    <a:gd name="connsiteY4" fmla="*/ 1938835 h 1938835"/>
                    <a:gd name="connsiteX5" fmla="*/ 7540 w 902826"/>
                    <a:gd name="connsiteY5" fmla="*/ 1278193 h 1938835"/>
                    <a:gd name="connsiteX6" fmla="*/ 0 w 902826"/>
                    <a:gd name="connsiteY6" fmla="*/ 1278193 h 1938835"/>
                    <a:gd name="connsiteX0" fmla="*/ 0 w 902826"/>
                    <a:gd name="connsiteY0" fmla="*/ 0 h 1938835"/>
                    <a:gd name="connsiteX1" fmla="*/ 902825 w 902826"/>
                    <a:gd name="connsiteY1" fmla="*/ 0 h 1938835"/>
                    <a:gd name="connsiteX2" fmla="*/ 902825 w 902826"/>
                    <a:gd name="connsiteY2" fmla="*/ 1272630 h 1938835"/>
                    <a:gd name="connsiteX3" fmla="*/ 902826 w 902826"/>
                    <a:gd name="connsiteY3" fmla="*/ 1272630 h 1938835"/>
                    <a:gd name="connsiteX4" fmla="*/ 902826 w 902826"/>
                    <a:gd name="connsiteY4" fmla="*/ 1938835 h 1938835"/>
                    <a:gd name="connsiteX5" fmla="*/ 517726 w 902826"/>
                    <a:gd name="connsiteY5" fmla="*/ 1485136 h 1938835"/>
                    <a:gd name="connsiteX6" fmla="*/ 7540 w 902826"/>
                    <a:gd name="connsiteY6" fmla="*/ 1278193 h 1938835"/>
                    <a:gd name="connsiteX7" fmla="*/ 0 w 902826"/>
                    <a:gd name="connsiteY7" fmla="*/ 1278193 h 1938835"/>
                    <a:gd name="connsiteX8" fmla="*/ 0 w 902826"/>
                    <a:gd name="connsiteY8" fmla="*/ 0 h 1938835"/>
                    <a:gd name="connsiteX0" fmla="*/ 0 w 902826"/>
                    <a:gd name="connsiteY0" fmla="*/ 0 h 1938835"/>
                    <a:gd name="connsiteX1" fmla="*/ 902825 w 902826"/>
                    <a:gd name="connsiteY1" fmla="*/ 0 h 1938835"/>
                    <a:gd name="connsiteX2" fmla="*/ 902825 w 902826"/>
                    <a:gd name="connsiteY2" fmla="*/ 1272630 h 1938835"/>
                    <a:gd name="connsiteX3" fmla="*/ 902826 w 902826"/>
                    <a:gd name="connsiteY3" fmla="*/ 1272630 h 1938835"/>
                    <a:gd name="connsiteX4" fmla="*/ 902826 w 902826"/>
                    <a:gd name="connsiteY4" fmla="*/ 1938835 h 1938835"/>
                    <a:gd name="connsiteX5" fmla="*/ 517726 w 902826"/>
                    <a:gd name="connsiteY5" fmla="*/ 1485136 h 1938835"/>
                    <a:gd name="connsiteX6" fmla="*/ 7540 w 902826"/>
                    <a:gd name="connsiteY6" fmla="*/ 1278193 h 1938835"/>
                    <a:gd name="connsiteX7" fmla="*/ 0 w 902826"/>
                    <a:gd name="connsiteY7" fmla="*/ 1278193 h 1938835"/>
                    <a:gd name="connsiteX8" fmla="*/ 0 w 902826"/>
                    <a:gd name="connsiteY8" fmla="*/ 0 h 1938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2826" h="1938835">
                      <a:moveTo>
                        <a:pt x="0" y="0"/>
                      </a:moveTo>
                      <a:lnTo>
                        <a:pt x="902825" y="0"/>
                      </a:lnTo>
                      <a:lnTo>
                        <a:pt x="902825" y="1272630"/>
                      </a:lnTo>
                      <a:lnTo>
                        <a:pt x="902826" y="1272630"/>
                      </a:lnTo>
                      <a:lnTo>
                        <a:pt x="902826" y="1938835"/>
                      </a:lnTo>
                      <a:cubicBezTo>
                        <a:pt x="744921" y="1830043"/>
                        <a:pt x="737663" y="1732824"/>
                        <a:pt x="517726" y="1485136"/>
                      </a:cubicBezTo>
                      <a:lnTo>
                        <a:pt x="7540" y="1278193"/>
                      </a:lnTo>
                      <a:lnTo>
                        <a:pt x="0" y="1278193"/>
                      </a:lnTo>
                      <a:lnTo>
                        <a:pt x="0" y="0"/>
                      </a:lnTo>
                      <a:close/>
                    </a:path>
                  </a:pathLst>
                </a:custGeom>
                <a:solidFill>
                  <a:srgbClr val="512F86"/>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2" name="TextBox 11">
                <a:extLst>
                  <a:ext uri="{FF2B5EF4-FFF2-40B4-BE49-F238E27FC236}">
                    <a16:creationId xmlns:a16="http://schemas.microsoft.com/office/drawing/2014/main" id="{FB4AB25D-E40D-6152-426D-FEAABEF0AAC0}"/>
                  </a:ext>
                </a:extLst>
              </p:cNvPr>
              <p:cNvSpPr txBox="1"/>
              <p:nvPr/>
            </p:nvSpPr>
            <p:spPr>
              <a:xfrm>
                <a:off x="184678" y="475312"/>
                <a:ext cx="914526" cy="308390"/>
              </a:xfrm>
              <a:prstGeom prst="rect">
                <a:avLst/>
              </a:prstGeom>
              <a:noFill/>
            </p:spPr>
            <p:txBody>
              <a:bodyPr wrap="square" rtlCol="0">
                <a:spAutoFit/>
              </a:bodyPr>
              <a:lstStyle/>
              <a:p>
                <a:r>
                  <a:rPr lang="en-US" sz="2700" b="1">
                    <a:solidFill>
                      <a:schemeClr val="bg1"/>
                    </a:solidFill>
                    <a:latin typeface="Times New Roman" panose="02020603050405020304" pitchFamily="18" charset="0"/>
                    <a:cs typeface="Times New Roman" panose="02020603050405020304" pitchFamily="18" charset="0"/>
                  </a:rPr>
                  <a:t>BÀI</a:t>
                </a:r>
              </a:p>
            </p:txBody>
          </p:sp>
          <p:sp>
            <p:nvSpPr>
              <p:cNvPr id="13" name="TextBox 12">
                <a:extLst>
                  <a:ext uri="{FF2B5EF4-FFF2-40B4-BE49-F238E27FC236}">
                    <a16:creationId xmlns:a16="http://schemas.microsoft.com/office/drawing/2014/main" id="{EDCE2CC5-B5A7-D410-CF3A-6763051BE922}"/>
                  </a:ext>
                </a:extLst>
              </p:cNvPr>
              <p:cNvSpPr txBox="1"/>
              <p:nvPr/>
            </p:nvSpPr>
            <p:spPr>
              <a:xfrm>
                <a:off x="1202995" y="244480"/>
                <a:ext cx="1075444" cy="518656"/>
              </a:xfrm>
              <a:prstGeom prst="rect">
                <a:avLst/>
              </a:prstGeom>
              <a:noFill/>
            </p:spPr>
            <p:txBody>
              <a:bodyPr wrap="square" rtlCol="0">
                <a:spAutoFit/>
              </a:bodyPr>
              <a:lstStyle/>
              <a:p>
                <a:pPr algn="ctr"/>
                <a:r>
                  <a:rPr lang="en-US" sz="4950" b="1">
                    <a:solidFill>
                      <a:srgbClr val="FFFF00"/>
                    </a:solidFill>
                    <a:latin typeface=".VnHelvetInsH" panose="020B7200000000000000" pitchFamily="34" charset="0"/>
                    <a:cs typeface="Times New Roman" panose="02020603050405020304" pitchFamily="18" charset="0"/>
                  </a:rPr>
                  <a:t>10</a:t>
                </a:r>
              </a:p>
            </p:txBody>
          </p:sp>
        </p:grpSp>
        <p:pic>
          <p:nvPicPr>
            <p:cNvPr id="9" name="Picture 8">
              <a:extLst>
                <a:ext uri="{FF2B5EF4-FFF2-40B4-BE49-F238E27FC236}">
                  <a16:creationId xmlns:a16="http://schemas.microsoft.com/office/drawing/2014/main" id="{AD44C7D5-C38F-940B-8F4D-7DBFA334A30E}"/>
                </a:ext>
              </a:extLst>
            </p:cNvPr>
            <p:cNvPicPr>
              <a:picLocks noChangeAspect="1"/>
            </p:cNvPicPr>
            <p:nvPr/>
          </p:nvPicPr>
          <p:blipFill>
            <a:blip r:embed="rId3"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38320" y="219453"/>
              <a:ext cx="1005316" cy="1005316"/>
            </a:xfrm>
            <a:prstGeom prst="rect">
              <a:avLst/>
            </a:prstGeom>
          </p:spPr>
        </p:pic>
        <p:sp>
          <p:nvSpPr>
            <p:cNvPr id="10" name="TextBox 9">
              <a:extLst>
                <a:ext uri="{FF2B5EF4-FFF2-40B4-BE49-F238E27FC236}">
                  <a16:creationId xmlns:a16="http://schemas.microsoft.com/office/drawing/2014/main" id="{0AB18204-EE78-3264-C0F4-A70738A7B111}"/>
                </a:ext>
              </a:extLst>
            </p:cNvPr>
            <p:cNvSpPr txBox="1"/>
            <p:nvPr/>
          </p:nvSpPr>
          <p:spPr>
            <a:xfrm>
              <a:off x="2496485" y="31084"/>
              <a:ext cx="8220239" cy="1214869"/>
            </a:xfrm>
            <a:prstGeom prst="rect">
              <a:avLst/>
            </a:prstGeom>
            <a:noFill/>
          </p:spPr>
          <p:txBody>
            <a:bodyPr wrap="square" rtlCol="0">
              <a:spAutoFit/>
            </a:bodyPr>
            <a:lstStyle/>
            <a:p>
              <a:r>
                <a:rPr lang="vi-VN" sz="3100" b="1">
                  <a:latin typeface="Times" panose="02020603050405020304" pitchFamily="18" charset="0"/>
                  <a:cs typeface="Times" panose="02020603050405020304" pitchFamily="18" charset="0"/>
                </a:rPr>
                <a:t>NÓI VÀ NGHE. THẢO LUẬN VỀ MỘT VẤN ĐỀ TRONG ĐỜI SỐNG PHÙ HỢP VỚI LỨA TUỔI (Ý THỨC TRÁCH NHIỆM VỚI CỘNG ĐỒNG CỦA HỌC SINH)</a:t>
              </a:r>
              <a:endParaRPr lang="en-US" sz="3100">
                <a:latin typeface="Times" panose="02020603050405020304" pitchFamily="18" charset="0"/>
                <a:cs typeface="Times" panose="02020603050405020304" pitchFamily="18" charset="0"/>
              </a:endParaRPr>
            </a:p>
          </p:txBody>
        </p:sp>
      </p:grpSp>
    </p:spTree>
    <p:extLst>
      <p:ext uri="{BB962C8B-B14F-4D97-AF65-F5344CB8AC3E}">
        <p14:creationId xmlns:p14="http://schemas.microsoft.com/office/powerpoint/2010/main" val="173911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2562" y="232758"/>
            <a:ext cx="11711353" cy="1213657"/>
          </a:xfrm>
          <a:prstGeom prst="round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vi-VN" sz="2600" b="1">
                <a:solidFill>
                  <a:schemeClr val="tx1"/>
                </a:solidFill>
                <a:latin typeface="Times" panose="02020603050405020304" pitchFamily="18" charset="0"/>
                <a:cs typeface="Times" panose="02020603050405020304" pitchFamily="18" charset="0"/>
              </a:rPr>
              <a:t>NÓI VÀ NGHE. THẢO LUẬN VỀ MỘT VẤN ĐỀ TRONG ĐỜI SỐNG PHÙ HỢP VỚI LỨA TUỔI (Ý THỨC TRÁCH NHIỆM VỚI CỘNG ĐỒNG CỦA HỌC SINH)</a:t>
            </a:r>
            <a:endParaRPr lang="en-US" sz="2600">
              <a:solidFill>
                <a:schemeClr val="tx1"/>
              </a:solidFill>
              <a:latin typeface="Times" panose="02020603050405020304" pitchFamily="18" charset="0"/>
              <a:cs typeface="Times"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65760" y="1446415"/>
            <a:ext cx="5469775" cy="1569660"/>
          </a:xfrm>
          <a:prstGeom prst="rect">
            <a:avLst/>
          </a:prstGeom>
          <a:noFill/>
        </p:spPr>
        <p:txBody>
          <a:bodyPr wrap="square" rtlCol="0">
            <a:spAutoFit/>
          </a:bodyPr>
          <a:lstStyle/>
          <a:p>
            <a:endParaRPr lang="en-US" sz="3200" b="1">
              <a:latin typeface="Times New Roman" panose="02020603050405020304" pitchFamily="18" charset="0"/>
              <a:cs typeface="Times New Roman" panose="02020603050405020304" pitchFamily="18" charset="0"/>
            </a:endParaRPr>
          </a:p>
          <a:p>
            <a:r>
              <a:rPr lang="pt-BR" sz="3200" b="1">
                <a:latin typeface="Times" panose="02020603050405020304" pitchFamily="18" charset="0"/>
                <a:cs typeface="Times" panose="02020603050405020304" pitchFamily="18" charset="0"/>
              </a:rPr>
              <a:t>I. YÊU CẦU CỦA BÀI THẢO LUẬN</a:t>
            </a:r>
            <a:endParaRPr lang="en-US" sz="320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0019957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286000" y="457200"/>
            <a:ext cx="8229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en-US" sz="2800" b="1">
                <a:latin typeface="Times New Roman" panose="02020603050405020304" pitchFamily="18" charset="0"/>
                <a:cs typeface="Times New Roman" panose="02020603050405020304" pitchFamily="18" charset="0"/>
              </a:rPr>
              <a:t>PHIẾU HỌC TẬP SỐ 1: Xác định đề tài, người nghe, mục đích, thời gian và không gian nói</a:t>
            </a:r>
            <a:endParaRPr lang="en-US" altLang="en-US" sz="2800" b="1">
              <a:latin typeface="Times New Roman" panose="02020603050405020304" pitchFamily="18" charset="0"/>
              <a:cs typeface="Times New Roman" panose="02020603050405020304" pitchFamily="18" charset="0"/>
            </a:endParaRPr>
          </a:p>
          <a:p>
            <a:pPr>
              <a:spcBef>
                <a:spcPct val="0"/>
              </a:spcBef>
              <a:buFontTx/>
              <a:buNone/>
            </a:pPr>
            <a:endParaRPr lang="en-US" altLang="en-US" sz="2800" b="1">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nvGraphicFramePr>
        <p:xfrm>
          <a:off x="1624013" y="2243138"/>
          <a:ext cx="9144000" cy="2987676"/>
        </p:xfrm>
        <a:graphic>
          <a:graphicData uri="http://schemas.openxmlformats.org/drawingml/2006/table">
            <a:tbl>
              <a:tblPr firstRow="1" firstCol="1" bandRow="1">
                <a:tableStyleId>{5C22544A-7EE6-4342-B048-85BDC9FD1C3A}</a:tableStyleId>
              </a:tblPr>
              <a:tblGrid>
                <a:gridCol w="3328821">
                  <a:extLst>
                    <a:ext uri="{9D8B030D-6E8A-4147-A177-3AD203B41FA5}">
                      <a16:colId xmlns:a16="http://schemas.microsoft.com/office/drawing/2014/main" val="20000"/>
                    </a:ext>
                  </a:extLst>
                </a:gridCol>
                <a:gridCol w="5815179">
                  <a:extLst>
                    <a:ext uri="{9D8B030D-6E8A-4147-A177-3AD203B41FA5}">
                      <a16:colId xmlns:a16="http://schemas.microsoft.com/office/drawing/2014/main" val="20001"/>
                    </a:ext>
                  </a:extLst>
                </a:gridCol>
              </a:tblGrid>
              <a:tr h="426811">
                <a:tc>
                  <a:txBody>
                    <a:bodyPr/>
                    <a:lstStyle/>
                    <a:p>
                      <a:pPr>
                        <a:spcAft>
                          <a:spcPts val="0"/>
                        </a:spcAft>
                      </a:pPr>
                      <a:r>
                        <a:rPr lang="pt-BR" sz="2800">
                          <a:solidFill>
                            <a:schemeClr val="tx1"/>
                          </a:solidFill>
                          <a:effectLst/>
                          <a:latin typeface="Times New Roman" panose="02020603050405020304" pitchFamily="18" charset="0"/>
                          <a:cs typeface="Times New Roman" panose="02020603050405020304" pitchFamily="18" charset="0"/>
                        </a:rPr>
                        <a:t>Đề tài</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spcAft>
                          <a:spcPts val="0"/>
                        </a:spcAft>
                      </a:pPr>
                      <a:r>
                        <a:rPr lang="pt-BR"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0"/>
                  </a:ext>
                </a:extLst>
              </a:tr>
              <a:tr h="426811">
                <a:tc>
                  <a:txBody>
                    <a:bodyPr/>
                    <a:lstStyle/>
                    <a:p>
                      <a:pPr>
                        <a:spcAft>
                          <a:spcPts val="0"/>
                        </a:spcAft>
                      </a:pPr>
                      <a:r>
                        <a:rPr lang="pt-BR" sz="2800">
                          <a:solidFill>
                            <a:schemeClr val="tx1"/>
                          </a:solidFill>
                          <a:effectLst/>
                          <a:latin typeface="Times New Roman" panose="02020603050405020304" pitchFamily="18" charset="0"/>
                          <a:cs typeface="Times New Roman" panose="02020603050405020304" pitchFamily="18" charset="0"/>
                        </a:rPr>
                        <a:t>Mục đích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spcAft>
                          <a:spcPts val="0"/>
                        </a:spcAft>
                      </a:pPr>
                      <a:r>
                        <a:rPr lang="pt-BR"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1"/>
                  </a:ext>
                </a:extLst>
              </a:tr>
              <a:tr h="426811">
                <a:tc>
                  <a:txBody>
                    <a:bodyPr/>
                    <a:lstStyle/>
                    <a:p>
                      <a:pPr>
                        <a:spcAft>
                          <a:spcPts val="0"/>
                        </a:spcAft>
                      </a:pPr>
                      <a:r>
                        <a:rPr lang="pt-BR" sz="2800">
                          <a:solidFill>
                            <a:schemeClr val="tx1"/>
                          </a:solidFill>
                          <a:effectLst/>
                          <a:latin typeface="Times New Roman" panose="02020603050405020304" pitchFamily="18" charset="0"/>
                          <a:cs typeface="Times New Roman" panose="02020603050405020304" pitchFamily="18" charset="0"/>
                        </a:rPr>
                        <a:t>Người nghe</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spcAft>
                          <a:spcPts val="0"/>
                        </a:spcAft>
                      </a:pPr>
                      <a:r>
                        <a:rPr lang="pt-BR"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2"/>
                  </a:ext>
                </a:extLst>
              </a:tr>
              <a:tr h="426811">
                <a:tc>
                  <a:txBody>
                    <a:bodyPr/>
                    <a:lstStyle/>
                    <a:p>
                      <a:pPr>
                        <a:spcAft>
                          <a:spcPts val="0"/>
                        </a:spcAft>
                      </a:pPr>
                      <a:r>
                        <a:rPr lang="pt-BR" sz="2800">
                          <a:solidFill>
                            <a:schemeClr val="tx1"/>
                          </a:solidFill>
                          <a:effectLst/>
                          <a:latin typeface="Times New Roman" panose="02020603050405020304" pitchFamily="18" charset="0"/>
                          <a:cs typeface="Times New Roman" panose="02020603050405020304" pitchFamily="18" charset="0"/>
                        </a:rPr>
                        <a:t>Địa điểm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spcAft>
                          <a:spcPts val="0"/>
                        </a:spcAft>
                      </a:pPr>
                      <a:r>
                        <a:rPr lang="pt-BR"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3"/>
                  </a:ext>
                </a:extLst>
              </a:tr>
              <a:tr h="1280432">
                <a:tc>
                  <a:txBody>
                    <a:bodyPr/>
                    <a:lstStyle/>
                    <a:p>
                      <a:pPr>
                        <a:spcAft>
                          <a:spcPts val="0"/>
                        </a:spcAft>
                      </a:pPr>
                      <a:r>
                        <a:rPr lang="pt-BR" sz="2800">
                          <a:solidFill>
                            <a:schemeClr val="tx1"/>
                          </a:solidFill>
                          <a:effectLst/>
                          <a:latin typeface="Times New Roman" panose="02020603050405020304" pitchFamily="18" charset="0"/>
                          <a:cs typeface="Times New Roman" panose="02020603050405020304" pitchFamily="18" charset="0"/>
                        </a:rPr>
                        <a:t>Thời gian trình bày bài nói.</a:t>
                      </a:r>
                      <a:endParaRPr lang="en-US" sz="2800">
                        <a:solidFill>
                          <a:schemeClr val="tx1"/>
                        </a:solidFill>
                        <a:effectLst/>
                        <a:latin typeface="Times New Roman" panose="02020603050405020304" pitchFamily="18" charset="0"/>
                        <a:cs typeface="Times New Roman" panose="02020603050405020304" pitchFamily="18" charset="0"/>
                      </a:endParaRPr>
                    </a:p>
                    <a:p>
                      <a:pPr>
                        <a:spcAft>
                          <a:spcPts val="0"/>
                        </a:spcAft>
                      </a:pPr>
                      <a:r>
                        <a:rPr lang="pt-BR"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tc>
                  <a:txBody>
                    <a:bodyPr/>
                    <a:lstStyle/>
                    <a:p>
                      <a:pPr>
                        <a:spcAft>
                          <a:spcPts val="0"/>
                        </a:spcAft>
                      </a:pPr>
                      <a:r>
                        <a:rPr lang="pt-BR"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0462395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06031222"/>
              </p:ext>
            </p:extLst>
          </p:nvPr>
        </p:nvGraphicFramePr>
        <p:xfrm>
          <a:off x="123092" y="104451"/>
          <a:ext cx="11966331" cy="6768656"/>
        </p:xfrm>
        <a:graphic>
          <a:graphicData uri="http://schemas.openxmlformats.org/drawingml/2006/table">
            <a:tbl>
              <a:tblPr firstRow="1" firstCol="1" bandRow="1">
                <a:tableStyleId>{5C22544A-7EE6-4342-B048-85BDC9FD1C3A}</a:tableStyleId>
              </a:tblPr>
              <a:tblGrid>
                <a:gridCol w="2804746">
                  <a:extLst>
                    <a:ext uri="{9D8B030D-6E8A-4147-A177-3AD203B41FA5}">
                      <a16:colId xmlns:a16="http://schemas.microsoft.com/office/drawing/2014/main" val="3818943829"/>
                    </a:ext>
                  </a:extLst>
                </a:gridCol>
                <a:gridCol w="9161585">
                  <a:extLst>
                    <a:ext uri="{9D8B030D-6E8A-4147-A177-3AD203B41FA5}">
                      <a16:colId xmlns:a16="http://schemas.microsoft.com/office/drawing/2014/main" val="2429720404"/>
                    </a:ext>
                  </a:extLst>
                </a:gridCol>
              </a:tblGrid>
              <a:tr h="164465">
                <a:tc>
                  <a:txBody>
                    <a:bodyPr/>
                    <a:lstStyle/>
                    <a:p>
                      <a:pPr algn="l">
                        <a:lnSpc>
                          <a:spcPct val="100000"/>
                        </a:lnSpc>
                        <a:spcAft>
                          <a:spcPts val="0"/>
                        </a:spcAft>
                      </a:pPr>
                      <a:r>
                        <a:rPr lang="pt-BR" sz="3200">
                          <a:solidFill>
                            <a:schemeClr val="tx1"/>
                          </a:solidFill>
                          <a:effectLst/>
                          <a:latin typeface="Times New Roman" panose="02020603050405020304" pitchFamily="18" charset="0"/>
                          <a:cs typeface="Times New Roman" panose="02020603050405020304" pitchFamily="18" charset="0"/>
                        </a:rPr>
                        <a:t>Đề tài</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spcAft>
                          <a:spcPts val="0"/>
                        </a:spcAft>
                        <a:tabLst>
                          <a:tab pos="90170" algn="l"/>
                          <a:tab pos="180340" algn="l"/>
                        </a:tabLst>
                      </a:pPr>
                      <a:r>
                        <a:rPr lang="vi-VN" sz="32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 bày được ý kiến về một </a:t>
                      </a:r>
                      <a:r>
                        <a:rPr lang="en-US" sz="32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 đề trong đời sống phù hợp với lứa tuổi( ý thức trách nhiệm với cộng đồng học sinh)</a:t>
                      </a:r>
                      <a:endParaRPr lang="en-US" sz="32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884991099"/>
                  </a:ext>
                </a:extLst>
              </a:tr>
              <a:tr h="0">
                <a:tc>
                  <a:txBody>
                    <a:bodyPr/>
                    <a:lstStyle/>
                    <a:p>
                      <a:pPr algn="l">
                        <a:lnSpc>
                          <a:spcPct val="100000"/>
                        </a:lnSpc>
                        <a:spcAft>
                          <a:spcPts val="0"/>
                        </a:spcAft>
                      </a:pPr>
                      <a:r>
                        <a:rPr lang="pt-BR" sz="3200">
                          <a:solidFill>
                            <a:schemeClr val="tx1"/>
                          </a:solidFill>
                          <a:effectLst/>
                          <a:latin typeface="Times New Roman" panose="02020603050405020304" pitchFamily="18" charset="0"/>
                          <a:cs typeface="Times New Roman" panose="02020603050405020304" pitchFamily="18" charset="0"/>
                        </a:rPr>
                        <a:t>Mục đích  </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marR="6350" indent="12700" algn="just">
                        <a:lnSpc>
                          <a:spcPct val="134000"/>
                        </a:lnSpc>
                        <a:spcAft>
                          <a:spcPts val="0"/>
                        </a:spcAft>
                      </a:pPr>
                      <a:r>
                        <a:rPr lang="en-US" sz="320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Để những người tham gia thảo luận cùng hiểu đúng bản chất của vấn đề, tạo được sự đồng thuận, từ đó có thái độ và hành động phù hợp. </a:t>
                      </a:r>
                      <a:endParaRPr lang="en-US" sz="32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855894285"/>
                  </a:ext>
                </a:extLst>
              </a:tr>
              <a:tr h="0">
                <a:tc>
                  <a:txBody>
                    <a:bodyPr/>
                    <a:lstStyle/>
                    <a:p>
                      <a:pPr algn="l">
                        <a:lnSpc>
                          <a:spcPct val="100000"/>
                        </a:lnSpc>
                        <a:spcAft>
                          <a:spcPts val="0"/>
                        </a:spcAft>
                      </a:pPr>
                      <a:r>
                        <a:rPr lang="pt-BR" sz="3200">
                          <a:solidFill>
                            <a:schemeClr val="tx1"/>
                          </a:solidFill>
                          <a:effectLst/>
                          <a:latin typeface="Times New Roman" panose="02020603050405020304" pitchFamily="18" charset="0"/>
                          <a:cs typeface="Times New Roman" panose="02020603050405020304" pitchFamily="18" charset="0"/>
                        </a:rPr>
                        <a:t>Người nghe</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spcAft>
                          <a:spcPts val="0"/>
                        </a:spcAft>
                      </a:pP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thành viên tham gia cuộc thảo luận và những người tham dự buổi thảo luận </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a:t>
                      </a:r>
                      <a:r>
                        <a:rPr lang="vi-VN"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muốn hiểu thêm về vấn đề</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825262170"/>
                  </a:ext>
                </a:extLst>
              </a:tr>
              <a:tr h="0">
                <a:tc>
                  <a:txBody>
                    <a:bodyPr/>
                    <a:lstStyle/>
                    <a:p>
                      <a:pPr algn="l">
                        <a:lnSpc>
                          <a:spcPct val="100000"/>
                        </a:lnSpc>
                        <a:spcAft>
                          <a:spcPts val="0"/>
                        </a:spcAft>
                      </a:pPr>
                      <a:r>
                        <a:rPr lang="pt-BR" sz="3200">
                          <a:solidFill>
                            <a:schemeClr val="tx1"/>
                          </a:solidFill>
                          <a:effectLst/>
                          <a:latin typeface="Times New Roman" panose="02020603050405020304" pitchFamily="18" charset="0"/>
                          <a:cs typeface="Times New Roman" panose="02020603050405020304" pitchFamily="18" charset="0"/>
                        </a:rPr>
                        <a:t>Địa điểm </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spcAft>
                          <a:spcPts val="0"/>
                        </a:spcAft>
                      </a:pPr>
                      <a:r>
                        <a:rPr lang="pt-BR"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 lớp học, trong gia đình, trong buổi trò chuyện với bạn bè. ...</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047334244"/>
                  </a:ext>
                </a:extLst>
              </a:tr>
              <a:tr h="0">
                <a:tc>
                  <a:txBody>
                    <a:bodyPr/>
                    <a:lstStyle/>
                    <a:p>
                      <a:pPr algn="l">
                        <a:lnSpc>
                          <a:spcPct val="100000"/>
                        </a:lnSpc>
                        <a:spcAft>
                          <a:spcPts val="0"/>
                        </a:spcAft>
                      </a:pPr>
                      <a:r>
                        <a:rPr lang="pt-BR" sz="3200">
                          <a:solidFill>
                            <a:schemeClr val="tx1"/>
                          </a:solidFill>
                          <a:effectLst/>
                          <a:latin typeface="Times New Roman" panose="02020603050405020304" pitchFamily="18" charset="0"/>
                          <a:cs typeface="Times New Roman" panose="02020603050405020304" pitchFamily="18" charset="0"/>
                        </a:rPr>
                        <a:t>Thời gian trình bày bài nói.</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spcAft>
                          <a:spcPts val="0"/>
                        </a:spcAft>
                      </a:pPr>
                      <a:r>
                        <a:rPr lang="pt-BR"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 bày bài nói trong khoảng năm đến bẩy phút.</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2539215505"/>
                  </a:ext>
                </a:extLst>
              </a:tr>
            </a:tbl>
          </a:graphicData>
        </a:graphic>
      </p:graphicFrame>
    </p:spTree>
    <p:extLst>
      <p:ext uri="{BB962C8B-B14F-4D97-AF65-F5344CB8AC3E}">
        <p14:creationId xmlns:p14="http://schemas.microsoft.com/office/powerpoint/2010/main" val="99799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2562" y="232758"/>
            <a:ext cx="11711353" cy="1213657"/>
          </a:xfrm>
          <a:prstGeom prst="roundRect">
            <a:avLst/>
          </a:prstGeom>
          <a:solidFill>
            <a:schemeClr val="accent5">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vi-VN" sz="2600" b="1">
                <a:solidFill>
                  <a:schemeClr val="tx1"/>
                </a:solidFill>
                <a:latin typeface="Times" panose="02020603050405020304" pitchFamily="18" charset="0"/>
                <a:cs typeface="Times" panose="02020603050405020304" pitchFamily="18" charset="0"/>
              </a:rPr>
              <a:t>NÓI VÀ NGHE. THẢO LUẬN VỀ MỘT VẤN ĐỀ TRONG ĐỜI SỐNG PHÙ HỢP VỚI LỨA TUỔI (Ý THỨC TRÁCH NHIỆM VỚI CỘNG ĐỒNG CỦA HỌC SINH)</a:t>
            </a:r>
            <a:endParaRPr lang="en-US" sz="2600">
              <a:solidFill>
                <a:schemeClr val="tx1"/>
              </a:solidFill>
              <a:latin typeface="Times" panose="02020603050405020304" pitchFamily="18" charset="0"/>
              <a:cs typeface="Times"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65760" y="1446415"/>
            <a:ext cx="5469775" cy="3046988"/>
          </a:xfrm>
          <a:prstGeom prst="rect">
            <a:avLst/>
          </a:prstGeom>
          <a:noFill/>
        </p:spPr>
        <p:txBody>
          <a:bodyPr wrap="square" rtlCol="0">
            <a:spAutoFit/>
          </a:bodyPr>
          <a:lstStyle/>
          <a:p>
            <a:endParaRPr lang="en-US" sz="3200" b="1">
              <a:latin typeface="Times New Roman" panose="02020603050405020304" pitchFamily="18" charset="0"/>
              <a:cs typeface="Times New Roman" panose="02020603050405020304" pitchFamily="18" charset="0"/>
            </a:endParaRPr>
          </a:p>
          <a:p>
            <a:r>
              <a:rPr lang="pt-BR" sz="3200" b="1">
                <a:latin typeface="Times" panose="02020603050405020304" pitchFamily="18" charset="0"/>
                <a:cs typeface="Times" panose="02020603050405020304" pitchFamily="18" charset="0"/>
              </a:rPr>
              <a:t>I. YÊU CẦU CỦA BÀI THẢO LUẬN</a:t>
            </a:r>
          </a:p>
          <a:p>
            <a:r>
              <a:rPr lang="en-US" sz="3200" b="1">
                <a:latin typeface="Times" panose="02020603050405020304" pitchFamily="18" charset="0"/>
                <a:cs typeface="Times" panose="02020603050405020304" pitchFamily="18" charset="0"/>
              </a:rPr>
              <a:t>II.</a:t>
            </a:r>
            <a:r>
              <a:rPr lang="en-US" sz="3200">
                <a:latin typeface="Times" panose="02020603050405020304" pitchFamily="18" charset="0"/>
                <a:cs typeface="Times" panose="02020603050405020304" pitchFamily="18" charset="0"/>
              </a:rPr>
              <a:t> </a:t>
            </a:r>
            <a:r>
              <a:rPr lang="en-US" sz="3200" b="1">
                <a:latin typeface="Times" panose="02020603050405020304" pitchFamily="18" charset="0"/>
                <a:cs typeface="Times" panose="02020603050405020304" pitchFamily="18" charset="0"/>
              </a:rPr>
              <a:t>CHUẨN BỊ TRƯỚC KHI THẢO LUẬN</a:t>
            </a:r>
            <a:endParaRPr lang="en-US" sz="3200">
              <a:latin typeface="Times" panose="02020603050405020304" pitchFamily="18" charset="0"/>
              <a:cs typeface="Times" panose="02020603050405020304" pitchFamily="18" charset="0"/>
            </a:endParaRPr>
          </a:p>
          <a:p>
            <a:pPr marL="571500" indent="-571500">
              <a:buAutoNum type="romanUcPeriod"/>
            </a:pPr>
            <a:endParaRPr lang="en-US" sz="320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2134453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Rounded Rectangle 1"/>
          <p:cNvSpPr/>
          <p:nvPr/>
        </p:nvSpPr>
        <p:spPr>
          <a:xfrm>
            <a:off x="3297115" y="1723292"/>
            <a:ext cx="8370277" cy="368397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3200">
                <a:latin typeface="Times" panose="02020603050405020304" pitchFamily="18" charset="0"/>
                <a:cs typeface="Times" panose="02020603050405020304" pitchFamily="18" charset="0"/>
              </a:rPr>
              <a:t>+ Học sinh có cần quan tâm đến những vấn đề lớn lao của đất nước?</a:t>
            </a:r>
            <a:endParaRPr lang="en-US" sz="3200">
              <a:latin typeface="Times" panose="02020603050405020304" pitchFamily="18" charset="0"/>
              <a:cs typeface="Times" panose="02020603050405020304" pitchFamily="18" charset="0"/>
            </a:endParaRPr>
          </a:p>
          <a:p>
            <a:r>
              <a:rPr lang="vi-VN" sz="3200">
                <a:latin typeface="Times" panose="02020603050405020304" pitchFamily="18" charset="0"/>
                <a:cs typeface="Times" panose="02020603050405020304" pitchFamily="18" charset="0"/>
              </a:rPr>
              <a:t>+ Học sinh có trách nhiệm như thế nào với vấn đề trật tự an toàn giao thông?</a:t>
            </a:r>
            <a:endParaRPr lang="en-US" sz="3200">
              <a:latin typeface="Times" panose="02020603050405020304" pitchFamily="18" charset="0"/>
              <a:cs typeface="Times" panose="02020603050405020304" pitchFamily="18" charset="0"/>
            </a:endParaRPr>
          </a:p>
          <a:p>
            <a:r>
              <a:rPr lang="vi-VN" sz="3200">
                <a:latin typeface="Times" panose="02020603050405020304" pitchFamily="18" charset="0"/>
                <a:cs typeface="Times" panose="02020603050405020304" pitchFamily="18" charset="0"/>
              </a:rPr>
              <a:t>+ Học sinh cần làm gì để góp phần giữ gìn tiếng nói của dân tộc?</a:t>
            </a:r>
            <a:endParaRPr lang="en-US" sz="3200">
              <a:latin typeface="Times" panose="02020603050405020304" pitchFamily="18" charset="0"/>
              <a:cs typeface="Times" panose="02020603050405020304" pitchFamily="18" charset="0"/>
            </a:endParaRPr>
          </a:p>
        </p:txBody>
      </p:sp>
      <p:sp>
        <p:nvSpPr>
          <p:cNvPr id="3" name="Oval 2"/>
          <p:cNvSpPr/>
          <p:nvPr/>
        </p:nvSpPr>
        <p:spPr>
          <a:xfrm>
            <a:off x="501161" y="1380392"/>
            <a:ext cx="2795953" cy="42378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panose="02020603050405020304" pitchFamily="18" charset="0"/>
                <a:cs typeface="Times" panose="02020603050405020304" pitchFamily="18" charset="0"/>
              </a:rPr>
              <a:t>T</a:t>
            </a:r>
            <a:r>
              <a:rPr lang="vi-VN" sz="3200">
                <a:solidFill>
                  <a:schemeClr val="tx1"/>
                </a:solidFill>
                <a:latin typeface="Times" panose="02020603050405020304" pitchFamily="18" charset="0"/>
                <a:cs typeface="Times" panose="02020603050405020304" pitchFamily="18" charset="0"/>
              </a:rPr>
              <a:t>ham khảo thêm một số đề tài sau để lựa chọn:</a:t>
            </a:r>
            <a:endParaRPr lang="en-US" sz="3200">
              <a:solidFill>
                <a:schemeClr val="tx1"/>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5403511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426851C-5B04-67C0-9BCB-40EB3C4675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1318" y="-225644"/>
            <a:ext cx="8374842" cy="5995687"/>
          </a:xfrm>
          <a:prstGeom prst="rect">
            <a:avLst/>
          </a:prstGeom>
        </p:spPr>
      </p:pic>
      <p:sp>
        <p:nvSpPr>
          <p:cNvPr id="2" name="Rounded Rectangle 1"/>
          <p:cNvSpPr/>
          <p:nvPr/>
        </p:nvSpPr>
        <p:spPr>
          <a:xfrm>
            <a:off x="1380393" y="1301262"/>
            <a:ext cx="9047284" cy="3367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a:latin typeface="Times" panose="02020603050405020304" pitchFamily="18" charset="0"/>
                <a:cs typeface="Times" panose="02020603050405020304" pitchFamily="18" charset="0"/>
              </a:rPr>
              <a:t>Sau khi thống nhất đề tài, mỗi cá nhân tự tìm hiểu, tham khảo thêm những tài liệu có liên quan, ghi chép nhanh các ý nảy sinh trong quá trình suy nghĩ để chuẩn bị phát biểu ý kiến thảo luận</a:t>
            </a:r>
            <a:endParaRPr lang="en-US" sz="320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7507998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1164</TotalTime>
  <Words>2772</Words>
  <Application>Microsoft Office PowerPoint</Application>
  <PresentationFormat>Widescreen</PresentationFormat>
  <Paragraphs>170</Paragraphs>
  <Slides>29</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等线</vt:lpstr>
      <vt:lpstr>.VnHelvetInsH</vt:lpstr>
      <vt:lpstr>Arial</vt:lpstr>
      <vt:lpstr>Calibri</vt:lpstr>
      <vt:lpstr>Corbel</vt:lpstr>
      <vt:lpstr>Times</vt:lpstr>
      <vt:lpstr>Times New Roman</vt:lpstr>
      <vt:lpstr>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van tien [gv]</dc:creator>
  <cp:lastModifiedBy>nhatanh phankhac</cp:lastModifiedBy>
  <cp:revision>123</cp:revision>
  <dcterms:created xsi:type="dcterms:W3CDTF">2023-03-14T22:21:51Z</dcterms:created>
  <dcterms:modified xsi:type="dcterms:W3CDTF">2024-11-14T01:04:15Z</dcterms:modified>
</cp:coreProperties>
</file>