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9"/>
  </p:notesMasterIdLst>
  <p:sldIdLst>
    <p:sldId id="264" r:id="rId3"/>
    <p:sldId id="266" r:id="rId4"/>
    <p:sldId id="256" r:id="rId5"/>
    <p:sldId id="260" r:id="rId6"/>
    <p:sldId id="258" r:id="rId7"/>
    <p:sldId id="314" r:id="rId8"/>
    <p:sldId id="268" r:id="rId9"/>
    <p:sldId id="291" r:id="rId10"/>
    <p:sldId id="315" r:id="rId11"/>
    <p:sldId id="288" r:id="rId12"/>
    <p:sldId id="316" r:id="rId13"/>
    <p:sldId id="262" r:id="rId14"/>
    <p:sldId id="317" r:id="rId15"/>
    <p:sldId id="278" r:id="rId16"/>
    <p:sldId id="318" r:id="rId17"/>
    <p:sldId id="320" r:id="rId18"/>
    <p:sldId id="321" r:id="rId19"/>
    <p:sldId id="269" r:id="rId20"/>
    <p:sldId id="322" r:id="rId21"/>
    <p:sldId id="323" r:id="rId22"/>
    <p:sldId id="324" r:id="rId23"/>
    <p:sldId id="326" r:id="rId24"/>
    <p:sldId id="325" r:id="rId25"/>
    <p:sldId id="327" r:id="rId26"/>
    <p:sldId id="261" r:id="rId27"/>
    <p:sldId id="270" r:id="rId28"/>
    <p:sldId id="271" r:id="rId29"/>
    <p:sldId id="259" r:id="rId30"/>
    <p:sldId id="328" r:id="rId31"/>
    <p:sldId id="329" r:id="rId32"/>
    <p:sldId id="281" r:id="rId33"/>
    <p:sldId id="330" r:id="rId34"/>
    <p:sldId id="282" r:id="rId35"/>
    <p:sldId id="331" r:id="rId36"/>
    <p:sldId id="283" r:id="rId37"/>
    <p:sldId id="265" r:id="rId38"/>
  </p:sldIdLst>
  <p:sldSz cx="18288000" cy="10287000"/>
  <p:notesSz cx="6858000" cy="9144000"/>
  <p:embeddedFontLst>
    <p:embeddedFont>
      <p:font typeface="Cambria Math" panose="02040503050406030204" pitchFamily="18" charset="0"/>
      <p:regular r:id="rId40"/>
    </p:embeddedFont>
    <p:embeddedFont>
      <p:font typeface="Maven Pro ExtraBold" panose="020B0604020202020204" charset="0"/>
      <p:bold r:id="rId41"/>
    </p:embeddedFont>
    <p:embeddedFont>
      <p:font typeface="Open Sans" panose="020B0606030504020204" pitchFamily="3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2</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3/10/2025</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10" Type="http://schemas.openxmlformats.org/officeDocument/2006/relationships/image" Target="../media/image2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image" Target="../media/image33.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15" Type="http://schemas.openxmlformats.org/officeDocument/2006/relationships/image" Target="../media/image37.png"/><Relationship Id="rId4" Type="http://schemas.openxmlformats.org/officeDocument/2006/relationships/image" Target="../media/image18.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5.xml"/><Relationship Id="rId3" Type="http://schemas.openxmlformats.org/officeDocument/2006/relationships/slideLayout" Target="../slideLayouts/slideLayout12.xml"/><Relationship Id="rId7" Type="http://schemas.openxmlformats.org/officeDocument/2006/relationships/slide" Target="slide2.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3.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3.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8.svg"/><Relationship Id="rId10" Type="http://schemas.openxmlformats.org/officeDocument/2006/relationships/image" Target="../media/image6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4.svg"/><Relationship Id="rId7" Type="http://schemas.openxmlformats.org/officeDocument/2006/relationships/image" Target="../media/image2.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110.png"/><Relationship Id="rId16"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5" Type="http://schemas.openxmlformats.org/officeDocument/2006/relationships/image" Target="../media/image150.png"/><Relationship Id="rId4" Type="http://schemas.microsoft.com/office/2007/relationships/hdphoto" Target="../media/hdphoto1.wdp"/><Relationship Id="rId1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sv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14" Type="http://schemas.openxmlformats.org/officeDocument/2006/relationships/image" Target="../media/image18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220.png"/><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2" name="Group 2"/>
          <p:cNvGrpSpPr/>
          <p:nvPr/>
        </p:nvGrpSpPr>
        <p:grpSpPr>
          <a:xfrm>
            <a:off x="1081899" y="1028700"/>
            <a:ext cx="16124202" cy="6248401"/>
            <a:chOff x="0" y="0"/>
            <a:chExt cx="4545209" cy="2161651"/>
          </a:xfrm>
        </p:grpSpPr>
        <p:sp>
          <p:nvSpPr>
            <p:cNvPr id="3" name="Freeform 3"/>
            <p:cNvSpPr/>
            <p:nvPr/>
          </p:nvSpPr>
          <p:spPr>
            <a:xfrm>
              <a:off x="0" y="0"/>
              <a:ext cx="4545209" cy="2161651"/>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6C3428"/>
            </a:solidFill>
            <a:ln w="38100" cap="sq">
              <a:solidFill>
                <a:srgbClr val="ECB6A9"/>
              </a:solidFill>
              <a:prstDash val="solid"/>
              <a:miter/>
            </a:ln>
          </p:spPr>
        </p:sp>
        <p:sp>
          <p:nvSpPr>
            <p:cNvPr id="4"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305355" y="6804254"/>
            <a:ext cx="1823408" cy="1541609"/>
          </a:xfrm>
          <a:custGeom>
            <a:avLst/>
            <a:gdLst/>
            <a:ahLst/>
            <a:cxnLst/>
            <a:rect l="l" t="t" r="r" b="b"/>
            <a:pathLst>
              <a:path w="1823408" h="1541609">
                <a:moveTo>
                  <a:pt x="0" y="0"/>
                </a:moveTo>
                <a:lnTo>
                  <a:pt x="1823409" y="0"/>
                </a:lnTo>
                <a:lnTo>
                  <a:pt x="1823409"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6406712" y="417137"/>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Rectangle 11"/>
          <p:cNvSpPr/>
          <p:nvPr/>
        </p:nvSpPr>
        <p:spPr>
          <a:xfrm>
            <a:off x="1562100" y="1909333"/>
            <a:ext cx="15163800" cy="3554819"/>
          </a:xfrm>
          <a:prstGeom prst="rect">
            <a:avLst/>
          </a:prstGeom>
        </p:spPr>
        <p:txBody>
          <a:bodyPr wrap="square">
            <a:spAutoFit/>
          </a:bodyPr>
          <a:lstStyle/>
          <a:p>
            <a:pPr lvl="0" algn="ctr">
              <a:lnSpc>
                <a:spcPct val="150000"/>
              </a:lnSpc>
              <a:buClr>
                <a:srgbClr val="006331"/>
              </a:buClr>
              <a:buSzPts val="3500"/>
              <a:defRPr/>
            </a:pPr>
            <a:r>
              <a:rPr lang="en-US" sz="7500" b="1" kern="0" dirty="0">
                <a:solidFill>
                  <a:srgbClr val="FFFF00"/>
                </a:solidFill>
                <a:latin typeface="Arial"/>
                <a:cs typeface="Modak"/>
                <a:sym typeface="Modak"/>
              </a:rPr>
              <a:t>CHÀO MỪNG CÁC EM </a:t>
            </a:r>
            <a:br>
              <a:rPr lang="en-US" sz="7500" b="1" kern="0" dirty="0">
                <a:solidFill>
                  <a:srgbClr val="FFFF00"/>
                </a:solidFill>
                <a:latin typeface="Arial"/>
                <a:cs typeface="Modak"/>
                <a:sym typeface="Modak"/>
              </a:rPr>
            </a:br>
            <a:r>
              <a:rPr lang="en-US" sz="7500" b="1" kern="0" dirty="0">
                <a:solidFill>
                  <a:srgbClr val="FFFF00"/>
                </a:solidFill>
                <a:latin typeface="Arial"/>
                <a:cs typeface="Modak"/>
                <a:sym typeface="Modak"/>
              </a:rPr>
              <a:t>ĐẾN VỚI TIẾT </a:t>
            </a:r>
            <a:r>
              <a:rPr lang="en-US" sz="7500" b="1" kern="0">
                <a:solidFill>
                  <a:srgbClr val="FFFF00"/>
                </a:solidFill>
                <a:latin typeface="Arial"/>
                <a:cs typeface="Modak"/>
                <a:sym typeface="Modak"/>
              </a:rPr>
              <a:t>HỌC HÔM NAY!</a:t>
            </a:r>
            <a:endParaRPr lang="en-US" sz="7500" b="1" kern="0" dirty="0">
              <a:solidFill>
                <a:srgbClr val="FFFF00"/>
              </a:solidFill>
              <a:latin typeface="Arial"/>
              <a:cs typeface="Modak"/>
              <a:sym typeface="Modak"/>
            </a:endParaRPr>
          </a:p>
        </p:txBody>
      </p:sp>
      <p:sp>
        <p:nvSpPr>
          <p:cNvPr id="16" name="Freeform 4"/>
          <p:cNvSpPr/>
          <p:nvPr/>
        </p:nvSpPr>
        <p:spPr>
          <a:xfrm>
            <a:off x="6038633"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5"/>
          <p:cNvSpPr/>
          <p:nvPr/>
        </p:nvSpPr>
        <p:spPr>
          <a:xfrm>
            <a:off x="1202151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6"/>
          <p:cNvSpPr/>
          <p:nvPr/>
        </p:nvSpPr>
        <p:spPr>
          <a:xfrm>
            <a:off x="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8"/>
          <p:cNvSpPr/>
          <p:nvPr/>
        </p:nvSpPr>
        <p:spPr>
          <a:xfrm flipH="1">
            <a:off x="15112413" y="6546951"/>
            <a:ext cx="2971800" cy="3773582"/>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a:solidFill>
                      <a:srgbClr val="000000"/>
                    </a:solidFill>
                    <a:cs typeface="Arial" panose="020B0604020202020204" pitchFamily="34" charset="0"/>
                    <a:sym typeface="Arial"/>
                  </a:rPr>
                  <a:t>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cần l</a:t>
                </a:r>
                <a:r>
                  <a:rPr lang="en-US" sz="360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a:t>Khi 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trình:</a:t>
                </a:r>
                <a:r>
                  <a:rPr lang="vi-VN" sz="3600">
                    <a:solidFill>
                      <a:prstClr val="black"/>
                    </a:solidFill>
                  </a:rPr>
                  <a:t> </a:t>
                </a:r>
                <a:endParaRPr lang="en-US" sz="360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m:t>
                      </m:r>
                      <m:r>
                        <a:rPr lang="vi-VN" sz="3600" i="1" smtClean="0">
                          <a:solidFill>
                            <a:prstClr val="black"/>
                          </a:solidFill>
                          <a:latin typeface="Cambria Math" panose="02040503050406030204" pitchFamily="18" charset="0"/>
                        </a:rPr>
                        <m:t>150</m:t>
                      </m:r>
                    </m:oMath>
                  </m:oMathPara>
                </a14:m>
                <a:endParaRPr lang="vi-VN" sz="3600"/>
              </a:p>
            </p:txBody>
          </p:sp>
        </mc:Choice>
        <mc:Fallback xmlns="">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Giải 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xmlns="">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0" name="Picture 39"/>
          <p:cNvPicPr>
            <a:picLocks noChangeAspect="1"/>
          </p:cNvPicPr>
          <p:nvPr/>
        </p:nvPicPr>
        <p:blipFill>
          <a:blip r:embed="rId6"/>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7"/>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khuyến m</a:t>
            </a:r>
            <a:r>
              <a:rPr lang="en-US" altLang="en-US" sz="4000" kern="0">
                <a:solidFill>
                  <a:srgbClr val="000000"/>
                </a:solidFill>
                <a:ea typeface="Open Sans"/>
                <a:cs typeface="Arial"/>
                <a:sym typeface="Arial"/>
              </a:rPr>
              <a:t>ạ</a:t>
            </a:r>
            <a:r>
              <a:rPr lang="vi-VN" altLang="en-US" sz="4000" kern="0">
                <a:solidFill>
                  <a:srgbClr val="000000"/>
                </a:solidFill>
                <a:ea typeface="Open Sans"/>
                <a:cs typeface="Arial"/>
                <a:sym typeface="Arial"/>
              </a:rPr>
              <a:t>i 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0" name="Picture 39"/>
          <p:cNvPicPr>
            <a:picLocks noChangeAspect="1"/>
          </p:cNvPicPr>
          <p:nvPr/>
        </p:nvPicPr>
        <p:blipFill>
          <a:blip r:embed="rId6"/>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7"/>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nhau?”</a:t>
            </a:r>
          </a:p>
          <a:p>
            <a:pPr lvl="0" algn="just">
              <a:lnSpc>
                <a:spcPct val="150000"/>
              </a:lnSpc>
            </a:pPr>
            <a:r>
              <a:rPr lang="vi-VN" altLang="en-US" sz="3400"/>
              <a:t>Để giải bài toán này, hai bạn Vuông và Tròn chọn ẩn như sau:</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a:latin typeface="Arial" panose="020B0604020202020204" pitchFamily="34" charset="0"/>
                    <a:ea typeface="Arial" panose="020B0604020202020204" pitchFamily="34" charset="0"/>
                    <a:cs typeface="Arial" panose="020B0604020202020204" pitchFamily="34" charset="0"/>
                  </a:rPr>
                  <a:t>Giải theo Tròn:</a:t>
                </a:r>
                <a:r>
                  <a:rPr lang="en-US" sz="3500">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Gọi 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(giờ)</a:t>
                </a:r>
                <a:endParaRPr lang="en-US" sz="350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Thời 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 </a:t>
                </a:r>
              </a:p>
              <a:p>
                <a:pPr algn="just">
                  <a:lnSpc>
                    <a:spcPct val="150000"/>
                  </a:lnSpc>
                  <a:spcBef>
                    <a:spcPts val="100"/>
                  </a:spcBef>
                </a:pPr>
                <a:r>
                  <a:rPr lang="en-US" sz="3500">
                    <a:effectLst/>
                    <a:latin typeface="Arial" panose="020B0604020202020204" pitchFamily="34" charset="0"/>
                    <a:ea typeface="Dotum" panose="020B0600000101010101" pitchFamily="34" charset="-127"/>
                    <a:cs typeface="Arial" panose="020B0604020202020204" pitchFamily="34" charset="0"/>
                  </a:rPr>
                  <a:t>Nên 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p>
              <a:p>
                <a:pPr algn="just">
                  <a:lnSpc>
                    <a:spcPct val="150000"/>
                  </a:lnSpc>
                  <a:spcBef>
                    <a:spcPts val="100"/>
                  </a:spcBef>
                </a:pPr>
                <a:r>
                  <a:rPr lang="en-US" sz="35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của ẩn.</a:t>
                </a:r>
                <a:r>
                  <a:rPr lang="en-US" sz="3500">
                    <a:latin typeface="Arial" panose="020B0604020202020204" pitchFamily="34" charset="0"/>
                    <a:ea typeface="Dotum" panose="020B0600000101010101" pitchFamily="34" charset="-127"/>
                    <a:cs typeface="Arial" panose="020B0604020202020204" pitchFamily="34" charset="0"/>
                  </a:rPr>
                  <a:t> </a:t>
                </a:r>
                <a:r>
                  <a:rPr lang="en-US" sz="3500">
                    <a:effectLst/>
                    <a:latin typeface="Arial" panose="020B0604020202020204" pitchFamily="34" charset="0"/>
                    <a:ea typeface="Arial" panose="020B0604020202020204" pitchFamily="34" charset="0"/>
                    <a:cs typeface="Arial" panose="020B0604020202020204" pitchFamily="34" charset="0"/>
                  </a:rPr>
                  <a:t>Vậy 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nhau.</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 Giải theo Vuông:</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Quãng 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 </a:t>
                </a: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phương 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a:solidFill>
                      <a:prstClr val="black"/>
                    </a:solidFill>
                    <a:latin typeface="Arial" panose="020B0604020202020204" pitchFamily="34" charset="0"/>
                    <a:ea typeface="Arial" panose="020B0604020202020204" pitchFamily="34" charset="0"/>
                    <a:cs typeface="Arial" panose="020B0604020202020204" pitchFamily="34" charset="0"/>
                  </a:rPr>
                  <a:t>Từ 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xmlns:a14="http://schemas.microsoft.com/office/drawing/2010/main">
          <mc:Choice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thì 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4"/>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hành tử 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7"/>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x – 15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a:solidFill>
                  <a:srgbClr val="002060"/>
                </a:solidFill>
                <a:latin typeface="Arial" panose="020B0604020202020204" pitchFamily="34" charset="0"/>
                <a:cs typeface="Arial" panose="020B0604020202020204" pitchFamily="34" charset="0"/>
                <a:sym typeface="Arial"/>
              </a:rPr>
              <a:t>x + 15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a:solidFill>
                  <a:srgbClr val="002060"/>
                </a:solidFill>
                <a:latin typeface="Arial" panose="020B0604020202020204" pitchFamily="34" charset="0"/>
                <a:cs typeface="Arial" panose="020B0604020202020204" pitchFamily="34" charset="0"/>
                <a:sym typeface="Arial"/>
              </a:rPr>
              <a:t>15 ∶ x (km/h)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a:solidFill>
                  <a:srgbClr val="1F497D"/>
                </a:solidFill>
                <a:cs typeface="Arial" panose="020B0604020202020204" pitchFamily="34" charset="0"/>
                <a:sym typeface="Arial"/>
              </a:rPr>
              <a:t>Câu 2. Xe máy và ô tô cùng đi trên một con đường, biết vận tốc của xe máy là x (km/h) và mỗi giờ ô tô lại đi nhanh hơn xe máy 20 km. Công thức tính vận tốc ô tô là:</a:t>
            </a: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x – 20 (km/h)</a:t>
            </a: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 – 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 + x (km/h)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a:effectLst/>
                    <a:latin typeface="Times New Roman" panose="02020603050405020304" pitchFamily="18" charset="0"/>
                    <a:ea typeface="Times New Roman" panose="02020603050405020304" pitchFamily="18" charset="0"/>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 tr.35)</a:t>
            </a:r>
            <a:r>
              <a:rPr lang="en-US" sz="3600" kern="0">
                <a:solidFill>
                  <a:srgbClr val="C00000"/>
                </a:solidFill>
                <a:ea typeface="Calibri" panose="020F0502020204030204" pitchFamily="34" charset="0"/>
                <a:cs typeface="Times New Roman" panose="02020603050405020304" pitchFamily="18" charset="0"/>
                <a:sym typeface="Arial"/>
              </a:rPr>
              <a:t> </a:t>
            </a:r>
            <a:r>
              <a:rPr lang="vi-VN" sz="3600">
                <a:solidFill>
                  <a:srgbClr val="000000"/>
                </a:solidFill>
              </a:rPr>
              <a:t>Chị 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Tết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phương 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7.8 (SGK – tr.35)</a:t>
            </a:r>
            <a:r>
              <a:rPr lang="en-US" sz="4000" ker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a:solidFill>
                  <a:srgbClr val="000000"/>
                </a:solidFill>
              </a:rPr>
              <a:t>Bác Hưng đầu tư 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mc:AlternateContent xmlns:mc="http://schemas.openxmlformats.org/markup-compatibility/2006" xmlns:a14="http://schemas.microsoft.com/office/drawing/2010/main">
        <mc:Choice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hàng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hàng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phương 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7.9 (SGK – tr.36)</a:t>
            </a:r>
            <a:r>
              <a:rPr lang="en-US" sz="3800" ker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458932" y="1364575"/>
                <a:ext cx="16524268" cy="7817525"/>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giá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giá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phương trình: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 </a:t>
                </a: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58932" y="1364575"/>
                <a:ext cx="16524268" cy="7817525"/>
              </a:xfrm>
              <a:prstGeom prst="rect">
                <a:avLst/>
              </a:prstGeom>
              <a:blipFill>
                <a:blip r:embed="rId9"/>
                <a:stretch>
                  <a:fillRect l="-1107" b="-702"/>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4"/>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2" name="Picture 31"/>
          <p:cNvPicPr>
            <a:picLocks noChangeAspect="1"/>
          </p:cNvPicPr>
          <p:nvPr/>
        </p:nvPicPr>
        <p:blipFill>
          <a:blip r:embed="rId6"/>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7"/>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7.10 (SGK – tr.36)</a:t>
            </a:r>
          </a:p>
          <a:p>
            <a:pPr lvl="0" algn="just">
              <a:lnSpc>
                <a:spcPct val="170000"/>
              </a:lnSpc>
              <a:spcBef>
                <a:spcPts val="600"/>
              </a:spcBef>
              <a:buClr>
                <a:srgbClr val="000000"/>
              </a:buClr>
              <a:defRPr/>
            </a:pPr>
            <a:r>
              <a:rPr lang="vi-VN" sz="4100">
                <a:solidFill>
                  <a:srgbClr val="000000"/>
                </a:solidFill>
              </a:rPr>
              <a:t>Bạn 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2" name="Picture 31"/>
          <p:cNvPicPr>
            <a:picLocks noChangeAspect="1"/>
          </p:cNvPicPr>
          <p:nvPr/>
        </p:nvPicPr>
        <p:blipFill>
          <a:blip r:embed="rId6"/>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7"/>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ta có phương trình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7.11 (SGK – 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a:solidFill>
                  <a:srgbClr val="000000"/>
                </a:solidFill>
              </a:rPr>
              <a:t>a)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a:solidFill>
                            <a:srgbClr val="000000"/>
                          </a:solidFill>
                          <a:effectLst/>
                          <a:latin typeface="+mn-lt"/>
                        </a:rPr>
                        <a:t>Cước thuê bao</a:t>
                      </a:r>
                    </a:p>
                    <a:p>
                      <a:pPr algn="ctr"/>
                      <a:r>
                        <a:rPr lang="vi-VN" sz="360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a:solidFill>
                            <a:srgbClr val="000000"/>
                          </a:solidFill>
                          <a:effectLst/>
                          <a:latin typeface="+mn-lt"/>
                        </a:rPr>
                        <a:t>Giá cước</a:t>
                      </a:r>
                    </a:p>
                    <a:p>
                      <a:pPr algn="ctr"/>
                      <a:r>
                        <a:rPr lang="vi-VN" sz="360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a) 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là:</a:t>
                </a:r>
              </a:p>
              <a:p>
                <a:pPr algn="ctr">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đồng)</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ta 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trước</a:t>
              </a:r>
              <a:r>
                <a:rPr kumimoji="0" lang="en-US" sz="4000" b="0" i="0" u="none" strike="noStrike" kern="1200" cap="none" spc="0" normalizeH="0" baseline="0" noProof="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tập chung</a:t>
              </a:r>
              <a:r>
                <a:rPr lang="en-US" sz="4000" b="1" i="1">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a:solidFill>
                <a:srgbClr val="6C3428"/>
              </a:solidFill>
              <a:latin typeface="Arial"/>
            </a:endParaRPr>
          </a:p>
          <a:p>
            <a:pPr lvl="0">
              <a:lnSpc>
                <a:spcPct val="150000"/>
              </a:lnSpc>
              <a:buClr>
                <a:srgbClr val="006331"/>
              </a:buClr>
            </a:pPr>
            <a:r>
              <a:rPr lang="vi-VN" sz="8000" b="1" kern="0">
                <a:solidFill>
                  <a:srgbClr val="6C3428"/>
                </a:solidFill>
                <a:latin typeface="Arial"/>
              </a:rPr>
              <a:t>ĐÃ </a:t>
            </a:r>
            <a:r>
              <a:rPr lang="en-US" sz="8000" b="1" kern="0">
                <a:solidFill>
                  <a:srgbClr val="6C3428"/>
                </a:solidFill>
                <a:latin typeface="Arial"/>
              </a:rPr>
              <a:t>THAM GIA TIẾT HỌC</a:t>
            </a:r>
            <a:r>
              <a:rPr lang="vi-VN" sz="8000" b="1" ker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4"/>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xmlns="">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a:solidFill>
                      <a:srgbClr val="000000"/>
                    </a:solidFill>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Hãy 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xmlns:a14="http://schemas.microsoft.com/office/drawing/2010/main">
          <mc:Choice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xmlns:a14="http://schemas.microsoft.com/office/drawing/2010/main">
          <mc:Choice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Chọn ẩn số và đặt điều kiện thích hợp cho ẩn số;</a:t>
            </a:r>
            <a:endParaRPr lang="en-US" sz="38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Biểu diễn các đại lượng chưa biết theo ẩn và các đại lượng đã biết;</a:t>
            </a:r>
            <a:endParaRPr lang="en-US" sz="38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a:latin typeface="Arial" panose="020B0604020202020204" pitchFamily="34" charset="0"/>
                <a:ea typeface="Dotum" panose="020B0600000101010101" pitchFamily="34" charset="-127"/>
                <a:cs typeface="Arial" panose="020B0604020202020204" pitchFamily="34" charset="0"/>
              </a:rPr>
              <a:t>Lập 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trả 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 name="Picture 1"/>
          <p:cNvPicPr>
            <a:picLocks noChangeAspect="1"/>
          </p:cNvPicPr>
          <p:nvPr/>
        </p:nvPicPr>
        <p:blipFill>
          <a:blip r:embed="rId5"/>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a:solidFill>
                  <a:srgbClr val="000000"/>
                </a:solidFill>
                <a:latin typeface="Arial" panose="020B0604020202020204" pitchFamily="34" charset="0"/>
                <a:cs typeface="Arial" panose="020B0604020202020204" pitchFamily="34" charset="0"/>
                <a:sym typeface="Arial"/>
              </a:rPr>
              <a:t>               </a:t>
            </a:r>
            <a:r>
              <a:rPr lang="vi-VN" sz="3600">
                <a:solidFill>
                  <a:srgbClr val="000000"/>
                </a:solidFill>
                <a:latin typeface="Arial" panose="020B0604020202020204" pitchFamily="34" charset="0"/>
                <a:cs typeface="Arial" panose="020B0604020202020204" pitchFamily="34" charset="0"/>
                <a:sym typeface="Arial"/>
              </a:rPr>
              <a:t>Cô Hương đầu tư 500 triệu đồng vào hai khoản:</a:t>
            </a:r>
            <a:r>
              <a:rPr lang="en-US" sz="3600">
                <a:solidFill>
                  <a:srgbClr val="000000"/>
                </a:solidFill>
                <a:latin typeface="Arial" panose="020B0604020202020204" pitchFamily="34" charset="0"/>
                <a:cs typeface="Arial" panose="020B0604020202020204" pitchFamily="34" charset="0"/>
                <a:sym typeface="Arial"/>
              </a:rPr>
              <a:t> </a:t>
            </a:r>
            <a:r>
              <a:rPr lang="vi-VN" sz="3600">
                <a:solidFill>
                  <a:srgbClr val="000000"/>
                </a:solidFill>
                <a:latin typeface="Arial" panose="020B0604020202020204" pitchFamily="34" charset="0"/>
                <a:cs typeface="Arial" panose="020B0604020202020204" pitchFamily="34" charset="0"/>
                <a:sym typeface="Arial"/>
              </a:rPr>
              <a:t>mua 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p:txBody>
          </p:sp>
        </mc:Choice>
        <mc:Fallback xmlns="">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phương trình:</a:t>
                </a:r>
                <a:r>
                  <a:rPr lang="en-US" sz="360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phủ.</a:t>
                </a:r>
              </a:p>
            </p:txBody>
          </p:sp>
        </mc:Choice>
        <mc:Fallback xmlns="">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3126</Words>
  <Application>Microsoft Office PowerPoint</Application>
  <PresentationFormat>Custom</PresentationFormat>
  <Paragraphs>233</Paragraphs>
  <Slides>36</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Cambria Math</vt:lpstr>
      <vt:lpstr>Wingdings</vt:lpstr>
      <vt:lpstr>Arial</vt:lpstr>
      <vt:lpstr>Dotum</vt:lpstr>
      <vt:lpstr>Calibri</vt:lpstr>
      <vt:lpstr>Maven Pro ExtraBold</vt:lpstr>
      <vt:lpstr>Open Sans</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Hà Ngân</dc:creator>
  <cp:lastModifiedBy>Admin</cp:lastModifiedBy>
  <cp:revision>67</cp:revision>
  <dcterms:created xsi:type="dcterms:W3CDTF">2006-08-16T00:00:00Z</dcterms:created>
  <dcterms:modified xsi:type="dcterms:W3CDTF">2025-03-10T12:29:39Z</dcterms:modified>
  <dc:identifier>DAFxGwhaaac</dc:identifier>
</cp:coreProperties>
</file>