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60" r:id="rId5"/>
    <p:sldId id="283" r:id="rId6"/>
    <p:sldId id="315" r:id="rId7"/>
    <p:sldId id="316" r:id="rId8"/>
    <p:sldId id="261" r:id="rId9"/>
    <p:sldId id="268" r:id="rId10"/>
    <p:sldId id="318" r:id="rId11"/>
    <p:sldId id="322" r:id="rId12"/>
    <p:sldId id="319" r:id="rId13"/>
    <p:sldId id="317" r:id="rId14"/>
    <p:sldId id="323" r:id="rId15"/>
    <p:sldId id="321" r:id="rId16"/>
    <p:sldId id="330" r:id="rId17"/>
    <p:sldId id="328" r:id="rId18"/>
    <p:sldId id="343" r:id="rId19"/>
    <p:sldId id="327" r:id="rId20"/>
    <p:sldId id="400" r:id="rId21"/>
    <p:sldId id="331" r:id="rId22"/>
    <p:sldId id="333" r:id="rId23"/>
    <p:sldId id="374" r:id="rId24"/>
    <p:sldId id="348" r:id="rId25"/>
    <p:sldId id="320" r:id="rId26"/>
    <p:sldId id="401" r:id="rId27"/>
    <p:sldId id="352" r:id="rId28"/>
    <p:sldId id="351" r:id="rId29"/>
    <p:sldId id="295" r:id="rId30"/>
    <p:sldId id="265" r:id="rId31"/>
    <p:sldId id="402" r:id="rId32"/>
    <p:sldId id="383" r:id="rId33"/>
    <p:sldId id="403" r:id="rId34"/>
    <p:sldId id="384" r:id="rId35"/>
    <p:sldId id="404" r:id="rId36"/>
    <p:sldId id="299" r:id="rId37"/>
    <p:sldId id="388" r:id="rId38"/>
    <p:sldId id="273" r:id="rId39"/>
    <p:sldId id="389" r:id="rId40"/>
    <p:sldId id="405" r:id="rId41"/>
    <p:sldId id="390" r:id="rId42"/>
    <p:sldId id="395" r:id="rId43"/>
    <p:sldId id="399" r:id="rId44"/>
    <p:sldId id="314" r:id="rId45"/>
    <p:sldId id="305" r:id="rId46"/>
  </p:sldIdLst>
  <p:sldSz cx="18288000" cy="10287000"/>
  <p:notesSz cx="6858000" cy="9144000"/>
  <p:embeddedFontLst>
    <p:embeddedFont>
      <p:font typeface="Cambria Math" panose="02040503050406030204" pitchFamily="18" charset="0"/>
      <p:regular r:id="rId48"/>
    </p:embeddedFont>
    <p:embeddedFont>
      <p:font typeface="Open Sans" panose="020B0606030504020204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29D"/>
    <a:srgbClr val="FDF3E2"/>
    <a:srgbClr val="3D4984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BAE3-E043-45E0-BCC7-40C268A6284A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5EAB-28C8-4092-88BA-CD1EF09A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5EAB-28C8-4092-88BA-CD1EF09AC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5EAB-28C8-4092-88BA-CD1EF09AC2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5EAB-28C8-4092-88BA-CD1EF09AC2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5EAB-28C8-4092-88BA-CD1EF09AC23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4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FBAA-EEE5-4BA1-A79D-9680907B8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B24D-1F5A-48F1-9D6F-27AAB5CEB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6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6.png"/><Relationship Id="rId4" Type="http://schemas.openxmlformats.org/officeDocument/2006/relationships/image" Target="../media/image27.sv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5.png"/><Relationship Id="rId4" Type="http://schemas.openxmlformats.org/officeDocument/2006/relationships/image" Target="../media/image640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7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png"/><Relationship Id="rId7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92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98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7.png"/><Relationship Id="rId10" Type="http://schemas.openxmlformats.org/officeDocument/2006/relationships/image" Target="../media/image95.png"/><Relationship Id="rId4" Type="http://schemas.openxmlformats.org/officeDocument/2006/relationships/audio" Target="../media/media2.mp3"/><Relationship Id="rId9" Type="http://schemas.openxmlformats.org/officeDocument/2006/relationships/image" Target="../media/image94.png"/><Relationship Id="rId14" Type="http://schemas.openxmlformats.org/officeDocument/2006/relationships/image" Target="../media/image9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media" Target="../media/media2.mp3"/><Relationship Id="rId7" Type="http://schemas.openxmlformats.org/officeDocument/2006/relationships/image" Target="../media/image100.png"/><Relationship Id="rId12" Type="http://schemas.openxmlformats.org/officeDocument/2006/relationships/image" Target="../media/image9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2.svg"/><Relationship Id="rId4" Type="http://schemas.openxmlformats.org/officeDocument/2006/relationships/audio" Target="../media/media2.mp3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101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98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10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7.png"/><Relationship Id="rId10" Type="http://schemas.openxmlformats.org/officeDocument/2006/relationships/image" Target="../media/image104.png"/><Relationship Id="rId4" Type="http://schemas.openxmlformats.org/officeDocument/2006/relationships/audio" Target="../media/media2.mp3"/><Relationship Id="rId9" Type="http://schemas.openxmlformats.org/officeDocument/2006/relationships/image" Target="../media/image103.png"/><Relationship Id="rId14" Type="http://schemas.openxmlformats.org/officeDocument/2006/relationships/image" Target="../media/image9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8" Type="http://schemas.openxmlformats.org/officeDocument/2006/relationships/image" Target="../media/image99.pn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17" Type="http://schemas.openxmlformats.org/officeDocument/2006/relationships/image" Target="../media/image10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8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7.png"/><Relationship Id="rId19" Type="http://schemas.microsoft.com/office/2007/relationships/hdphoto" Target="../media/hdphoto7.wdp"/><Relationship Id="rId4" Type="http://schemas.openxmlformats.org/officeDocument/2006/relationships/audio" Target="../media/media2.mp3"/><Relationship Id="rId9" Type="http://schemas.openxmlformats.org/officeDocument/2006/relationships/image" Target="../media/image9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8" Type="http://schemas.openxmlformats.org/officeDocument/2006/relationships/image" Target="../media/image99.pn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17" Type="http://schemas.openxmlformats.org/officeDocument/2006/relationships/image" Target="../media/image10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8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7.png"/><Relationship Id="rId19" Type="http://schemas.microsoft.com/office/2007/relationships/hdphoto" Target="../media/hdphoto7.wdp"/><Relationship Id="rId4" Type="http://schemas.openxmlformats.org/officeDocument/2006/relationships/audio" Target="../media/media2.mp3"/><Relationship Id="rId9" Type="http://schemas.openxmlformats.org/officeDocument/2006/relationships/image" Target="../media/image9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8.png"/><Relationship Id="rId7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12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09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11.png"/><Relationship Id="rId14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10.png"/><Relationship Id="rId7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8.png"/><Relationship Id="rId5" Type="http://schemas.openxmlformats.org/officeDocument/2006/relationships/image" Target="../media/image116.png"/><Relationship Id="rId10" Type="http://schemas.openxmlformats.org/officeDocument/2006/relationships/image" Target="../media/image127.png"/><Relationship Id="rId4" Type="http://schemas.openxmlformats.org/officeDocument/2006/relationships/image" Target="../media/image40.png"/><Relationship Id="rId9" Type="http://schemas.microsoft.com/office/2007/relationships/hdphoto" Target="../media/hdphoto8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1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microsoft.com/office/2007/relationships/hdphoto" Target="../media/hdphoto9.wdp"/><Relationship Id="rId5" Type="http://schemas.openxmlformats.org/officeDocument/2006/relationships/image" Target="../media/image129.png"/><Relationship Id="rId10" Type="http://schemas.openxmlformats.org/officeDocument/2006/relationships/image" Target="../media/image133.png"/><Relationship Id="rId4" Type="http://schemas.openxmlformats.org/officeDocument/2006/relationships/image" Target="../media/image16.svg"/><Relationship Id="rId9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5754" y="342900"/>
            <a:ext cx="16230600" cy="158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dirty="0">
                <a:solidFill>
                  <a:srgbClr val="FFFFFF"/>
                </a:solidFill>
              </a:rPr>
              <a:t>KHỞI ĐỘNG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54346" y="3101618"/>
            <a:ext cx="8321418" cy="6357272"/>
            <a:chOff x="7621832" y="2722135"/>
            <a:chExt cx="10321439" cy="6949835"/>
          </a:xfrm>
        </p:grpSpPr>
        <p:sp>
          <p:nvSpPr>
            <p:cNvPr id="6" name="Freeform 6"/>
            <p:cNvSpPr/>
            <p:nvPr/>
          </p:nvSpPr>
          <p:spPr>
            <a:xfrm rot="16200000">
              <a:off x="9307634" y="1036333"/>
              <a:ext cx="6949835" cy="10321439"/>
            </a:xfrm>
            <a:custGeom>
              <a:avLst/>
              <a:gdLst/>
              <a:ahLst/>
              <a:cxnLst/>
              <a:rect l="l" t="t" r="r" b="b"/>
              <a:pathLst>
                <a:path w="5565686" h="7974166">
                  <a:moveTo>
                    <a:pt x="0" y="0"/>
                  </a:moveTo>
                  <a:lnTo>
                    <a:pt x="5565686" y="0"/>
                  </a:lnTo>
                  <a:lnTo>
                    <a:pt x="5565686" y="7974167"/>
                  </a:lnTo>
                  <a:lnTo>
                    <a:pt x="0" y="797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19" r="-519"/>
              </a:stretch>
            </a:blipFill>
          </p:spPr>
        </p:sp>
        <p:sp>
          <p:nvSpPr>
            <p:cNvPr id="4" name="Rectangle 3"/>
            <p:cNvSpPr/>
            <p:nvPr/>
          </p:nvSpPr>
          <p:spPr>
            <a:xfrm>
              <a:off x="8929896" y="2871776"/>
              <a:ext cx="8332403" cy="6710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800"/>
                <a:t>Hình 7.1 là biểu đồ đoạn thẳng mô tả sản lượng tiêu thụ ô tô của th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ị</a:t>
              </a:r>
              <a:r>
                <a:rPr lang="vi-VN" sz="3800"/>
                <a:t> trường Việt Nam trong 5 tháng đầu năm 2020. Em hãy cho biết trong tháng nào thì số lượng ô tô tiêu thụ là ít nhất.</a:t>
              </a:r>
              <a:endParaRPr lang="en-US" sz="38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101617"/>
            <a:ext cx="8655564" cy="627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304800" y="367586"/>
            <a:ext cx="17602200" cy="4205002"/>
            <a:chOff x="867639" y="459787"/>
            <a:chExt cx="17602200" cy="4205002"/>
          </a:xfrm>
        </p:grpSpPr>
        <p:sp>
          <p:nvSpPr>
            <p:cNvPr id="3" name="Horizontal Scroll 2"/>
            <p:cNvSpPr/>
            <p:nvPr/>
          </p:nvSpPr>
          <p:spPr>
            <a:xfrm>
              <a:off x="867639" y="459787"/>
              <a:ext cx="2286000" cy="1496485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2 </a:t>
              </a:r>
              <a:endPara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5909" y="2233354"/>
              <a:ext cx="1674393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</a:p>
            <a:p>
              <a:pPr algn="just"/>
              <a:endParaRPr lang="en-US" sz="3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3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5255" y="5575144"/>
            <a:ext cx="12650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3070" y="6268641"/>
                <a:ext cx="1659153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a) Đại lượng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vì với mỗi giá trị của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−3;−2;2;4;6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, ta luôn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70" y="6268641"/>
                <a:ext cx="16591530" cy="1846659"/>
              </a:xfrm>
              <a:prstGeom prst="rect">
                <a:avLst/>
              </a:prstGeom>
              <a:blipFill>
                <a:blip r:embed="rId4"/>
                <a:stretch>
                  <a:fillRect l="-1212" r="-1212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6152">
            <a:off x="110857" y="9211494"/>
            <a:ext cx="935018" cy="950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407" y="2941818"/>
            <a:ext cx="1011048" cy="1440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077983"/>
                  </p:ext>
                </p:extLst>
              </p:nvPr>
            </p:nvGraphicFramePr>
            <p:xfrm>
              <a:off x="3027930" y="2262204"/>
              <a:ext cx="12192000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6032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6032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077983"/>
                  </p:ext>
                </p:extLst>
              </p:nvPr>
            </p:nvGraphicFramePr>
            <p:xfrm>
              <a:off x="3027930" y="2262204"/>
              <a:ext cx="12192000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9" t="-901" r="-4997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601" t="-901" r="-4012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901" r="-300000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901" t="-901" r="-2009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9701" t="-901" r="-100299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201" t="-901" r="-601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9" t="-101818" r="-4997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601" t="-101818" r="-4012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01818" r="-3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901" t="-101818" r="-2009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9701" t="-101818" r="-10029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1201" t="-101818" r="-60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244029"/>
                  </p:ext>
                </p:extLst>
              </p:nvPr>
            </p:nvGraphicFramePr>
            <p:xfrm>
              <a:off x="3027930" y="4014804"/>
              <a:ext cx="12192000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6032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b="0" i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6032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244029"/>
                  </p:ext>
                </p:extLst>
              </p:nvPr>
            </p:nvGraphicFramePr>
            <p:xfrm>
              <a:off x="3027930" y="4014804"/>
              <a:ext cx="12192000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9" t="-901" r="-4997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601" t="-901" r="-4012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901" r="-300000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901" t="-901" r="-200901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9701" t="-901" r="-100299" b="-100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01201" t="-901" r="-601" b="-100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9" t="-101818" r="-4997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601" t="-101818" r="-4012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101818" r="-3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901" t="-101818" r="-20090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9701" t="-101818" r="-10029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01201" t="-101818" r="-60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23130" y="124167"/>
                <a:ext cx="1541247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giá trị tương ứng của hai đại lượng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được cho bởi các bảng sau. Đại lượng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phải làm một hàm số của đại lượng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130" y="124167"/>
                <a:ext cx="15412470" cy="1846659"/>
              </a:xfrm>
              <a:prstGeom prst="rect">
                <a:avLst/>
              </a:prstGeom>
              <a:blipFill>
                <a:blip r:embed="rId9"/>
                <a:stretch>
                  <a:fillRect l="-1305" r="-1305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3070" y="8205804"/>
                <a:ext cx="16591530" cy="173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b) Đại lượng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không phải là một hàm số của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vì với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ta xác định được hai giá trị tương ứng của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=1).</m:t>
                    </m:r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70" y="8205804"/>
                <a:ext cx="16591530" cy="1738296"/>
              </a:xfrm>
              <a:prstGeom prst="rect">
                <a:avLst/>
              </a:prstGeom>
              <a:blipFill>
                <a:blip r:embed="rId10"/>
                <a:stretch>
                  <a:fillRect l="-1212" r="-121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1555630" y="1714500"/>
            <a:ext cx="15255240" cy="6858000"/>
            <a:chOff x="1485900" y="167185"/>
            <a:chExt cx="15255240" cy="6858000"/>
          </a:xfrm>
        </p:grpSpPr>
        <p:sp>
          <p:nvSpPr>
            <p:cNvPr id="3" name="Freeform 20"/>
            <p:cNvSpPr/>
            <p:nvPr/>
          </p:nvSpPr>
          <p:spPr>
            <a:xfrm>
              <a:off x="1485900" y="167185"/>
              <a:ext cx="15255240" cy="6858000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" name="Rectangle 3"/>
            <p:cNvSpPr/>
            <p:nvPr/>
          </p:nvSpPr>
          <p:spPr>
            <a:xfrm>
              <a:off x="2034541" y="2633104"/>
              <a:ext cx="138303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rgbClr val="000000"/>
                  </a:solidFill>
                </a:rPr>
                <a:t>Viết công thức tính thời gian di chuyển t (giờ) của một ô tô chuyển động trên quãng đường dài 150 km với vận tốc không đổi v (km/h). Thời gian di chuyển t có phải là một hàm số của vận tốc v không? Tính giá trị của t khi v = 60 km/h.</a:t>
              </a:r>
              <a:endParaRPr lang="en-US" sz="4000"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0241" y="1614985"/>
              <a:ext cx="3810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1:</a:t>
              </a:r>
              <a:endPara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9105900"/>
            <a:ext cx="3090940" cy="1137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00" y="7668260"/>
            <a:ext cx="1129720" cy="25501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8160" y="331653"/>
            <a:ext cx="6503879" cy="1080965"/>
            <a:chOff x="624629" y="306388"/>
            <a:chExt cx="6503879" cy="1080965"/>
          </a:xfrm>
        </p:grpSpPr>
        <p:sp>
          <p:nvSpPr>
            <p:cNvPr id="14" name="TextBox 13"/>
            <p:cNvSpPr txBox="1"/>
            <p:nvPr/>
          </p:nvSpPr>
          <p:spPr>
            <a:xfrm>
              <a:off x="1926586" y="623786"/>
              <a:ext cx="5201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  <a:endPara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629" y="306388"/>
              <a:ext cx="1265129" cy="108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0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1752600" y="782063"/>
            <a:ext cx="2202182" cy="1465837"/>
            <a:chOff x="11604230" y="1415572"/>
            <a:chExt cx="2202182" cy="1465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230" y="1415572"/>
              <a:ext cx="2202182" cy="1465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60251" y="173043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9600" y="3428789"/>
                <a:ext cx="12621779" cy="4000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=150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km;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(km/h) không đổi,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ờ)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Thời gian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hàm số của vận tốc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28789"/>
                <a:ext cx="12621779" cy="4000711"/>
              </a:xfrm>
              <a:prstGeom prst="rect">
                <a:avLst/>
              </a:prstGeom>
              <a:blipFill>
                <a:blip r:embed="rId4"/>
                <a:stretch>
                  <a:fillRect l="-1690" b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419600" y="2019300"/>
            <a:ext cx="4968155" cy="1146661"/>
            <a:chOff x="5152739" y="2336516"/>
            <a:chExt cx="4968155" cy="1146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705600" y="2336516"/>
                  <a:ext cx="3415294" cy="1146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2336516"/>
                  <a:ext cx="3415294" cy="11466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152739" y="2369070"/>
              <a:ext cx="15528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Ta có: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9600" y="7844593"/>
            <a:ext cx="9095503" cy="1261307"/>
            <a:chOff x="3505200" y="7692750"/>
            <a:chExt cx="9095503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52068" y="7692750"/>
                  <a:ext cx="4848635" cy="12613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150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ờ)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068" y="7692750"/>
                  <a:ext cx="4848635" cy="12613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505200" y="7806808"/>
                  <a:ext cx="4246868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=60</m:t>
                      </m:r>
                    </m:oMath>
                  </a14:m>
                  <a:r>
                    <a:rPr lang="en-US" sz="4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(km/h)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7806808"/>
                  <a:ext cx="424686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5022" r="-4304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80690" y="8124851"/>
            <a:ext cx="1569109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588331" y="432960"/>
            <a:ext cx="6670249" cy="1646046"/>
            <a:chOff x="518160" y="108851"/>
            <a:chExt cx="6670249" cy="1646046"/>
          </a:xfrm>
        </p:grpSpPr>
        <p:sp>
          <p:nvSpPr>
            <p:cNvPr id="11" name="TextBox 10"/>
            <p:cNvSpPr txBox="1"/>
            <p:nvPr/>
          </p:nvSpPr>
          <p:spPr>
            <a:xfrm>
              <a:off x="1986487" y="931874"/>
              <a:ext cx="5201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cá nhân</a:t>
              </a:r>
              <a:endPara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" y="108851"/>
              <a:ext cx="1301957" cy="164604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72351" y="2324100"/>
            <a:ext cx="15399269" cy="6858000"/>
            <a:chOff x="1341871" y="167185"/>
            <a:chExt cx="15399269" cy="6858000"/>
          </a:xfrm>
        </p:grpSpPr>
        <p:sp>
          <p:nvSpPr>
            <p:cNvPr id="19" name="Freeform 20"/>
            <p:cNvSpPr/>
            <p:nvPr/>
          </p:nvSpPr>
          <p:spPr>
            <a:xfrm>
              <a:off x="1485900" y="167185"/>
              <a:ext cx="15255240" cy="6858000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0" name="Rectangle 19"/>
            <p:cNvSpPr/>
            <p:nvPr/>
          </p:nvSpPr>
          <p:spPr>
            <a:xfrm>
              <a:off x="4801350" y="1331289"/>
              <a:ext cx="99822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800">
                  <a:solidFill>
                    <a:srgbClr val="000000"/>
                  </a:solidFill>
                </a:rPr>
                <a:t>Tr</a:t>
              </a:r>
              <a:r>
                <a:rPr lang="en-US" sz="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</a:t>
              </a:r>
              <a:r>
                <a:rPr lang="vi-VN" sz="3800">
                  <a:solidFill>
                    <a:srgbClr val="000000"/>
                  </a:solidFill>
                </a:rPr>
                <a:t> lại </a:t>
              </a:r>
              <a:r>
                <a:rPr lang="vi-VN" sz="3800" i="1">
                  <a:solidFill>
                    <a:srgbClr val="000000"/>
                  </a:solidFill>
                </a:rPr>
                <a:t>tình huống mở đầu</a:t>
              </a:r>
              <a:r>
                <a:rPr lang="vi-VN" sz="3800">
                  <a:solidFill>
                    <a:srgbClr val="000000"/>
                  </a:solidFill>
                </a:rPr>
                <a:t>, em hãy cho biết:</a:t>
              </a:r>
              <a:endParaRPr lang="en-US" sz="3800"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1871" y="1428538"/>
              <a:ext cx="3810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3610" y="4457700"/>
                <a:ext cx="1419083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a) Tháng nào thì số lượng ô tô tiêu thụ là ít nhất và số lượng ô tô tiêu thụ trong tháng đó là bao nhiêu?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b) Nếu gọi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là số lượng ô tô tiêu thụ trong tháng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</a:t>
                </a:r>
                <a:endParaRPr lang="en-US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∈ {1; 2; 3; 4; 5})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có phải là một hàm số của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không? Tính giá trị của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.</a:t>
                </a:r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610" y="4457700"/>
                <a:ext cx="14190830" cy="4478149"/>
              </a:xfrm>
              <a:prstGeom prst="rect">
                <a:avLst/>
              </a:prstGeom>
              <a:blipFill>
                <a:blip r:embed="rId6"/>
                <a:stretch>
                  <a:fillRect l="-1418" r="-1418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179" y="4820566"/>
            <a:ext cx="1395098" cy="46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2095500" y="934463"/>
            <a:ext cx="2202182" cy="1465837"/>
            <a:chOff x="11604230" y="1415572"/>
            <a:chExt cx="2202182" cy="1465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230" y="1415572"/>
              <a:ext cx="2202182" cy="14658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832830" y="1662209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5500" y="2755523"/>
                <a:ext cx="14097000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Tháng 4 tiêu thụ lượng ô tô là ít nhất, với sản lượng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11 761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chiếc.</a:t>
                </a:r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hàm số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=19 081</m:t>
                    </m:r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755523"/>
                <a:ext cx="14097000" cy="5816977"/>
              </a:xfrm>
              <a:prstGeom prst="rect">
                <a:avLst/>
              </a:prstGeom>
              <a:blipFill>
                <a:blip r:embed="rId4"/>
                <a:stretch>
                  <a:fillRect l="-1773" r="-1730" b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011" y="4813753"/>
            <a:ext cx="1395098" cy="46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626464" y="342900"/>
            <a:ext cx="17035072" cy="1290652"/>
            <a:chOff x="609600" y="652449"/>
            <a:chExt cx="17035072" cy="1290652"/>
          </a:xfrm>
        </p:grpSpPr>
        <p:sp>
          <p:nvSpPr>
            <p:cNvPr id="8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9" name="TextBox 8"/>
            <p:cNvSpPr txBox="1"/>
            <p:nvPr/>
          </p:nvSpPr>
          <p:spPr>
            <a:xfrm>
              <a:off x="1392836" y="913054"/>
              <a:ext cx="15468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5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MẶT PHẲNG TOẠ ĐỘ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91" y="2243152"/>
            <a:ext cx="6009809" cy="5360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541" y="1862152"/>
                <a:ext cx="11496207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Các trục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các trục tọa độ, với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trục hoành,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trục tung 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gốc tọa độ.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Hệ trục tọa độ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gọi là mặt phẳng tọa độ.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 định tọa độ của điểm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trên mặt phẳng tọa độ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kẻ các đường thẳng vuông góc với các trục tọa độ.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41" y="1862152"/>
                <a:ext cx="11496207" cy="6232475"/>
              </a:xfrm>
              <a:prstGeom prst="rect">
                <a:avLst/>
              </a:prstGeom>
              <a:blipFill>
                <a:blip r:embed="rId4"/>
                <a:stretch>
                  <a:fillRect l="-1750" r="-1750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39541" y="8080099"/>
            <a:ext cx="17135008" cy="2045635"/>
            <a:chOff x="339541" y="7796254"/>
            <a:chExt cx="17135008" cy="2045635"/>
          </a:xfrm>
        </p:grpSpPr>
        <p:sp>
          <p:nvSpPr>
            <p:cNvPr id="6" name="Rectangle 5"/>
            <p:cNvSpPr/>
            <p:nvPr/>
          </p:nvSpPr>
          <p:spPr>
            <a:xfrm>
              <a:off x="339541" y="7796254"/>
              <a:ext cx="17135008" cy="861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38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486400" y="8435607"/>
                  <a:ext cx="2291461" cy="1406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3;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8435607"/>
                  <a:ext cx="2291461" cy="1406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910390" y="8594153"/>
                  <a:ext cx="564578" cy="1198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390" y="8594153"/>
                  <a:ext cx="564578" cy="11989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9541" y="8049986"/>
                <a:ext cx="1747455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Ví dụ với Hình 7.2: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Các đường vuông góc lần lượt cắt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tại điểm 3 và        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   . Ta có tọa độ điểm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41" y="8049986"/>
                <a:ext cx="17474550" cy="1846659"/>
              </a:xfrm>
              <a:prstGeom prst="rect">
                <a:avLst/>
              </a:prstGeom>
              <a:blipFill>
                <a:blip r:embed="rId7"/>
                <a:stretch>
                  <a:fillRect l="-1047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61832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5828421" y="7485418"/>
            <a:ext cx="2382434" cy="2508718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3" y="192994"/>
            <a:ext cx="3770707" cy="1968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6497" y="3566160"/>
                <a:ext cx="15121243" cy="440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mặt phẳng tọa độ, mỗi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xác định duy nhất một cặp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mỗi cặp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xác định duy nhất một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Cặp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gọi là tọa độ của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kí hiệu là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hoành độ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tung độ của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97" y="3566160"/>
                <a:ext cx="15121243" cy="4402552"/>
              </a:xfrm>
              <a:prstGeom prst="rect">
                <a:avLst/>
              </a:prstGeom>
              <a:blipFill>
                <a:blip r:embed="rId14"/>
                <a:stretch>
                  <a:fillRect l="-1452" r="-1411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06613" y="2324100"/>
            <a:ext cx="1172628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Tọa độ của một điểm trong mặt phẳng tọa độ</a:t>
            </a:r>
            <a:endParaRPr lang="en-US" sz="42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559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1547283" y="1858040"/>
            <a:ext cx="5577840" cy="6477000"/>
            <a:chOff x="365761" y="618234"/>
            <a:chExt cx="5577840" cy="6477000"/>
          </a:xfrm>
        </p:grpSpPr>
        <p:sp>
          <p:nvSpPr>
            <p:cNvPr id="4" name="Freeform 20"/>
            <p:cNvSpPr/>
            <p:nvPr/>
          </p:nvSpPr>
          <p:spPr>
            <a:xfrm>
              <a:off x="365761" y="618234"/>
              <a:ext cx="5577840" cy="6477000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45435" y="2516973"/>
                  <a:ext cx="4018491" cy="31393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vi-VN" sz="450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Hãy cho biết tọa độ của gốc tọa độ </a:t>
                  </a:r>
                  <a14:m>
                    <m:oMath xmlns:m="http://schemas.openxmlformats.org/officeDocument/2006/math">
                      <m:r>
                        <a:rPr lang="vi-VN" sz="4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vi-VN" sz="450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.</a:t>
                  </a:r>
                  <a:endParaRPr lang="en-US" sz="45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35" y="2516973"/>
                  <a:ext cx="4018491" cy="3139321"/>
                </a:xfrm>
                <a:prstGeom prst="rect">
                  <a:avLst/>
                </a:prstGeom>
                <a:blipFill>
                  <a:blip r:embed="rId5"/>
                  <a:stretch>
                    <a:fillRect l="-5311" r="-9256" b="-6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1430000" y="1627514"/>
            <a:ext cx="2202182" cy="1465837"/>
            <a:chOff x="11559260" y="1415572"/>
            <a:chExt cx="2202182" cy="1465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60251" y="173043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8" y="2360433"/>
            <a:ext cx="1812220" cy="1660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24662" y="3408209"/>
                <a:ext cx="8212858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Gốc tọa độ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tọa độ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hay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4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5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62" y="3408209"/>
                <a:ext cx="8212858" cy="2041456"/>
              </a:xfrm>
              <a:prstGeom prst="rect">
                <a:avLst/>
              </a:prstGeom>
              <a:blipFill>
                <a:blip r:embed="rId8"/>
                <a:stretch>
                  <a:fillRect l="-3118" r="-3118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3800" y="7880652"/>
            <a:ext cx="2054556" cy="19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Horizontal Scroll 2"/>
          <p:cNvSpPr/>
          <p:nvPr/>
        </p:nvSpPr>
        <p:spPr>
          <a:xfrm>
            <a:off x="533400" y="284929"/>
            <a:ext cx="2933700" cy="162613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76378"/>
            <a:ext cx="11110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Viết toạ độ của các điểm A, B trong Hình 7.3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Xác định các điểm C (0; -2) và D (-1; 0) trong Hình 7.3.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1556" y="4991100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39328"/>
            <a:ext cx="1257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Ta có toạ độ của hai điểm A, B là: A (2;-3), B(-2;1)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084">
            <a:off x="12116596" y="9137623"/>
            <a:ext cx="1467894" cy="128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-38100"/>
            <a:ext cx="5032396" cy="5216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7471708"/>
            <a:ext cx="11927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Các điểm C (0; -2) và D (-1; 0) được xác định như Hình 7.4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44" y="5277854"/>
            <a:ext cx="5285056" cy="49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22121" y="3009900"/>
            <a:ext cx="12458597" cy="4655404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807089" y="7683023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5401" y="571500"/>
            <a:ext cx="4334170" cy="401291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19" y="4290552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811" y="2040426"/>
            <a:ext cx="2956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19018" y="4253421"/>
                <a:ext cx="10314855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điểm có hành độ (tung độ) bằng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nằm trên trục tung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(trục hoành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5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8" y="4253421"/>
                <a:ext cx="10314855" cy="2169825"/>
              </a:xfrm>
              <a:prstGeom prst="rect">
                <a:avLst/>
              </a:prstGeom>
              <a:blipFill>
                <a:blip r:embed="rId9"/>
                <a:stretch>
                  <a:fillRect l="-2482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547" y="2124919"/>
            <a:ext cx="892619" cy="7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80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" y="809356"/>
            <a:ext cx="16344898" cy="866828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/>
          <p:cNvSpPr/>
          <p:nvPr/>
        </p:nvSpPr>
        <p:spPr>
          <a:xfrm>
            <a:off x="1902952" y="1956625"/>
            <a:ext cx="14556248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700" b="1">
                <a:solidFill>
                  <a:srgbClr val="C00000"/>
                </a:solidFill>
                <a:cs typeface="Arial" panose="020B0604020202020204" pitchFamily="34" charset="0"/>
              </a:rPr>
              <a:t>CHƯƠNG VII. PHƯƠNG TRÌNH </a:t>
            </a:r>
            <a:endParaRPr lang="en-US" sz="6700" b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700" b="1">
                <a:solidFill>
                  <a:srgbClr val="C00000"/>
                </a:solidFill>
                <a:cs typeface="Arial" panose="020B0604020202020204" pitchFamily="34" charset="0"/>
              </a:rPr>
              <a:t>BẬC NHẤT VÀ HÀM SỐ BẬC NHẤT</a:t>
            </a:r>
            <a:endParaRPr lang="en-US" sz="6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5219700"/>
            <a:ext cx="12552252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7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27. KHÁI NIỆM HÀM SỐ </a:t>
            </a:r>
          </a:p>
          <a:p>
            <a:pPr algn="ctr">
              <a:lnSpc>
                <a:spcPct val="150000"/>
              </a:lnSpc>
            </a:pPr>
            <a:r>
              <a:rPr lang="pt-BR" sz="67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 ĐỒ THỊ CỦA HÀM SỐ </a:t>
            </a:r>
            <a:endParaRPr lang="en-US" sz="67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Pentagon 2"/>
          <p:cNvSpPr/>
          <p:nvPr/>
        </p:nvSpPr>
        <p:spPr>
          <a:xfrm>
            <a:off x="12032" y="461211"/>
            <a:ext cx="4343400" cy="1219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53" y="477734"/>
            <a:ext cx="1600200" cy="1202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2012" y="1943100"/>
                <a:ext cx="96012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Xác định tọa độ các điểm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trong Hình 7.5.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Xác định các điểm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(2; –2)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(–1; 2)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trong Hình 7.5.</a:t>
                </a:r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" y="1943100"/>
                <a:ext cx="9601200" cy="3785652"/>
              </a:xfrm>
              <a:prstGeom prst="rect">
                <a:avLst/>
              </a:prstGeom>
              <a:blipFill>
                <a:blip r:embed="rId4"/>
                <a:stretch>
                  <a:fillRect l="-2286" r="-222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67" y="2085330"/>
            <a:ext cx="7014233" cy="69443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5370" y="5883414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2012" y="6743700"/>
                <a:ext cx="10569388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Tọa độ các điểm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−2;4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1; −2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0;−3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2; −2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" y="6743700"/>
                <a:ext cx="10569388" cy="3170099"/>
              </a:xfrm>
              <a:prstGeom prst="rect">
                <a:avLst/>
              </a:prstGeom>
              <a:blipFill>
                <a:blip r:embed="rId7"/>
                <a:stretch>
                  <a:fillRect l="-207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5532100" y="6237357"/>
            <a:ext cx="809951" cy="707886"/>
            <a:chOff x="15532100" y="6237357"/>
            <a:chExt cx="809951" cy="707886"/>
          </a:xfrm>
        </p:grpSpPr>
        <p:sp>
          <p:nvSpPr>
            <p:cNvPr id="24" name="Oval 23"/>
            <p:cNvSpPr/>
            <p:nvPr/>
          </p:nvSpPr>
          <p:spPr>
            <a:xfrm>
              <a:off x="15532100" y="65913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5684500" y="6237357"/>
                  <a:ext cx="65755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oMath>
                    </m:oMathPara>
                  </a14:m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500" y="6237357"/>
                  <a:ext cx="657551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13119945" y="3507383"/>
            <a:ext cx="646855" cy="707886"/>
            <a:chOff x="15012245" y="6049040"/>
            <a:chExt cx="646855" cy="707886"/>
          </a:xfrm>
        </p:grpSpPr>
        <p:sp>
          <p:nvSpPr>
            <p:cNvPr id="28" name="Oval 27"/>
            <p:cNvSpPr/>
            <p:nvPr/>
          </p:nvSpPr>
          <p:spPr>
            <a:xfrm>
              <a:off x="15506700" y="6578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5012245" y="6049040"/>
                  <a:ext cx="59182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oMath>
                    </m:oMathPara>
                  </a14:m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2245" y="6049040"/>
                  <a:ext cx="591829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12612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72203" y="1783601"/>
            <a:ext cx="12458597" cy="7857777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5016676" y="-425088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5401" y="571500"/>
            <a:ext cx="4334170" cy="401291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19" y="4290552"/>
            <a:ext cx="5129306" cy="5959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3034705"/>
                <a:ext cx="4594899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900">
                    <a:cs typeface="Arial" panose="020B0604020202020204" pitchFamily="34" charset="0"/>
                  </a:rPr>
                  <a:t>Hệ trục tọa độ </a:t>
                </a:r>
                <a14:m>
                  <m:oMath xmlns:m="http://schemas.openxmlformats.org/officeDocument/2006/math">
                    <m:r>
                      <a:rPr lang="vi-VN" sz="39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vi-VN" sz="3900">
                    <a:cs typeface="Arial" panose="020B0604020202020204" pitchFamily="34" charset="0"/>
                  </a:rPr>
                  <a:t> chia mặt phẳng tọa độ thành 4 góc phần tư (góc phần tư thứ I, II, III, IV) như Hình 7.6</a:t>
                </a:r>
                <a:endParaRPr lang="en-US" sz="3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34705"/>
                <a:ext cx="4594899" cy="5493812"/>
              </a:xfrm>
              <a:prstGeom prst="rect">
                <a:avLst/>
              </a:prstGeom>
              <a:blipFill>
                <a:blip r:embed="rId9"/>
                <a:stretch>
                  <a:fillRect l="-4515" r="-4515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615811" y="2040426"/>
            <a:ext cx="2956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547" y="2124919"/>
            <a:ext cx="892619" cy="777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42" y="2820186"/>
            <a:ext cx="6400000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419100"/>
            <a:ext cx="5486400" cy="1219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9713"/>
            <a:ext cx="17678400" cy="4690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70485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Ý kiến của em như thế nào?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0200" y="7962900"/>
            <a:ext cx="16002000" cy="1938992"/>
            <a:chOff x="1600200" y="7985063"/>
            <a:chExt cx="16002000" cy="1938992"/>
          </a:xfrm>
        </p:grpSpPr>
        <p:sp>
          <p:nvSpPr>
            <p:cNvPr id="12" name="Rectangle 11"/>
            <p:cNvSpPr/>
            <p:nvPr/>
          </p:nvSpPr>
          <p:spPr>
            <a:xfrm>
              <a:off x="2286000" y="7985063"/>
              <a:ext cx="15316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Tròn đúng. Những điểm có hoành độ và tung độ đều âm thì nằm ở góc phần tư thứ III.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00200" y="8343900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722" y="421105"/>
            <a:ext cx="1210478" cy="12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27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626464" y="613769"/>
            <a:ext cx="17035072" cy="1290652"/>
            <a:chOff x="609600" y="652449"/>
            <a:chExt cx="17035072" cy="1290652"/>
          </a:xfrm>
        </p:grpSpPr>
        <p:sp>
          <p:nvSpPr>
            <p:cNvPr id="8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9" name="TextBox 8"/>
            <p:cNvSpPr txBox="1"/>
            <p:nvPr/>
          </p:nvSpPr>
          <p:spPr>
            <a:xfrm>
              <a:off x="1392836" y="913054"/>
              <a:ext cx="15468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5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ĐỒ THỊ CỦA HÀM SỐ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3317" y="2546159"/>
            <a:ext cx="11304425" cy="1130678"/>
            <a:chOff x="626464" y="3787942"/>
            <a:chExt cx="11304425" cy="1130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34485" y="3787942"/>
                  <a:ext cx="11296404" cy="96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</a:pPr>
                  <a:r>
                    <a:rPr lang="vi-VN" sz="400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           </a:t>
                  </a:r>
                  <a:r>
                    <a:rPr lang="en-US" sz="40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40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được cho bởi bảng sau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85" y="3787942"/>
                  <a:ext cx="11296404" cy="962443"/>
                </a:xfrm>
                <a:prstGeom prst="rect">
                  <a:avLst/>
                </a:prstGeom>
                <a:blipFill>
                  <a:blip r:embed="rId3"/>
                  <a:stretch>
                    <a:fillRect r="-540" b="-24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626464" y="3851820"/>
              <a:ext cx="1605558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HĐ</a:t>
              </a: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73489"/>
                  </p:ext>
                </p:extLst>
              </p:nvPr>
            </p:nvGraphicFramePr>
            <p:xfrm>
              <a:off x="1638300" y="4187882"/>
              <a:ext cx="15011400" cy="2098618"/>
            </p:xfrm>
            <a:graphic>
              <a:graphicData uri="http://schemas.openxmlformats.org/drawingml/2006/table">
                <a:tbl>
                  <a:tblPr/>
                  <a:tblGrid>
                    <a:gridCol w="2501900">
                      <a:extLst>
                        <a:ext uri="{9D8B030D-6E8A-4147-A177-3AD203B41FA5}">
                          <a16:colId xmlns:a16="http://schemas.microsoft.com/office/drawing/2014/main" val="1922662869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117111165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96346593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6565462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18996916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458001965"/>
                        </a:ext>
                      </a:extLst>
                    </a:gridCol>
                  </a:tblGrid>
                  <a:tr h="1038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3341427"/>
                      </a:ext>
                    </a:extLst>
                  </a:tr>
                  <a:tr h="10602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8760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73489"/>
                  </p:ext>
                </p:extLst>
              </p:nvPr>
            </p:nvGraphicFramePr>
            <p:xfrm>
              <a:off x="1638300" y="4187882"/>
              <a:ext cx="15011400" cy="2098618"/>
            </p:xfrm>
            <a:graphic>
              <a:graphicData uri="http://schemas.openxmlformats.org/drawingml/2006/table">
                <a:tbl>
                  <a:tblPr/>
                  <a:tblGrid>
                    <a:gridCol w="2501900">
                      <a:extLst>
                        <a:ext uri="{9D8B030D-6E8A-4147-A177-3AD203B41FA5}">
                          <a16:colId xmlns:a16="http://schemas.microsoft.com/office/drawing/2014/main" val="1922662869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117111165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96346593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6565462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718996916"/>
                        </a:ext>
                      </a:extLst>
                    </a:gridCol>
                    <a:gridCol w="2501900">
                      <a:extLst>
                        <a:ext uri="{9D8B030D-6E8A-4147-A177-3AD203B41FA5}">
                          <a16:colId xmlns:a16="http://schemas.microsoft.com/office/drawing/2014/main" val="2458001965"/>
                        </a:ext>
                      </a:extLst>
                    </a:gridCol>
                  </a:tblGrid>
                  <a:tr h="1038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" t="-585" r="-500000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88" t="-585" r="-401220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585" r="-300243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585" r="-200243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976" t="-585" r="-100732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757" t="-585" r="-487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3341427"/>
                      </a:ext>
                    </a:extLst>
                  </a:tr>
                  <a:tr h="1060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" t="-98286" r="-50000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88" t="-98286" r="-40122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98286" r="-300243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98286" r="-200243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976" t="-98286" r="-100732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757" t="-98286" r="-487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7600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3316" y="6660959"/>
                <a:ext cx="17303683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a) Viết tập hợp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{(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các cặp giá trị tương ứng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b) Vẽ hệ trục tọa độ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 và biểu diễn các điểm có tọa độ là các cặp số trên. Tập hợp các điểm này gọi là </a:t>
                </a:r>
                <a:r>
                  <a:rPr lang="vi-VN" sz="4000" i="1">
                    <a:solidFill>
                      <a:srgbClr val="000000"/>
                    </a:solidFill>
                  </a:rPr>
                  <a:t>đồ thị</a:t>
                </a:r>
                <a:r>
                  <a:rPr lang="vi-VN" sz="4000">
                    <a:solidFill>
                      <a:srgbClr val="000000"/>
                    </a:solidFill>
                  </a:rPr>
                  <a:t> của hàm số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đã cho.</a:t>
                </a:r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6" y="6660959"/>
                <a:ext cx="17303683" cy="3016210"/>
              </a:xfrm>
              <a:prstGeom prst="rect">
                <a:avLst/>
              </a:prstGeom>
              <a:blipFill>
                <a:blip r:embed="rId5"/>
                <a:stretch>
                  <a:fillRect l="-1268" r="-1233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1254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4400" y="647700"/>
            <a:ext cx="2202182" cy="1465837"/>
            <a:chOff x="11559260" y="1415572"/>
            <a:chExt cx="2202182" cy="14658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787860" y="1698286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87822" y="1605705"/>
                <a:ext cx="1081693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−2; −1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−1;0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0;1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2;3</m:t>
                            </m:r>
                          </m:e>
                        </m:d>
                      </m:e>
                    </m:d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22" y="1605705"/>
                <a:ext cx="10816936" cy="1015663"/>
              </a:xfrm>
              <a:prstGeom prst="rect">
                <a:avLst/>
              </a:prstGeom>
              <a:blipFill>
                <a:blip r:embed="rId4"/>
                <a:stretch>
                  <a:fillRect l="-202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390900"/>
            <a:ext cx="8016893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87822" y="3292614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7388802"/>
            <a:ext cx="1930670" cy="25552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719866">
            <a:off x="747928" y="7129182"/>
            <a:ext cx="1366501" cy="25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1066800" y="1639868"/>
            <a:ext cx="16002000" cy="6704032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5488346" y="7366447"/>
            <a:ext cx="2382434" cy="2508718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938254" y="800100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40827" y="928806"/>
              <a:ext cx="3432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3612509"/>
                <a:ext cx="14256067" cy="328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tập hợp tất cả các điểm biểu diễn các cặp giá trị tương ứng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trên mặt phẳng tọa độ.</a:t>
                </a:r>
                <a:endParaRPr lang="en-US" sz="4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12509"/>
                <a:ext cx="14256067" cy="3283591"/>
              </a:xfrm>
              <a:prstGeom prst="rect">
                <a:avLst/>
              </a:prstGeom>
              <a:blipFill>
                <a:blip r:embed="rId14"/>
                <a:stretch>
                  <a:fillRect l="-1924" r="-1881" b="-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40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Horizontal Scroll 2"/>
          <p:cNvSpPr/>
          <p:nvPr/>
        </p:nvSpPr>
        <p:spPr>
          <a:xfrm>
            <a:off x="1994908" y="342900"/>
            <a:ext cx="3015642" cy="153436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651873"/>
                <a:ext cx="113699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cho bởi bảng sau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51873"/>
                <a:ext cx="11369979" cy="892552"/>
              </a:xfrm>
              <a:prstGeom prst="rect">
                <a:avLst/>
              </a:prstGeom>
              <a:blipFill>
                <a:blip r:embed="rId3"/>
                <a:stretch>
                  <a:fillRect l="-1877" t="-685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94908" y="4955473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4909" y="5905500"/>
                <a:ext cx="770866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gồm bốn điểm như Hình 7.7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9" y="5905500"/>
                <a:ext cx="7708666" cy="1938992"/>
              </a:xfrm>
              <a:prstGeom prst="rect">
                <a:avLst/>
              </a:prstGeom>
              <a:blipFill>
                <a:blip r:embed="rId4"/>
                <a:stretch>
                  <a:fillRect l="-2767" r="-27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22372">
            <a:off x="866897" y="8530083"/>
            <a:ext cx="1541571" cy="151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962507"/>
                  </p:ext>
                </p:extLst>
              </p:nvPr>
            </p:nvGraphicFramePr>
            <p:xfrm>
              <a:off x="2895600" y="2167127"/>
              <a:ext cx="12192000" cy="22905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</a:tblGrid>
                  <a:tr h="641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− 2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7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639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− 2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962507"/>
                  </p:ext>
                </p:extLst>
              </p:nvPr>
            </p:nvGraphicFramePr>
            <p:xfrm>
              <a:off x="2895600" y="2167127"/>
              <a:ext cx="12192000" cy="22905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</a:tblGrid>
                  <a:tr h="114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" t="-529" r="-400750" b="-100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00" t="-529" r="-300750" b="-100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00" t="-529" r="-200750" b="-100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500" t="-529" r="-100750" b="-100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500" t="-529" r="-750" b="-100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1143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" t="-101064" r="-400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00" t="-101064" r="-300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00" t="-101064" r="-200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500" t="-101064" r="-100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500" t="-101064" r="-750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686300"/>
            <a:ext cx="5105400" cy="54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22" name="Pentagon 21"/>
          <p:cNvSpPr/>
          <p:nvPr/>
        </p:nvSpPr>
        <p:spPr>
          <a:xfrm>
            <a:off x="12032" y="461211"/>
            <a:ext cx="4343400" cy="1219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00600" y="639574"/>
                <a:ext cx="113699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cho bởi bảng sau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39574"/>
                <a:ext cx="11369979" cy="892552"/>
              </a:xfrm>
              <a:prstGeom prst="rect">
                <a:avLst/>
              </a:prstGeom>
              <a:blipFill>
                <a:blip r:embed="rId3"/>
                <a:stretch>
                  <a:fillRect l="-1930" t="-685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00463"/>
                  </p:ext>
                </p:extLst>
              </p:nvPr>
            </p:nvGraphicFramePr>
            <p:xfrm>
              <a:off x="3048000" y="2171700"/>
              <a:ext cx="12192000" cy="131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</a:tblGrid>
                  <a:tr h="641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− 3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7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639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000463"/>
                  </p:ext>
                </p:extLst>
              </p:nvPr>
            </p:nvGraphicFramePr>
            <p:xfrm>
              <a:off x="3048000" y="2171700"/>
              <a:ext cx="12192000" cy="131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</a:tblGrid>
                  <a:tr h="655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" t="-926" r="-40075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00" t="-926" r="-30075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00" t="-926" r="-20075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500" t="-926" r="-10075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00" t="-926" r="-750" b="-1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655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" t="-100926" r="-40075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00" t="-100926" r="-30075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00" t="-100926" r="-20075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500" t="-100926" r="-10075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00" t="-100926" r="-75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1600200" y="435916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00200" y="5477104"/>
                <a:ext cx="67055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477104"/>
                <a:ext cx="6705599" cy="1015663"/>
              </a:xfrm>
              <a:prstGeom prst="rect">
                <a:avLst/>
              </a:prstGeom>
              <a:blipFill>
                <a:blip r:embed="rId5"/>
                <a:stretch>
                  <a:fillRect l="-327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Red dots on a black background&#10;&#10;Description automatically generated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31" y="4228946"/>
            <a:ext cx="7848600" cy="569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450" y="8781250"/>
            <a:ext cx="824551" cy="11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27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07148" y="2438189"/>
                <a:ext cx="15873704" cy="1559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44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. </a:t>
                </a:r>
                <a:r>
                  <a:rPr lang="vi-VN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</m:t>
                    </m:r>
                  </m:oMath>
                </a14:m>
                <a:r>
                  <a:rPr lang="fr-FR" sz="440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fr-FR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có giá trị là?</a:t>
                </a:r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48" y="2438189"/>
                <a:ext cx="15873704" cy="1559401"/>
              </a:xfrm>
              <a:prstGeom prst="rect">
                <a:avLst/>
              </a:prstGeom>
              <a:blipFill>
                <a:blip r:embed="rId7"/>
                <a:stretch>
                  <a:fillRect l="-1536" r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vi-VN"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9299218" y="455723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B</a:t>
                </a:r>
                <a:r>
                  <a:rPr lang="vi-VN" sz="4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18" y="4557230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777240" y="455723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57230"/>
                <a:ext cx="8165822" cy="2010532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44499" y="5059452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480083" y="756727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70822" y="499980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012221" y="7653603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29281" y="2476500"/>
                <a:ext cx="13629437" cy="1998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 nào sau đây không thuộc đồ thị hàm số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81" y="2476500"/>
                <a:ext cx="13629437" cy="1998176"/>
              </a:xfrm>
              <a:prstGeom prst="rect">
                <a:avLst/>
              </a:prstGeom>
              <a:blipFill>
                <a:blip r:embed="rId7"/>
                <a:stretch>
                  <a:fillRect l="-358" r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laque 25"/>
          <p:cNvSpPr/>
          <p:nvPr/>
        </p:nvSpPr>
        <p:spPr>
          <a:xfrm>
            <a:off x="777240" y="5011413"/>
            <a:ext cx="8165822" cy="2010532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A. (0;-1)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777240" y="7578883"/>
            <a:ext cx="8165822" cy="2010532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C. (2;9)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9299218" y="5061298"/>
            <a:ext cx="8165822" cy="2010532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B. (1;4)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299218" y="7628768"/>
            <a:ext cx="8165822" cy="2010532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D. (1;2)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66477" y="8130990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480083" y="8071342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70822" y="5503872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480083" y="5540316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295162"/>
            <a:ext cx="16230600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NỘI DUNG BÀI HỌC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0031" y="3080058"/>
            <a:ext cx="8796728" cy="1447800"/>
            <a:chOff x="1718872" y="3008596"/>
            <a:chExt cx="8796728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76272" y="3008596"/>
              <a:ext cx="67393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 hàm số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0031" y="5369079"/>
            <a:ext cx="8796728" cy="1447800"/>
            <a:chOff x="1718872" y="5143963"/>
            <a:chExt cx="8796728" cy="1447800"/>
          </a:xfrm>
        </p:grpSpPr>
        <p:sp>
          <p:nvSpPr>
            <p:cNvPr id="32" name="Rounded Rectangle 31"/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6272" y="5143963"/>
              <a:ext cx="67393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 phẳng toạ độ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0031" y="7658100"/>
            <a:ext cx="8796728" cy="1447800"/>
            <a:chOff x="1718872" y="7125976"/>
            <a:chExt cx="8796728" cy="1447800"/>
          </a:xfrm>
        </p:grpSpPr>
        <p:sp>
          <p:nvSpPr>
            <p:cNvPr id="36" name="Rounded Rectangle 35"/>
            <p:cNvSpPr/>
            <p:nvPr/>
          </p:nvSpPr>
          <p:spPr>
            <a:xfrm>
              <a:off x="1718872" y="7125976"/>
              <a:ext cx="1676400" cy="14478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776272" y="7125976"/>
              <a:ext cx="67393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 thị của hàm số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5963654" y="7476271"/>
            <a:ext cx="1875396" cy="25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19900"/>
            <a:ext cx="1357943" cy="3065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0279" y="2781300"/>
                <a:ext cx="1729787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vi-VN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vi-VN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Khẳng định nào sau đây đúng?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79" y="2781300"/>
                <a:ext cx="17297877" cy="1107996"/>
              </a:xfrm>
              <a:prstGeom prst="rect">
                <a:avLst/>
              </a:prstGeom>
              <a:blipFill>
                <a:blip r:embed="rId7"/>
                <a:stretch>
                  <a:fillRect l="-1445" r="-317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4400">
                    <a:solidFill>
                      <a:prstClr val="black"/>
                    </a:solidFill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(1)=10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4400">
                    <a:solidFill>
                      <a:prstClr val="black"/>
                    </a:solidFill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(−2)=1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9299218" y="455723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440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vi-VN" sz="44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(−1)=10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18" y="4557230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777240" y="455723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440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vi-VN" sz="44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(2)=10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57230"/>
                <a:ext cx="8165822" cy="2010532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44499" y="5059452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480083" y="756727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70822" y="499980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012221" y="7653603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00" y="39784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Điểm A và F có tọa độ là?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855762" y="7913596"/>
            <a:ext cx="4576475" cy="1556208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D. A(-2;8);F(8;4)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855762" y="5438119"/>
            <a:ext cx="4576475" cy="1556208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A(2;4);F(8;8)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937189" y="5449869"/>
            <a:ext cx="4576475" cy="1556208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A. A(8; -2);F(4;8)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37189" y="7913596"/>
            <a:ext cx="4576475" cy="1556208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C. A(-2;8);F(4;8)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9869" y="8232369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00644" y="5625251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04214" y="570899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00644" y="8137172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33564" y="2621835"/>
                <a:ext cx="142847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Cho đồ thị của một hàm số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quan sát và thực hiện trả lời</a:t>
                </a:r>
                <a:r>
                  <a:rPr lang="fr-FR" sz="4000" b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64" y="2621835"/>
                <a:ext cx="14284744" cy="707886"/>
              </a:xfrm>
              <a:prstGeom prst="rect">
                <a:avLst/>
              </a:prstGeom>
              <a:blipFill>
                <a:blip r:embed="rId17"/>
                <a:stretch>
                  <a:fillRect l="-153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1875" y="3666649"/>
            <a:ext cx="4674016" cy="58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00" y="36957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fr-FR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Chọp đáp án đúng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855762" y="7715059"/>
            <a:ext cx="5094401" cy="215284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400">
                <a:solidFill>
                  <a:prstClr val="black"/>
                </a:solidFill>
                <a:cs typeface="Arial" panose="020B0604020202020204" pitchFamily="34" charset="0"/>
              </a:rPr>
              <a:t>D. Tùng độ điểm F bằng tung độ điểm O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855762" y="4991100"/>
            <a:ext cx="5094401" cy="215284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400">
                <a:solidFill>
                  <a:prstClr val="black"/>
                </a:solidFill>
                <a:cs typeface="Arial" panose="020B0604020202020204" pitchFamily="34" charset="0"/>
              </a:rPr>
              <a:t>B. Tung độ điểm D bằng tung độ điểm O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990600" y="7715059"/>
            <a:ext cx="5094401" cy="215284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400">
                <a:solidFill>
                  <a:prstClr val="black"/>
                </a:solidFill>
                <a:cs typeface="Arial" panose="020B0604020202020204" pitchFamily="34" charset="0"/>
              </a:rPr>
              <a:t>C. Hoành độ điểm C bằng hoành độ điểm B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90600" y="5033452"/>
            <a:ext cx="5094401" cy="215284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400">
                <a:solidFill>
                  <a:prstClr val="black"/>
                </a:solidFill>
                <a:cs typeface="Arial" panose="020B0604020202020204" pitchFamily="34" charset="0"/>
              </a:rPr>
              <a:t>A. Điểm A và điểm F đối xứng với nhau qua trục Oy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470" y="5872689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8771" y="552310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95543" y="8480057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8771" y="8286684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33564" y="2621835"/>
                <a:ext cx="142847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Cho đồ thị của một hàm số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quan sát và thực hiện trả lời</a:t>
                </a:r>
                <a:r>
                  <a:rPr kumimoji="0" 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64" y="2621835"/>
                <a:ext cx="14284744" cy="707886"/>
              </a:xfrm>
              <a:prstGeom prst="rect">
                <a:avLst/>
              </a:prstGeom>
              <a:blipFill>
                <a:blip r:embed="rId17"/>
                <a:stretch>
                  <a:fillRect l="-153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1875" y="3666649"/>
            <a:ext cx="4674016" cy="58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2" y="304909"/>
            <a:ext cx="17002907" cy="1638687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74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290057"/>
            <a:ext cx="1104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prstClr val="white"/>
                </a:solidFill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0433" y="2019300"/>
                <a:ext cx="17214167" cy="1962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7.18</a:t>
                </a:r>
                <a:r>
                  <a:rPr lang="vi-VN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(SGK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tr.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r>
                  <a:rPr lang="vi-VN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giá trị tương ứng của hai đại lượng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bởi các bảng sau. Đại lượng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phải là một hàm số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3" y="2019300"/>
                <a:ext cx="17214167" cy="1962076"/>
              </a:xfrm>
              <a:prstGeom prst="rect">
                <a:avLst/>
              </a:prstGeom>
              <a:blipFill>
                <a:blip r:embed="rId3"/>
                <a:stretch>
                  <a:fillRect l="-1310" r="-123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600" y="8878144"/>
            <a:ext cx="1897969" cy="1370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757195"/>
                  </p:ext>
                </p:extLst>
              </p:nvPr>
            </p:nvGraphicFramePr>
            <p:xfrm>
              <a:off x="3510354" y="4238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–3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757195"/>
                  </p:ext>
                </p:extLst>
              </p:nvPr>
            </p:nvGraphicFramePr>
            <p:xfrm>
              <a:off x="3510354" y="4238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" t="-909" r="-500000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90" t="-909" r="-401475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909" r="-300294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909" r="-200294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80" t="-909" r="-100885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9706" t="-909" r="-588" b="-1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" t="-101835" r="-500000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90" t="-101835" r="-40147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1835" r="-30029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101835" r="-20029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80" t="-101835" r="-10088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9706" t="-101835" r="-588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2085207" y="400050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048322"/>
                  </p:ext>
                </p:extLst>
              </p:nvPr>
            </p:nvGraphicFramePr>
            <p:xfrm>
              <a:off x="3510354" y="6143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</m:t>
                                </m:r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048322"/>
                  </p:ext>
                </p:extLst>
              </p:nvPr>
            </p:nvGraphicFramePr>
            <p:xfrm>
              <a:off x="3510354" y="6143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4" t="-909" r="-50000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90" t="-909" r="-401475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909" r="-30029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909" r="-20029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1180" t="-909" r="-100885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99706" t="-909" r="-588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4" t="-100909" r="-5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90" t="-100909" r="-401475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00909" r="-30029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100909" r="-20029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1180" t="-100909" r="-100885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99706" t="-100909" r="-58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2085207" y="590550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200" y="7849152"/>
            <a:ext cx="2202182" cy="1465838"/>
            <a:chOff x="11559260" y="1415572"/>
            <a:chExt cx="2202182" cy="14658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815505" y="1681720"/>
              <a:ext cx="1600200" cy="70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1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1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29000" y="8115300"/>
                <a:ext cx="115461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mỗi giá trị của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chỉ có đúng một giá trị tương ứng của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8115300"/>
                <a:ext cx="11546178" cy="1938992"/>
              </a:xfrm>
              <a:prstGeom prst="rect">
                <a:avLst/>
              </a:prstGeom>
              <a:blipFill>
                <a:blip r:embed="rId8"/>
                <a:stretch>
                  <a:fillRect l="-1901" r="-184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2" y="304909"/>
            <a:ext cx="17002907" cy="1638687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290057"/>
            <a:ext cx="1104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0433" y="2019300"/>
                <a:ext cx="17214167" cy="1962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</a:t>
                </a:r>
                <a:r>
                  <a:rPr kumimoji="0" lang="en-US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7.18</a:t>
                </a:r>
                <a:r>
                  <a:rPr kumimoji="0" lang="vi-VN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(SGK</a:t>
                </a:r>
                <a:r>
                  <a:rPr kumimoji="0" lang="en-US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kumimoji="0" lang="vi-VN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tr.</a:t>
                </a:r>
                <a:r>
                  <a:rPr kumimoji="0" lang="en-US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44</a:t>
                </a:r>
                <a:r>
                  <a:rPr kumimoji="0" lang="vi-VN" sz="41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 giá trị tương ứng của hai đại lượng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cho bởi các bảng sau. Đại lượng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phải là một hàm số của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3" y="2019300"/>
                <a:ext cx="17214167" cy="1962076"/>
              </a:xfrm>
              <a:prstGeom prst="rect">
                <a:avLst/>
              </a:prstGeom>
              <a:blipFill>
                <a:blip r:embed="rId3"/>
                <a:stretch>
                  <a:fillRect l="-1310" r="-123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3510354" y="4238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–3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3510354" y="4238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4" t="-909" r="-500000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90" t="-909" r="-401475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909" r="-300294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909" r="-200294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80" t="-909" r="-100885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706" t="-909" r="-588" b="-1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4" t="-101835" r="-500000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90" t="-101835" r="-40147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1835" r="-30029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1835" r="-200294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80" t="-101835" r="-10088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706" t="-101835" r="-588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2085207" y="400050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3510354" y="6143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</m:t>
                                </m:r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3510354" y="6143046"/>
              <a:ext cx="12415446" cy="1331482"/>
            </p:xfrm>
            <a:graphic>
              <a:graphicData uri="http://schemas.openxmlformats.org/drawingml/2006/table">
                <a:tbl>
                  <a:tblPr/>
                  <a:tblGrid>
                    <a:gridCol w="2069241">
                      <a:extLst>
                        <a:ext uri="{9D8B030D-6E8A-4147-A177-3AD203B41FA5}">
                          <a16:colId xmlns:a16="http://schemas.microsoft.com/office/drawing/2014/main" val="3570095697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159532218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655485125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2031048803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626520690"/>
                        </a:ext>
                      </a:extLst>
                    </a:gridCol>
                    <a:gridCol w="2069241">
                      <a:extLst>
                        <a:ext uri="{9D8B030D-6E8A-4147-A177-3AD203B41FA5}">
                          <a16:colId xmlns:a16="http://schemas.microsoft.com/office/drawing/2014/main" val="3247271533"/>
                        </a:ext>
                      </a:extLst>
                    </a:gridCol>
                  </a:tblGrid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" t="-909" r="-50000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90" t="-909" r="-401475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909" r="-30029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909" r="-20029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80" t="-909" r="-100885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9706" t="-909" r="-588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003999"/>
                      </a:ext>
                    </a:extLst>
                  </a:tr>
                  <a:tr h="66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" t="-100909" r="-5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90" t="-100909" r="-401475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0909" r="-30029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100909" r="-20029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80" t="-100909" r="-100885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9706" t="-100909" r="-58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5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2085207" y="590550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200" y="7849152"/>
            <a:ext cx="2202182" cy="1465838"/>
            <a:chOff x="11559260" y="1415572"/>
            <a:chExt cx="2202182" cy="14658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860252" y="1730429"/>
              <a:ext cx="1600200" cy="70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1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89022" y="8048046"/>
                <a:ext cx="123843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phải là hàm số của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khi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có hai giá trị tương ứng của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22" y="8048046"/>
                <a:ext cx="12384378" cy="1938992"/>
              </a:xfrm>
              <a:prstGeom prst="rect">
                <a:avLst/>
              </a:prstGeom>
              <a:blipFill>
                <a:blip r:embed="rId7"/>
                <a:stretch>
                  <a:fillRect l="-1772" r="-167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0600" y="8878144"/>
            <a:ext cx="1897969" cy="13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 t="-9222" b="-9222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2600" y="114300"/>
                <a:ext cx="15621000" cy="324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7.19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</a:t>
                </a:r>
                <a:r>
                  <a:rPr lang="en-US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-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tr.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es-ES" sz="4000">
                    <a:latin typeface="Arial" panose="020B0604020202020204" pitchFamily="34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s-E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s-E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E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s-E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s-E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s-E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(–4);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(8).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Hoàn thành bảng sau vào vở: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4300"/>
                <a:ext cx="15621000" cy="3245889"/>
              </a:xfrm>
              <a:prstGeom prst="rect">
                <a:avLst/>
              </a:prstGeom>
              <a:blipFill>
                <a:blip r:embed="rId4"/>
                <a:stretch>
                  <a:fillRect l="-1444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6313715"/>
            <a:ext cx="3663447" cy="3906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939374"/>
                  </p:ext>
                </p:extLst>
              </p:nvPr>
            </p:nvGraphicFramePr>
            <p:xfrm>
              <a:off x="1905000" y="3467100"/>
              <a:ext cx="14554200" cy="2133600"/>
            </p:xfrm>
            <a:graphic>
              <a:graphicData uri="http://schemas.openxmlformats.org/drawingml/2006/table">
                <a:tbl>
                  <a:tblPr/>
                  <a:tblGrid>
                    <a:gridCol w="2425700">
                      <a:extLst>
                        <a:ext uri="{9D8B030D-6E8A-4147-A177-3AD203B41FA5}">
                          <a16:colId xmlns:a16="http://schemas.microsoft.com/office/drawing/2014/main" val="2229026804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1699117177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3762814696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3645517827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2004592626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4210746695"/>
                        </a:ext>
                      </a:extLst>
                    </a:gridCol>
                  </a:tblGrid>
                  <a:tr h="11186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2738617"/>
                      </a:ext>
                    </a:extLst>
                  </a:tr>
                  <a:tr h="10149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= 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–4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8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61181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939374"/>
                  </p:ext>
                </p:extLst>
              </p:nvPr>
            </p:nvGraphicFramePr>
            <p:xfrm>
              <a:off x="1905000" y="3467100"/>
              <a:ext cx="14554200" cy="2133600"/>
            </p:xfrm>
            <a:graphic>
              <a:graphicData uri="http://schemas.openxmlformats.org/drawingml/2006/table">
                <a:tbl>
                  <a:tblPr/>
                  <a:tblGrid>
                    <a:gridCol w="2425700">
                      <a:extLst>
                        <a:ext uri="{9D8B030D-6E8A-4147-A177-3AD203B41FA5}">
                          <a16:colId xmlns:a16="http://schemas.microsoft.com/office/drawing/2014/main" val="2229026804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1699117177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3762814696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3645517827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2004592626"/>
                        </a:ext>
                      </a:extLst>
                    </a:gridCol>
                    <a:gridCol w="2425700">
                      <a:extLst>
                        <a:ext uri="{9D8B030D-6E8A-4147-A177-3AD203B41FA5}">
                          <a16:colId xmlns:a16="http://schemas.microsoft.com/office/drawing/2014/main" val="4210746695"/>
                        </a:ext>
                      </a:extLst>
                    </a:gridCol>
                  </a:tblGrid>
                  <a:tr h="1118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1" t="-543" r="-500754" b="-91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251" t="-543" r="-400754" b="-91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251" t="-543" r="-300754" b="-91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251" t="-543" r="-200754" b="-91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251" t="-543" r="-100754" b="-91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251" t="-543" r="-754" b="-918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738617"/>
                      </a:ext>
                    </a:extLst>
                  </a:tr>
                  <a:tr h="1014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1" t="-110778" r="-500754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251" t="-110778" r="-400754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251" t="-110778" r="-300754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251" t="-110778" r="-200754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251" t="-110778" r="-100754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251" t="-110778" r="-754" b="-1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61181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1905000" y="5981700"/>
            <a:ext cx="2202182" cy="1465838"/>
            <a:chOff x="11559260" y="1415572"/>
            <a:chExt cx="2202182" cy="1465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860252" y="1730429"/>
              <a:ext cx="1600200" cy="70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1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22524" y="6134100"/>
                <a:ext cx="6474076" cy="4011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24" y="6134100"/>
                <a:ext cx="6474076" cy="4011226"/>
              </a:xfrm>
              <a:prstGeom prst="rect">
                <a:avLst/>
              </a:prstGeom>
              <a:blipFill>
                <a:blip r:embed="rId8"/>
                <a:stretch>
                  <a:fillRect l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4744886"/>
            <a:ext cx="1421055" cy="765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3699196"/>
            <a:ext cx="1421055" cy="682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400" y="4760799"/>
            <a:ext cx="1421055" cy="501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9600" y="4794487"/>
            <a:ext cx="1421055" cy="501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4200" y="3876591"/>
            <a:ext cx="1421055" cy="501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83839" y="4808876"/>
                <a:ext cx="93596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  <m:r>
                        <a:rPr lang="en-US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839" y="4808876"/>
                <a:ext cx="93596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22239" y="3619500"/>
                <a:ext cx="93596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  <m:r>
                        <a:rPr lang="en-US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3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239" y="3619500"/>
                <a:ext cx="935961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072977" y="4771192"/>
                <a:ext cx="61106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3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977" y="4771192"/>
                <a:ext cx="61106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452684" y="4610100"/>
                <a:ext cx="611065" cy="97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684" y="4610100"/>
                <a:ext cx="611065" cy="9798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891084" y="3543300"/>
                <a:ext cx="611065" cy="97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084" y="3543300"/>
                <a:ext cx="611065" cy="9798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2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316" y="253767"/>
                <a:ext cx="10820400" cy="5039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7.20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</a:t>
                </a:r>
                <a:r>
                  <a:rPr lang="en-US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-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tr.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endParaRPr lang="en-US" sz="4100" b="1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cs typeface="Arial" panose="020B0604020202020204" pitchFamily="34" charset="0"/>
                  </a:rPr>
                  <a:t>a) Xác định tọa độ của các điểm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trong Hình 7.8.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cs typeface="Arial" panose="020B0604020202020204" pitchFamily="34" charset="0"/>
                  </a:rPr>
                  <a:t>b) Xác định các điểm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 –2) 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(2; –1)</m:t>
                    </m:r>
                  </m:oMath>
                </a14:m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trong Hình 7.8.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6" y="253767"/>
                <a:ext cx="10820400" cy="5039841"/>
              </a:xfrm>
              <a:prstGeom prst="rect">
                <a:avLst/>
              </a:prstGeom>
              <a:blipFill>
                <a:blip r:embed="rId3"/>
                <a:stretch>
                  <a:fillRect l="-2028" r="-2028" b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67363" y="5524775"/>
            <a:ext cx="2202182" cy="1465838"/>
            <a:chOff x="11559260" y="1415572"/>
            <a:chExt cx="2202182" cy="14658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787860" y="1701451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420">
            <a:off x="41632" y="8007790"/>
            <a:ext cx="1485326" cy="2340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7894026"/>
            <a:ext cx="1902117" cy="1932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96063" y="7286417"/>
                <a:ext cx="10121360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Có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−3;4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−2;−2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1;−3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63" y="7286417"/>
                <a:ext cx="10121360" cy="901593"/>
              </a:xfrm>
              <a:prstGeom prst="rect">
                <a:avLst/>
              </a:prstGeom>
              <a:blipFill>
                <a:blip r:embed="rId7"/>
                <a:stretch>
                  <a:fillRect l="-216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96063" y="8547437"/>
            <a:ext cx="5234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trong hình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1032" y="391676"/>
            <a:ext cx="5715000" cy="56543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753625" y="3701858"/>
            <a:ext cx="707573" cy="707886"/>
            <a:chOff x="15506700" y="6023114"/>
            <a:chExt cx="707573" cy="707886"/>
          </a:xfrm>
        </p:grpSpPr>
        <p:sp>
          <p:nvSpPr>
            <p:cNvPr id="14" name="Oval 13"/>
            <p:cNvSpPr/>
            <p:nvPr/>
          </p:nvSpPr>
          <p:spPr>
            <a:xfrm>
              <a:off x="15506700" y="6578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5577560" y="6023114"/>
                  <a:ext cx="636713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7560" y="6023114"/>
                  <a:ext cx="636713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5817516" y="3170731"/>
            <a:ext cx="697955" cy="707886"/>
            <a:chOff x="15506700" y="6023114"/>
            <a:chExt cx="697955" cy="707886"/>
          </a:xfrm>
        </p:grpSpPr>
        <p:sp>
          <p:nvSpPr>
            <p:cNvPr id="17" name="Oval 16"/>
            <p:cNvSpPr/>
            <p:nvPr/>
          </p:nvSpPr>
          <p:spPr>
            <a:xfrm>
              <a:off x="15506700" y="6578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5577560" y="6023114"/>
                  <a:ext cx="627095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oMath>
                    </m:oMathPara>
                  </a14:m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7560" y="6023114"/>
                  <a:ext cx="627095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37641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3" name="Group 3"/>
          <p:cNvGrpSpPr/>
          <p:nvPr/>
        </p:nvGrpSpPr>
        <p:grpSpPr>
          <a:xfrm>
            <a:off x="609602" y="320039"/>
            <a:ext cx="17002907" cy="1531040"/>
            <a:chOff x="0" y="0"/>
            <a:chExt cx="4478132" cy="47420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74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6553" y="26670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prstClr val="white"/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6"/>
          <p:cNvSpPr/>
          <p:nvPr/>
        </p:nvSpPr>
        <p:spPr>
          <a:xfrm rot="5217583" flipH="1">
            <a:off x="400500" y="8501600"/>
            <a:ext cx="1899146" cy="1992622"/>
          </a:xfrm>
          <a:custGeom>
            <a:avLst/>
            <a:gdLst/>
            <a:ahLst/>
            <a:cxnLst/>
            <a:rect l="l" t="t" r="r" b="b"/>
            <a:pathLst>
              <a:path w="3423267" h="3484241">
                <a:moveTo>
                  <a:pt x="3423266" y="0"/>
                </a:moveTo>
                <a:lnTo>
                  <a:pt x="0" y="0"/>
                </a:lnTo>
                <a:lnTo>
                  <a:pt x="0" y="3484241"/>
                </a:lnTo>
                <a:lnTo>
                  <a:pt x="3423266" y="3484241"/>
                </a:lnTo>
                <a:lnTo>
                  <a:pt x="34232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2019300"/>
                <a:ext cx="13258799" cy="912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0000"/>
                  </a:lnSpc>
                </a:pP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7.21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</a:t>
                </a:r>
                <a:r>
                  <a:rPr lang="en-US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-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tr.</a:t>
                </a:r>
                <a:r>
                  <a:rPr lang="en-US" sz="41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bởi bảng sau </a:t>
                </a:r>
                <a:r>
                  <a:rPr lang="en-US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1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endParaRPr lang="en-US" sz="4100" b="1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9300"/>
                <a:ext cx="13258799" cy="912558"/>
              </a:xfrm>
              <a:prstGeom prst="rect">
                <a:avLst/>
              </a:prstGeom>
              <a:blipFill>
                <a:blip r:embed="rId5"/>
                <a:stretch>
                  <a:fillRect l="-1702" t="-667" r="-4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818983"/>
                  </p:ext>
                </p:extLst>
              </p:nvPr>
            </p:nvGraphicFramePr>
            <p:xfrm>
              <a:off x="2808078" y="3086100"/>
              <a:ext cx="13063146" cy="1507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7191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3924207898"/>
                        </a:ext>
                      </a:extLst>
                    </a:gridCol>
                  </a:tblGrid>
                  <a:tr h="7535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− 2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7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7535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−2,5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818983"/>
                  </p:ext>
                </p:extLst>
              </p:nvPr>
            </p:nvGraphicFramePr>
            <p:xfrm>
              <a:off x="2808078" y="3086100"/>
              <a:ext cx="13063146" cy="1507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7191">
                      <a:extLst>
                        <a:ext uri="{9D8B030D-6E8A-4147-A177-3AD203B41FA5}">
                          <a16:colId xmlns:a16="http://schemas.microsoft.com/office/drawing/2014/main" val="1092629796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3738699442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2086771393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1117012681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83982142"/>
                        </a:ext>
                      </a:extLst>
                    </a:gridCol>
                    <a:gridCol w="2177191">
                      <a:extLst>
                        <a:ext uri="{9D8B030D-6E8A-4147-A177-3AD203B41FA5}">
                          <a16:colId xmlns:a16="http://schemas.microsoft.com/office/drawing/2014/main" val="3924207898"/>
                        </a:ext>
                      </a:extLst>
                    </a:gridCol>
                  </a:tblGrid>
                  <a:tr h="75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0" t="-806" r="-50112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806" r="-39972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60" t="-806" r="-30084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560" t="-806" r="-20084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441" t="-806" r="-10027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840" t="-806" r="-560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355814"/>
                      </a:ext>
                    </a:extLst>
                  </a:tr>
                  <a:tr h="75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0" t="-100806" r="-50112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100806" r="-39972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560" t="-100806" r="-30084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560" t="-100806" r="-20084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441" t="-100806" r="-100279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840" t="-100806" r="-560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747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4838700"/>
                <a:ext cx="72280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8700"/>
                <a:ext cx="7228069" cy="707886"/>
              </a:xfrm>
              <a:prstGeom prst="rect">
                <a:avLst/>
              </a:prstGeom>
              <a:blipFill>
                <a:blip r:embed="rId7"/>
                <a:stretch>
                  <a:fillRect l="-3038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38200" y="5949185"/>
            <a:ext cx="2049439" cy="1364168"/>
            <a:chOff x="11630678" y="1459688"/>
            <a:chExt cx="2049439" cy="136416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0678" y="1459688"/>
              <a:ext cx="2049439" cy="13641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75117" y="1698345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00398" y="6043917"/>
                <a:ext cx="7635919" cy="367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diễn các cặp giá trị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 −5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 −2,5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1;2,5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 cùng một mặt phẳng tọa độ.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8" y="6043917"/>
                <a:ext cx="7635919" cy="3671583"/>
              </a:xfrm>
              <a:prstGeom prst="rect">
                <a:avLst/>
              </a:prstGeom>
              <a:blipFill>
                <a:blip r:embed="rId9"/>
                <a:stretch>
                  <a:fillRect l="-2793" r="-2713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98" y="4669459"/>
            <a:ext cx="5943600" cy="557944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 t="-9222" b="-9222"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381000" y="258822"/>
            <a:ext cx="17526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Bài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7.22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 (SGK</a:t>
            </a:r>
            <a:r>
              <a:rPr lang="en-US" sz="4000" b="1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tr.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>
                <a:cs typeface="Arial" panose="020B0604020202020204" pitchFamily="34" charset="0"/>
              </a:rPr>
              <a:t>Cân nặng và tuổi của bốn bạn An, Bình, Hưng, Việt được biểu diễn trên mặt phẳng tọa độ như Hình 7.9.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0" y="7709919"/>
            <a:ext cx="2444708" cy="2173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505" y="2414336"/>
            <a:ext cx="11356546" cy="74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57200" y="266700"/>
            <a:ext cx="17526000" cy="6124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(Do số liệu về tuổi và cân nặng rất chênh lệch nên trong Hình 7.9, ta đã lấy một đơn vị dài trên trục hoành bằng 5 lần một đơn vị dài trên trục tung).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cho biết: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Ai là người nặng nhất và nặng bao nhiêu?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Ai là người ít tuổi nhất và bao nhiêu tuổi?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Bình và Việt ai nặng hơn và ai nhiều tuổi hơn?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d) Thay dấu ‘?’ bằng số thích hợp để hoàn thành bảng sau vào vở: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54991"/>
              </p:ext>
            </p:extLst>
          </p:nvPr>
        </p:nvGraphicFramePr>
        <p:xfrm>
          <a:off x="685800" y="6733713"/>
          <a:ext cx="16916400" cy="2219787"/>
        </p:xfrm>
        <a:graphic>
          <a:graphicData uri="http://schemas.openxmlformats.org/drawingml/2006/table">
            <a:tbl>
              <a:tblPr/>
              <a:tblGrid>
                <a:gridCol w="3383280">
                  <a:extLst>
                    <a:ext uri="{9D8B030D-6E8A-4147-A177-3AD203B41FA5}">
                      <a16:colId xmlns:a16="http://schemas.microsoft.com/office/drawing/2014/main" val="2514987868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1111936756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399354476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3928045616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456675512"/>
                    </a:ext>
                  </a:extLst>
                </a:gridCol>
              </a:tblGrid>
              <a:tr h="739929"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17900"/>
                  </a:ext>
                </a:extLst>
              </a:tr>
              <a:tr h="739929"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Tuổi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97870"/>
                  </a:ext>
                </a:extLst>
              </a:tr>
              <a:tr h="739929"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 nặng (kg)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0731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9258300"/>
            <a:ext cx="173448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bảng đã hoàn thành, cân nặng có phải là hàm số của tuổi không? Vì sao?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1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8"/>
              </a:lnSpc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6464" y="46791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4" name="TextBox 3"/>
            <p:cNvSpPr txBox="1"/>
            <p:nvPr/>
          </p:nvSpPr>
          <p:spPr>
            <a:xfrm>
              <a:off x="1354736" y="908439"/>
              <a:ext cx="15468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KHÁI NIỆM HÀM SỐ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26464" y="22479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464" y="3512315"/>
            <a:ext cx="168995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Quãng đường đi được S (km) của một ô tô chuyển động với vận tốc </a:t>
            </a:r>
            <a:r>
              <a:rPr lang="en-US" sz="4000">
                <a:cs typeface="Arial" panose="020B0604020202020204" pitchFamily="34" charset="0"/>
              </a:rPr>
              <a:t>        </a:t>
            </a:r>
            <a:r>
              <a:rPr lang="vi-VN" sz="4000">
                <a:cs typeface="Arial" panose="020B0604020202020204" pitchFamily="34" charset="0"/>
              </a:rPr>
              <a:t>60 km/h được cho bởi công thức S = 60t, trong đó t (giờ) là thời gian ô tô di chuyển.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a) Tính và lập bảng các giá trị tương ứng của S khi t nhận giá trị lần lượt là: 1; 2; 3; 4 (giờ).</a:t>
            </a:r>
            <a:endParaRPr lang="en-US" sz="400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b) Với mỗi giá trị của t, ta xác định được bao nhiêu giá trị tương ứng</a:t>
            </a:r>
            <a:r>
              <a:rPr lang="en-US" sz="4000">
                <a:cs typeface="Arial" panose="020B0604020202020204" pitchFamily="34" charset="0"/>
              </a:rPr>
              <a:t>      </a:t>
            </a:r>
            <a:r>
              <a:rPr lang="vi-VN" sz="4000">
                <a:cs typeface="Arial" panose="020B0604020202020204" pitchFamily="34" charset="0"/>
              </a:rPr>
              <a:t> của S?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696" y="2324100"/>
            <a:ext cx="937007" cy="9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8382000" y="180111"/>
            <a:ext cx="1981200" cy="1458189"/>
            <a:chOff x="11898351" y="1491772"/>
            <a:chExt cx="1790018" cy="1191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8351" y="1491772"/>
              <a:ext cx="1790018" cy="11914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974551" y="1709693"/>
              <a:ext cx="16002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62000" y="1781036"/>
            <a:ext cx="11053026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800" kern="0">
                <a:ea typeface="Times New Roman" panose="02020603050405020304" pitchFamily="18" charset="0"/>
                <a:cs typeface="Arial" panose="020B0604020202020204" pitchFamily="34" charset="0"/>
              </a:rPr>
              <a:t>a) Hưng là người nặng nhất và nặng 50 kg</a:t>
            </a:r>
            <a:r>
              <a:rPr lang="en-US" sz="3800" ker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ker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800" kern="0">
                <a:ea typeface="Times New Roman" panose="02020603050405020304" pitchFamily="18" charset="0"/>
                <a:cs typeface="Arial" panose="020B0604020202020204" pitchFamily="34" charset="0"/>
              </a:rPr>
              <a:t>b) An là người ít tuổi nhất và 11 tuổi</a:t>
            </a:r>
            <a:r>
              <a:rPr lang="en-US" sz="3800" ker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ker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800" kern="0">
                <a:ea typeface="Times New Roman" panose="02020603050405020304" pitchFamily="18" charset="0"/>
                <a:cs typeface="Arial" panose="020B0604020202020204" pitchFamily="34" charset="0"/>
              </a:rPr>
              <a:t>c) Bình nặng hơn Việt và Việt nhiều tuổi hơn Bình.</a:t>
            </a:r>
            <a:endParaRPr lang="en-US" sz="3800" ker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endParaRPr lang="vi-VN" sz="3800" ker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28488"/>
              </p:ext>
            </p:extLst>
          </p:nvPr>
        </p:nvGraphicFramePr>
        <p:xfrm>
          <a:off x="1828800" y="5248082"/>
          <a:ext cx="14630399" cy="2537460"/>
        </p:xfrm>
        <a:graphic>
          <a:graphicData uri="http://schemas.openxmlformats.org/drawingml/2006/table">
            <a:tbl>
              <a:tblPr firstRow="1" firstCol="1" bandRow="1"/>
              <a:tblGrid>
                <a:gridCol w="3627688">
                  <a:extLst>
                    <a:ext uri="{9D8B030D-6E8A-4147-A177-3AD203B41FA5}">
                      <a16:colId xmlns:a16="http://schemas.microsoft.com/office/drawing/2014/main" val="987421886"/>
                    </a:ext>
                  </a:extLst>
                </a:gridCol>
                <a:gridCol w="2734943">
                  <a:extLst>
                    <a:ext uri="{9D8B030D-6E8A-4147-A177-3AD203B41FA5}">
                      <a16:colId xmlns:a16="http://schemas.microsoft.com/office/drawing/2014/main" val="70054150"/>
                    </a:ext>
                  </a:extLst>
                </a:gridCol>
                <a:gridCol w="2810755">
                  <a:extLst>
                    <a:ext uri="{9D8B030D-6E8A-4147-A177-3AD203B41FA5}">
                      <a16:colId xmlns:a16="http://schemas.microsoft.com/office/drawing/2014/main" val="4126616395"/>
                    </a:ext>
                  </a:extLst>
                </a:gridCol>
                <a:gridCol w="2843655">
                  <a:extLst>
                    <a:ext uri="{9D8B030D-6E8A-4147-A177-3AD203B41FA5}">
                      <a16:colId xmlns:a16="http://schemas.microsoft.com/office/drawing/2014/main" val="2980483644"/>
                    </a:ext>
                  </a:extLst>
                </a:gridCol>
                <a:gridCol w="2613358">
                  <a:extLst>
                    <a:ext uri="{9D8B030D-6E8A-4147-A177-3AD203B41FA5}">
                      <a16:colId xmlns:a16="http://schemas.microsoft.com/office/drawing/2014/main" val="1909036585"/>
                    </a:ext>
                  </a:extLst>
                </a:gridCol>
              </a:tblGrid>
              <a:tr h="777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Hưng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Việt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362"/>
                  </a:ext>
                </a:extLst>
              </a:tr>
              <a:tr h="777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Tuổi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259904"/>
                  </a:ext>
                </a:extLst>
              </a:tr>
              <a:tr h="777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Cân nặng (kg)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42048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0" y="8023671"/>
            <a:ext cx="16916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nặng không phải là hàm số của tuổi, vì cùng 14 tuổi nhưng Việt và Hưng có cân nặng khác nhau.</a:t>
            </a:r>
            <a:endParaRPr lang="en-US" sz="38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845" y="2019300"/>
            <a:ext cx="2787555" cy="24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61210" y="355074"/>
            <a:ext cx="94488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Bài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7.23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 (SGK</a:t>
            </a:r>
            <a:r>
              <a:rPr lang="en-US" sz="4000" b="1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tr.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>
                <a:cs typeface="Arial" panose="020B0604020202020204" pitchFamily="34" charset="0"/>
              </a:rPr>
              <a:t>Hình 7.10 là đồ thị của hàm số mô tả nhiệt độ T (°C) tại các thời điểm t (giờ) của một thành phố ở châu Âu từ giữa trưa đến 6 giờ tối.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a) Tìm T(1), T(2), T(5) và giải thích ý nghĩa các số này.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b) Trong hai giá trị T(1) và T(4), giá trị nào lớn hơn?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c) Tìm t sao cho T(t) = 5.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d) Trong khoảng thời gian nào thì nhiệt độ cao hơn 5 °C?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695325"/>
            <a:ext cx="7372350" cy="889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57673">
            <a:off x="17354220" y="9048753"/>
            <a:ext cx="597949" cy="11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23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8001000" y="342900"/>
            <a:ext cx="2060604" cy="1371600"/>
            <a:chOff x="11663534" y="1449572"/>
            <a:chExt cx="2060604" cy="1371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4" y="1449572"/>
              <a:ext cx="2060604" cy="13715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848018" y="1716244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3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6291" y="1638300"/>
                <a:ext cx="16695418" cy="8493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=6;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 vậy nhiệt độ lúc 1 giờ chiều, 2 giờ chiều, 5 giờ chiều của thành phố đó lần lượt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=6&gt;5=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Như vậy ở thành phố đó vào lúc 1 giờ chiều thì ấm hơn vào lúc 4 giờ chiều.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tức là vào lúc 12 giờ trưa và 4 giờ chiều thì nhiệt độ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Trong khoảng thời gian từ sau 12 giờ trưa đến trước 4 giờ chiều thì nhiệt độ cao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1" y="1638300"/>
                <a:ext cx="16695418" cy="8493992"/>
              </a:xfrm>
              <a:prstGeom prst="rect">
                <a:avLst/>
              </a:prstGeom>
              <a:blipFill>
                <a:blip r:embed="rId4"/>
                <a:stretch>
                  <a:fillRect l="-1205" r="-1242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6319">
            <a:off x="16777457" y="359777"/>
            <a:ext cx="977712" cy="18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295162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HƯỚNG DẪN VỀ NHÀ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98869"/>
            <a:ext cx="5638800" cy="5404244"/>
            <a:chOff x="381000" y="3998869"/>
            <a:chExt cx="5638800" cy="5404244"/>
          </a:xfrm>
        </p:grpSpPr>
        <p:sp>
          <p:nvSpPr>
            <p:cNvPr id="8" name="Freeform 8"/>
            <p:cNvSpPr/>
            <p:nvPr/>
          </p:nvSpPr>
          <p:spPr>
            <a:xfrm>
              <a:off x="381000" y="3998869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2"/>
            <p:cNvSpPr txBox="1"/>
            <p:nvPr/>
          </p:nvSpPr>
          <p:spPr>
            <a:xfrm>
              <a:off x="609600" y="6150562"/>
              <a:ext cx="504157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/>
                <a:t>Ôn lại các kiến thức đã 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1700" y="514093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8303" y="2557237"/>
            <a:ext cx="5638800" cy="5404244"/>
            <a:chOff x="6238303" y="2557237"/>
            <a:chExt cx="5638800" cy="5404244"/>
          </a:xfrm>
        </p:grpSpPr>
        <p:sp>
          <p:nvSpPr>
            <p:cNvPr id="14" name="Freeform 14"/>
            <p:cNvSpPr/>
            <p:nvPr/>
          </p:nvSpPr>
          <p:spPr>
            <a:xfrm>
              <a:off x="6238303" y="2557237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4"/>
            <p:cNvSpPr txBox="1"/>
            <p:nvPr/>
          </p:nvSpPr>
          <p:spPr>
            <a:xfrm>
              <a:off x="6399722" y="4918777"/>
              <a:ext cx="5305864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cs typeface="Arial" panose="020B0604020202020204" pitchFamily="34" charset="0"/>
                </a:rPr>
                <a:t>Hoàn thành bài tập trong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0080" y="3665784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158948" y="3998869"/>
            <a:ext cx="5847206" cy="5404244"/>
            <a:chOff x="12268200" y="4001409"/>
            <a:chExt cx="5847206" cy="5404244"/>
          </a:xfrm>
        </p:grpSpPr>
        <p:sp>
          <p:nvSpPr>
            <p:cNvPr id="11" name="Freeform 11"/>
            <p:cNvSpPr/>
            <p:nvPr/>
          </p:nvSpPr>
          <p:spPr>
            <a:xfrm>
              <a:off x="12268200" y="4001409"/>
              <a:ext cx="5847206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6"/>
            <p:cNvSpPr txBox="1"/>
            <p:nvPr/>
          </p:nvSpPr>
          <p:spPr>
            <a:xfrm>
              <a:off x="12444922" y="5551388"/>
              <a:ext cx="55090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Chuẩn bị trước bài sau - </a:t>
              </a:r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vi-VN" sz="4000" b="1">
                  <a:cs typeface="Arial" panose="020B0604020202020204" pitchFamily="34" charset="0"/>
                </a:rPr>
                <a:t>: Hàm số bậc nhất và đồ thị của hàm số bậc nhất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10868" y="4765040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737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024187" y="3036023"/>
            <a:ext cx="1230684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THEO DÕI CỦA CÁC EM!</a:t>
            </a:r>
            <a:endParaRPr lang="en-US" sz="8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8115300" y="495300"/>
            <a:ext cx="2057400" cy="1621402"/>
            <a:chOff x="11658600" y="1159898"/>
            <a:chExt cx="1943100" cy="13928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8600" y="1159898"/>
              <a:ext cx="1943100" cy="13928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785600" y="1439937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081473"/>
                  </p:ext>
                </p:extLst>
              </p:nvPr>
            </p:nvGraphicFramePr>
            <p:xfrm>
              <a:off x="3208337" y="3819446"/>
              <a:ext cx="11871326" cy="21623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0454">
                      <a:extLst>
                        <a:ext uri="{9D8B030D-6E8A-4147-A177-3AD203B41FA5}">
                          <a16:colId xmlns:a16="http://schemas.microsoft.com/office/drawing/2014/main" val="2213580848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1460900833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2371061660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1819106585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3739954038"/>
                        </a:ext>
                      </a:extLst>
                    </a:gridCol>
                  </a:tblGrid>
                  <a:tr h="10811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8301920"/>
                      </a:ext>
                    </a:extLst>
                  </a:tr>
                  <a:tr h="10811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=60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240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182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081473"/>
                  </p:ext>
                </p:extLst>
              </p:nvPr>
            </p:nvGraphicFramePr>
            <p:xfrm>
              <a:off x="3208337" y="3819446"/>
              <a:ext cx="11871326" cy="21623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0454">
                      <a:extLst>
                        <a:ext uri="{9D8B030D-6E8A-4147-A177-3AD203B41FA5}">
                          <a16:colId xmlns:a16="http://schemas.microsoft.com/office/drawing/2014/main" val="2213580848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1460900833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2371061660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1819106585"/>
                        </a:ext>
                      </a:extLst>
                    </a:gridCol>
                    <a:gridCol w="2295218">
                      <a:extLst>
                        <a:ext uri="{9D8B030D-6E8A-4147-A177-3AD203B41FA5}">
                          <a16:colId xmlns:a16="http://schemas.microsoft.com/office/drawing/2014/main" val="3739954038"/>
                        </a:ext>
                      </a:extLst>
                    </a:gridCol>
                  </a:tblGrid>
                  <a:tr h="1081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562" r="-342177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7241" t="-562" r="-300265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7241" t="-562" r="-200265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8085" t="-562" r="-100798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6976" t="-562" r="-531" b="-10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8301920"/>
                      </a:ext>
                    </a:extLst>
                  </a:tr>
                  <a:tr h="1081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7" t="-100562" r="-342177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7241" t="-100562" r="-30026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7241" t="-100562" r="-20026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8085" t="-100562" r="-100798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6976" t="-100562" r="-531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82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2241501" y="2652236"/>
            <a:ext cx="692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200">
                <a:solidFill>
                  <a:prstClr val="black"/>
                </a:solidFill>
                <a:cs typeface="Arial" panose="020B0604020202020204" pitchFamily="34" charset="0"/>
              </a:rPr>
              <a:t>a) </a:t>
            </a:r>
            <a:endParaRPr lang="en-US" sz="4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41501" y="6792247"/>
                <a:ext cx="13804998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Với mỗi giá trị của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xác định được một giá trị của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01" y="6792247"/>
                <a:ext cx="13804998" cy="942053"/>
              </a:xfrm>
              <a:prstGeom prst="rect">
                <a:avLst/>
              </a:prstGeom>
              <a:blipFill>
                <a:blip r:embed="rId5"/>
                <a:stretch>
                  <a:fillRect l="-1723" r="-751" b="-2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306800" y="1558742"/>
            <a:ext cx="1425280" cy="1378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9251996"/>
            <a:ext cx="3276917" cy="6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540896" y="756107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320011"/>
            <a:ext cx="151399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Nhiệt độ T (°C) tại các thời điểm t (giờ) của Hà Nội vào một ngày được cho trong các bảng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6604765"/>
            <a:ext cx="1905000" cy="1760574"/>
            <a:chOff x="11653242" y="952501"/>
            <a:chExt cx="1905000" cy="17605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952501"/>
              <a:ext cx="1905000" cy="17605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772900" y="14097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352800" y="7508089"/>
            <a:ext cx="13716000" cy="197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ea typeface="Times New Roman" panose="02020603050405020304" pitchFamily="18" charset="0"/>
                <a:cs typeface="Arial" panose="020B0604020202020204" pitchFamily="34" charset="0"/>
              </a:rPr>
              <a:t>a) Nhiệt độ của Hà Nội vào 12 giờ trưa là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vi-VN" sz="4000">
                <a:cs typeface="Arial" panose="020B0604020202020204" pitchFamily="34" charset="0"/>
              </a:rPr>
              <a:t>°C </a:t>
            </a:r>
            <a:endParaRPr lang="en-US" sz="400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>
                <a:ea typeface="Times New Roman" panose="02020603050405020304" pitchFamily="18" charset="0"/>
                <a:cs typeface="Arial" panose="020B0604020202020204" pitchFamily="34" charset="0"/>
              </a:rPr>
              <a:t>b) Với mỗi giá trị của t ta xác định được một giá trị của T.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03224"/>
              </p:ext>
            </p:extLst>
          </p:nvPr>
        </p:nvGraphicFramePr>
        <p:xfrm>
          <a:off x="609600" y="2579588"/>
          <a:ext cx="17044916" cy="1573312"/>
        </p:xfrm>
        <a:graphic>
          <a:graphicData uri="http://schemas.openxmlformats.org/drawingml/2006/table">
            <a:tbl>
              <a:tblPr/>
              <a:tblGrid>
                <a:gridCol w="2434988">
                  <a:extLst>
                    <a:ext uri="{9D8B030D-6E8A-4147-A177-3AD203B41FA5}">
                      <a16:colId xmlns:a16="http://schemas.microsoft.com/office/drawing/2014/main" val="11860621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2302037977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2499939622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2619169282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303531372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2933882026"/>
                    </a:ext>
                  </a:extLst>
                </a:gridCol>
                <a:gridCol w="2434988">
                  <a:extLst>
                    <a:ext uri="{9D8B030D-6E8A-4147-A177-3AD203B41FA5}">
                      <a16:colId xmlns:a16="http://schemas.microsoft.com/office/drawing/2014/main" val="2816030513"/>
                    </a:ext>
                  </a:extLst>
                </a:gridCol>
              </a:tblGrid>
              <a:tr h="786656"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(giờ)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764667"/>
                  </a:ext>
                </a:extLst>
              </a:tr>
              <a:tr h="786656"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(°C)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172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17808" y="4347508"/>
            <a:ext cx="17518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Open Sans"/>
              </a:rPr>
              <a:t>a) Hãy cho biết nhiệt độ của Hà Nội và thời điểm 12 giờ trưa ngày hôm đó.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Open Sans"/>
              </a:rPr>
              <a:t>b) Với mỗi giá trị của t, ta xác định được bao nhiêu giá trị tương ứng của T?</a:t>
            </a:r>
            <a:endParaRPr lang="vi-VN" sz="4000" b="0" i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3271" y="6735057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1066800" y="1335067"/>
            <a:ext cx="16002000" cy="7770833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5540677" y="7590416"/>
            <a:ext cx="2382434" cy="2508718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873746" y="460108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40827" y="928806"/>
              <a:ext cx="3432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3044321"/>
                <a:ext cx="14256067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Aft>
                    <a:spcPts val="0"/>
                  </a:spcAft>
                </a:pPr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phụ thuộc vào đại lượng thay đổi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sao cho với mỗi giá trị của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ta luôn xác định được chỉ một gái trị tương ứng của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</a:t>
                </a:r>
                <a:r>
                  <a:rPr lang="vi-VN" sz="4500">
                    <a:solidFill>
                      <a:srgbClr val="C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hàm số </a:t>
                </a:r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 gọi là </a:t>
                </a:r>
                <a:r>
                  <a:rPr lang="vi-VN" sz="4500">
                    <a:solidFill>
                      <a:srgbClr val="C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biến số</a:t>
                </a:r>
                <a:r>
                  <a:rPr lang="vi-VN" sz="4500"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4321"/>
                <a:ext cx="14256067" cy="4801314"/>
              </a:xfrm>
              <a:prstGeom prst="rect">
                <a:avLst/>
              </a:prstGeom>
              <a:blipFill>
                <a:blip r:embed="rId14"/>
                <a:stretch>
                  <a:fillRect l="-1796" r="-1753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72203" y="1783601"/>
            <a:ext cx="12458597" cy="7857777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807089" y="7683023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5401" y="571500"/>
            <a:ext cx="4334170" cy="401291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19" y="4290552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811" y="2040426"/>
            <a:ext cx="2956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04810" y="2917092"/>
                <a:ext cx="11353800" cy="580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1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thường viết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,…. Chẳng hạn, với hàm số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còn viết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đó, thay cho câu “Khi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bằng 1 thì giá trị tương ứng của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3”, ta viết ngắn gọn là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10" y="2917092"/>
                <a:ext cx="11353800" cy="5807808"/>
              </a:xfrm>
              <a:prstGeom prst="rect">
                <a:avLst/>
              </a:prstGeom>
              <a:blipFill>
                <a:blip r:embed="rId9"/>
                <a:stretch>
                  <a:fillRect l="-1932" r="-1932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547" y="2124919"/>
            <a:ext cx="892619" cy="777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4" name="Horizontal Scroll 3"/>
          <p:cNvSpPr/>
          <p:nvPr/>
        </p:nvSpPr>
        <p:spPr>
          <a:xfrm>
            <a:off x="7353300" y="508529"/>
            <a:ext cx="3581400" cy="158357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91786" y="2400300"/>
                <a:ext cx="15504428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4300">
                    <a:latin typeface="Arial" panose="020B060402020202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vi-VN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3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43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 Lập bảng các giá trị tương ứng của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 nhận các giá trị lần lượt là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−2; −1; 0; 1; 2</m:t>
                    </m:r>
                  </m:oMath>
                </a14:m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86" y="2400300"/>
                <a:ext cx="15504428" cy="2077492"/>
              </a:xfrm>
              <a:prstGeom prst="rect">
                <a:avLst/>
              </a:prstGeom>
              <a:blipFill>
                <a:blip r:embed="rId3"/>
                <a:stretch>
                  <a:fillRect l="-1533" r="-1533" b="-7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977987" y="4622458"/>
            <a:ext cx="2140026" cy="1704984"/>
            <a:chOff x="11500842" y="940770"/>
            <a:chExt cx="2140026" cy="17049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0842" y="940770"/>
              <a:ext cx="2140026" cy="1704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729442" y="1342913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80" y="683606"/>
            <a:ext cx="3023220" cy="1449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892725"/>
                  </p:ext>
                </p:extLst>
              </p:nvPr>
            </p:nvGraphicFramePr>
            <p:xfrm>
              <a:off x="2895600" y="7140176"/>
              <a:ext cx="12192000" cy="21181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10590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10590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F2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4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4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3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892725"/>
                  </p:ext>
                </p:extLst>
              </p:nvPr>
            </p:nvGraphicFramePr>
            <p:xfrm>
              <a:off x="2895600" y="7140176"/>
              <a:ext cx="12192000" cy="21181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948982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0359542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290007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3298874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95083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671996116"/>
                        </a:ext>
                      </a:extLst>
                    </a:gridCol>
                  </a:tblGrid>
                  <a:tr h="10590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1" t="-575" r="-501502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299" t="-575" r="-400000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901" t="-575" r="-301201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901" t="-575" r="-201201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701" t="-575" r="-100599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1201" t="-575" r="-901" b="-1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254380"/>
                      </a:ext>
                    </a:extLst>
                  </a:tr>
                  <a:tr h="10590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1" t="-100575" r="-501502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299" t="-100575" r="-400000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901" t="-100575" r="-30120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901" t="-100575" r="-20120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701" t="-100575" r="-100599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1201" t="-100575" r="-901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0016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33034" y="5761047"/>
                <a:ext cx="822193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 các giá trị tương ứng của </a:t>
                </a:r>
                <a14:m>
                  <m:oMath xmlns:m="http://schemas.openxmlformats.org/officeDocument/2006/math"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034" y="5761047"/>
                <a:ext cx="8221931" cy="754053"/>
              </a:xfrm>
              <a:prstGeom prst="rect">
                <a:avLst/>
              </a:prstGeom>
              <a:blipFill>
                <a:blip r:embed="rId7"/>
                <a:stretch>
                  <a:fillRect l="-2967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8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2983</Words>
  <Application>Microsoft Office PowerPoint</Application>
  <PresentationFormat>Custom</PresentationFormat>
  <Paragraphs>424</Paragraphs>
  <Slides>44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Cambria Math</vt:lpstr>
      <vt:lpstr>Arial</vt:lpstr>
      <vt:lpstr>Calibri</vt:lpstr>
      <vt:lpstr>Open Sans</vt:lpstr>
      <vt:lpstr>Times New Roman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Xinh Đẹp Dịu Hiền Huế Thị</dc:creator>
  <cp:lastModifiedBy>Admin</cp:lastModifiedBy>
  <cp:revision>192</cp:revision>
  <dcterms:created xsi:type="dcterms:W3CDTF">2006-08-16T00:00:00Z</dcterms:created>
  <dcterms:modified xsi:type="dcterms:W3CDTF">2025-03-30T13:14:16Z</dcterms:modified>
  <dc:identifier>DAFn2dd0_sY</dc:identifier>
</cp:coreProperties>
</file>