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30" r:id="rId3"/>
    <p:sldId id="333" r:id="rId4"/>
    <p:sldId id="310" r:id="rId5"/>
    <p:sldId id="390" r:id="rId6"/>
    <p:sldId id="328" r:id="rId7"/>
    <p:sldId id="391" r:id="rId8"/>
    <p:sldId id="296" r:id="rId9"/>
    <p:sldId id="392" r:id="rId10"/>
    <p:sldId id="344" r:id="rId11"/>
    <p:sldId id="393" r:id="rId12"/>
    <p:sldId id="347" r:id="rId13"/>
    <p:sldId id="348" r:id="rId14"/>
    <p:sldId id="349" r:id="rId15"/>
    <p:sldId id="394" r:id="rId16"/>
    <p:sldId id="395" r:id="rId17"/>
    <p:sldId id="354" r:id="rId18"/>
    <p:sldId id="355" r:id="rId19"/>
    <p:sldId id="396" r:id="rId20"/>
    <p:sldId id="361" r:id="rId21"/>
    <p:sldId id="399" r:id="rId22"/>
    <p:sldId id="398" r:id="rId23"/>
    <p:sldId id="400" r:id="rId24"/>
    <p:sldId id="401" r:id="rId25"/>
    <p:sldId id="402" r:id="rId26"/>
    <p:sldId id="373" r:id="rId27"/>
    <p:sldId id="374" r:id="rId28"/>
    <p:sldId id="375" r:id="rId29"/>
    <p:sldId id="403" r:id="rId30"/>
    <p:sldId id="377" r:id="rId31"/>
    <p:sldId id="410" r:id="rId32"/>
    <p:sldId id="412" r:id="rId33"/>
    <p:sldId id="413" r:id="rId34"/>
    <p:sldId id="414" r:id="rId35"/>
    <p:sldId id="404" r:id="rId36"/>
    <p:sldId id="388" r:id="rId37"/>
    <p:sldId id="389" r:id="rId38"/>
    <p:sldId id="397" r:id="rId3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2883" autoAdjust="0"/>
  </p:normalViewPr>
  <p:slideViewPr>
    <p:cSldViewPr>
      <p:cViewPr>
        <p:scale>
          <a:sx n="70" d="100"/>
          <a:sy n="70" d="100"/>
        </p:scale>
        <p:origin x="-1368"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077DB-5A5A-4DB0-8F0E-6DAFDD2469D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8E679AE2-CA92-480D-BA5C-7BBD63D1D8DC}">
      <dgm:prSet phldrT="[Text]"/>
      <dgm:spPr/>
      <dgm:t>
        <a:bodyPr/>
        <a:lstStyle/>
        <a:p>
          <a:r>
            <a:rPr lang="en-US" b="1" dirty="0">
              <a:solidFill>
                <a:schemeClr val="tx1"/>
              </a:solidFill>
            </a:rPr>
            <a:t>1</a:t>
          </a:r>
        </a:p>
      </dgm:t>
    </dgm:pt>
    <dgm:pt modelId="{7FDC3D2F-6EF6-4F13-BE90-FE7AB58E760E}" type="parTrans" cxnId="{5FE58992-FCC9-4188-820A-C04C356D138D}">
      <dgm:prSet/>
      <dgm:spPr/>
      <dgm:t>
        <a:bodyPr/>
        <a:lstStyle/>
        <a:p>
          <a:endParaRPr lang="en-US"/>
        </a:p>
      </dgm:t>
    </dgm:pt>
    <dgm:pt modelId="{85918BCA-DDAE-4408-8B05-B860E9EDD0DE}" type="sibTrans" cxnId="{5FE58992-FCC9-4188-820A-C04C356D138D}">
      <dgm:prSet/>
      <dgm:spPr/>
      <dgm:t>
        <a:bodyPr/>
        <a:lstStyle/>
        <a:p>
          <a:endParaRPr lang="en-US"/>
        </a:p>
      </dgm:t>
    </dgm:pt>
    <dgm:pt modelId="{6699F7EC-B9B0-4DD9-85AC-99E9B745556B}">
      <dgm:prSet phldrT="[Text]" custT="1"/>
      <dgm:spPr>
        <a:solidFill>
          <a:srgbClr val="E9E8B6">
            <a:alpha val="90000"/>
          </a:srgbClr>
        </a:solidFill>
      </dgm:spPr>
      <dgm:t>
        <a:bodyPr/>
        <a:lstStyle/>
        <a:p>
          <a:pPr algn="just"/>
          <a:r>
            <a:rPr lang="en-US" sz="3600" b="1" dirty="0"/>
            <a:t>KIỂM TRA ĐỌC</a:t>
          </a:r>
        </a:p>
      </dgm:t>
    </dgm:pt>
    <dgm:pt modelId="{8415E149-A0E0-47EF-B024-49E7D8789589}" type="parTrans" cxnId="{C6D31253-8A6B-46D3-AB8F-AE8E925C9546}">
      <dgm:prSet/>
      <dgm:spPr/>
      <dgm:t>
        <a:bodyPr/>
        <a:lstStyle/>
        <a:p>
          <a:endParaRPr lang="en-US"/>
        </a:p>
      </dgm:t>
    </dgm:pt>
    <dgm:pt modelId="{6DAD3764-8716-4E32-9956-3F45701CECDA}" type="sibTrans" cxnId="{C6D31253-8A6B-46D3-AB8F-AE8E925C9546}">
      <dgm:prSet/>
      <dgm:spPr/>
      <dgm:t>
        <a:bodyPr/>
        <a:lstStyle/>
        <a:p>
          <a:endParaRPr lang="en-US"/>
        </a:p>
      </dgm:t>
    </dgm:pt>
    <dgm:pt modelId="{75F50322-CD23-412D-B448-7E243C685B5F}">
      <dgm:prSet phldrT="[Text]"/>
      <dgm:spPr/>
      <dgm:t>
        <a:bodyPr/>
        <a:lstStyle/>
        <a:p>
          <a:r>
            <a:rPr lang="en-US" b="1" dirty="0">
              <a:solidFill>
                <a:schemeClr val="tx1"/>
              </a:solidFill>
            </a:rPr>
            <a:t>2</a:t>
          </a:r>
        </a:p>
      </dgm:t>
    </dgm:pt>
    <dgm:pt modelId="{A5352286-2912-445C-B096-83E3B6FA3E7F}" type="parTrans" cxnId="{FCCBDEC5-5EF2-487B-AC4E-6C047EC504C0}">
      <dgm:prSet/>
      <dgm:spPr/>
      <dgm:t>
        <a:bodyPr/>
        <a:lstStyle/>
        <a:p>
          <a:endParaRPr lang="en-US"/>
        </a:p>
      </dgm:t>
    </dgm:pt>
    <dgm:pt modelId="{689EB8E4-2A58-4E81-A8B0-BAE99D34216C}" type="sibTrans" cxnId="{FCCBDEC5-5EF2-487B-AC4E-6C047EC504C0}">
      <dgm:prSet/>
      <dgm:spPr/>
      <dgm:t>
        <a:bodyPr/>
        <a:lstStyle/>
        <a:p>
          <a:endParaRPr lang="en-US"/>
        </a:p>
      </dgm:t>
    </dgm:pt>
    <dgm:pt modelId="{D68D75E9-6939-43B6-8013-40CA1C02D682}">
      <dgm:prSet phldrT="[Text]" custT="1"/>
      <dgm:spPr>
        <a:solidFill>
          <a:srgbClr val="F5B5F2">
            <a:alpha val="90000"/>
          </a:srgbClr>
        </a:solidFill>
      </dgm:spPr>
      <dgm:t>
        <a:bodyPr/>
        <a:lstStyle/>
        <a:p>
          <a:pPr algn="just"/>
          <a:r>
            <a:rPr lang="en-US" sz="3600" b="1" dirty="0"/>
            <a:t>KIỂM TRA VIẾT</a:t>
          </a:r>
        </a:p>
      </dgm:t>
    </dgm:pt>
    <dgm:pt modelId="{22077365-901D-4A28-BE43-30FB0920BE12}" type="parTrans" cxnId="{1F9E38A1-2751-48C2-82E3-F5D957B5C0EA}">
      <dgm:prSet/>
      <dgm:spPr/>
      <dgm:t>
        <a:bodyPr/>
        <a:lstStyle/>
        <a:p>
          <a:endParaRPr lang="en-US"/>
        </a:p>
      </dgm:t>
    </dgm:pt>
    <dgm:pt modelId="{0A34774B-6312-4313-AA64-13E43509BD4C}" type="sibTrans" cxnId="{1F9E38A1-2751-48C2-82E3-F5D957B5C0EA}">
      <dgm:prSet/>
      <dgm:spPr/>
      <dgm:t>
        <a:bodyPr/>
        <a:lstStyle/>
        <a:p>
          <a:endParaRPr lang="en-US"/>
        </a:p>
      </dgm:t>
    </dgm:pt>
    <dgm:pt modelId="{A493CE9D-D92C-4893-8547-06745BBA4C56}" type="pres">
      <dgm:prSet presAssocID="{46F077DB-5A5A-4DB0-8F0E-6DAFDD2469D9}" presName="linearFlow" presStyleCnt="0">
        <dgm:presLayoutVars>
          <dgm:dir/>
          <dgm:animLvl val="lvl"/>
          <dgm:resizeHandles val="exact"/>
        </dgm:presLayoutVars>
      </dgm:prSet>
      <dgm:spPr/>
      <dgm:t>
        <a:bodyPr/>
        <a:lstStyle/>
        <a:p>
          <a:endParaRPr lang="en-US"/>
        </a:p>
      </dgm:t>
    </dgm:pt>
    <dgm:pt modelId="{8E8FB40C-FD9F-49D4-8F1D-EEDB9532E698}" type="pres">
      <dgm:prSet presAssocID="{8E679AE2-CA92-480D-BA5C-7BBD63D1D8DC}" presName="composite" presStyleCnt="0"/>
      <dgm:spPr/>
    </dgm:pt>
    <dgm:pt modelId="{BE4F2035-2C54-4CFE-9EF5-ACB5D06EA9BB}" type="pres">
      <dgm:prSet presAssocID="{8E679AE2-CA92-480D-BA5C-7BBD63D1D8DC}" presName="parentText" presStyleLbl="alignNode1" presStyleIdx="0" presStyleCnt="2">
        <dgm:presLayoutVars>
          <dgm:chMax val="1"/>
          <dgm:bulletEnabled val="1"/>
        </dgm:presLayoutVars>
      </dgm:prSet>
      <dgm:spPr/>
      <dgm:t>
        <a:bodyPr/>
        <a:lstStyle/>
        <a:p>
          <a:endParaRPr lang="en-US"/>
        </a:p>
      </dgm:t>
    </dgm:pt>
    <dgm:pt modelId="{FFA70C57-1C31-4218-B842-E1DE0A9C61EC}" type="pres">
      <dgm:prSet presAssocID="{8E679AE2-CA92-480D-BA5C-7BBD63D1D8DC}" presName="descendantText" presStyleLbl="alignAcc1" presStyleIdx="0" presStyleCnt="2" custScaleY="117221">
        <dgm:presLayoutVars>
          <dgm:bulletEnabled val="1"/>
        </dgm:presLayoutVars>
      </dgm:prSet>
      <dgm:spPr/>
      <dgm:t>
        <a:bodyPr/>
        <a:lstStyle/>
        <a:p>
          <a:endParaRPr lang="en-US"/>
        </a:p>
      </dgm:t>
    </dgm:pt>
    <dgm:pt modelId="{B51224C5-C641-4A43-8B8B-BA6E5299AA48}" type="pres">
      <dgm:prSet presAssocID="{85918BCA-DDAE-4408-8B05-B860E9EDD0DE}" presName="sp" presStyleCnt="0"/>
      <dgm:spPr/>
    </dgm:pt>
    <dgm:pt modelId="{3C56CCD8-C774-4E22-9720-50786A92FD48}" type="pres">
      <dgm:prSet presAssocID="{75F50322-CD23-412D-B448-7E243C685B5F}" presName="composite" presStyleCnt="0"/>
      <dgm:spPr/>
    </dgm:pt>
    <dgm:pt modelId="{66253BA3-1892-4FD0-B280-FA760415FEF0}" type="pres">
      <dgm:prSet presAssocID="{75F50322-CD23-412D-B448-7E243C685B5F}" presName="parentText" presStyleLbl="alignNode1" presStyleIdx="1" presStyleCnt="2">
        <dgm:presLayoutVars>
          <dgm:chMax val="1"/>
          <dgm:bulletEnabled val="1"/>
        </dgm:presLayoutVars>
      </dgm:prSet>
      <dgm:spPr/>
      <dgm:t>
        <a:bodyPr/>
        <a:lstStyle/>
        <a:p>
          <a:endParaRPr lang="en-US"/>
        </a:p>
      </dgm:t>
    </dgm:pt>
    <dgm:pt modelId="{AFF6EE13-C7FD-4D19-AC38-138C8F10B232}" type="pres">
      <dgm:prSet presAssocID="{75F50322-CD23-412D-B448-7E243C685B5F}" presName="descendantText" presStyleLbl="alignAcc1" presStyleIdx="1" presStyleCnt="2">
        <dgm:presLayoutVars>
          <dgm:bulletEnabled val="1"/>
        </dgm:presLayoutVars>
      </dgm:prSet>
      <dgm:spPr/>
      <dgm:t>
        <a:bodyPr/>
        <a:lstStyle/>
        <a:p>
          <a:endParaRPr lang="en-US"/>
        </a:p>
      </dgm:t>
    </dgm:pt>
  </dgm:ptLst>
  <dgm:cxnLst>
    <dgm:cxn modelId="{1F9E38A1-2751-48C2-82E3-F5D957B5C0EA}" srcId="{75F50322-CD23-412D-B448-7E243C685B5F}" destId="{D68D75E9-6939-43B6-8013-40CA1C02D682}" srcOrd="0" destOrd="0" parTransId="{22077365-901D-4A28-BE43-30FB0920BE12}" sibTransId="{0A34774B-6312-4313-AA64-13E43509BD4C}"/>
    <dgm:cxn modelId="{87AB7D8B-0C0E-45E8-B001-D028B19DA524}" type="presOf" srcId="{6699F7EC-B9B0-4DD9-85AC-99E9B745556B}" destId="{FFA70C57-1C31-4218-B842-E1DE0A9C61EC}" srcOrd="0" destOrd="0" presId="urn:microsoft.com/office/officeart/2005/8/layout/chevron2"/>
    <dgm:cxn modelId="{FCCBDEC5-5EF2-487B-AC4E-6C047EC504C0}" srcId="{46F077DB-5A5A-4DB0-8F0E-6DAFDD2469D9}" destId="{75F50322-CD23-412D-B448-7E243C685B5F}" srcOrd="1" destOrd="0" parTransId="{A5352286-2912-445C-B096-83E3B6FA3E7F}" sibTransId="{689EB8E4-2A58-4E81-A8B0-BAE99D34216C}"/>
    <dgm:cxn modelId="{91872DF9-F0F8-43C8-86F7-B92B1DBAE80E}" type="presOf" srcId="{D68D75E9-6939-43B6-8013-40CA1C02D682}" destId="{AFF6EE13-C7FD-4D19-AC38-138C8F10B232}" srcOrd="0" destOrd="0" presId="urn:microsoft.com/office/officeart/2005/8/layout/chevron2"/>
    <dgm:cxn modelId="{68F0DBEE-1186-49CF-8C02-4137FCF991C5}" type="presOf" srcId="{75F50322-CD23-412D-B448-7E243C685B5F}" destId="{66253BA3-1892-4FD0-B280-FA760415FEF0}" srcOrd="0" destOrd="0" presId="urn:microsoft.com/office/officeart/2005/8/layout/chevron2"/>
    <dgm:cxn modelId="{4FA58B8A-1F79-4880-8CAF-9CD9A058B1DC}" type="presOf" srcId="{8E679AE2-CA92-480D-BA5C-7BBD63D1D8DC}" destId="{BE4F2035-2C54-4CFE-9EF5-ACB5D06EA9BB}" srcOrd="0" destOrd="0" presId="urn:microsoft.com/office/officeart/2005/8/layout/chevron2"/>
    <dgm:cxn modelId="{443992C4-A56F-430E-B967-15FF57AA4C9A}" type="presOf" srcId="{46F077DB-5A5A-4DB0-8F0E-6DAFDD2469D9}" destId="{A493CE9D-D92C-4893-8547-06745BBA4C56}" srcOrd="0" destOrd="0" presId="urn:microsoft.com/office/officeart/2005/8/layout/chevron2"/>
    <dgm:cxn modelId="{5FE58992-FCC9-4188-820A-C04C356D138D}" srcId="{46F077DB-5A5A-4DB0-8F0E-6DAFDD2469D9}" destId="{8E679AE2-CA92-480D-BA5C-7BBD63D1D8DC}" srcOrd="0" destOrd="0" parTransId="{7FDC3D2F-6EF6-4F13-BE90-FE7AB58E760E}" sibTransId="{85918BCA-DDAE-4408-8B05-B860E9EDD0DE}"/>
    <dgm:cxn modelId="{C6D31253-8A6B-46D3-AB8F-AE8E925C9546}" srcId="{8E679AE2-CA92-480D-BA5C-7BBD63D1D8DC}" destId="{6699F7EC-B9B0-4DD9-85AC-99E9B745556B}" srcOrd="0" destOrd="0" parTransId="{8415E149-A0E0-47EF-B024-49E7D8789589}" sibTransId="{6DAD3764-8716-4E32-9956-3F45701CECDA}"/>
    <dgm:cxn modelId="{51800AFD-DAB1-440D-B81A-D5C53CC8647C}" type="presParOf" srcId="{A493CE9D-D92C-4893-8547-06745BBA4C56}" destId="{8E8FB40C-FD9F-49D4-8F1D-EEDB9532E698}" srcOrd="0" destOrd="0" presId="urn:microsoft.com/office/officeart/2005/8/layout/chevron2"/>
    <dgm:cxn modelId="{7EEF7382-F931-483A-88AE-2C4746332A97}" type="presParOf" srcId="{8E8FB40C-FD9F-49D4-8F1D-EEDB9532E698}" destId="{BE4F2035-2C54-4CFE-9EF5-ACB5D06EA9BB}" srcOrd="0" destOrd="0" presId="urn:microsoft.com/office/officeart/2005/8/layout/chevron2"/>
    <dgm:cxn modelId="{AF42E375-2793-4779-87AD-1F34777ACC81}" type="presParOf" srcId="{8E8FB40C-FD9F-49D4-8F1D-EEDB9532E698}" destId="{FFA70C57-1C31-4218-B842-E1DE0A9C61EC}" srcOrd="1" destOrd="0" presId="urn:microsoft.com/office/officeart/2005/8/layout/chevron2"/>
    <dgm:cxn modelId="{A17B2B45-2CDB-4A36-B265-8DC822DD7DEE}" type="presParOf" srcId="{A493CE9D-D92C-4893-8547-06745BBA4C56}" destId="{B51224C5-C641-4A43-8B8B-BA6E5299AA48}" srcOrd="1" destOrd="0" presId="urn:microsoft.com/office/officeart/2005/8/layout/chevron2"/>
    <dgm:cxn modelId="{A250F31D-2A57-42CA-B4C0-F587861D877E}" type="presParOf" srcId="{A493CE9D-D92C-4893-8547-06745BBA4C56}" destId="{3C56CCD8-C774-4E22-9720-50786A92FD48}" srcOrd="2" destOrd="0" presId="urn:microsoft.com/office/officeart/2005/8/layout/chevron2"/>
    <dgm:cxn modelId="{B45A6357-3707-45AC-9CF0-F7BEEB0841AF}" type="presParOf" srcId="{3C56CCD8-C774-4E22-9720-50786A92FD48}" destId="{66253BA3-1892-4FD0-B280-FA760415FEF0}" srcOrd="0" destOrd="0" presId="urn:microsoft.com/office/officeart/2005/8/layout/chevron2"/>
    <dgm:cxn modelId="{153D0EAC-88A3-48A1-A0E7-A109D8560ED5}" type="presParOf" srcId="{3C56CCD8-C774-4E22-9720-50786A92FD48}" destId="{AFF6EE13-C7FD-4D19-AC38-138C8F10B232}" srcOrd="1" destOrd="0" presId="urn:microsoft.com/office/officeart/2005/8/layout/chevron2"/>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F2035-2C54-4CFE-9EF5-ACB5D06EA9BB}">
      <dsp:nvSpPr>
        <dsp:cNvPr id="0" name=""/>
        <dsp:cNvSpPr/>
      </dsp:nvSpPr>
      <dsp:spPr>
        <a:xfrm rot="5400000">
          <a:off x="-354906" y="491617"/>
          <a:ext cx="2366044" cy="165623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r>
            <a:rPr lang="en-US" sz="4600" b="1" kern="1200" dirty="0">
              <a:solidFill>
                <a:schemeClr val="tx1"/>
              </a:solidFill>
            </a:rPr>
            <a:t>1</a:t>
          </a:r>
        </a:p>
      </dsp:txBody>
      <dsp:txXfrm rot="-5400000">
        <a:off x="1" y="964827"/>
        <a:ext cx="1656231" cy="709813"/>
      </dsp:txXfrm>
    </dsp:sp>
    <dsp:sp modelId="{FFA70C57-1C31-4218-B842-E1DE0A9C61EC}">
      <dsp:nvSpPr>
        <dsp:cNvPr id="0" name=""/>
        <dsp:cNvSpPr/>
      </dsp:nvSpPr>
      <dsp:spPr>
        <a:xfrm rot="5400000">
          <a:off x="3736727" y="-2076209"/>
          <a:ext cx="1802775" cy="5963768"/>
        </a:xfrm>
        <a:prstGeom prst="round2SameRect">
          <a:avLst/>
        </a:prstGeom>
        <a:solidFill>
          <a:srgbClr val="E9E8B6">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just" defTabSz="1600200">
            <a:lnSpc>
              <a:spcPct val="90000"/>
            </a:lnSpc>
            <a:spcBef>
              <a:spcPct val="0"/>
            </a:spcBef>
            <a:spcAft>
              <a:spcPct val="15000"/>
            </a:spcAft>
            <a:buChar char="••"/>
          </a:pPr>
          <a:r>
            <a:rPr lang="en-US" sz="3600" b="1" kern="1200" dirty="0"/>
            <a:t>KIỂM TRA ĐỌC</a:t>
          </a:r>
        </a:p>
      </dsp:txBody>
      <dsp:txXfrm rot="-5400000">
        <a:off x="1656231" y="92291"/>
        <a:ext cx="5875764" cy="1626767"/>
      </dsp:txXfrm>
    </dsp:sp>
    <dsp:sp modelId="{66253BA3-1892-4FD0-B280-FA760415FEF0}">
      <dsp:nvSpPr>
        <dsp:cNvPr id="0" name=""/>
        <dsp:cNvSpPr/>
      </dsp:nvSpPr>
      <dsp:spPr>
        <a:xfrm rot="5400000">
          <a:off x="-354906" y="2581974"/>
          <a:ext cx="2366044" cy="165623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r>
            <a:rPr lang="en-US" sz="4600" b="1" kern="1200" dirty="0">
              <a:solidFill>
                <a:schemeClr val="tx1"/>
              </a:solidFill>
            </a:rPr>
            <a:t>2</a:t>
          </a:r>
        </a:p>
      </dsp:txBody>
      <dsp:txXfrm rot="-5400000">
        <a:off x="1" y="3055184"/>
        <a:ext cx="1656231" cy="709813"/>
      </dsp:txXfrm>
    </dsp:sp>
    <dsp:sp modelId="{AFF6EE13-C7FD-4D19-AC38-138C8F10B232}">
      <dsp:nvSpPr>
        <dsp:cNvPr id="0" name=""/>
        <dsp:cNvSpPr/>
      </dsp:nvSpPr>
      <dsp:spPr>
        <a:xfrm rot="5400000">
          <a:off x="3869151" y="14148"/>
          <a:ext cx="1537929" cy="5963768"/>
        </a:xfrm>
        <a:prstGeom prst="round2SameRect">
          <a:avLst/>
        </a:prstGeom>
        <a:solidFill>
          <a:srgbClr val="F5B5F2">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just" defTabSz="1600200">
            <a:lnSpc>
              <a:spcPct val="90000"/>
            </a:lnSpc>
            <a:spcBef>
              <a:spcPct val="0"/>
            </a:spcBef>
            <a:spcAft>
              <a:spcPct val="15000"/>
            </a:spcAft>
            <a:buChar char="••"/>
          </a:pPr>
          <a:r>
            <a:rPr lang="en-US" sz="3600" b="1" kern="1200" dirty="0"/>
            <a:t>KIỂM TRA VIẾT</a:t>
          </a:r>
        </a:p>
      </dsp:txBody>
      <dsp:txXfrm rot="-5400000">
        <a:off x="1656232" y="2302143"/>
        <a:ext cx="5888692" cy="13877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5AB5749-9FFA-4E51-80BB-0314F3D76778}" type="datetimeFigureOut">
              <a:rPr lang="en-US" smtClean="0"/>
              <a:t>11/10/2020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00B8F200-CB49-4FD0-BC29-81EF305B658B}" type="slidenum">
              <a:rPr lang="en-US" smtClean="0"/>
              <a:t>‹#›</a:t>
            </a:fld>
            <a:endParaRPr lang="en-US"/>
          </a:p>
        </p:txBody>
      </p:sp>
    </p:spTree>
    <p:extLst>
      <p:ext uri="{BB962C8B-B14F-4D97-AF65-F5344CB8AC3E}">
        <p14:creationId xmlns:p14="http://schemas.microsoft.com/office/powerpoint/2010/main" val="123104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8F200-CB49-4FD0-BC29-81EF305B658B}" type="slidenum">
              <a:rPr lang="en-US" smtClean="0"/>
              <a:t>19</a:t>
            </a:fld>
            <a:endParaRPr lang="en-US"/>
          </a:p>
        </p:txBody>
      </p:sp>
    </p:spTree>
    <p:extLst>
      <p:ext uri="{BB962C8B-B14F-4D97-AF65-F5344CB8AC3E}">
        <p14:creationId xmlns:p14="http://schemas.microsoft.com/office/powerpoint/2010/main" val="1406859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8F200-CB49-4FD0-BC29-81EF305B658B}" type="slidenum">
              <a:rPr lang="en-US" smtClean="0"/>
              <a:t>21</a:t>
            </a:fld>
            <a:endParaRPr lang="en-US"/>
          </a:p>
        </p:txBody>
      </p:sp>
    </p:spTree>
    <p:extLst>
      <p:ext uri="{BB962C8B-B14F-4D97-AF65-F5344CB8AC3E}">
        <p14:creationId xmlns:p14="http://schemas.microsoft.com/office/powerpoint/2010/main" val="2966007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8F200-CB49-4FD0-BC29-81EF305B658B}" type="slidenum">
              <a:rPr lang="en-US" smtClean="0"/>
              <a:t>22</a:t>
            </a:fld>
            <a:endParaRPr lang="en-US"/>
          </a:p>
        </p:txBody>
      </p:sp>
    </p:spTree>
    <p:extLst>
      <p:ext uri="{BB962C8B-B14F-4D97-AF65-F5344CB8AC3E}">
        <p14:creationId xmlns:p14="http://schemas.microsoft.com/office/powerpoint/2010/main" val="47160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8F200-CB49-4FD0-BC29-81EF305B658B}" type="slidenum">
              <a:rPr lang="en-US" smtClean="0"/>
              <a:t>23</a:t>
            </a:fld>
            <a:endParaRPr lang="en-US"/>
          </a:p>
        </p:txBody>
      </p:sp>
    </p:spTree>
    <p:extLst>
      <p:ext uri="{BB962C8B-B14F-4D97-AF65-F5344CB8AC3E}">
        <p14:creationId xmlns:p14="http://schemas.microsoft.com/office/powerpoint/2010/main" val="471606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8F200-CB49-4FD0-BC29-81EF305B658B}" type="slidenum">
              <a:rPr lang="en-US" smtClean="0"/>
              <a:t>24</a:t>
            </a:fld>
            <a:endParaRPr lang="en-US"/>
          </a:p>
        </p:txBody>
      </p:sp>
    </p:spTree>
    <p:extLst>
      <p:ext uri="{BB962C8B-B14F-4D97-AF65-F5344CB8AC3E}">
        <p14:creationId xmlns:p14="http://schemas.microsoft.com/office/powerpoint/2010/main" val="471606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8F200-CB49-4FD0-BC29-81EF305B658B}" type="slidenum">
              <a:rPr lang="en-US" smtClean="0"/>
              <a:t>25</a:t>
            </a:fld>
            <a:endParaRPr lang="en-US"/>
          </a:p>
        </p:txBody>
      </p:sp>
    </p:spTree>
    <p:extLst>
      <p:ext uri="{BB962C8B-B14F-4D97-AF65-F5344CB8AC3E}">
        <p14:creationId xmlns:p14="http://schemas.microsoft.com/office/powerpoint/2010/main" val="471606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8F200-CB49-4FD0-BC29-81EF305B658B}" type="slidenum">
              <a:rPr lang="en-US" smtClean="0"/>
              <a:t>35</a:t>
            </a:fld>
            <a:endParaRPr lang="en-US"/>
          </a:p>
        </p:txBody>
      </p:sp>
    </p:spTree>
    <p:extLst>
      <p:ext uri="{BB962C8B-B14F-4D97-AF65-F5344CB8AC3E}">
        <p14:creationId xmlns:p14="http://schemas.microsoft.com/office/powerpoint/2010/main" val="4116938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3282" y="1378661"/>
            <a:ext cx="7317435" cy="1551305"/>
          </a:xfrm>
          <a:prstGeom prst="rect">
            <a:avLst/>
          </a:prstGeom>
        </p:spPr>
        <p:txBody>
          <a:bodyPr wrap="square" lIns="0" tIns="0" rIns="0" bIns="0">
            <a:spAutoFit/>
          </a:bodyPr>
          <a:lstStyle>
            <a:lvl1pPr>
              <a:defRPr sz="5000" b="1" i="0">
                <a:solidFill>
                  <a:srgbClr val="FFFF00"/>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800" b="0" i="0">
                <a:solidFill>
                  <a:srgbClr val="FFFF0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Calibri"/>
                <a:cs typeface="Calibri"/>
              </a:defRPr>
            </a:lvl1pPr>
          </a:lstStyle>
          <a:p>
            <a:endParaRPr/>
          </a:p>
        </p:txBody>
      </p:sp>
      <p:sp>
        <p:nvSpPr>
          <p:cNvPr id="3" name="Holder 3"/>
          <p:cNvSpPr>
            <a:spLocks noGrp="1"/>
          </p:cNvSpPr>
          <p:nvPr>
            <p:ph sz="half" idx="2"/>
          </p:nvPr>
        </p:nvSpPr>
        <p:spPr>
          <a:xfrm>
            <a:off x="535940" y="1537842"/>
            <a:ext cx="3809365" cy="4141470"/>
          </a:xfrm>
          <a:prstGeom prst="rect">
            <a:avLst/>
          </a:prstGeom>
        </p:spPr>
        <p:txBody>
          <a:bodyPr wrap="square" lIns="0" tIns="0" rIns="0" bIns="0">
            <a:spAutoFit/>
          </a:bodyPr>
          <a:lstStyle>
            <a:lvl1pPr>
              <a:defRPr sz="2700" b="0" i="0">
                <a:solidFill>
                  <a:schemeClr val="bg1"/>
                </a:solidFill>
                <a:latin typeface="Calibri"/>
                <a:cs typeface="Calibri"/>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1F487C"/>
          </a:solidFill>
        </p:spPr>
        <p:txBody>
          <a:bodyPr wrap="square" lIns="0" tIns="0" rIns="0" bIns="0" rtlCol="0"/>
          <a:lstStyle/>
          <a:p>
            <a:endParaRPr/>
          </a:p>
        </p:txBody>
      </p:sp>
      <p:sp>
        <p:nvSpPr>
          <p:cNvPr id="2" name="Holder 2"/>
          <p:cNvSpPr>
            <a:spLocks noGrp="1"/>
          </p:cNvSpPr>
          <p:nvPr>
            <p:ph type="title"/>
          </p:nvPr>
        </p:nvSpPr>
        <p:spPr>
          <a:xfrm>
            <a:off x="3502914" y="278714"/>
            <a:ext cx="2137410" cy="635000"/>
          </a:xfrm>
          <a:prstGeom prst="rect">
            <a:avLst/>
          </a:prstGeom>
        </p:spPr>
        <p:txBody>
          <a:bodyPr wrap="square" lIns="0" tIns="0" rIns="0" bIns="0">
            <a:spAutoFit/>
          </a:bodyPr>
          <a:lstStyle>
            <a:lvl1pPr>
              <a:defRPr sz="4000" b="0" i="0">
                <a:solidFill>
                  <a:schemeClr val="bg1"/>
                </a:solidFill>
                <a:latin typeface="Calibri"/>
                <a:cs typeface="Calibri"/>
              </a:defRPr>
            </a:lvl1pPr>
          </a:lstStyle>
          <a:p>
            <a:endParaRPr/>
          </a:p>
        </p:txBody>
      </p:sp>
      <p:sp>
        <p:nvSpPr>
          <p:cNvPr id="3" name="Holder 3"/>
          <p:cNvSpPr>
            <a:spLocks noGrp="1"/>
          </p:cNvSpPr>
          <p:nvPr>
            <p:ph type="body" idx="1"/>
          </p:nvPr>
        </p:nvSpPr>
        <p:spPr>
          <a:xfrm>
            <a:off x="534034" y="1521511"/>
            <a:ext cx="8075930" cy="3544570"/>
          </a:xfrm>
          <a:prstGeom prst="rect">
            <a:avLst/>
          </a:prstGeom>
        </p:spPr>
        <p:txBody>
          <a:bodyPr wrap="square" lIns="0" tIns="0" rIns="0" bIns="0">
            <a:spAutoFit/>
          </a:bodyPr>
          <a:lstStyle>
            <a:lvl1pPr>
              <a:defRPr sz="2800" b="0" i="0">
                <a:solidFill>
                  <a:srgbClr val="FFFF00"/>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11/10/2020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304800" y="1378661"/>
            <a:ext cx="8534400" cy="2198679"/>
          </a:xfrm>
          <a:prstGeom prst="rect">
            <a:avLst/>
          </a:prstGeom>
        </p:spPr>
        <p:txBody>
          <a:bodyPr vert="horz" wrap="square" lIns="0" tIns="13335" rIns="0" bIns="0" rtlCol="0">
            <a:spAutoFit/>
          </a:bodyPr>
          <a:lstStyle/>
          <a:p>
            <a:pPr algn="ctr">
              <a:lnSpc>
                <a:spcPct val="100000"/>
              </a:lnSpc>
              <a:spcBef>
                <a:spcPts val="105"/>
              </a:spcBef>
            </a:pPr>
            <a:r>
              <a:rPr lang="en-US" spc="-35" dirty="0" smtClean="0">
                <a:latin typeface="Times New Roman" pitchFamily="18" charset="0"/>
                <a:cs typeface="Times New Roman" pitchFamily="18" charset="0"/>
              </a:rPr>
              <a:t>CHUYÊN ĐỀ</a:t>
            </a:r>
            <a:br>
              <a:rPr lang="en-US" spc="-35" dirty="0" smtClean="0">
                <a:latin typeface="Times New Roman" pitchFamily="18" charset="0"/>
                <a:cs typeface="Times New Roman" pitchFamily="18" charset="0"/>
              </a:rPr>
            </a:br>
            <a:r>
              <a:rPr lang="en-US" altLang="en-US" sz="3200" dirty="0" smtClean="0">
                <a:latin typeface="Times New Roman" pitchFamily="18" charset="0"/>
              </a:rPr>
              <a:t>ĐÁNH GIÁ </a:t>
            </a:r>
            <a:r>
              <a:rPr lang="en-US" altLang="en-US" sz="3200" dirty="0">
                <a:latin typeface="Times New Roman" pitchFamily="18" charset="0"/>
              </a:rPr>
              <a:t>HỌC SINH TIỂU </a:t>
            </a:r>
            <a:r>
              <a:rPr lang="en-US" altLang="en-US" sz="3200" dirty="0" smtClean="0">
                <a:latin typeface="Times New Roman" pitchFamily="18" charset="0"/>
              </a:rPr>
              <a:t>HỌC (LỚP 1) </a:t>
            </a:r>
            <a:r>
              <a:rPr lang="en-US" altLang="en-US" sz="3200" dirty="0">
                <a:latin typeface="Times New Roman" pitchFamily="18" charset="0"/>
              </a:rPr>
              <a:t/>
            </a:r>
            <a:br>
              <a:rPr lang="en-US" altLang="en-US" sz="3200" dirty="0">
                <a:latin typeface="Times New Roman" pitchFamily="18" charset="0"/>
              </a:rPr>
            </a:br>
            <a:r>
              <a:rPr lang="en-US" altLang="en-US" sz="3200" dirty="0">
                <a:latin typeface="Times New Roman" pitchFamily="18" charset="0"/>
              </a:rPr>
              <a:t>THEO THÔNG TƯ SỐ 27/2020/TT-BGDĐT</a:t>
            </a:r>
            <a:r>
              <a:rPr lang="en-US" spc="-35">
                <a:latin typeface="Times New Roman" pitchFamily="18" charset="0"/>
                <a:cs typeface="Times New Roman" pitchFamily="18" charset="0"/>
              </a:rPr>
              <a:t/>
            </a:r>
            <a:br>
              <a:rPr lang="en-US" spc="-35">
                <a:latin typeface="Times New Roman" pitchFamily="18" charset="0"/>
                <a:cs typeface="Times New Roman" pitchFamily="18" charset="0"/>
              </a:rPr>
            </a:br>
            <a:r>
              <a:rPr lang="en-US" sz="2800" spc="-35" smtClean="0">
                <a:latin typeface="Times New Roman" pitchFamily="18" charset="0"/>
                <a:cs typeface="Times New Roman" pitchFamily="18" charset="0"/>
              </a:rPr>
              <a:t>Hà Tĩnh, ngày 10/11/2020</a:t>
            </a:r>
            <a:endParaRPr sz="2800" spc="-1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3048000" cy="615553"/>
          </a:xfrm>
        </p:spPr>
        <p:txBody>
          <a:bodyPr/>
          <a:lstStyle/>
          <a:p>
            <a:r>
              <a:rPr lang="en-US" b="1" dirty="0" err="1"/>
              <a:t>Hoạt</a:t>
            </a:r>
            <a:r>
              <a:rPr lang="en-US" b="1" dirty="0"/>
              <a:t> </a:t>
            </a:r>
            <a:r>
              <a:rPr lang="en-US" b="1" dirty="0" err="1"/>
              <a:t>động</a:t>
            </a:r>
            <a:r>
              <a:rPr lang="en-US" b="1" dirty="0"/>
              <a:t> </a:t>
            </a:r>
            <a:r>
              <a:rPr lang="en-US" b="1" dirty="0" smtClean="0"/>
              <a:t>4</a:t>
            </a:r>
            <a:endParaRPr lang="en-US" dirty="0"/>
          </a:p>
        </p:txBody>
      </p:sp>
      <p:sp>
        <p:nvSpPr>
          <p:cNvPr id="3" name="Text Placeholder 2"/>
          <p:cNvSpPr>
            <a:spLocks noGrp="1"/>
          </p:cNvSpPr>
          <p:nvPr>
            <p:ph type="body" idx="1"/>
          </p:nvPr>
        </p:nvSpPr>
        <p:spPr>
          <a:xfrm>
            <a:off x="304800" y="1295401"/>
            <a:ext cx="8534400" cy="2585323"/>
          </a:xfrm>
        </p:spPr>
        <p:txBody>
          <a:bodyPr/>
          <a:lstStyle/>
          <a:p>
            <a:pPr algn="just"/>
            <a:r>
              <a:rPr lang="en-US" b="1" smtClean="0"/>
              <a:t>Đánh </a:t>
            </a:r>
            <a:r>
              <a:rPr lang="en-US" b="1"/>
              <a:t>giá thường xuyên trong quá trình học tập, rèn luyện của học </a:t>
            </a:r>
            <a:r>
              <a:rPr lang="en-US" b="1" smtClean="0"/>
              <a:t>sinh chúng ta cần lưu </a:t>
            </a:r>
            <a:r>
              <a:rPr lang="en-US" b="1"/>
              <a:t>ý </a:t>
            </a:r>
            <a:r>
              <a:rPr lang="en-US" b="1" smtClean="0"/>
              <a:t>những vấn đề gì?</a:t>
            </a:r>
          </a:p>
          <a:p>
            <a:pPr algn="just"/>
            <a:endParaRPr lang="en-US" b="1" smtClean="0"/>
          </a:p>
          <a:p>
            <a:pPr algn="just"/>
            <a:r>
              <a:rPr lang="en-US" b="1" i="1" smtClean="0">
                <a:solidFill>
                  <a:schemeClr val="bg1"/>
                </a:solidFill>
              </a:rPr>
              <a:t>(Các nhóm thảo luận và ghi những điều cần lưu ý sau đó đại diện nhóm  báo cáo) (7 – 10 phút)</a:t>
            </a:r>
            <a:endParaRPr lang="en-US" b="1" i="1">
              <a:solidFill>
                <a:schemeClr val="bg1"/>
              </a:solidFill>
            </a:endParaRPr>
          </a:p>
          <a:p>
            <a:endParaRPr lang="en-US"/>
          </a:p>
        </p:txBody>
      </p:sp>
    </p:spTree>
    <p:extLst>
      <p:ext uri="{BB962C8B-B14F-4D97-AF65-F5344CB8AC3E}">
        <p14:creationId xmlns:p14="http://schemas.microsoft.com/office/powerpoint/2010/main" val="135188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55"/>
          <p:cNvSpPr txBox="1">
            <a:spLocks noChangeArrowheads="1"/>
          </p:cNvSpPr>
          <p:nvPr/>
        </p:nvSpPr>
        <p:spPr bwMode="auto">
          <a:xfrm>
            <a:off x="355600" y="76201"/>
            <a:ext cx="8686800" cy="415498"/>
          </a:xfrm>
          <a:prstGeom prst="rect">
            <a:avLst/>
          </a:prstGeom>
          <a:noFill/>
          <a:ln w="9525">
            <a:noFill/>
            <a:miter lim="800000"/>
            <a:headEnd/>
            <a:tailEnd/>
          </a:ln>
        </p:spPr>
        <p:txBody>
          <a:bodyPr>
            <a:spAutoFit/>
          </a:bodyPr>
          <a:lstStyle/>
          <a:p>
            <a:pPr algn="ctr" eaLnBrk="0" hangingPunct="0"/>
            <a:r>
              <a:rPr lang="en-US" altLang="en-US" sz="2000" b="1" dirty="0" smtClean="0">
                <a:solidFill>
                  <a:schemeClr val="bg1"/>
                </a:solidFill>
                <a:latin typeface="Times New Roman" pitchFamily="18" charset="0"/>
                <a:cs typeface="Times New Roman" pitchFamily="18" charset="0"/>
              </a:rPr>
              <a:t>MỘT SỐ LƯU Ý KHI ĐÁNH GIÁ THƯỜNG XUYÊN </a:t>
            </a:r>
            <a:endParaRPr lang="en-US" altLang="en-US" sz="2100" dirty="0">
              <a:solidFill>
                <a:srgbClr val="0000CC"/>
              </a:solidFill>
              <a:latin typeface="Times New Roman" pitchFamily="18" charset="0"/>
            </a:endParaRPr>
          </a:p>
        </p:txBody>
      </p:sp>
      <p:sp>
        <p:nvSpPr>
          <p:cNvPr id="26626" name="Line 58"/>
          <p:cNvSpPr>
            <a:spLocks noChangeShapeType="1"/>
          </p:cNvSpPr>
          <p:nvPr/>
        </p:nvSpPr>
        <p:spPr bwMode="auto">
          <a:xfrm>
            <a:off x="1406762" y="491699"/>
            <a:ext cx="6518038" cy="0"/>
          </a:xfrm>
          <a:prstGeom prst="line">
            <a:avLst/>
          </a:prstGeom>
          <a:noFill/>
          <a:ln w="57150" cmpd="thinThick">
            <a:solidFill>
              <a:srgbClr val="0000FF"/>
            </a:solidFill>
            <a:round/>
            <a:headEnd/>
            <a:tailEnd/>
          </a:ln>
        </p:spPr>
        <p:txBody>
          <a:bodyPr/>
          <a:lstStyle/>
          <a:p>
            <a:endParaRPr lang="en-US"/>
          </a:p>
        </p:txBody>
      </p:sp>
      <p:cxnSp>
        <p:nvCxnSpPr>
          <p:cNvPr id="8" name="Straight Arrow Connector 7"/>
          <p:cNvCxnSpPr>
            <a:endCxn id="11" idx="0"/>
          </p:cNvCxnSpPr>
          <p:nvPr/>
        </p:nvCxnSpPr>
        <p:spPr>
          <a:xfrm flipH="1">
            <a:off x="1943100" y="487149"/>
            <a:ext cx="1443819" cy="579652"/>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12" idx="0"/>
          </p:cNvCxnSpPr>
          <p:nvPr/>
        </p:nvCxnSpPr>
        <p:spPr>
          <a:xfrm>
            <a:off x="3352730" y="519218"/>
            <a:ext cx="1714570" cy="547584"/>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28600" y="1066801"/>
            <a:ext cx="34290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pt-BR" sz="2200" b="1" dirty="0">
                <a:latin typeface="Times New Roman" pitchFamily="18" charset="0"/>
                <a:cs typeface="Times New Roman" pitchFamily="18" charset="0"/>
              </a:rPr>
              <a:t>Đ</a:t>
            </a:r>
            <a:r>
              <a:rPr lang="pt-BR" sz="2200" b="1" dirty="0" smtClean="0">
                <a:latin typeface="Times New Roman" pitchFamily="18" charset="0"/>
                <a:cs typeface="Times New Roman" pitchFamily="18" charset="0"/>
              </a:rPr>
              <a:t>ược </a:t>
            </a:r>
            <a:r>
              <a:rPr lang="pt-BR" sz="2200" b="1" dirty="0">
                <a:latin typeface="Times New Roman" pitchFamily="18" charset="0"/>
                <a:cs typeface="Times New Roman" pitchFamily="18" charset="0"/>
              </a:rPr>
              <a:t>thực hiện theo tiến trình nội dung của các môn học và các hoạt động giáo dục khác, trong đó bao gồm cả quá trình vận dụng kiến thức, kĩ năng ở nhà trường, gia đình và cộng đồng</a:t>
            </a:r>
            <a:r>
              <a:rPr lang="pt-BR" sz="2000" b="1" dirty="0"/>
              <a:t>.</a:t>
            </a:r>
            <a:endParaRPr lang="en-US" sz="2000" b="1" dirty="0"/>
          </a:p>
        </p:txBody>
      </p:sp>
      <p:sp>
        <p:nvSpPr>
          <p:cNvPr id="12" name="Rectangle 11"/>
          <p:cNvSpPr/>
          <p:nvPr/>
        </p:nvSpPr>
        <p:spPr>
          <a:xfrm>
            <a:off x="3886200" y="1066802"/>
            <a:ext cx="2362200" cy="258625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pt-BR" sz="2200" b="1" dirty="0" smtClean="0">
                <a:latin typeface="Times New Roman" pitchFamily="18" charset="0"/>
                <a:cs typeface="Times New Roman" pitchFamily="18" charset="0"/>
              </a:rPr>
              <a:t>Tham </a:t>
            </a:r>
            <a:r>
              <a:rPr lang="pt-BR" sz="2200" b="1" dirty="0">
                <a:latin typeface="Times New Roman" pitchFamily="18" charset="0"/>
                <a:cs typeface="Times New Roman" pitchFamily="18" charset="0"/>
              </a:rPr>
              <a:t>gia đ</a:t>
            </a:r>
            <a:r>
              <a:rPr lang="vi-VN" sz="2200" b="1" dirty="0">
                <a:latin typeface="Times New Roman" pitchFamily="18" charset="0"/>
                <a:cs typeface="Times New Roman" pitchFamily="18" charset="0"/>
              </a:rPr>
              <a:t>ánh giá thường xuyên hoạt động học tập</a:t>
            </a:r>
            <a:r>
              <a:rPr lang="en-US" sz="2200" b="1" dirty="0">
                <a:latin typeface="Times New Roman" pitchFamily="18" charset="0"/>
                <a:cs typeface="Times New Roman" pitchFamily="18" charset="0"/>
              </a:rPr>
              <a:t> </a:t>
            </a:r>
            <a:r>
              <a:rPr lang="vi-VN" sz="2200" b="1" dirty="0">
                <a:latin typeface="Times New Roman" pitchFamily="18" charset="0"/>
                <a:cs typeface="Times New Roman" pitchFamily="18" charset="0"/>
              </a:rPr>
              <a:t>gồm: giáo viên, học </a:t>
            </a:r>
            <a:r>
              <a:rPr lang="vi-VN" sz="2200" b="1" dirty="0" smtClean="0">
                <a:latin typeface="Times New Roman" pitchFamily="18" charset="0"/>
                <a:cs typeface="Times New Roman" pitchFamily="18" charset="0"/>
              </a:rPr>
              <a:t>sinh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khuyến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khích</a:t>
            </a:r>
            <a:r>
              <a:rPr lang="en-US" sz="2200" b="1" dirty="0" smtClean="0">
                <a:latin typeface="Times New Roman" pitchFamily="18" charset="0"/>
                <a:cs typeface="Times New Roman" pitchFamily="18" charset="0"/>
              </a:rPr>
              <a:t>  PH </a:t>
            </a:r>
            <a:r>
              <a:rPr lang="en-US" sz="2200" b="1" dirty="0" err="1" smtClean="0">
                <a:latin typeface="Times New Roman" pitchFamily="18" charset="0"/>
                <a:cs typeface="Times New Roman" pitchFamily="18" charset="0"/>
              </a:rPr>
              <a:t>tham</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gia</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đánh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giá</a:t>
            </a:r>
            <a:r>
              <a:rPr lang="en-US" sz="2000" b="1" dirty="0" smtClean="0">
                <a:latin typeface="Times New Roman" pitchFamily="18" charset="0"/>
                <a:cs typeface="Times New Roman" pitchFamily="18" charset="0"/>
              </a:rPr>
              <a:t>.</a:t>
            </a:r>
            <a:endParaRPr lang="en-US" sz="2000" b="1" dirty="0"/>
          </a:p>
        </p:txBody>
      </p:sp>
      <p:sp>
        <p:nvSpPr>
          <p:cNvPr id="13" name="Horizontal Scroll 12"/>
          <p:cNvSpPr/>
          <p:nvPr/>
        </p:nvSpPr>
        <p:spPr>
          <a:xfrm>
            <a:off x="-190500" y="3429000"/>
            <a:ext cx="4229100" cy="3714750"/>
          </a:xfrm>
          <a:prstGeom prst="horizontalScroll">
            <a:avLst/>
          </a:prstGeom>
          <a:solidFill>
            <a:srgbClr val="FFFFB7"/>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000" dirty="0" smtClean="0">
              <a:solidFill>
                <a:schemeClr val="tx1"/>
              </a:solidFill>
            </a:endParaRPr>
          </a:p>
          <a:p>
            <a:pPr algn="ctr">
              <a:defRPr/>
            </a:pPr>
            <a:endParaRPr lang="pt-BR" sz="2000" dirty="0">
              <a:solidFill>
                <a:schemeClr val="tx1"/>
              </a:solidFill>
            </a:endParaRPr>
          </a:p>
          <a:p>
            <a:pPr>
              <a:defRPr/>
            </a:pPr>
            <a:r>
              <a:rPr lang="pt-BR" sz="2000" b="1" dirty="0" smtClean="0">
                <a:solidFill>
                  <a:schemeClr val="tx1"/>
                </a:solidFill>
                <a:latin typeface="Times New Roman" pitchFamily="18" charset="0"/>
                <a:cs typeface="Times New Roman" pitchFamily="18" charset="0"/>
              </a:rPr>
              <a:t>- Giáo </a:t>
            </a:r>
            <a:r>
              <a:rPr lang="pt-BR" sz="2000" b="1" dirty="0">
                <a:solidFill>
                  <a:schemeClr val="tx1"/>
                </a:solidFill>
                <a:latin typeface="Times New Roman" pitchFamily="18" charset="0"/>
                <a:cs typeface="Times New Roman" pitchFamily="18" charset="0"/>
              </a:rPr>
              <a:t>viên sử dụng các kĩ thuật quan sát, theo dõi; trao đổi, phỏng vấn; </a:t>
            </a:r>
            <a:r>
              <a:rPr lang="pt-BR" sz="2000" b="1" dirty="0" smtClean="0">
                <a:solidFill>
                  <a:schemeClr val="tx1"/>
                </a:solidFill>
                <a:latin typeface="Times New Roman" pitchFamily="18" charset="0"/>
                <a:cs typeface="Times New Roman" pitchFamily="18" charset="0"/>
              </a:rPr>
              <a:t>kiểm tra </a:t>
            </a:r>
            <a:r>
              <a:rPr lang="pt-BR" sz="2000" b="1" dirty="0">
                <a:solidFill>
                  <a:schemeClr val="tx1"/>
                </a:solidFill>
                <a:latin typeface="Times New Roman" pitchFamily="18" charset="0"/>
                <a:cs typeface="Times New Roman" pitchFamily="18" charset="0"/>
              </a:rPr>
              <a:t>nhanh (phiếu, vở); nhận xét (lời, viết</a:t>
            </a:r>
            <a:r>
              <a:rPr lang="pt-BR" sz="2000" b="1" dirty="0" smtClean="0">
                <a:solidFill>
                  <a:schemeClr val="tx1"/>
                </a:solidFill>
                <a:latin typeface="Times New Roman" pitchFamily="18" charset="0"/>
                <a:cs typeface="Times New Roman" pitchFamily="18" charset="0"/>
              </a:rPr>
              <a:t>)...GV  ghi</a:t>
            </a:r>
            <a:r>
              <a:rPr lang="pt-BR" sz="2000" b="1" dirty="0" smtClean="0">
                <a:solidFill>
                  <a:schemeClr val="bg1"/>
                </a:solidFill>
                <a:latin typeface="Times New Roman" pitchFamily="18" charset="0"/>
                <a:cs typeface="Times New Roman" pitchFamily="18" charset="0"/>
              </a:rPr>
              <a:t> </a:t>
            </a:r>
            <a:r>
              <a:rPr lang="pt-BR" sz="2000" b="1" dirty="0">
                <a:solidFill>
                  <a:schemeClr val="tx1"/>
                </a:solidFill>
                <a:latin typeface="Times New Roman" pitchFamily="18" charset="0"/>
                <a:cs typeface="Times New Roman" pitchFamily="18" charset="0"/>
              </a:rPr>
              <a:t>những </a:t>
            </a:r>
            <a:r>
              <a:rPr lang="vi-VN" sz="2000" b="1" dirty="0">
                <a:solidFill>
                  <a:schemeClr val="tx1"/>
                </a:solidFill>
                <a:latin typeface="Times New Roman" pitchFamily="18" charset="0"/>
                <a:cs typeface="Times New Roman" pitchFamily="18" charset="0"/>
              </a:rPr>
              <a:t>nhận xét </a:t>
            </a:r>
            <a:r>
              <a:rPr lang="pt-BR" sz="2000" b="1" dirty="0">
                <a:solidFill>
                  <a:schemeClr val="tx1"/>
                </a:solidFill>
                <a:latin typeface="Times New Roman" pitchFamily="18" charset="0"/>
                <a:cs typeface="Times New Roman" pitchFamily="18" charset="0"/>
              </a:rPr>
              <a:t>đáng chú ý nhất </a:t>
            </a:r>
            <a:r>
              <a:rPr lang="pt-BR" sz="2000" b="1" dirty="0" smtClean="0">
                <a:solidFill>
                  <a:schemeClr val="tx1"/>
                </a:solidFill>
                <a:latin typeface="Times New Roman" pitchFamily="18" charset="0"/>
                <a:cs typeface="Times New Roman" pitchFamily="18" charset="0"/>
              </a:rPr>
              <a:t>; những KQ đạt được hoặc những điều đặc biệt lưu ý</a:t>
            </a:r>
            <a:r>
              <a:rPr lang="pt-BR" sz="2000" b="1" dirty="0" smtClean="0">
                <a:solidFill>
                  <a:schemeClr val="tx1"/>
                </a:solidFill>
              </a:rPr>
              <a:t>.</a:t>
            </a:r>
            <a:endParaRPr lang="en-US" sz="2000" b="1" dirty="0">
              <a:solidFill>
                <a:schemeClr val="tx1"/>
              </a:solidFill>
            </a:endParaRPr>
          </a:p>
          <a:p>
            <a:pPr>
              <a:defRPr/>
            </a:pPr>
            <a:endParaRPr lang="en-US" sz="2000" dirty="0">
              <a:solidFill>
                <a:schemeClr val="tx1"/>
              </a:solidFill>
            </a:endParaRPr>
          </a:p>
        </p:txBody>
      </p:sp>
      <p:sp>
        <p:nvSpPr>
          <p:cNvPr id="14" name="Horizontal Scroll 13"/>
          <p:cNvSpPr/>
          <p:nvPr/>
        </p:nvSpPr>
        <p:spPr>
          <a:xfrm>
            <a:off x="5410200" y="3200400"/>
            <a:ext cx="3505200" cy="3886200"/>
          </a:xfrm>
          <a:prstGeom prst="horizontalScroll">
            <a:avLst/>
          </a:prstGeom>
          <a:solidFill>
            <a:srgbClr val="FFFFB7"/>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smtClean="0">
              <a:solidFill>
                <a:schemeClr val="tx1"/>
              </a:solidFill>
              <a:latin typeface="Times New Roman" pitchFamily="18" charset="0"/>
              <a:cs typeface="Times New Roman" pitchFamily="18" charset="0"/>
            </a:endParaRPr>
          </a:p>
          <a:p>
            <a:pPr algn="ctr">
              <a:defRPr/>
            </a:pPr>
            <a:r>
              <a:rPr lang="en-US" sz="2000" dirty="0" smtClean="0">
                <a:solidFill>
                  <a:schemeClr val="tx1"/>
                </a:solidFill>
                <a:latin typeface="Times New Roman" pitchFamily="18" charset="0"/>
                <a:cs typeface="Times New Roman" pitchFamily="18" charset="0"/>
              </a:rPr>
              <a:t>- </a:t>
            </a:r>
          </a:p>
          <a:p>
            <a:pPr algn="ctr">
              <a:defRPr/>
            </a:pPr>
            <a:endParaRPr lang="en-US" sz="2000" dirty="0">
              <a:solidFill>
                <a:schemeClr val="tx1"/>
              </a:solidFill>
              <a:latin typeface="Times New Roman" pitchFamily="18" charset="0"/>
              <a:cs typeface="Times New Roman" pitchFamily="18" charset="0"/>
            </a:endParaRPr>
          </a:p>
          <a:p>
            <a:pPr algn="ctr">
              <a:defRPr/>
            </a:pPr>
            <a:endParaRPr lang="en-US" sz="2000" dirty="0" smtClean="0">
              <a:solidFill>
                <a:schemeClr val="tx1"/>
              </a:solidFill>
              <a:latin typeface="Times New Roman" pitchFamily="18" charset="0"/>
              <a:cs typeface="Times New Roman" pitchFamily="18" charset="0"/>
            </a:endParaRPr>
          </a:p>
          <a:p>
            <a:pPr algn="ctr">
              <a:defRPr/>
            </a:pPr>
            <a:endParaRPr lang="en-US" sz="2000" dirty="0">
              <a:solidFill>
                <a:schemeClr val="tx1"/>
              </a:solidFill>
              <a:latin typeface="Times New Roman" pitchFamily="18" charset="0"/>
              <a:cs typeface="Times New Roman" pitchFamily="18" charset="0"/>
            </a:endParaRPr>
          </a:p>
          <a:p>
            <a:pPr>
              <a:defRPr/>
            </a:pPr>
            <a:r>
              <a:rPr lang="en-US" sz="2200" b="1" dirty="0" smtClean="0">
                <a:solidFill>
                  <a:schemeClr val="tx1"/>
                </a:solidFill>
                <a:latin typeface="Times New Roman" pitchFamily="18" charset="0"/>
                <a:cs typeface="Times New Roman" pitchFamily="18" charset="0"/>
              </a:rPr>
              <a:t>- Q</a:t>
            </a:r>
            <a:r>
              <a:rPr lang="vi-VN" sz="2200" b="1" dirty="0" smtClean="0">
                <a:solidFill>
                  <a:schemeClr val="tx1"/>
                </a:solidFill>
                <a:latin typeface="Times New Roman" pitchFamily="18" charset="0"/>
                <a:cs typeface="Times New Roman" pitchFamily="18" charset="0"/>
              </a:rPr>
              <a:t>uan </a:t>
            </a:r>
            <a:r>
              <a:rPr lang="vi-VN" sz="2200" b="1" dirty="0">
                <a:solidFill>
                  <a:schemeClr val="tx1"/>
                </a:solidFill>
                <a:latin typeface="Times New Roman" pitchFamily="18" charset="0"/>
                <a:cs typeface="Times New Roman" pitchFamily="18" charset="0"/>
              </a:rPr>
              <a:t>sát, theo dõi, trao đổi; </a:t>
            </a:r>
            <a:endParaRPr lang="en-US" sz="2200" b="1" dirty="0">
              <a:solidFill>
                <a:schemeClr val="tx1"/>
              </a:solidFill>
              <a:latin typeface="Times New Roman" pitchFamily="18" charset="0"/>
              <a:cs typeface="Times New Roman" pitchFamily="18" charset="0"/>
            </a:endParaRPr>
          </a:p>
          <a:p>
            <a:pPr>
              <a:defRPr/>
            </a:pPr>
            <a:r>
              <a:rPr lang="en-US" sz="2200" b="1" dirty="0" smtClean="0">
                <a:solidFill>
                  <a:schemeClr val="tx1"/>
                </a:solidFill>
                <a:latin typeface="Times New Roman" pitchFamily="18" charset="0"/>
                <a:cs typeface="Times New Roman" pitchFamily="18" charset="0"/>
              </a:rPr>
              <a:t>- </a:t>
            </a:r>
            <a:r>
              <a:rPr lang="vi-VN" sz="2200" b="1" dirty="0" smtClean="0">
                <a:solidFill>
                  <a:schemeClr val="tx1"/>
                </a:solidFill>
                <a:latin typeface="Times New Roman" pitchFamily="18" charset="0"/>
                <a:cs typeface="Times New Roman" pitchFamily="18" charset="0"/>
              </a:rPr>
              <a:t>Nhận </a:t>
            </a:r>
            <a:r>
              <a:rPr lang="vi-VN" sz="2200" b="1" dirty="0">
                <a:solidFill>
                  <a:schemeClr val="tx1"/>
                </a:solidFill>
                <a:latin typeface="Times New Roman" pitchFamily="18" charset="0"/>
                <a:cs typeface="Times New Roman" pitchFamily="18" charset="0"/>
              </a:rPr>
              <a:t>xét bằng lời </a:t>
            </a:r>
            <a:r>
              <a:rPr lang="en-US" sz="2200" b="1" dirty="0" smtClean="0">
                <a:solidFill>
                  <a:schemeClr val="tx1"/>
                </a:solidFill>
                <a:latin typeface="Times New Roman" pitchFamily="18" charset="0"/>
                <a:cs typeface="Times New Roman" pitchFamily="18" charset="0"/>
              </a:rPr>
              <a:t>h</a:t>
            </a:r>
            <a:r>
              <a:rPr lang="vi-VN" sz="2200" b="1" dirty="0" smtClean="0">
                <a:solidFill>
                  <a:schemeClr val="tx1"/>
                </a:solidFill>
                <a:latin typeface="Times New Roman" pitchFamily="18" charset="0"/>
                <a:cs typeface="Times New Roman" pitchFamily="18" charset="0"/>
              </a:rPr>
              <a:t>oặc </a:t>
            </a:r>
            <a:r>
              <a:rPr lang="vi-VN" sz="2200" b="1" dirty="0">
                <a:solidFill>
                  <a:schemeClr val="tx1"/>
                </a:solidFill>
                <a:latin typeface="Times New Roman" pitchFamily="18" charset="0"/>
                <a:cs typeface="Times New Roman" pitchFamily="18" charset="0"/>
              </a:rPr>
              <a:t>viết nhận </a:t>
            </a:r>
            <a:r>
              <a:rPr lang="vi-VN" sz="2200" b="1" dirty="0" smtClean="0">
                <a:solidFill>
                  <a:schemeClr val="tx1"/>
                </a:solidFill>
                <a:latin typeface="Times New Roman" pitchFamily="18" charset="0"/>
                <a:cs typeface="Times New Roman" pitchFamily="18" charset="0"/>
              </a:rPr>
              <a:t>xét</a:t>
            </a:r>
            <a:endParaRPr lang="en-US" sz="2200" b="1" dirty="0" smtClean="0">
              <a:solidFill>
                <a:schemeClr val="tx1"/>
              </a:solidFill>
              <a:latin typeface="Times New Roman" pitchFamily="18" charset="0"/>
              <a:cs typeface="Times New Roman" pitchFamily="18" charset="0"/>
            </a:endParaRPr>
          </a:p>
          <a:p>
            <a:pPr>
              <a:defRPr/>
            </a:pPr>
            <a:r>
              <a:rPr lang="en-US" sz="2200" b="1" dirty="0" smtClean="0">
                <a:solidFill>
                  <a:schemeClr val="tx1"/>
                </a:solidFill>
                <a:latin typeface="Times New Roman" pitchFamily="18" charset="0"/>
                <a:cs typeface="Times New Roman" pitchFamily="18" charset="0"/>
              </a:rPr>
              <a:t>- </a:t>
            </a:r>
            <a:r>
              <a:rPr lang="vi-VN" sz="2200" b="1" dirty="0" smtClean="0">
                <a:solidFill>
                  <a:schemeClr val="tx1"/>
                </a:solidFill>
                <a:latin typeface="Times New Roman" pitchFamily="18" charset="0"/>
                <a:cs typeface="Times New Roman" pitchFamily="18" charset="0"/>
              </a:rPr>
              <a:t>Quan </a:t>
            </a:r>
            <a:r>
              <a:rPr lang="vi-VN" sz="2200" b="1" dirty="0">
                <a:solidFill>
                  <a:schemeClr val="tx1"/>
                </a:solidFill>
                <a:latin typeface="Times New Roman" pitchFamily="18" charset="0"/>
                <a:cs typeface="Times New Roman" pitchFamily="18" charset="0"/>
              </a:rPr>
              <a:t>tâm tiến độ hoàn thành từng nhiệm vụ của học sinh</a:t>
            </a:r>
            <a:r>
              <a:rPr lang="vi-VN" sz="2200" b="1" dirty="0" smtClean="0">
                <a:solidFill>
                  <a:schemeClr val="tx1"/>
                </a:solidFill>
                <a:latin typeface="Times New Roman" pitchFamily="18" charset="0"/>
                <a:cs typeface="Times New Roman" pitchFamily="18" charset="0"/>
              </a:rPr>
              <a:t> </a:t>
            </a:r>
            <a:endParaRPr lang="en-US" sz="2200" b="1" dirty="0">
              <a:solidFill>
                <a:schemeClr val="tx1"/>
              </a:solidFill>
              <a:latin typeface="Times New Roman" pitchFamily="18" charset="0"/>
              <a:cs typeface="Times New Roman" pitchFamily="18" charset="0"/>
            </a:endParaRPr>
          </a:p>
          <a:p>
            <a:pPr algn="ctr">
              <a:defRPr/>
            </a:pPr>
            <a:endParaRPr lang="en-US" sz="2000" dirty="0" smtClean="0">
              <a:solidFill>
                <a:schemeClr val="tx1"/>
              </a:solidFill>
              <a:latin typeface="Times New Roman" pitchFamily="18" charset="0"/>
              <a:cs typeface="Times New Roman" pitchFamily="18" charset="0"/>
            </a:endParaRPr>
          </a:p>
          <a:p>
            <a:pPr algn="ctr">
              <a:defRPr/>
            </a:pPr>
            <a:endParaRPr lang="en-US" sz="2000" dirty="0">
              <a:solidFill>
                <a:schemeClr val="tx1"/>
              </a:solidFill>
              <a:latin typeface="Times New Roman" pitchFamily="18" charset="0"/>
              <a:cs typeface="Times New Roman" pitchFamily="18" charset="0"/>
            </a:endParaRPr>
          </a:p>
          <a:p>
            <a:pPr algn="ctr">
              <a:defRPr/>
            </a:pPr>
            <a:endParaRPr lang="en-US" sz="2000" dirty="0" smtClean="0">
              <a:solidFill>
                <a:schemeClr val="tx1"/>
              </a:solidFill>
              <a:latin typeface="Times New Roman" pitchFamily="18" charset="0"/>
              <a:cs typeface="Times New Roman" pitchFamily="18" charset="0"/>
            </a:endParaRPr>
          </a:p>
          <a:p>
            <a:pPr algn="ctr">
              <a:defRPr/>
            </a:pPr>
            <a:endParaRPr lang="en-US" sz="2000" dirty="0">
              <a:solidFill>
                <a:schemeClr val="tx1"/>
              </a:solidFill>
              <a:latin typeface="Times New Roman" pitchFamily="18" charset="0"/>
              <a:cs typeface="Times New Roman" pitchFamily="18" charset="0"/>
            </a:endParaRPr>
          </a:p>
          <a:p>
            <a:pPr algn="ctr">
              <a:defRPr/>
            </a:pPr>
            <a:endParaRPr lang="en-US" sz="2000" dirty="0">
              <a:solidFill>
                <a:schemeClr val="tx1"/>
              </a:solidFill>
            </a:endParaRPr>
          </a:p>
        </p:txBody>
      </p:sp>
      <p:sp>
        <p:nvSpPr>
          <p:cNvPr id="16" name="Rectangle 15"/>
          <p:cNvSpPr/>
          <p:nvPr/>
        </p:nvSpPr>
        <p:spPr>
          <a:xfrm>
            <a:off x="6534150" y="1066802"/>
            <a:ext cx="2381250" cy="258624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200" dirty="0" smtClean="0">
                <a:latin typeface="Times New Roman" pitchFamily="18" charset="0"/>
                <a:cs typeface="Times New Roman" pitchFamily="18" charset="0"/>
              </a:rPr>
              <a:t>T</a:t>
            </a:r>
            <a:r>
              <a:rPr lang="vi-VN" sz="2200" b="1" dirty="0" smtClean="0">
                <a:latin typeface="Times New Roman" pitchFamily="18" charset="0"/>
                <a:cs typeface="Times New Roman" pitchFamily="18" charset="0"/>
              </a:rPr>
              <a:t>rong </a:t>
            </a:r>
            <a:r>
              <a:rPr lang="vi-VN" sz="2200" b="1" dirty="0">
                <a:latin typeface="Times New Roman" pitchFamily="18" charset="0"/>
                <a:cs typeface="Times New Roman" pitchFamily="18" charset="0"/>
              </a:rPr>
              <a:t>quá trình </a:t>
            </a:r>
            <a:r>
              <a:rPr lang="en-US" sz="2200" b="1" dirty="0" err="1">
                <a:latin typeface="Times New Roman" pitchFamily="18" charset="0"/>
                <a:cs typeface="Times New Roman" pitchFamily="18" charset="0"/>
              </a:rPr>
              <a:t>tổ</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chức</a:t>
            </a:r>
            <a:r>
              <a:rPr lang="en-US" sz="2200" b="1" dirty="0">
                <a:latin typeface="Times New Roman" pitchFamily="18" charset="0"/>
                <a:cs typeface="Times New Roman" pitchFamily="18" charset="0"/>
              </a:rPr>
              <a:t> </a:t>
            </a:r>
            <a:r>
              <a:rPr lang="vi-VN" sz="2200" b="1" dirty="0">
                <a:latin typeface="Times New Roman" pitchFamily="18" charset="0"/>
                <a:cs typeface="Times New Roman" pitchFamily="18" charset="0"/>
              </a:rPr>
              <a:t>dạy học từng giờ học, giáo viên tiến hành một số việc như sau:</a:t>
            </a:r>
            <a:endParaRPr lang="en-US" sz="2200" b="1" dirty="0">
              <a:latin typeface="Times New Roman" pitchFamily="18" charset="0"/>
              <a:cs typeface="Times New Roman" pitchFamily="18" charset="0"/>
            </a:endParaRPr>
          </a:p>
          <a:p>
            <a:pPr algn="just">
              <a:defRPr/>
            </a:pPr>
            <a:endParaRPr lang="en-US" sz="2200" b="1" dirty="0"/>
          </a:p>
        </p:txBody>
      </p:sp>
      <p:cxnSp>
        <p:nvCxnSpPr>
          <p:cNvPr id="17" name="Straight Arrow Connector 16"/>
          <p:cNvCxnSpPr/>
          <p:nvPr/>
        </p:nvCxnSpPr>
        <p:spPr>
          <a:xfrm>
            <a:off x="3352800" y="519218"/>
            <a:ext cx="3810000" cy="547583"/>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43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3506724" cy="615553"/>
          </a:xfrm>
        </p:spPr>
        <p:txBody>
          <a:bodyPr/>
          <a:lstStyle/>
          <a:p>
            <a:r>
              <a:rPr lang="en-US" b="1" dirty="0" err="1"/>
              <a:t>Hoạt</a:t>
            </a:r>
            <a:r>
              <a:rPr lang="en-US" b="1" dirty="0"/>
              <a:t> </a:t>
            </a:r>
            <a:r>
              <a:rPr lang="en-US" b="1" dirty="0" err="1"/>
              <a:t>động</a:t>
            </a:r>
            <a:r>
              <a:rPr lang="en-US" b="1" dirty="0"/>
              <a:t> </a:t>
            </a:r>
            <a:r>
              <a:rPr lang="en-US" b="1" dirty="0" smtClean="0"/>
              <a:t>5</a:t>
            </a:r>
            <a:endParaRPr lang="en-US" dirty="0"/>
          </a:p>
        </p:txBody>
      </p:sp>
      <p:sp>
        <p:nvSpPr>
          <p:cNvPr id="3" name="Text Placeholder 2"/>
          <p:cNvSpPr>
            <a:spLocks noGrp="1"/>
          </p:cNvSpPr>
          <p:nvPr>
            <p:ph type="body" idx="1"/>
          </p:nvPr>
        </p:nvSpPr>
        <p:spPr>
          <a:xfrm>
            <a:off x="534034" y="1521511"/>
            <a:ext cx="8075930" cy="1723549"/>
          </a:xfrm>
        </p:spPr>
        <p:txBody>
          <a:bodyPr/>
          <a:lstStyle/>
          <a:p>
            <a:pPr algn="just"/>
            <a:r>
              <a:rPr lang="en-US" b="1" smtClean="0"/>
              <a:t>Qua nghiên cứu TT27, CTPTTT thầy (cô) cho biết đánh </a:t>
            </a:r>
            <a:r>
              <a:rPr lang="en-US" b="1"/>
              <a:t>giá thường xuyên phẩm chất, năng lực học sinh như thế nào?</a:t>
            </a:r>
          </a:p>
          <a:p>
            <a:r>
              <a:rPr lang="en-US" smtClean="0"/>
              <a:t>(Thời gian thảo luận 5 – 10 phút)</a:t>
            </a:r>
            <a:endParaRPr lang="en-US"/>
          </a:p>
        </p:txBody>
      </p:sp>
    </p:spTree>
    <p:extLst>
      <p:ext uri="{BB962C8B-B14F-4D97-AF65-F5344CB8AC3E}">
        <p14:creationId xmlns:p14="http://schemas.microsoft.com/office/powerpoint/2010/main" val="4105274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8715"/>
            <a:ext cx="8077200" cy="711886"/>
          </a:xfrm>
        </p:spPr>
        <p:txBody>
          <a:bodyPr/>
          <a:lstStyle/>
          <a:p>
            <a:r>
              <a:rPr lang="en-US" smtClean="0"/>
              <a:t>Yêu cầu cần đạt về phẩm chất</a:t>
            </a:r>
            <a:endParaRPr lang="en-US"/>
          </a:p>
        </p:txBody>
      </p:sp>
      <p:sp>
        <p:nvSpPr>
          <p:cNvPr id="3" name="Text Placeholder 2"/>
          <p:cNvSpPr>
            <a:spLocks noGrp="1"/>
          </p:cNvSpPr>
          <p:nvPr>
            <p:ph type="body" idx="1"/>
          </p:nvPr>
        </p:nvSpPr>
        <p:spPr/>
        <p:txBody>
          <a:bodyPr/>
          <a:lstStyle/>
          <a:p>
            <a:endParaRPr lang="en-US"/>
          </a:p>
        </p:txBody>
      </p:sp>
      <p:pic>
        <p:nvPicPr>
          <p:cNvPr id="5" name="Picture 3">
            <a:extLst>
              <a:ext uri="{FF2B5EF4-FFF2-40B4-BE49-F238E27FC236}">
                <a16:creationId xmlns="" xmlns:a16="http://schemas.microsoft.com/office/drawing/2014/main" id="{DB527312-12CF-8941-B0F9-D5BF961FEE6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914400"/>
            <a:ext cx="8763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5114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8714"/>
            <a:ext cx="8534400" cy="615553"/>
          </a:xfrm>
        </p:spPr>
        <p:txBody>
          <a:bodyPr/>
          <a:lstStyle/>
          <a:p>
            <a:r>
              <a:rPr lang="en-US"/>
              <a:t>Yêu cầu cần đạt về </a:t>
            </a:r>
            <a:r>
              <a:rPr lang="en-US" smtClean="0"/>
              <a:t>năng lực</a:t>
            </a:r>
            <a:endParaRPr lang="en-US"/>
          </a:p>
        </p:txBody>
      </p:sp>
      <p:sp>
        <p:nvSpPr>
          <p:cNvPr id="3" name="Text Placeholder 2"/>
          <p:cNvSpPr>
            <a:spLocks noGrp="1"/>
          </p:cNvSpPr>
          <p:nvPr>
            <p:ph type="body" idx="1"/>
          </p:nvPr>
        </p:nvSpPr>
        <p:spPr/>
        <p:txBody>
          <a:bodyPr/>
          <a:lstStyle/>
          <a:p>
            <a:endParaRPr lang="en-US"/>
          </a:p>
        </p:txBody>
      </p:sp>
      <p:pic>
        <p:nvPicPr>
          <p:cNvPr id="4" name="Content Placeholder 3">
            <a:extLst>
              <a:ext uri="{FF2B5EF4-FFF2-40B4-BE49-F238E27FC236}">
                <a16:creationId xmlns="" xmlns:a16="http://schemas.microsoft.com/office/drawing/2014/main" id="{B589AAA4-E3D6-ED49-878C-2845EAB4E35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990600"/>
            <a:ext cx="8915400" cy="571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511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3199606" y="2618317"/>
            <a:ext cx="2760662" cy="142028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solidFill>
                  <a:srgbClr val="FF0000"/>
                </a:solidFill>
                <a:latin typeface="Times New Roman" pitchFamily="18" charset="0"/>
                <a:cs typeface="Times New Roman" pitchFamily="18" charset="0"/>
              </a:rPr>
              <a:t>ĐÁNH GIÁ THƯỜNG XUYÊN PC – NL HỌC SINH</a:t>
            </a:r>
            <a:endParaRPr lang="en-US" dirty="0">
              <a:solidFill>
                <a:srgbClr val="FF0000"/>
              </a:solidFill>
              <a:latin typeface="Times New Roman" pitchFamily="18" charset="0"/>
              <a:cs typeface="Times New Roman" pitchFamily="18" charset="0"/>
            </a:endParaRPr>
          </a:p>
        </p:txBody>
      </p:sp>
      <p:sp>
        <p:nvSpPr>
          <p:cNvPr id="14" name="Rectangle 13"/>
          <p:cNvSpPr/>
          <p:nvPr/>
        </p:nvSpPr>
        <p:spPr>
          <a:xfrm>
            <a:off x="2057400" y="4418842"/>
            <a:ext cx="5578210" cy="1727200"/>
          </a:xfrm>
          <a:prstGeom prst="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1200"/>
              </a:spcBef>
              <a:defRPr/>
            </a:pPr>
            <a:endParaRPr lang="de-DE" dirty="0" smtClean="0">
              <a:solidFill>
                <a:schemeClr val="bg1"/>
              </a:solidFill>
            </a:endParaRPr>
          </a:p>
          <a:p>
            <a:pPr algn="ctr">
              <a:spcBef>
                <a:spcPts val="1200"/>
              </a:spcBef>
              <a:defRPr/>
            </a:pPr>
            <a:endParaRPr lang="de-DE" dirty="0">
              <a:solidFill>
                <a:schemeClr val="bg1"/>
              </a:solidFill>
            </a:endParaRPr>
          </a:p>
          <a:p>
            <a:pPr algn="ctr">
              <a:spcBef>
                <a:spcPts val="1200"/>
              </a:spcBef>
              <a:defRPr/>
            </a:pPr>
            <a:r>
              <a:rPr lang="de-DE" b="1" dirty="0" smtClean="0">
                <a:solidFill>
                  <a:schemeClr val="tx1"/>
                </a:solidFill>
              </a:rPr>
              <a:t>Tiến </a:t>
            </a:r>
            <a:r>
              <a:rPr lang="de-DE" b="1" dirty="0">
                <a:solidFill>
                  <a:schemeClr val="tx1"/>
                </a:solidFill>
              </a:rPr>
              <a:t>trình đánh giá gồm các bước cơ bản như: xác định mục đích đánh giá; xác định bằng chứng cần thiết; lựa chọn các phương pháp, công cụ đánh giá thích hợp; thu thập bằng chứng; giải thích bằng chứng và đưa ra nhận xét. </a:t>
            </a:r>
            <a:endParaRPr lang="en-US" b="1" dirty="0">
              <a:solidFill>
                <a:schemeClr val="tx1"/>
              </a:solidFill>
            </a:endParaRPr>
          </a:p>
          <a:p>
            <a:pPr algn="ctr">
              <a:spcBef>
                <a:spcPts val="1200"/>
              </a:spcBef>
              <a:defRPr/>
            </a:pPr>
            <a:r>
              <a:rPr lang="fr-FR" dirty="0" smtClean="0">
                <a:solidFill>
                  <a:schemeClr val="bg1"/>
                </a:solidFill>
                <a:latin typeface="Times New Roman" pitchFamily="18" charset="0"/>
              </a:rPr>
              <a:t>.</a:t>
            </a:r>
            <a:r>
              <a:rPr lang="en-US" dirty="0" smtClean="0">
                <a:solidFill>
                  <a:schemeClr val="bg1"/>
                </a:solidFill>
                <a:latin typeface="Times New Roman" pitchFamily="18" charset="0"/>
              </a:rPr>
              <a:t> </a:t>
            </a:r>
            <a:r>
              <a:rPr lang="en-US" dirty="0">
                <a:solidFill>
                  <a:schemeClr val="bg1"/>
                </a:solidFill>
                <a:latin typeface="Times New Roman" pitchFamily="18" charset="0"/>
              </a:rPr>
              <a:t/>
            </a:r>
            <a:br>
              <a:rPr lang="en-US" dirty="0">
                <a:solidFill>
                  <a:schemeClr val="bg1"/>
                </a:solidFill>
                <a:latin typeface="Times New Roman" pitchFamily="18" charset="0"/>
              </a:rPr>
            </a:br>
            <a:endParaRPr lang="en-US" dirty="0">
              <a:solidFill>
                <a:schemeClr val="bg1"/>
              </a:solidFill>
              <a:latin typeface="Times New Roman" pitchFamily="18" charset="0"/>
              <a:cs typeface="Times New Roman" pitchFamily="18" charset="0"/>
            </a:endParaRPr>
          </a:p>
        </p:txBody>
      </p:sp>
      <p:sp>
        <p:nvSpPr>
          <p:cNvPr id="15" name="Rectangle 14"/>
          <p:cNvSpPr/>
          <p:nvPr/>
        </p:nvSpPr>
        <p:spPr>
          <a:xfrm>
            <a:off x="1632957" y="533400"/>
            <a:ext cx="5893961" cy="167640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2000" b="1" dirty="0">
                <a:solidFill>
                  <a:schemeClr val="tx1"/>
                </a:solidFill>
              </a:rPr>
              <a:t>Đánh giá thường xuyên phẩm chất, năng lực học sinh thông qua các bằng chứng biểu hiện kết quả đạt được trong quá trình thực hiện các hành động của học sinh. </a:t>
            </a:r>
            <a:endParaRPr lang="en-US" sz="2000" b="1" dirty="0">
              <a:solidFill>
                <a:schemeClr val="tx1"/>
              </a:solidFill>
            </a:endParaRPr>
          </a:p>
          <a:p>
            <a:pPr algn="ctr">
              <a:defRPr/>
            </a:pPr>
            <a:endParaRPr lang="en-US" sz="2000" b="1" dirty="0">
              <a:solidFill>
                <a:schemeClr val="tx1"/>
              </a:solidFill>
              <a:latin typeface="Times New Roman" pitchFamily="18" charset="0"/>
              <a:cs typeface="Times New Roman" pitchFamily="18" charset="0"/>
            </a:endParaRPr>
          </a:p>
        </p:txBody>
      </p:sp>
      <p:sp>
        <p:nvSpPr>
          <p:cNvPr id="9" name="Down Arrow 8"/>
          <p:cNvSpPr/>
          <p:nvPr/>
        </p:nvSpPr>
        <p:spPr>
          <a:xfrm>
            <a:off x="4484688" y="4038599"/>
            <a:ext cx="276224" cy="41995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rot="10800000">
            <a:off x="4398962" y="2209799"/>
            <a:ext cx="361950" cy="40851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87703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53"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55"/>
          <p:cNvSpPr txBox="1">
            <a:spLocks noChangeArrowheads="1"/>
          </p:cNvSpPr>
          <p:nvPr/>
        </p:nvSpPr>
        <p:spPr bwMode="auto">
          <a:xfrm>
            <a:off x="355600" y="76201"/>
            <a:ext cx="8686800" cy="461665"/>
          </a:xfrm>
          <a:prstGeom prst="rect">
            <a:avLst/>
          </a:prstGeom>
          <a:noFill/>
          <a:ln w="9525">
            <a:noFill/>
            <a:miter lim="800000"/>
            <a:headEnd/>
            <a:tailEnd/>
          </a:ln>
        </p:spPr>
        <p:txBody>
          <a:bodyPr>
            <a:spAutoFit/>
          </a:bodyPr>
          <a:lstStyle/>
          <a:p>
            <a:pPr algn="ctr" eaLnBrk="0" hangingPunct="0"/>
            <a:r>
              <a:rPr lang="en-US" altLang="en-US" sz="2000" dirty="0">
                <a:solidFill>
                  <a:srgbClr val="FF0000"/>
                </a:solidFill>
                <a:latin typeface="Times New Roman" pitchFamily="18" charset="0"/>
                <a:cs typeface="Times New Roman" pitchFamily="18" charset="0"/>
              </a:rPr>
              <a:t> </a:t>
            </a:r>
            <a:r>
              <a:rPr lang="en-US" altLang="en-US" sz="2400" b="1" dirty="0" smtClean="0">
                <a:solidFill>
                  <a:schemeClr val="bg1"/>
                </a:solidFill>
                <a:latin typeface="Times New Roman" pitchFamily="18" charset="0"/>
                <a:cs typeface="Times New Roman" pitchFamily="18" charset="0"/>
              </a:rPr>
              <a:t>ĐÁNH GIÁ THƯỜNG XUYÊN NĂNG LỰC ĐẶC THÙ</a:t>
            </a:r>
            <a:endParaRPr lang="en-US" altLang="en-US" sz="2400" b="1" dirty="0">
              <a:solidFill>
                <a:schemeClr val="bg1"/>
              </a:solidFill>
              <a:latin typeface="Times New Roman" pitchFamily="18" charset="0"/>
              <a:cs typeface="Times New Roman" pitchFamily="18" charset="0"/>
            </a:endParaRPr>
          </a:p>
        </p:txBody>
      </p:sp>
      <p:sp>
        <p:nvSpPr>
          <p:cNvPr id="26626" name="Line 58"/>
          <p:cNvSpPr>
            <a:spLocks noChangeShapeType="1"/>
          </p:cNvSpPr>
          <p:nvPr/>
        </p:nvSpPr>
        <p:spPr bwMode="auto">
          <a:xfrm>
            <a:off x="1231900" y="685800"/>
            <a:ext cx="6934200" cy="0"/>
          </a:xfrm>
          <a:prstGeom prst="line">
            <a:avLst/>
          </a:prstGeom>
          <a:noFill/>
          <a:ln w="57150" cmpd="thinThick">
            <a:solidFill>
              <a:srgbClr val="0000FF"/>
            </a:solidFill>
            <a:round/>
            <a:headEnd/>
            <a:tailEnd/>
          </a:ln>
        </p:spPr>
        <p:txBody>
          <a:bodyPr/>
          <a:lstStyle/>
          <a:p>
            <a:endParaRPr lang="en-US"/>
          </a:p>
        </p:txBody>
      </p:sp>
      <p:cxnSp>
        <p:nvCxnSpPr>
          <p:cNvPr id="8" name="Straight Arrow Connector 7"/>
          <p:cNvCxnSpPr/>
          <p:nvPr/>
        </p:nvCxnSpPr>
        <p:spPr>
          <a:xfrm flipH="1">
            <a:off x="3276600" y="685800"/>
            <a:ext cx="1225787" cy="377824"/>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502387" y="685800"/>
            <a:ext cx="1212613" cy="53340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6200" y="1077383"/>
            <a:ext cx="3581400" cy="367241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chemeClr val="bg1"/>
                </a:solidFill>
              </a:rPr>
              <a:t>a. </a:t>
            </a:r>
            <a:r>
              <a:rPr lang="en-US" sz="2000" b="1" dirty="0" err="1" smtClean="0">
                <a:solidFill>
                  <a:schemeClr val="bg1"/>
                </a:solidFill>
              </a:rPr>
              <a:t>Căn</a:t>
            </a:r>
            <a:r>
              <a:rPr lang="en-US" sz="2000" b="1" dirty="0" smtClean="0">
                <a:solidFill>
                  <a:schemeClr val="bg1"/>
                </a:solidFill>
              </a:rPr>
              <a:t> </a:t>
            </a:r>
            <a:r>
              <a:rPr lang="en-US" sz="2000" b="1" dirty="0" err="1">
                <a:solidFill>
                  <a:schemeClr val="bg1"/>
                </a:solidFill>
              </a:rPr>
              <a:t>cứ</a:t>
            </a:r>
            <a:r>
              <a:rPr lang="en-US" sz="2000" b="1" dirty="0">
                <a:solidFill>
                  <a:schemeClr val="bg1"/>
                </a:solidFill>
              </a:rPr>
              <a:t> </a:t>
            </a:r>
            <a:r>
              <a:rPr lang="en-US" sz="2000" b="1" dirty="0" err="1">
                <a:solidFill>
                  <a:schemeClr val="bg1"/>
                </a:solidFill>
              </a:rPr>
              <a:t>vào</a:t>
            </a:r>
            <a:r>
              <a:rPr lang="en-US" sz="2000" b="1" dirty="0">
                <a:solidFill>
                  <a:schemeClr val="bg1"/>
                </a:solidFill>
              </a:rPr>
              <a:t> </a:t>
            </a:r>
            <a:r>
              <a:rPr lang="en-US" sz="2000" b="1" dirty="0" err="1">
                <a:solidFill>
                  <a:schemeClr val="bg1"/>
                </a:solidFill>
              </a:rPr>
              <a:t>yêu</a:t>
            </a:r>
            <a:r>
              <a:rPr lang="en-US" sz="2000" b="1" dirty="0">
                <a:solidFill>
                  <a:schemeClr val="bg1"/>
                </a:solidFill>
              </a:rPr>
              <a:t> </a:t>
            </a:r>
            <a:r>
              <a:rPr lang="en-US" sz="2000" b="1" dirty="0" err="1">
                <a:solidFill>
                  <a:schemeClr val="bg1"/>
                </a:solidFill>
              </a:rPr>
              <a:t>cầu</a:t>
            </a:r>
            <a:r>
              <a:rPr lang="en-US" sz="2000" b="1" dirty="0">
                <a:solidFill>
                  <a:schemeClr val="bg1"/>
                </a:solidFill>
              </a:rPr>
              <a:t> </a:t>
            </a:r>
            <a:r>
              <a:rPr lang="en-US" sz="2000" b="1" dirty="0" err="1">
                <a:solidFill>
                  <a:schemeClr val="bg1"/>
                </a:solidFill>
              </a:rPr>
              <a:t>cần</a:t>
            </a:r>
            <a:r>
              <a:rPr lang="en-US" sz="2000" b="1" dirty="0">
                <a:solidFill>
                  <a:schemeClr val="bg1"/>
                </a:solidFill>
              </a:rPr>
              <a:t> </a:t>
            </a:r>
            <a:r>
              <a:rPr lang="en-US" sz="2000" b="1" dirty="0" err="1">
                <a:solidFill>
                  <a:schemeClr val="bg1"/>
                </a:solidFill>
              </a:rPr>
              <a:t>đạt</a:t>
            </a:r>
            <a:r>
              <a:rPr lang="en-US" sz="2000" b="1" dirty="0">
                <a:solidFill>
                  <a:schemeClr val="bg1"/>
                </a:solidFill>
              </a:rPr>
              <a:t> </a:t>
            </a:r>
            <a:r>
              <a:rPr lang="en-US" sz="2000" b="1" dirty="0" err="1">
                <a:solidFill>
                  <a:schemeClr val="bg1"/>
                </a:solidFill>
              </a:rPr>
              <a:t>của</a:t>
            </a:r>
            <a:r>
              <a:rPr lang="en-US" sz="2000" b="1" dirty="0">
                <a:solidFill>
                  <a:schemeClr val="bg1"/>
                </a:solidFill>
              </a:rPr>
              <a:t> </a:t>
            </a:r>
            <a:r>
              <a:rPr lang="en-US" sz="2000" b="1" dirty="0" err="1">
                <a:solidFill>
                  <a:schemeClr val="bg1"/>
                </a:solidFill>
              </a:rPr>
              <a:t>các</a:t>
            </a:r>
            <a:r>
              <a:rPr lang="en-US" sz="2000" b="1" dirty="0">
                <a:solidFill>
                  <a:schemeClr val="bg1"/>
                </a:solidFill>
              </a:rPr>
              <a:t> </a:t>
            </a:r>
            <a:r>
              <a:rPr lang="en-US" sz="2000" b="1" dirty="0" err="1">
                <a:solidFill>
                  <a:schemeClr val="bg1"/>
                </a:solidFill>
              </a:rPr>
              <a:t>năng</a:t>
            </a:r>
            <a:r>
              <a:rPr lang="en-US" sz="2000" b="1" dirty="0">
                <a:solidFill>
                  <a:schemeClr val="bg1"/>
                </a:solidFill>
              </a:rPr>
              <a:t> </a:t>
            </a:r>
            <a:r>
              <a:rPr lang="en-US" sz="2000" b="1" dirty="0" err="1">
                <a:solidFill>
                  <a:schemeClr val="bg1"/>
                </a:solidFill>
              </a:rPr>
              <a:t>lực</a:t>
            </a:r>
            <a:r>
              <a:rPr lang="en-US" sz="2000" b="1" dirty="0">
                <a:solidFill>
                  <a:schemeClr val="bg1"/>
                </a:solidFill>
              </a:rPr>
              <a:t> </a:t>
            </a:r>
            <a:r>
              <a:rPr lang="en-US" sz="2000" b="1" dirty="0" err="1">
                <a:solidFill>
                  <a:schemeClr val="bg1"/>
                </a:solidFill>
              </a:rPr>
              <a:t>đặc</a:t>
            </a:r>
            <a:r>
              <a:rPr lang="en-US" sz="2000" b="1" dirty="0">
                <a:solidFill>
                  <a:schemeClr val="bg1"/>
                </a:solidFill>
              </a:rPr>
              <a:t> </a:t>
            </a:r>
            <a:r>
              <a:rPr lang="en-US" sz="2000" b="1" dirty="0" err="1">
                <a:solidFill>
                  <a:schemeClr val="bg1"/>
                </a:solidFill>
              </a:rPr>
              <a:t>thù</a:t>
            </a:r>
            <a:r>
              <a:rPr lang="en-US" sz="2000" b="1" dirty="0">
                <a:solidFill>
                  <a:schemeClr val="bg1"/>
                </a:solidFill>
              </a:rPr>
              <a:t> </a:t>
            </a:r>
            <a:r>
              <a:rPr lang="en-US" sz="2000" b="1" dirty="0" err="1">
                <a:solidFill>
                  <a:schemeClr val="bg1"/>
                </a:solidFill>
              </a:rPr>
              <a:t>của</a:t>
            </a:r>
            <a:r>
              <a:rPr lang="en-US" sz="2000" b="1" dirty="0">
                <a:solidFill>
                  <a:schemeClr val="bg1"/>
                </a:solidFill>
              </a:rPr>
              <a:t> </a:t>
            </a:r>
            <a:r>
              <a:rPr lang="en-US" sz="2000" b="1" dirty="0" err="1">
                <a:solidFill>
                  <a:schemeClr val="bg1"/>
                </a:solidFill>
              </a:rPr>
              <a:t>từng</a:t>
            </a:r>
            <a:r>
              <a:rPr lang="en-US" sz="2000" b="1" dirty="0">
                <a:solidFill>
                  <a:schemeClr val="bg1"/>
                </a:solidFill>
              </a:rPr>
              <a:t> </a:t>
            </a:r>
            <a:r>
              <a:rPr lang="en-US" sz="2000" b="1" dirty="0" err="1">
                <a:solidFill>
                  <a:schemeClr val="bg1"/>
                </a:solidFill>
              </a:rPr>
              <a:t>môn</a:t>
            </a:r>
            <a:r>
              <a:rPr lang="en-US" sz="2000" b="1" dirty="0">
                <a:solidFill>
                  <a:schemeClr val="bg1"/>
                </a:solidFill>
              </a:rPr>
              <a:t> </a:t>
            </a:r>
            <a:r>
              <a:rPr lang="en-US" sz="2000" b="1" dirty="0" err="1">
                <a:solidFill>
                  <a:schemeClr val="bg1"/>
                </a:solidFill>
              </a:rPr>
              <a:t>học</a:t>
            </a:r>
            <a:r>
              <a:rPr lang="en-US" sz="2000" b="1" dirty="0">
                <a:solidFill>
                  <a:schemeClr val="bg1"/>
                </a:solidFill>
              </a:rPr>
              <a:t>, </a:t>
            </a:r>
            <a:r>
              <a:rPr lang="en-US" sz="2000" b="1" dirty="0" err="1">
                <a:solidFill>
                  <a:schemeClr val="bg1"/>
                </a:solidFill>
              </a:rPr>
              <a:t>hoạt</a:t>
            </a:r>
            <a:r>
              <a:rPr lang="en-US" sz="2000" b="1" dirty="0">
                <a:solidFill>
                  <a:schemeClr val="bg1"/>
                </a:solidFill>
              </a:rPr>
              <a:t> </a:t>
            </a:r>
            <a:r>
              <a:rPr lang="en-US" sz="2000" b="1" dirty="0" err="1">
                <a:solidFill>
                  <a:schemeClr val="bg1"/>
                </a:solidFill>
              </a:rPr>
              <a:t>động</a:t>
            </a:r>
            <a:r>
              <a:rPr lang="en-US" sz="2000" b="1" dirty="0">
                <a:solidFill>
                  <a:schemeClr val="bg1"/>
                </a:solidFill>
              </a:rPr>
              <a:t> </a:t>
            </a:r>
            <a:r>
              <a:rPr lang="en-US" sz="2000" b="1" dirty="0" err="1">
                <a:solidFill>
                  <a:schemeClr val="bg1"/>
                </a:solidFill>
              </a:rPr>
              <a:t>giáo</a:t>
            </a:r>
            <a:r>
              <a:rPr lang="en-US" sz="2000" b="1" dirty="0">
                <a:solidFill>
                  <a:schemeClr val="bg1"/>
                </a:solidFill>
              </a:rPr>
              <a:t> </a:t>
            </a:r>
            <a:r>
              <a:rPr lang="en-US" sz="2000" b="1" dirty="0" err="1">
                <a:solidFill>
                  <a:schemeClr val="bg1"/>
                </a:solidFill>
              </a:rPr>
              <a:t>dục</a:t>
            </a:r>
            <a:r>
              <a:rPr lang="en-US" sz="2000" b="1" dirty="0">
                <a:solidFill>
                  <a:schemeClr val="bg1"/>
                </a:solidFill>
              </a:rPr>
              <a:t> (</a:t>
            </a:r>
            <a:r>
              <a:rPr lang="en-US" sz="2000" b="1" dirty="0" err="1">
                <a:solidFill>
                  <a:schemeClr val="bg1"/>
                </a:solidFill>
              </a:rPr>
              <a:t>đối</a:t>
            </a:r>
            <a:r>
              <a:rPr lang="en-US" sz="2000" b="1" dirty="0">
                <a:solidFill>
                  <a:schemeClr val="bg1"/>
                </a:solidFill>
              </a:rPr>
              <a:t> </a:t>
            </a:r>
            <a:r>
              <a:rPr lang="en-US" sz="2000" b="1" dirty="0" err="1">
                <a:solidFill>
                  <a:schemeClr val="bg1"/>
                </a:solidFill>
              </a:rPr>
              <a:t>với</a:t>
            </a:r>
            <a:r>
              <a:rPr lang="en-US" sz="2000" b="1" dirty="0">
                <a:solidFill>
                  <a:schemeClr val="bg1"/>
                </a:solidFill>
              </a:rPr>
              <a:t> </a:t>
            </a:r>
            <a:r>
              <a:rPr lang="en-US" sz="2000" b="1" dirty="0" err="1">
                <a:solidFill>
                  <a:schemeClr val="bg1"/>
                </a:solidFill>
              </a:rPr>
              <a:t>học</a:t>
            </a:r>
            <a:r>
              <a:rPr lang="en-US" sz="2000" b="1" dirty="0">
                <a:solidFill>
                  <a:schemeClr val="bg1"/>
                </a:solidFill>
              </a:rPr>
              <a:t> </a:t>
            </a:r>
            <a:r>
              <a:rPr lang="en-US" sz="2000" b="1" dirty="0" err="1">
                <a:solidFill>
                  <a:schemeClr val="bg1"/>
                </a:solidFill>
              </a:rPr>
              <a:t>sinh</a:t>
            </a:r>
            <a:r>
              <a:rPr lang="en-US" sz="2000" b="1" dirty="0">
                <a:solidFill>
                  <a:schemeClr val="bg1"/>
                </a:solidFill>
              </a:rPr>
              <a:t> </a:t>
            </a:r>
            <a:r>
              <a:rPr lang="en-US" sz="2000" b="1" dirty="0" err="1">
                <a:solidFill>
                  <a:schemeClr val="bg1"/>
                </a:solidFill>
              </a:rPr>
              <a:t>khi</a:t>
            </a:r>
            <a:r>
              <a:rPr lang="en-US" sz="2000" b="1" dirty="0">
                <a:solidFill>
                  <a:schemeClr val="bg1"/>
                </a:solidFill>
              </a:rPr>
              <a:t> </a:t>
            </a:r>
            <a:r>
              <a:rPr lang="en-US" sz="2000" b="1" dirty="0" err="1">
                <a:solidFill>
                  <a:schemeClr val="bg1"/>
                </a:solidFill>
              </a:rPr>
              <a:t>hoàn</a:t>
            </a:r>
            <a:r>
              <a:rPr lang="en-US" sz="2000" b="1" dirty="0">
                <a:solidFill>
                  <a:schemeClr val="bg1"/>
                </a:solidFill>
              </a:rPr>
              <a:t> </a:t>
            </a:r>
            <a:r>
              <a:rPr lang="en-US" sz="2000" b="1" dirty="0" err="1">
                <a:solidFill>
                  <a:schemeClr val="bg1"/>
                </a:solidFill>
              </a:rPr>
              <a:t>thành</a:t>
            </a:r>
            <a:r>
              <a:rPr lang="en-US" sz="2000" b="1" dirty="0">
                <a:solidFill>
                  <a:schemeClr val="bg1"/>
                </a:solidFill>
              </a:rPr>
              <a:t> </a:t>
            </a:r>
            <a:r>
              <a:rPr lang="en-US" sz="2000" b="1" dirty="0" err="1">
                <a:solidFill>
                  <a:schemeClr val="bg1"/>
                </a:solidFill>
              </a:rPr>
              <a:t>chương</a:t>
            </a:r>
            <a:r>
              <a:rPr lang="en-US" sz="2000" b="1" dirty="0">
                <a:solidFill>
                  <a:schemeClr val="bg1"/>
                </a:solidFill>
              </a:rPr>
              <a:t> </a:t>
            </a:r>
            <a:r>
              <a:rPr lang="en-US" sz="2000" b="1" dirty="0" err="1">
                <a:solidFill>
                  <a:schemeClr val="bg1"/>
                </a:solidFill>
              </a:rPr>
              <a:t>trình</a:t>
            </a:r>
            <a:r>
              <a:rPr lang="en-US" sz="2000" b="1" dirty="0">
                <a:solidFill>
                  <a:schemeClr val="bg1"/>
                </a:solidFill>
              </a:rPr>
              <a:t> </a:t>
            </a:r>
            <a:r>
              <a:rPr lang="en-US" sz="2000" b="1" dirty="0" err="1">
                <a:solidFill>
                  <a:schemeClr val="bg1"/>
                </a:solidFill>
              </a:rPr>
              <a:t>cấp</a:t>
            </a:r>
            <a:r>
              <a:rPr lang="en-US" sz="2000" b="1" dirty="0">
                <a:solidFill>
                  <a:schemeClr val="bg1"/>
                </a:solidFill>
              </a:rPr>
              <a:t> </a:t>
            </a:r>
            <a:r>
              <a:rPr lang="en-US" sz="2000" b="1" dirty="0" err="1">
                <a:solidFill>
                  <a:schemeClr val="bg1"/>
                </a:solidFill>
              </a:rPr>
              <a:t>tiểu</a:t>
            </a:r>
            <a:r>
              <a:rPr lang="en-US" sz="2000" b="1" dirty="0">
                <a:solidFill>
                  <a:schemeClr val="bg1"/>
                </a:solidFill>
              </a:rPr>
              <a:t> </a:t>
            </a:r>
            <a:r>
              <a:rPr lang="en-US" sz="2000" b="1" dirty="0" err="1">
                <a:solidFill>
                  <a:schemeClr val="bg1"/>
                </a:solidFill>
              </a:rPr>
              <a:t>học</a:t>
            </a:r>
            <a:r>
              <a:rPr lang="en-US" sz="2000" b="1" dirty="0">
                <a:solidFill>
                  <a:schemeClr val="bg1"/>
                </a:solidFill>
              </a:rPr>
              <a:t>) </a:t>
            </a:r>
            <a:r>
              <a:rPr lang="en-US" sz="2000" b="1" dirty="0" err="1">
                <a:solidFill>
                  <a:schemeClr val="bg1"/>
                </a:solidFill>
              </a:rPr>
              <a:t>giáo</a:t>
            </a:r>
            <a:r>
              <a:rPr lang="en-US" sz="2000" b="1" dirty="0">
                <a:solidFill>
                  <a:schemeClr val="bg1"/>
                </a:solidFill>
              </a:rPr>
              <a:t> </a:t>
            </a:r>
            <a:r>
              <a:rPr lang="en-US" sz="2000" b="1" dirty="0" err="1">
                <a:solidFill>
                  <a:schemeClr val="bg1"/>
                </a:solidFill>
              </a:rPr>
              <a:t>viên</a:t>
            </a:r>
            <a:r>
              <a:rPr lang="en-US" sz="2000" b="1" dirty="0">
                <a:solidFill>
                  <a:schemeClr val="bg1"/>
                </a:solidFill>
              </a:rPr>
              <a:t> </a:t>
            </a:r>
            <a:r>
              <a:rPr lang="en-US" sz="2000" b="1" dirty="0" err="1">
                <a:solidFill>
                  <a:schemeClr val="bg1"/>
                </a:solidFill>
              </a:rPr>
              <a:t>thu</a:t>
            </a:r>
            <a:r>
              <a:rPr lang="en-US" sz="2000" b="1" dirty="0">
                <a:solidFill>
                  <a:schemeClr val="bg1"/>
                </a:solidFill>
              </a:rPr>
              <a:t> </a:t>
            </a:r>
            <a:r>
              <a:rPr lang="en-US" sz="2000" b="1" dirty="0" err="1">
                <a:solidFill>
                  <a:schemeClr val="bg1"/>
                </a:solidFill>
              </a:rPr>
              <a:t>thập</a:t>
            </a:r>
            <a:r>
              <a:rPr lang="en-US" sz="2000" b="1" dirty="0">
                <a:solidFill>
                  <a:schemeClr val="bg1"/>
                </a:solidFill>
              </a:rPr>
              <a:t> </a:t>
            </a:r>
            <a:r>
              <a:rPr lang="en-US" sz="2000" b="1" dirty="0" err="1">
                <a:solidFill>
                  <a:schemeClr val="bg1"/>
                </a:solidFill>
              </a:rPr>
              <a:t>bằng</a:t>
            </a:r>
            <a:r>
              <a:rPr lang="en-US" sz="2000" b="1" dirty="0">
                <a:solidFill>
                  <a:schemeClr val="bg1"/>
                </a:solidFill>
              </a:rPr>
              <a:t> </a:t>
            </a:r>
            <a:r>
              <a:rPr lang="en-US" sz="2000" b="1" dirty="0" err="1">
                <a:solidFill>
                  <a:schemeClr val="bg1"/>
                </a:solidFill>
              </a:rPr>
              <a:t>chứng</a:t>
            </a:r>
            <a:r>
              <a:rPr lang="en-US" sz="2000" b="1" dirty="0">
                <a:solidFill>
                  <a:schemeClr val="bg1"/>
                </a:solidFill>
              </a:rPr>
              <a:t> </a:t>
            </a:r>
            <a:r>
              <a:rPr lang="en-US" sz="2000" b="1" dirty="0" err="1">
                <a:solidFill>
                  <a:schemeClr val="bg1"/>
                </a:solidFill>
              </a:rPr>
              <a:t>biểu</a:t>
            </a:r>
            <a:r>
              <a:rPr lang="en-US" sz="2000" b="1" dirty="0">
                <a:solidFill>
                  <a:schemeClr val="bg1"/>
                </a:solidFill>
              </a:rPr>
              <a:t> </a:t>
            </a:r>
            <a:r>
              <a:rPr lang="en-US" sz="2000" b="1" dirty="0" err="1">
                <a:solidFill>
                  <a:schemeClr val="bg1"/>
                </a:solidFill>
              </a:rPr>
              <a:t>hiện</a:t>
            </a:r>
            <a:r>
              <a:rPr lang="en-US" sz="2000" b="1" dirty="0">
                <a:solidFill>
                  <a:schemeClr val="bg1"/>
                </a:solidFill>
              </a:rPr>
              <a:t> </a:t>
            </a:r>
            <a:r>
              <a:rPr lang="en-US" sz="2000" b="1" dirty="0" err="1">
                <a:solidFill>
                  <a:schemeClr val="bg1"/>
                </a:solidFill>
              </a:rPr>
              <a:t>trong</a:t>
            </a:r>
            <a:r>
              <a:rPr lang="en-US" sz="2000" b="1" dirty="0">
                <a:solidFill>
                  <a:schemeClr val="bg1"/>
                </a:solidFill>
              </a:rPr>
              <a:t> </a:t>
            </a:r>
            <a:r>
              <a:rPr lang="en-US" sz="2000" b="1" dirty="0" err="1">
                <a:solidFill>
                  <a:schemeClr val="bg1"/>
                </a:solidFill>
              </a:rPr>
              <a:t>quá</a:t>
            </a:r>
            <a:r>
              <a:rPr lang="en-US" sz="2000" b="1" dirty="0">
                <a:solidFill>
                  <a:schemeClr val="bg1"/>
                </a:solidFill>
              </a:rPr>
              <a:t> </a:t>
            </a:r>
            <a:r>
              <a:rPr lang="en-US" sz="2000" b="1" dirty="0" err="1">
                <a:solidFill>
                  <a:schemeClr val="bg1"/>
                </a:solidFill>
              </a:rPr>
              <a:t>trình</a:t>
            </a:r>
            <a:r>
              <a:rPr lang="en-US" sz="2000" b="1" dirty="0">
                <a:solidFill>
                  <a:schemeClr val="bg1"/>
                </a:solidFill>
              </a:rPr>
              <a:t> </a:t>
            </a:r>
            <a:r>
              <a:rPr lang="en-US" sz="2000" b="1" dirty="0" err="1">
                <a:solidFill>
                  <a:schemeClr val="bg1"/>
                </a:solidFill>
              </a:rPr>
              <a:t>thực</a:t>
            </a:r>
            <a:r>
              <a:rPr lang="en-US" sz="2000" b="1" dirty="0">
                <a:solidFill>
                  <a:schemeClr val="bg1"/>
                </a:solidFill>
              </a:rPr>
              <a:t> </a:t>
            </a:r>
            <a:r>
              <a:rPr lang="en-US" sz="2000" b="1" dirty="0" err="1">
                <a:solidFill>
                  <a:schemeClr val="bg1"/>
                </a:solidFill>
              </a:rPr>
              <a:t>hiện</a:t>
            </a:r>
            <a:r>
              <a:rPr lang="en-US" sz="2000" b="1" dirty="0">
                <a:solidFill>
                  <a:schemeClr val="bg1"/>
                </a:solidFill>
              </a:rPr>
              <a:t> </a:t>
            </a:r>
            <a:r>
              <a:rPr lang="en-US" sz="2000" b="1" dirty="0" err="1">
                <a:solidFill>
                  <a:schemeClr val="bg1"/>
                </a:solidFill>
              </a:rPr>
              <a:t>các</a:t>
            </a:r>
            <a:r>
              <a:rPr lang="en-US" sz="2000" b="1" dirty="0">
                <a:solidFill>
                  <a:schemeClr val="bg1"/>
                </a:solidFill>
              </a:rPr>
              <a:t> </a:t>
            </a:r>
            <a:r>
              <a:rPr lang="en-US" sz="2000" b="1" dirty="0" err="1">
                <a:solidFill>
                  <a:schemeClr val="bg1"/>
                </a:solidFill>
              </a:rPr>
              <a:t>hành</a:t>
            </a:r>
            <a:r>
              <a:rPr lang="en-US" sz="2000" b="1" dirty="0">
                <a:solidFill>
                  <a:schemeClr val="bg1"/>
                </a:solidFill>
              </a:rPr>
              <a:t> </a:t>
            </a:r>
            <a:r>
              <a:rPr lang="en-US" sz="2000" b="1" dirty="0" err="1">
                <a:solidFill>
                  <a:schemeClr val="bg1"/>
                </a:solidFill>
              </a:rPr>
              <a:t>động</a:t>
            </a:r>
            <a:r>
              <a:rPr lang="en-US" sz="2000" b="1" dirty="0">
                <a:solidFill>
                  <a:schemeClr val="bg1"/>
                </a:solidFill>
              </a:rPr>
              <a:t> </a:t>
            </a:r>
            <a:r>
              <a:rPr lang="en-US" sz="2000" b="1" dirty="0" err="1">
                <a:solidFill>
                  <a:schemeClr val="bg1"/>
                </a:solidFill>
              </a:rPr>
              <a:t>của</a:t>
            </a:r>
            <a:r>
              <a:rPr lang="en-US" sz="2000" b="1" dirty="0">
                <a:solidFill>
                  <a:schemeClr val="bg1"/>
                </a:solidFill>
              </a:rPr>
              <a:t> </a:t>
            </a:r>
            <a:r>
              <a:rPr lang="en-US" sz="2000" b="1" dirty="0" err="1">
                <a:solidFill>
                  <a:schemeClr val="bg1"/>
                </a:solidFill>
              </a:rPr>
              <a:t>học</a:t>
            </a:r>
            <a:r>
              <a:rPr lang="en-US" sz="2000" b="1" dirty="0">
                <a:solidFill>
                  <a:schemeClr val="bg1"/>
                </a:solidFill>
              </a:rPr>
              <a:t> </a:t>
            </a:r>
            <a:r>
              <a:rPr lang="en-US" sz="2000" b="1" dirty="0" err="1">
                <a:solidFill>
                  <a:schemeClr val="bg1"/>
                </a:solidFill>
              </a:rPr>
              <a:t>sinh</a:t>
            </a:r>
            <a:r>
              <a:rPr lang="en-US" sz="2000" b="1" dirty="0">
                <a:solidFill>
                  <a:schemeClr val="bg1"/>
                </a:solidFill>
              </a:rPr>
              <a:t>, </a:t>
            </a:r>
            <a:r>
              <a:rPr lang="en-US" sz="2000" b="1" dirty="0" err="1">
                <a:solidFill>
                  <a:schemeClr val="bg1"/>
                </a:solidFill>
              </a:rPr>
              <a:t>đưa</a:t>
            </a:r>
            <a:r>
              <a:rPr lang="en-US" sz="2000" b="1" dirty="0">
                <a:solidFill>
                  <a:schemeClr val="bg1"/>
                </a:solidFill>
              </a:rPr>
              <a:t> </a:t>
            </a:r>
            <a:r>
              <a:rPr lang="en-US" sz="2000" b="1" dirty="0" err="1">
                <a:solidFill>
                  <a:schemeClr val="bg1"/>
                </a:solidFill>
              </a:rPr>
              <a:t>ra</a:t>
            </a:r>
            <a:r>
              <a:rPr lang="en-US" sz="2000" b="1" dirty="0">
                <a:solidFill>
                  <a:schemeClr val="bg1"/>
                </a:solidFill>
              </a:rPr>
              <a:t> </a:t>
            </a:r>
            <a:r>
              <a:rPr lang="en-US" sz="2000" b="1" dirty="0" err="1">
                <a:solidFill>
                  <a:schemeClr val="bg1"/>
                </a:solidFill>
              </a:rPr>
              <a:t>nhận</a:t>
            </a:r>
            <a:r>
              <a:rPr lang="en-US" sz="2000" b="1" dirty="0">
                <a:solidFill>
                  <a:schemeClr val="bg1"/>
                </a:solidFill>
              </a:rPr>
              <a:t> </a:t>
            </a:r>
            <a:r>
              <a:rPr lang="en-US" sz="2000" b="1" dirty="0" err="1">
                <a:solidFill>
                  <a:schemeClr val="bg1"/>
                </a:solidFill>
              </a:rPr>
              <a:t>xét</a:t>
            </a:r>
            <a:r>
              <a:rPr lang="en-US" sz="2000" b="1" dirty="0">
                <a:solidFill>
                  <a:schemeClr val="bg1"/>
                </a:solidFill>
              </a:rPr>
              <a:t> </a:t>
            </a:r>
            <a:r>
              <a:rPr lang="en-US" sz="2000" b="1" dirty="0" err="1">
                <a:solidFill>
                  <a:schemeClr val="bg1"/>
                </a:solidFill>
              </a:rPr>
              <a:t>để</a:t>
            </a:r>
            <a:r>
              <a:rPr lang="en-US" sz="2000" b="1" dirty="0">
                <a:solidFill>
                  <a:schemeClr val="bg1"/>
                </a:solidFill>
              </a:rPr>
              <a:t> </a:t>
            </a:r>
            <a:r>
              <a:rPr lang="en-US" sz="2000" b="1" dirty="0" err="1">
                <a:solidFill>
                  <a:schemeClr val="bg1"/>
                </a:solidFill>
              </a:rPr>
              <a:t>học</a:t>
            </a:r>
            <a:r>
              <a:rPr lang="en-US" sz="2000" b="1" dirty="0">
                <a:solidFill>
                  <a:schemeClr val="bg1"/>
                </a:solidFill>
              </a:rPr>
              <a:t> </a:t>
            </a:r>
            <a:r>
              <a:rPr lang="en-US" sz="2000" b="1" dirty="0" err="1">
                <a:solidFill>
                  <a:schemeClr val="bg1"/>
                </a:solidFill>
              </a:rPr>
              <a:t>sinh</a:t>
            </a:r>
            <a:r>
              <a:rPr lang="en-US" sz="2000" b="1" dirty="0">
                <a:solidFill>
                  <a:schemeClr val="bg1"/>
                </a:solidFill>
              </a:rPr>
              <a:t> </a:t>
            </a:r>
            <a:r>
              <a:rPr lang="en-US" sz="2000" b="1" dirty="0" err="1">
                <a:solidFill>
                  <a:schemeClr val="bg1"/>
                </a:solidFill>
              </a:rPr>
              <a:t>có</a:t>
            </a:r>
            <a:r>
              <a:rPr lang="en-US" sz="2000" b="1" dirty="0">
                <a:solidFill>
                  <a:schemeClr val="bg1"/>
                </a:solidFill>
              </a:rPr>
              <a:t> </a:t>
            </a:r>
            <a:r>
              <a:rPr lang="en-US" sz="2000" b="1" dirty="0" err="1">
                <a:solidFill>
                  <a:schemeClr val="bg1"/>
                </a:solidFill>
              </a:rPr>
              <a:t>thể</a:t>
            </a:r>
            <a:r>
              <a:rPr lang="en-US" sz="2000" b="1" dirty="0">
                <a:solidFill>
                  <a:schemeClr val="bg1"/>
                </a:solidFill>
              </a:rPr>
              <a:t> </a:t>
            </a:r>
            <a:r>
              <a:rPr lang="en-US" sz="2000" b="1" dirty="0" err="1">
                <a:solidFill>
                  <a:schemeClr val="bg1"/>
                </a:solidFill>
              </a:rPr>
              <a:t>phát</a:t>
            </a:r>
            <a:r>
              <a:rPr lang="en-US" sz="2000" b="1" dirty="0">
                <a:solidFill>
                  <a:schemeClr val="bg1"/>
                </a:solidFill>
              </a:rPr>
              <a:t> </a:t>
            </a:r>
            <a:r>
              <a:rPr lang="en-US" sz="2000" b="1" dirty="0" err="1">
                <a:solidFill>
                  <a:schemeClr val="bg1"/>
                </a:solidFill>
              </a:rPr>
              <a:t>huy</a:t>
            </a:r>
            <a:r>
              <a:rPr lang="en-US" sz="2000" b="1" dirty="0">
                <a:solidFill>
                  <a:schemeClr val="bg1"/>
                </a:solidFill>
              </a:rPr>
              <a:t>, </a:t>
            </a:r>
            <a:r>
              <a:rPr lang="en-US" sz="2000" b="1" dirty="0" err="1">
                <a:solidFill>
                  <a:schemeClr val="bg1"/>
                </a:solidFill>
              </a:rPr>
              <a:t>điểu</a:t>
            </a:r>
            <a:r>
              <a:rPr lang="en-US" sz="2000" b="1" dirty="0">
                <a:solidFill>
                  <a:schemeClr val="bg1"/>
                </a:solidFill>
              </a:rPr>
              <a:t> </a:t>
            </a:r>
            <a:r>
              <a:rPr lang="en-US" sz="2000" b="1" dirty="0" err="1">
                <a:solidFill>
                  <a:schemeClr val="bg1"/>
                </a:solidFill>
              </a:rPr>
              <a:t>chỉnh</a:t>
            </a:r>
            <a:r>
              <a:rPr lang="en-US" sz="2000" b="1" dirty="0">
                <a:solidFill>
                  <a:schemeClr val="bg1"/>
                </a:solidFill>
              </a:rPr>
              <a:t> </a:t>
            </a:r>
            <a:r>
              <a:rPr lang="en-US" sz="2000" b="1" dirty="0" err="1">
                <a:solidFill>
                  <a:schemeClr val="bg1"/>
                </a:solidFill>
              </a:rPr>
              <a:t>để</a:t>
            </a:r>
            <a:r>
              <a:rPr lang="en-US" sz="2000" b="1" dirty="0">
                <a:solidFill>
                  <a:schemeClr val="bg1"/>
                </a:solidFill>
              </a:rPr>
              <a:t> </a:t>
            </a:r>
            <a:r>
              <a:rPr lang="en-US" sz="2000" b="1" dirty="0" err="1">
                <a:solidFill>
                  <a:schemeClr val="bg1"/>
                </a:solidFill>
              </a:rPr>
              <a:t>tiến</a:t>
            </a:r>
            <a:r>
              <a:rPr lang="en-US" sz="2000" b="1" dirty="0">
                <a:solidFill>
                  <a:schemeClr val="bg1"/>
                </a:solidFill>
              </a:rPr>
              <a:t> </a:t>
            </a:r>
            <a:r>
              <a:rPr lang="en-US" sz="2000" b="1" dirty="0" err="1">
                <a:solidFill>
                  <a:schemeClr val="bg1"/>
                </a:solidFill>
              </a:rPr>
              <a:t>bộ</a:t>
            </a:r>
            <a:r>
              <a:rPr lang="en-US" sz="2000" b="1" dirty="0">
                <a:solidFill>
                  <a:schemeClr val="bg1"/>
                </a:solidFill>
              </a:rPr>
              <a:t>, </a:t>
            </a:r>
            <a:r>
              <a:rPr lang="en-US" sz="2000" b="1" dirty="0" err="1">
                <a:solidFill>
                  <a:schemeClr val="bg1"/>
                </a:solidFill>
              </a:rPr>
              <a:t>phát</a:t>
            </a:r>
            <a:r>
              <a:rPr lang="en-US" sz="2000" b="1" dirty="0">
                <a:solidFill>
                  <a:schemeClr val="bg1"/>
                </a:solidFill>
              </a:rPr>
              <a:t> </a:t>
            </a:r>
            <a:r>
              <a:rPr lang="en-US" sz="2000" b="1" dirty="0" err="1">
                <a:solidFill>
                  <a:schemeClr val="bg1"/>
                </a:solidFill>
              </a:rPr>
              <a:t>triển</a:t>
            </a:r>
            <a:r>
              <a:rPr lang="en-US" sz="2000" b="1" dirty="0">
                <a:solidFill>
                  <a:schemeClr val="bg1"/>
                </a:solidFill>
              </a:rPr>
              <a:t>. </a:t>
            </a:r>
          </a:p>
          <a:p>
            <a:pPr algn="ctr">
              <a:defRPr/>
            </a:pPr>
            <a:endParaRPr lang="en-US" sz="2000" dirty="0"/>
          </a:p>
        </p:txBody>
      </p:sp>
      <p:sp>
        <p:nvSpPr>
          <p:cNvPr id="12" name="Rectangle 11"/>
          <p:cNvSpPr/>
          <p:nvPr/>
        </p:nvSpPr>
        <p:spPr>
          <a:xfrm>
            <a:off x="5033998" y="1219200"/>
            <a:ext cx="3500402"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a:p>
            <a:pPr algn="ctr">
              <a:defRPr/>
            </a:pPr>
            <a:r>
              <a:rPr lang="en-US" sz="2000" b="1" dirty="0" smtClean="0"/>
              <a:t>b. </a:t>
            </a:r>
            <a:r>
              <a:rPr lang="en-US" sz="2000" b="1" dirty="0" err="1" smtClean="0"/>
              <a:t>Đánh</a:t>
            </a:r>
            <a:r>
              <a:rPr lang="en-US" sz="2000" b="1" dirty="0" smtClean="0"/>
              <a:t> </a:t>
            </a:r>
            <a:r>
              <a:rPr lang="en-US" sz="2000" b="1" dirty="0" err="1"/>
              <a:t>giá</a:t>
            </a:r>
            <a:r>
              <a:rPr lang="en-US" sz="2000" b="1" dirty="0"/>
              <a:t> </a:t>
            </a:r>
            <a:r>
              <a:rPr lang="en-US" sz="2000" b="1" dirty="0" err="1"/>
              <a:t>thường</a:t>
            </a:r>
            <a:r>
              <a:rPr lang="en-US" sz="2000" b="1" dirty="0"/>
              <a:t> </a:t>
            </a:r>
            <a:r>
              <a:rPr lang="en-US" sz="2000" b="1" dirty="0" err="1"/>
              <a:t>xuyên</a:t>
            </a:r>
            <a:r>
              <a:rPr lang="en-US" sz="2000" b="1" dirty="0"/>
              <a:t> </a:t>
            </a:r>
            <a:r>
              <a:rPr lang="en-US" sz="2000" b="1" dirty="0" err="1"/>
              <a:t>năng</a:t>
            </a:r>
            <a:r>
              <a:rPr lang="en-US" sz="2000" b="1" dirty="0"/>
              <a:t> </a:t>
            </a:r>
            <a:r>
              <a:rPr lang="en-US" sz="2000" b="1" dirty="0" err="1"/>
              <a:t>lực</a:t>
            </a:r>
            <a:r>
              <a:rPr lang="en-US" sz="2000" b="1" dirty="0"/>
              <a:t> </a:t>
            </a:r>
            <a:r>
              <a:rPr lang="en-US" sz="2000" b="1" dirty="0" err="1"/>
              <a:t>đặc</a:t>
            </a:r>
            <a:r>
              <a:rPr lang="en-US" sz="2000" b="1" dirty="0"/>
              <a:t> </a:t>
            </a:r>
            <a:r>
              <a:rPr lang="en-US" sz="2000" b="1" dirty="0" err="1"/>
              <a:t>thù</a:t>
            </a:r>
            <a:r>
              <a:rPr lang="en-US" sz="2000" b="1" dirty="0"/>
              <a:t> </a:t>
            </a:r>
            <a:r>
              <a:rPr lang="en-US" sz="2000" b="1" dirty="0" err="1"/>
              <a:t>trong</a:t>
            </a:r>
            <a:r>
              <a:rPr lang="en-US" sz="2000" b="1" dirty="0"/>
              <a:t> </a:t>
            </a:r>
            <a:r>
              <a:rPr lang="en-US" sz="2000" b="1" dirty="0" err="1"/>
              <a:t>quá</a:t>
            </a:r>
            <a:r>
              <a:rPr lang="en-US" sz="2000" b="1" dirty="0"/>
              <a:t> </a:t>
            </a:r>
            <a:r>
              <a:rPr lang="en-US" sz="2000" b="1" dirty="0" err="1"/>
              <a:t>trình</a:t>
            </a:r>
            <a:r>
              <a:rPr lang="en-US" sz="2000" b="1" dirty="0"/>
              <a:t> </a:t>
            </a:r>
            <a:r>
              <a:rPr lang="en-US" sz="2000" b="1" dirty="0" err="1"/>
              <a:t>dạy</a:t>
            </a:r>
            <a:r>
              <a:rPr lang="en-US" sz="2000" b="1" dirty="0"/>
              <a:t> </a:t>
            </a:r>
            <a:r>
              <a:rPr lang="en-US" sz="2000" b="1" dirty="0" err="1"/>
              <a:t>học</a:t>
            </a:r>
            <a:r>
              <a:rPr lang="en-US" sz="2000" b="1" dirty="0"/>
              <a:t>, </a:t>
            </a:r>
            <a:r>
              <a:rPr lang="en-US" sz="2000" b="1" dirty="0" err="1"/>
              <a:t>chẳng</a:t>
            </a:r>
            <a:r>
              <a:rPr lang="en-US" sz="2000" b="1" dirty="0"/>
              <a:t> </a:t>
            </a:r>
            <a:r>
              <a:rPr lang="en-US" sz="2000" b="1" dirty="0" err="1"/>
              <a:t>hạn</a:t>
            </a:r>
            <a:r>
              <a:rPr lang="en-US" sz="2000" b="1" dirty="0"/>
              <a:t> </a:t>
            </a:r>
            <a:r>
              <a:rPr lang="en-US" sz="2000" b="1" dirty="0" err="1"/>
              <a:t>như</a:t>
            </a:r>
            <a:r>
              <a:rPr lang="en-US" sz="2000" b="1" dirty="0"/>
              <a:t> </a:t>
            </a:r>
            <a:r>
              <a:rPr lang="en-US" sz="2000" b="1" dirty="0" err="1"/>
              <a:t>môn</a:t>
            </a:r>
            <a:r>
              <a:rPr lang="en-US" sz="2000" b="1" dirty="0"/>
              <a:t> </a:t>
            </a:r>
            <a:r>
              <a:rPr lang="en-US" sz="2000" b="1" dirty="0" err="1"/>
              <a:t>Toán</a:t>
            </a:r>
            <a:r>
              <a:rPr lang="en-US" sz="2000" b="1" dirty="0"/>
              <a:t>, c</a:t>
            </a:r>
            <a:r>
              <a:rPr lang="vi-VN" sz="2000" b="1" dirty="0"/>
              <a:t>hú trọng </a:t>
            </a:r>
            <a:r>
              <a:rPr lang="en-US" sz="2000" b="1" dirty="0" err="1"/>
              <a:t>việc</a:t>
            </a:r>
            <a:r>
              <a:rPr lang="en-US" sz="2000" b="1" dirty="0"/>
              <a:t> </a:t>
            </a:r>
            <a:r>
              <a:rPr lang="en-US" sz="2000" b="1" dirty="0" err="1"/>
              <a:t>lựa</a:t>
            </a:r>
            <a:r>
              <a:rPr lang="en-US" sz="2000" b="1" dirty="0"/>
              <a:t> </a:t>
            </a:r>
            <a:r>
              <a:rPr lang="en-US" sz="2000" b="1" dirty="0" err="1"/>
              <a:t>chọn</a:t>
            </a:r>
            <a:r>
              <a:rPr lang="en-US" sz="2000" b="1" dirty="0"/>
              <a:t> </a:t>
            </a:r>
            <a:r>
              <a:rPr lang="en-US" sz="2000" b="1" dirty="0" err="1"/>
              <a:t>phương</a:t>
            </a:r>
            <a:r>
              <a:rPr lang="en-US" sz="2000" b="1" dirty="0"/>
              <a:t> </a:t>
            </a:r>
            <a:r>
              <a:rPr lang="en-US" sz="2000" b="1" dirty="0" err="1"/>
              <a:t>pháp</a:t>
            </a:r>
            <a:r>
              <a:rPr lang="en-US" sz="2000" b="1" dirty="0"/>
              <a:t>, </a:t>
            </a:r>
            <a:r>
              <a:rPr lang="en-US" sz="2000" b="1" dirty="0" err="1"/>
              <a:t>công</a:t>
            </a:r>
            <a:r>
              <a:rPr lang="en-US" sz="2000" b="1" dirty="0"/>
              <a:t> </a:t>
            </a:r>
            <a:r>
              <a:rPr lang="en-US" sz="2000" b="1" dirty="0" err="1"/>
              <a:t>cụ</a:t>
            </a:r>
            <a:r>
              <a:rPr lang="en-US" sz="2000" b="1" dirty="0"/>
              <a:t> </a:t>
            </a:r>
            <a:r>
              <a:rPr lang="vi-VN" sz="2000" b="1" dirty="0"/>
              <a:t>đánh giá các thành </a:t>
            </a:r>
            <a:r>
              <a:rPr lang="en-GB" sz="2000" b="1" dirty="0" err="1"/>
              <a:t>tố</a:t>
            </a:r>
            <a:r>
              <a:rPr lang="vi-VN" sz="2000" b="1" dirty="0"/>
              <a:t> của năng lực </a:t>
            </a:r>
            <a:r>
              <a:rPr lang="en-GB" sz="2000" b="1" dirty="0" err="1"/>
              <a:t>toán</a:t>
            </a:r>
            <a:r>
              <a:rPr lang="en-GB" sz="2000" b="1" dirty="0"/>
              <a:t> </a:t>
            </a:r>
            <a:r>
              <a:rPr lang="en-GB" sz="2000" b="1" dirty="0" err="1"/>
              <a:t>học</a:t>
            </a:r>
            <a:r>
              <a:rPr lang="en-GB" sz="2000" b="1" dirty="0"/>
              <a:t>. </a:t>
            </a:r>
            <a:r>
              <a:rPr lang="en-GB" sz="2000" b="1" dirty="0" err="1"/>
              <a:t>Cụ</a:t>
            </a:r>
            <a:r>
              <a:rPr lang="en-GB" sz="2000" b="1" dirty="0"/>
              <a:t> </a:t>
            </a:r>
            <a:r>
              <a:rPr lang="en-GB" sz="2000" b="1" dirty="0" err="1"/>
              <a:t>thể</a:t>
            </a:r>
            <a:r>
              <a:rPr lang="en-GB" sz="2000" b="1" dirty="0"/>
              <a:t>:</a:t>
            </a:r>
            <a:endParaRPr lang="en-US" sz="2000" b="1" dirty="0"/>
          </a:p>
          <a:p>
            <a:pPr algn="ctr">
              <a:defRPr/>
            </a:pPr>
            <a:endParaRPr lang="en-US" sz="2000" dirty="0"/>
          </a:p>
        </p:txBody>
      </p:sp>
      <p:sp>
        <p:nvSpPr>
          <p:cNvPr id="7" name="Down Arrow 6"/>
          <p:cNvSpPr/>
          <p:nvPr/>
        </p:nvSpPr>
        <p:spPr>
          <a:xfrm>
            <a:off x="6688949" y="4038600"/>
            <a:ext cx="190500" cy="863600"/>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13" name="Horizontal Scroll 12"/>
          <p:cNvSpPr/>
          <p:nvPr/>
        </p:nvSpPr>
        <p:spPr>
          <a:xfrm>
            <a:off x="3341088" y="4749800"/>
            <a:ext cx="5791200" cy="2032000"/>
          </a:xfrm>
          <a:prstGeom prst="horizontalScroll">
            <a:avLst/>
          </a:prstGeom>
          <a:solidFill>
            <a:srgbClr val="FFFFB7"/>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000" dirty="0" smtClean="0">
                <a:solidFill>
                  <a:srgbClr val="0000CC"/>
                </a:solidFill>
                <a:latin typeface="Times New Roman" pitchFamily="18" charset="0"/>
              </a:rPr>
              <a:t>- </a:t>
            </a:r>
          </a:p>
          <a:p>
            <a:pPr algn="ctr">
              <a:defRPr/>
            </a:pPr>
            <a:endParaRPr lang="pt-BR" sz="2000" dirty="0">
              <a:solidFill>
                <a:srgbClr val="0000CC"/>
              </a:solidFill>
              <a:latin typeface="Times New Roman" pitchFamily="18" charset="0"/>
            </a:endParaRPr>
          </a:p>
          <a:p>
            <a:pPr algn="ctr">
              <a:defRPr/>
            </a:pPr>
            <a:endParaRPr lang="pt-BR" sz="2000" dirty="0" smtClean="0">
              <a:solidFill>
                <a:srgbClr val="0000CC"/>
              </a:solidFill>
              <a:latin typeface="Times New Roman" pitchFamily="18" charset="0"/>
            </a:endParaRPr>
          </a:p>
          <a:p>
            <a:pPr algn="ctr">
              <a:defRPr/>
            </a:pPr>
            <a:r>
              <a:rPr lang="de-DE" sz="2000" dirty="0" smtClean="0">
                <a:solidFill>
                  <a:schemeClr val="tx1"/>
                </a:solidFill>
              </a:rPr>
              <a:t>Đánh </a:t>
            </a:r>
            <a:r>
              <a:rPr lang="de-DE" sz="2000" dirty="0">
                <a:solidFill>
                  <a:schemeClr val="tx1"/>
                </a:solidFill>
              </a:rPr>
              <a:t>giá năng lực tư duy và lập luận toán </a:t>
            </a:r>
            <a:r>
              <a:rPr lang="de-DE" sz="2000" dirty="0" smtClean="0">
                <a:solidFill>
                  <a:schemeClr val="tx1"/>
                </a:solidFill>
              </a:rPr>
              <a:t>học, </a:t>
            </a:r>
            <a:r>
              <a:rPr lang="en-US" sz="2000" dirty="0" err="1" smtClean="0">
                <a:solidFill>
                  <a:schemeClr val="tx1"/>
                </a:solidFill>
              </a:rPr>
              <a:t>mô</a:t>
            </a:r>
            <a:r>
              <a:rPr lang="en-US" sz="2000" dirty="0" smtClean="0">
                <a:solidFill>
                  <a:schemeClr val="tx1"/>
                </a:solidFill>
              </a:rPr>
              <a:t> </a:t>
            </a:r>
            <a:r>
              <a:rPr lang="en-US" sz="2000" dirty="0" err="1" smtClean="0">
                <a:solidFill>
                  <a:schemeClr val="tx1"/>
                </a:solidFill>
              </a:rPr>
              <a:t>hình</a:t>
            </a:r>
            <a:r>
              <a:rPr lang="en-US" sz="2000" dirty="0" smtClean="0">
                <a:solidFill>
                  <a:schemeClr val="tx1"/>
                </a:solidFill>
              </a:rPr>
              <a:t> </a:t>
            </a:r>
            <a:r>
              <a:rPr lang="en-US" sz="2000" dirty="0" err="1" smtClean="0">
                <a:solidFill>
                  <a:schemeClr val="tx1"/>
                </a:solidFill>
              </a:rPr>
              <a:t>hoá</a:t>
            </a:r>
            <a:r>
              <a:rPr lang="en-US" sz="2000" dirty="0" smtClean="0">
                <a:solidFill>
                  <a:schemeClr val="tx1"/>
                </a:solidFill>
              </a:rPr>
              <a:t> </a:t>
            </a:r>
            <a:r>
              <a:rPr lang="en-US" sz="2000" dirty="0" err="1" smtClean="0">
                <a:solidFill>
                  <a:schemeClr val="tx1"/>
                </a:solidFill>
              </a:rPr>
              <a:t>toán</a:t>
            </a:r>
            <a:r>
              <a:rPr lang="en-US" sz="2000" dirty="0" smtClean="0">
                <a:solidFill>
                  <a:schemeClr val="tx1"/>
                </a:solidFill>
              </a:rPr>
              <a:t> </a:t>
            </a:r>
            <a:r>
              <a:rPr lang="en-US" sz="2000" dirty="0" err="1" smtClean="0">
                <a:solidFill>
                  <a:schemeClr val="tx1"/>
                </a:solidFill>
              </a:rPr>
              <a:t>học</a:t>
            </a:r>
            <a:r>
              <a:rPr lang="en-US" sz="2000" dirty="0" smtClean="0">
                <a:solidFill>
                  <a:schemeClr val="tx1"/>
                </a:solidFill>
              </a:rPr>
              <a:t>; </a:t>
            </a:r>
            <a:r>
              <a:rPr lang="de-DE" sz="2000" dirty="0" smtClean="0">
                <a:solidFill>
                  <a:schemeClr val="tx1"/>
                </a:solidFill>
              </a:rPr>
              <a:t>Đánh giá năng lực giải quyết vấn đề toán học, </a:t>
            </a:r>
            <a:r>
              <a:rPr lang="en-US" sz="2000" dirty="0" err="1" smtClean="0">
                <a:solidFill>
                  <a:schemeClr val="tx1"/>
                </a:solidFill>
              </a:rPr>
              <a:t>năng</a:t>
            </a:r>
            <a:r>
              <a:rPr lang="en-US" sz="2000" dirty="0" smtClean="0">
                <a:solidFill>
                  <a:schemeClr val="tx1"/>
                </a:solidFill>
              </a:rPr>
              <a:t> </a:t>
            </a:r>
            <a:r>
              <a:rPr lang="en-US" sz="2000" dirty="0" err="1" smtClean="0">
                <a:solidFill>
                  <a:schemeClr val="tx1"/>
                </a:solidFill>
              </a:rPr>
              <a:t>lực</a:t>
            </a:r>
            <a:r>
              <a:rPr lang="en-US" sz="2000" dirty="0" smtClean="0">
                <a:solidFill>
                  <a:schemeClr val="tx1"/>
                </a:solidFill>
              </a:rPr>
              <a:t> </a:t>
            </a:r>
            <a:r>
              <a:rPr lang="en-US" sz="2000" dirty="0" err="1" smtClean="0">
                <a:solidFill>
                  <a:schemeClr val="tx1"/>
                </a:solidFill>
              </a:rPr>
              <a:t>giao</a:t>
            </a:r>
            <a:r>
              <a:rPr lang="en-US" sz="2000" dirty="0" smtClean="0">
                <a:solidFill>
                  <a:schemeClr val="tx1"/>
                </a:solidFill>
              </a:rPr>
              <a:t> </a:t>
            </a:r>
            <a:r>
              <a:rPr lang="en-US" sz="2000" dirty="0" err="1" smtClean="0">
                <a:solidFill>
                  <a:schemeClr val="tx1"/>
                </a:solidFill>
              </a:rPr>
              <a:t>tiếp</a:t>
            </a:r>
            <a:r>
              <a:rPr lang="en-US" sz="2000" dirty="0" smtClean="0">
                <a:solidFill>
                  <a:schemeClr val="tx1"/>
                </a:solidFill>
              </a:rPr>
              <a:t> </a:t>
            </a:r>
            <a:r>
              <a:rPr lang="en-US" sz="2000" dirty="0" err="1" smtClean="0">
                <a:solidFill>
                  <a:schemeClr val="tx1"/>
                </a:solidFill>
              </a:rPr>
              <a:t>toán</a:t>
            </a:r>
            <a:r>
              <a:rPr lang="en-US" sz="2000" dirty="0" smtClean="0">
                <a:solidFill>
                  <a:schemeClr val="tx1"/>
                </a:solidFill>
              </a:rPr>
              <a:t> </a:t>
            </a:r>
            <a:r>
              <a:rPr lang="en-US" sz="2000" dirty="0" err="1" smtClean="0">
                <a:solidFill>
                  <a:schemeClr val="tx1"/>
                </a:solidFill>
              </a:rPr>
              <a:t>học</a:t>
            </a:r>
            <a:r>
              <a:rPr lang="en-US" sz="2000" dirty="0" smtClean="0">
                <a:solidFill>
                  <a:schemeClr val="tx1"/>
                </a:solidFill>
              </a:rPr>
              <a:t>,</a:t>
            </a:r>
            <a:r>
              <a:rPr lang="en-US" sz="2000" dirty="0"/>
              <a:t> </a:t>
            </a:r>
            <a:r>
              <a:rPr lang="en-US" sz="2000" dirty="0" err="1">
                <a:solidFill>
                  <a:schemeClr val="tx1"/>
                </a:solidFill>
              </a:rPr>
              <a:t>năng</a:t>
            </a:r>
            <a:r>
              <a:rPr lang="en-US" sz="2000" dirty="0">
                <a:solidFill>
                  <a:schemeClr val="tx1"/>
                </a:solidFill>
              </a:rPr>
              <a:t> </a:t>
            </a:r>
            <a:r>
              <a:rPr lang="en-US" sz="2000" dirty="0" err="1">
                <a:solidFill>
                  <a:schemeClr val="tx1"/>
                </a:solidFill>
              </a:rPr>
              <a:t>lực</a:t>
            </a:r>
            <a:r>
              <a:rPr lang="en-US" sz="2000" dirty="0">
                <a:solidFill>
                  <a:schemeClr val="tx1"/>
                </a:solidFill>
              </a:rPr>
              <a:t> </a:t>
            </a:r>
            <a:r>
              <a:rPr lang="en-US" sz="2000" dirty="0" err="1">
                <a:solidFill>
                  <a:schemeClr val="tx1"/>
                </a:solidFill>
              </a:rPr>
              <a:t>sử</a:t>
            </a:r>
            <a:r>
              <a:rPr lang="en-US" sz="2000" dirty="0">
                <a:solidFill>
                  <a:schemeClr val="tx1"/>
                </a:solidFill>
              </a:rPr>
              <a:t> </a:t>
            </a:r>
            <a:r>
              <a:rPr lang="en-US" sz="2000" dirty="0" err="1">
                <a:solidFill>
                  <a:schemeClr val="tx1"/>
                </a:solidFill>
              </a:rPr>
              <a:t>dụng</a:t>
            </a:r>
            <a:r>
              <a:rPr lang="en-US" sz="2000" dirty="0">
                <a:solidFill>
                  <a:schemeClr val="tx1"/>
                </a:solidFill>
              </a:rPr>
              <a:t> </a:t>
            </a:r>
            <a:r>
              <a:rPr lang="en-US" sz="2000" dirty="0" err="1">
                <a:solidFill>
                  <a:schemeClr val="tx1"/>
                </a:solidFill>
              </a:rPr>
              <a:t>công</a:t>
            </a:r>
            <a:r>
              <a:rPr lang="en-US" sz="2000" dirty="0">
                <a:solidFill>
                  <a:schemeClr val="tx1"/>
                </a:solidFill>
              </a:rPr>
              <a:t> </a:t>
            </a:r>
            <a:r>
              <a:rPr lang="en-US" sz="2000" dirty="0" err="1" smtClean="0">
                <a:solidFill>
                  <a:schemeClr val="tx1"/>
                </a:solidFill>
              </a:rPr>
              <a:t>cụ</a:t>
            </a:r>
            <a:r>
              <a:rPr lang="en-US" sz="2000" dirty="0" smtClean="0">
                <a:solidFill>
                  <a:schemeClr val="tx1"/>
                </a:solidFill>
              </a:rPr>
              <a:t>, </a:t>
            </a:r>
            <a:r>
              <a:rPr lang="en-US" sz="2000" dirty="0" err="1">
                <a:solidFill>
                  <a:schemeClr val="tx1"/>
                </a:solidFill>
              </a:rPr>
              <a:t>phương</a:t>
            </a:r>
            <a:r>
              <a:rPr lang="en-US" sz="2000" dirty="0">
                <a:solidFill>
                  <a:schemeClr val="tx1"/>
                </a:solidFill>
              </a:rPr>
              <a:t> </a:t>
            </a:r>
            <a:r>
              <a:rPr lang="en-US" sz="2000" dirty="0" err="1">
                <a:solidFill>
                  <a:schemeClr val="tx1"/>
                </a:solidFill>
              </a:rPr>
              <a:t>tiện</a:t>
            </a:r>
            <a:r>
              <a:rPr lang="en-US" sz="2000" dirty="0">
                <a:solidFill>
                  <a:schemeClr val="tx1"/>
                </a:solidFill>
              </a:rPr>
              <a:t> </a:t>
            </a:r>
            <a:r>
              <a:rPr lang="en-US" sz="2000" dirty="0" err="1">
                <a:solidFill>
                  <a:schemeClr val="tx1"/>
                </a:solidFill>
              </a:rPr>
              <a:t>học</a:t>
            </a:r>
            <a:r>
              <a:rPr lang="en-US" sz="2000" dirty="0">
                <a:solidFill>
                  <a:schemeClr val="tx1"/>
                </a:solidFill>
              </a:rPr>
              <a:t> </a:t>
            </a:r>
            <a:r>
              <a:rPr lang="en-US" sz="2000" dirty="0" err="1" smtClean="0">
                <a:solidFill>
                  <a:schemeClr val="tx1"/>
                </a:solidFill>
              </a:rPr>
              <a:t>toán</a:t>
            </a:r>
            <a:r>
              <a:rPr lang="en-US" sz="2000" dirty="0" smtClean="0">
                <a:solidFill>
                  <a:schemeClr val="tx1"/>
                </a:solidFill>
              </a:rPr>
              <a:t>.</a:t>
            </a:r>
            <a:endParaRPr lang="en-US" sz="2000" dirty="0">
              <a:solidFill>
                <a:schemeClr val="tx1"/>
              </a:solidFill>
            </a:endParaRPr>
          </a:p>
          <a:p>
            <a:pPr algn="ctr">
              <a:defRPr/>
            </a:pPr>
            <a:endParaRPr lang="en-US" sz="2000" dirty="0">
              <a:solidFill>
                <a:schemeClr val="tx1"/>
              </a:solidFill>
            </a:endParaRPr>
          </a:p>
          <a:p>
            <a:pPr algn="ctr">
              <a:defRPr/>
            </a:pPr>
            <a:r>
              <a:rPr lang="de-DE" sz="2000" dirty="0" smtClean="0">
                <a:solidFill>
                  <a:schemeClr val="tx1"/>
                </a:solidFill>
              </a:rPr>
              <a:t> </a:t>
            </a:r>
            <a:endParaRPr lang="en-US" sz="2000" dirty="0">
              <a:solidFill>
                <a:schemeClr val="tx1"/>
              </a:solidFill>
            </a:endParaRPr>
          </a:p>
          <a:p>
            <a:pPr algn="ctr">
              <a:defRPr/>
            </a:pPr>
            <a:endParaRPr lang="en-US" sz="2000" dirty="0">
              <a:solidFill>
                <a:schemeClr val="tx1"/>
              </a:solidFill>
            </a:endParaRPr>
          </a:p>
        </p:txBody>
      </p:sp>
    </p:spTree>
    <p:extLst>
      <p:ext uri="{BB962C8B-B14F-4D97-AF65-F5344CB8AC3E}">
        <p14:creationId xmlns:p14="http://schemas.microsoft.com/office/powerpoint/2010/main" val="323604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8714"/>
            <a:ext cx="8686800" cy="1245286"/>
          </a:xfrm>
        </p:spPr>
        <p:txBody>
          <a:bodyPr/>
          <a:lstStyle/>
          <a:p>
            <a:r>
              <a:rPr lang="en-US" smtClean="0"/>
              <a:t>Ví dụ minh họa về đánh giá TX khi dạy học bài: Các số 1,2,3 (4,5) ở lớp 1 </a:t>
            </a:r>
            <a:endParaRPr lang="en-US"/>
          </a:p>
        </p:txBody>
      </p:sp>
      <p:sp>
        <p:nvSpPr>
          <p:cNvPr id="3" name="Text Placeholder 2"/>
          <p:cNvSpPr>
            <a:spLocks noGrp="1"/>
          </p:cNvSpPr>
          <p:nvPr>
            <p:ph type="body" idx="1"/>
          </p:nvPr>
        </p:nvSpPr>
        <p:spPr>
          <a:xfrm>
            <a:off x="228600" y="1521511"/>
            <a:ext cx="8686800" cy="5170646"/>
          </a:xfrm>
        </p:spPr>
        <p:txBody>
          <a:bodyPr/>
          <a:lstStyle/>
          <a:p>
            <a:r>
              <a:rPr lang="en-US" b="1"/>
              <a:t>Bài </a:t>
            </a:r>
            <a:r>
              <a:rPr lang="en-US" b="1" smtClean="0"/>
              <a:t>này có </a:t>
            </a:r>
            <a:r>
              <a:rPr lang="en-US" b="1"/>
              <a:t>yêu cầu cần đạt là: HS nhận dạng, đọc, viết được các số 1, 2, 3 (4, 5); đếm được các số từ 1 đến 3 (5) và từ </a:t>
            </a:r>
            <a:r>
              <a:rPr lang="en-US" b="1" smtClean="0"/>
              <a:t>(5) 3 đến 1.</a:t>
            </a:r>
            <a:endParaRPr lang="en-US" b="1"/>
          </a:p>
          <a:p>
            <a:r>
              <a:rPr lang="pt-BR" b="1" i="1"/>
              <a:t>*) GV đánh giá:</a:t>
            </a:r>
            <a:endParaRPr lang="en-US" b="1"/>
          </a:p>
          <a:p>
            <a:r>
              <a:rPr lang="pt-BR" b="1" smtClean="0"/>
              <a:t>- </a:t>
            </a:r>
            <a:r>
              <a:rPr lang="pt-BR" b="1"/>
              <a:t>HS đếm: 1 chấm tròn/ khối lập phương, 2 chấm tròn/ khối lập phương, 3 chấm tròn/ khối lập phương; đọc các số tương ứng: 1, 2 3; đếm 1, 2, 3; 3, 2, 1; GV có thể nhận xét: </a:t>
            </a:r>
            <a:endParaRPr lang="en-US" b="1"/>
          </a:p>
          <a:p>
            <a:r>
              <a:rPr lang="pt-BR" b="1"/>
              <a:t>+ Em đọc đúng, rõ ràng, cô khen em; </a:t>
            </a:r>
            <a:endParaRPr lang="en-US" b="1"/>
          </a:p>
          <a:p>
            <a:r>
              <a:rPr lang="pt-BR" b="1"/>
              <a:t>+ Bạn A đọc to, rõ, đúng, cả lớp cùng khen bạn nào; </a:t>
            </a:r>
            <a:endParaRPr lang="en-US" b="1"/>
          </a:p>
          <a:p>
            <a:r>
              <a:rPr lang="pt-BR" b="1"/>
              <a:t>+ Em có thể đọc lại được không?</a:t>
            </a:r>
            <a:endParaRPr lang="en-US" b="1"/>
          </a:p>
          <a:p>
            <a:endParaRPr lang="en-US"/>
          </a:p>
        </p:txBody>
      </p:sp>
    </p:spTree>
    <p:extLst>
      <p:ext uri="{BB962C8B-B14F-4D97-AF65-F5344CB8AC3E}">
        <p14:creationId xmlns:p14="http://schemas.microsoft.com/office/powerpoint/2010/main" val="40360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714"/>
            <a:ext cx="8077200" cy="923330"/>
          </a:xfrm>
        </p:spPr>
        <p:txBody>
          <a:bodyPr/>
          <a:lstStyle/>
          <a:p>
            <a:pPr algn="ctr"/>
            <a:r>
              <a:rPr lang="en-US" sz="6000" b="1" dirty="0" err="1" smtClean="0">
                <a:solidFill>
                  <a:srgbClr val="FFFF00"/>
                </a:solidFill>
              </a:rPr>
              <a:t>Hoạt</a:t>
            </a:r>
            <a:r>
              <a:rPr lang="en-US" sz="6000" b="1" dirty="0" smtClean="0">
                <a:solidFill>
                  <a:srgbClr val="FFFF00"/>
                </a:solidFill>
              </a:rPr>
              <a:t> </a:t>
            </a:r>
            <a:r>
              <a:rPr lang="en-US" sz="6000" b="1" dirty="0" err="1" smtClean="0">
                <a:solidFill>
                  <a:srgbClr val="FFFF00"/>
                </a:solidFill>
              </a:rPr>
              <a:t>động</a:t>
            </a:r>
            <a:r>
              <a:rPr lang="en-US" sz="6000" b="1" dirty="0" smtClean="0">
                <a:solidFill>
                  <a:srgbClr val="FFFF00"/>
                </a:solidFill>
              </a:rPr>
              <a:t> </a:t>
            </a:r>
            <a:r>
              <a:rPr lang="en-US" sz="6000" b="1" dirty="0">
                <a:solidFill>
                  <a:srgbClr val="FFFF00"/>
                </a:solidFill>
              </a:rPr>
              <a:t>6</a:t>
            </a:r>
          </a:p>
        </p:txBody>
      </p:sp>
      <p:sp>
        <p:nvSpPr>
          <p:cNvPr id="3" name="Text Placeholder 2"/>
          <p:cNvSpPr>
            <a:spLocks noGrp="1"/>
          </p:cNvSpPr>
          <p:nvPr>
            <p:ph type="body" idx="1"/>
          </p:nvPr>
        </p:nvSpPr>
        <p:spPr>
          <a:xfrm>
            <a:off x="533400" y="1521511"/>
            <a:ext cx="8076564" cy="2585323"/>
          </a:xfrm>
        </p:spPr>
        <p:txBody>
          <a:bodyPr/>
          <a:lstStyle/>
          <a:p>
            <a:pPr algn="just"/>
            <a:r>
              <a:rPr lang="en-US" b="1" dirty="0" smtClean="0"/>
              <a:t>	</a:t>
            </a:r>
            <a:r>
              <a:rPr lang="en-US" b="1" dirty="0" err="1" smtClean="0"/>
              <a:t>Thông</a:t>
            </a:r>
            <a:r>
              <a:rPr lang="en-US" b="1" dirty="0" smtClean="0"/>
              <a:t> </a:t>
            </a:r>
            <a:r>
              <a:rPr lang="en-US" b="1" dirty="0" err="1" smtClean="0"/>
              <a:t>tư</a:t>
            </a:r>
            <a:r>
              <a:rPr lang="en-US" b="1" dirty="0" smtClean="0"/>
              <a:t> 27/2020/TT- BGDĐT </a:t>
            </a:r>
            <a:r>
              <a:rPr lang="en-US" b="1" dirty="0" err="1" smtClean="0"/>
              <a:t>quy</a:t>
            </a:r>
            <a:r>
              <a:rPr lang="en-US" b="1" dirty="0" smtClean="0"/>
              <a:t> </a:t>
            </a:r>
            <a:r>
              <a:rPr lang="en-US" b="1" dirty="0" err="1" smtClean="0"/>
              <a:t>định</a:t>
            </a:r>
            <a:r>
              <a:rPr lang="en-US" b="1" dirty="0" smtClean="0"/>
              <a:t> </a:t>
            </a:r>
            <a:r>
              <a:rPr lang="en-US" b="1" dirty="0" err="1" smtClean="0"/>
              <a:t>đánh</a:t>
            </a:r>
            <a:r>
              <a:rPr lang="en-US" b="1" dirty="0" smtClean="0"/>
              <a:t> </a:t>
            </a:r>
            <a:r>
              <a:rPr lang="en-US" b="1" dirty="0" err="1"/>
              <a:t>giá</a:t>
            </a:r>
            <a:r>
              <a:rPr lang="en-US" b="1" dirty="0"/>
              <a:t> </a:t>
            </a:r>
            <a:r>
              <a:rPr lang="en-US" b="1" dirty="0" err="1"/>
              <a:t>định</a:t>
            </a:r>
            <a:r>
              <a:rPr lang="en-US" b="1" dirty="0"/>
              <a:t> </a:t>
            </a:r>
            <a:r>
              <a:rPr lang="en-US" b="1" dirty="0" err="1"/>
              <a:t>kỳ</a:t>
            </a:r>
            <a:r>
              <a:rPr lang="en-US" b="1" dirty="0"/>
              <a:t> </a:t>
            </a:r>
            <a:r>
              <a:rPr lang="en-US" b="1" dirty="0" err="1" smtClean="0"/>
              <a:t>như</a:t>
            </a:r>
            <a:r>
              <a:rPr lang="en-US" b="1" dirty="0" smtClean="0"/>
              <a:t> </a:t>
            </a:r>
            <a:r>
              <a:rPr lang="en-US" b="1" dirty="0" err="1"/>
              <a:t>thế</a:t>
            </a:r>
            <a:r>
              <a:rPr lang="en-US" b="1" dirty="0"/>
              <a:t> </a:t>
            </a:r>
            <a:r>
              <a:rPr lang="en-US" b="1" dirty="0" err="1"/>
              <a:t>nào</a:t>
            </a:r>
            <a:r>
              <a:rPr lang="en-US" b="1" dirty="0" smtClean="0"/>
              <a:t>?</a:t>
            </a:r>
          </a:p>
          <a:p>
            <a:pPr algn="just"/>
            <a:r>
              <a:rPr lang="en-US" b="1" dirty="0" smtClean="0"/>
              <a:t>	</a:t>
            </a:r>
            <a:r>
              <a:rPr lang="en-US" b="1" dirty="0" err="1" smtClean="0">
                <a:solidFill>
                  <a:schemeClr val="bg1"/>
                </a:solidFill>
              </a:rPr>
              <a:t>Học</a:t>
            </a:r>
            <a:r>
              <a:rPr lang="en-US" b="1" dirty="0" smtClean="0">
                <a:solidFill>
                  <a:schemeClr val="bg1"/>
                </a:solidFill>
              </a:rPr>
              <a:t> </a:t>
            </a:r>
            <a:r>
              <a:rPr lang="en-US" b="1" dirty="0" err="1" smtClean="0">
                <a:solidFill>
                  <a:schemeClr val="bg1"/>
                </a:solidFill>
              </a:rPr>
              <a:t>viên</a:t>
            </a:r>
            <a:r>
              <a:rPr lang="en-US" b="1" dirty="0" smtClean="0">
                <a:solidFill>
                  <a:schemeClr val="bg1"/>
                </a:solidFill>
              </a:rPr>
              <a:t> </a:t>
            </a:r>
            <a:r>
              <a:rPr lang="en-US" b="1" dirty="0" err="1" smtClean="0">
                <a:solidFill>
                  <a:schemeClr val="bg1"/>
                </a:solidFill>
              </a:rPr>
              <a:t>nghiên</a:t>
            </a:r>
            <a:r>
              <a:rPr lang="en-US" b="1" dirty="0" smtClean="0">
                <a:solidFill>
                  <a:schemeClr val="bg1"/>
                </a:solidFill>
              </a:rPr>
              <a:t> </a:t>
            </a:r>
            <a:r>
              <a:rPr lang="en-US" b="1" dirty="0" err="1" smtClean="0">
                <a:solidFill>
                  <a:schemeClr val="bg1"/>
                </a:solidFill>
              </a:rPr>
              <a:t>cứu</a:t>
            </a:r>
            <a:r>
              <a:rPr lang="en-US" b="1" dirty="0" smtClean="0">
                <a:solidFill>
                  <a:schemeClr val="bg1"/>
                </a:solidFill>
              </a:rPr>
              <a:t> </a:t>
            </a:r>
            <a:r>
              <a:rPr lang="en-US" b="1" dirty="0" err="1" smtClean="0">
                <a:solidFill>
                  <a:schemeClr val="bg1"/>
                </a:solidFill>
              </a:rPr>
              <a:t>Thông</a:t>
            </a:r>
            <a:r>
              <a:rPr lang="en-US" b="1" dirty="0" smtClean="0">
                <a:solidFill>
                  <a:schemeClr val="bg1"/>
                </a:solidFill>
              </a:rPr>
              <a:t> </a:t>
            </a:r>
            <a:r>
              <a:rPr lang="en-US" b="1" dirty="0" err="1" smtClean="0">
                <a:solidFill>
                  <a:schemeClr val="bg1"/>
                </a:solidFill>
              </a:rPr>
              <a:t>tư</a:t>
            </a:r>
            <a:r>
              <a:rPr lang="en-US" b="1" dirty="0" smtClean="0">
                <a:solidFill>
                  <a:schemeClr val="bg1"/>
                </a:solidFill>
              </a:rPr>
              <a:t> </a:t>
            </a:r>
            <a:r>
              <a:rPr lang="en-US" b="1" dirty="0" err="1" smtClean="0">
                <a:solidFill>
                  <a:schemeClr val="bg1"/>
                </a:solidFill>
              </a:rPr>
              <a:t>và</a:t>
            </a:r>
            <a:r>
              <a:rPr lang="en-US" b="1" dirty="0" smtClean="0">
                <a:solidFill>
                  <a:schemeClr val="bg1"/>
                </a:solidFill>
              </a:rPr>
              <a:t> </a:t>
            </a:r>
            <a:r>
              <a:rPr lang="en-US" b="1" dirty="0" err="1" smtClean="0">
                <a:solidFill>
                  <a:schemeClr val="bg1"/>
                </a:solidFill>
              </a:rPr>
              <a:t>tài</a:t>
            </a:r>
            <a:r>
              <a:rPr lang="en-US" b="1" dirty="0" smtClean="0">
                <a:solidFill>
                  <a:schemeClr val="bg1"/>
                </a:solidFill>
              </a:rPr>
              <a:t> </a:t>
            </a:r>
            <a:r>
              <a:rPr lang="en-US" b="1" dirty="0" err="1" smtClean="0">
                <a:solidFill>
                  <a:schemeClr val="bg1"/>
                </a:solidFill>
              </a:rPr>
              <a:t>liệu</a:t>
            </a:r>
            <a:r>
              <a:rPr lang="en-US" b="1" dirty="0" smtClean="0">
                <a:solidFill>
                  <a:schemeClr val="bg1"/>
                </a:solidFill>
              </a:rPr>
              <a:t> </a:t>
            </a:r>
            <a:r>
              <a:rPr lang="en-US" b="1" dirty="0" err="1" smtClean="0">
                <a:solidFill>
                  <a:schemeClr val="bg1"/>
                </a:solidFill>
              </a:rPr>
              <a:t>thảo</a:t>
            </a:r>
            <a:r>
              <a:rPr lang="en-US" b="1" dirty="0" smtClean="0">
                <a:solidFill>
                  <a:schemeClr val="bg1"/>
                </a:solidFill>
              </a:rPr>
              <a:t> </a:t>
            </a:r>
            <a:r>
              <a:rPr lang="en-US" b="1" dirty="0" err="1" smtClean="0">
                <a:solidFill>
                  <a:schemeClr val="bg1"/>
                </a:solidFill>
              </a:rPr>
              <a:t>luận</a:t>
            </a:r>
            <a:r>
              <a:rPr lang="en-US" b="1" dirty="0" smtClean="0">
                <a:solidFill>
                  <a:schemeClr val="bg1"/>
                </a:solidFill>
              </a:rPr>
              <a:t> </a:t>
            </a:r>
            <a:r>
              <a:rPr lang="en-US" b="1" dirty="0" err="1" smtClean="0">
                <a:solidFill>
                  <a:schemeClr val="bg1"/>
                </a:solidFill>
              </a:rPr>
              <a:t>nhóm</a:t>
            </a:r>
            <a:r>
              <a:rPr lang="en-US" b="1" dirty="0" smtClean="0">
                <a:solidFill>
                  <a:schemeClr val="bg1"/>
                </a:solidFill>
              </a:rPr>
              <a:t> </a:t>
            </a:r>
            <a:r>
              <a:rPr lang="en-US" b="1" dirty="0" err="1" smtClean="0">
                <a:solidFill>
                  <a:schemeClr val="bg1"/>
                </a:solidFill>
              </a:rPr>
              <a:t>sau</a:t>
            </a:r>
            <a:r>
              <a:rPr lang="en-US" b="1" dirty="0" smtClean="0">
                <a:solidFill>
                  <a:schemeClr val="bg1"/>
                </a:solidFill>
              </a:rPr>
              <a:t> </a:t>
            </a:r>
            <a:r>
              <a:rPr lang="en-US" b="1" dirty="0" err="1" smtClean="0">
                <a:solidFill>
                  <a:schemeClr val="bg1"/>
                </a:solidFill>
              </a:rPr>
              <a:t>đó</a:t>
            </a:r>
            <a:r>
              <a:rPr lang="en-US" b="1" dirty="0" smtClean="0">
                <a:solidFill>
                  <a:schemeClr val="bg1"/>
                </a:solidFill>
              </a:rPr>
              <a:t> </a:t>
            </a:r>
            <a:r>
              <a:rPr lang="en-US" b="1" dirty="0" err="1" smtClean="0">
                <a:solidFill>
                  <a:schemeClr val="bg1"/>
                </a:solidFill>
              </a:rPr>
              <a:t>đại</a:t>
            </a:r>
            <a:r>
              <a:rPr lang="en-US" b="1" dirty="0" smtClean="0">
                <a:solidFill>
                  <a:schemeClr val="bg1"/>
                </a:solidFill>
              </a:rPr>
              <a:t> </a:t>
            </a:r>
            <a:r>
              <a:rPr lang="en-US" b="1" dirty="0" err="1" smtClean="0">
                <a:solidFill>
                  <a:schemeClr val="bg1"/>
                </a:solidFill>
              </a:rPr>
              <a:t>diện</a:t>
            </a:r>
            <a:r>
              <a:rPr lang="en-US" b="1" dirty="0" smtClean="0">
                <a:solidFill>
                  <a:schemeClr val="bg1"/>
                </a:solidFill>
              </a:rPr>
              <a:t> </a:t>
            </a:r>
            <a:r>
              <a:rPr lang="en-US" b="1" dirty="0" err="1" smtClean="0">
                <a:solidFill>
                  <a:schemeClr val="bg1"/>
                </a:solidFill>
              </a:rPr>
              <a:t>các</a:t>
            </a:r>
            <a:r>
              <a:rPr lang="en-US" b="1" dirty="0" smtClean="0">
                <a:solidFill>
                  <a:schemeClr val="bg1"/>
                </a:solidFill>
              </a:rPr>
              <a:t> </a:t>
            </a:r>
            <a:r>
              <a:rPr lang="en-US" b="1" dirty="0" err="1" smtClean="0">
                <a:solidFill>
                  <a:schemeClr val="bg1"/>
                </a:solidFill>
              </a:rPr>
              <a:t>nhóm</a:t>
            </a:r>
            <a:r>
              <a:rPr lang="en-US" b="1" dirty="0" smtClean="0">
                <a:solidFill>
                  <a:schemeClr val="bg1"/>
                </a:solidFill>
              </a:rPr>
              <a:t> </a:t>
            </a:r>
            <a:r>
              <a:rPr lang="en-US" b="1" dirty="0" err="1" smtClean="0">
                <a:solidFill>
                  <a:schemeClr val="bg1"/>
                </a:solidFill>
              </a:rPr>
              <a:t>trình</a:t>
            </a:r>
            <a:r>
              <a:rPr lang="en-US" b="1" dirty="0" smtClean="0">
                <a:solidFill>
                  <a:schemeClr val="bg1"/>
                </a:solidFill>
              </a:rPr>
              <a:t> </a:t>
            </a:r>
            <a:r>
              <a:rPr lang="en-US" b="1" dirty="0" err="1" smtClean="0">
                <a:solidFill>
                  <a:schemeClr val="bg1"/>
                </a:solidFill>
              </a:rPr>
              <a:t>bày</a:t>
            </a:r>
            <a:r>
              <a:rPr lang="en-US" b="1" dirty="0" smtClean="0">
                <a:solidFill>
                  <a:schemeClr val="bg1"/>
                </a:solidFill>
              </a:rPr>
              <a:t> </a:t>
            </a:r>
            <a:r>
              <a:rPr lang="en-US" b="1" dirty="0" err="1" smtClean="0">
                <a:solidFill>
                  <a:schemeClr val="bg1"/>
                </a:solidFill>
              </a:rPr>
              <a:t>trước</a:t>
            </a:r>
            <a:r>
              <a:rPr lang="en-US" b="1" dirty="0" smtClean="0">
                <a:solidFill>
                  <a:schemeClr val="bg1"/>
                </a:solidFill>
              </a:rPr>
              <a:t> </a:t>
            </a:r>
            <a:r>
              <a:rPr lang="en-US" b="1" dirty="0" err="1" smtClean="0">
                <a:solidFill>
                  <a:schemeClr val="bg1"/>
                </a:solidFill>
              </a:rPr>
              <a:t>lớp</a:t>
            </a:r>
            <a:r>
              <a:rPr lang="en-US" b="1" dirty="0" smtClean="0">
                <a:solidFill>
                  <a:schemeClr val="bg1"/>
                </a:solidFill>
              </a:rPr>
              <a:t> (</a:t>
            </a:r>
            <a:r>
              <a:rPr lang="en-US" b="1" dirty="0" err="1" smtClean="0">
                <a:solidFill>
                  <a:schemeClr val="bg1"/>
                </a:solidFill>
              </a:rPr>
              <a:t>thời</a:t>
            </a:r>
            <a:r>
              <a:rPr lang="en-US" b="1" dirty="0" smtClean="0">
                <a:solidFill>
                  <a:schemeClr val="bg1"/>
                </a:solidFill>
              </a:rPr>
              <a:t> </a:t>
            </a:r>
            <a:r>
              <a:rPr lang="en-US" b="1" dirty="0" err="1" smtClean="0">
                <a:solidFill>
                  <a:schemeClr val="bg1"/>
                </a:solidFill>
              </a:rPr>
              <a:t>gian</a:t>
            </a:r>
            <a:r>
              <a:rPr lang="en-US" b="1" dirty="0" smtClean="0">
                <a:solidFill>
                  <a:schemeClr val="bg1"/>
                </a:solidFill>
              </a:rPr>
              <a:t> 5-7 </a:t>
            </a:r>
            <a:r>
              <a:rPr lang="en-US" b="1" dirty="0" err="1" smtClean="0">
                <a:solidFill>
                  <a:schemeClr val="bg1"/>
                </a:solidFill>
              </a:rPr>
              <a:t>phút</a:t>
            </a:r>
            <a:r>
              <a:rPr lang="en-US" b="1" dirty="0" smtClean="0">
                <a:solidFill>
                  <a:schemeClr val="bg1"/>
                </a:solidFill>
              </a:rPr>
              <a:t>)</a:t>
            </a:r>
            <a:endParaRPr lang="en-US" b="1" dirty="0">
              <a:solidFill>
                <a:schemeClr val="bg1"/>
              </a:solidFill>
            </a:endParaRPr>
          </a:p>
          <a:p>
            <a:pPr algn="just"/>
            <a:endParaRPr lang="en-US" dirty="0"/>
          </a:p>
        </p:txBody>
      </p:sp>
    </p:spTree>
    <p:extLst>
      <p:ext uri="{BB962C8B-B14F-4D97-AF65-F5344CB8AC3E}">
        <p14:creationId xmlns:p14="http://schemas.microsoft.com/office/powerpoint/2010/main" val="327610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55"/>
          <p:cNvSpPr txBox="1">
            <a:spLocks noChangeArrowheads="1"/>
          </p:cNvSpPr>
          <p:nvPr/>
        </p:nvSpPr>
        <p:spPr bwMode="auto">
          <a:xfrm>
            <a:off x="355600" y="76201"/>
            <a:ext cx="8686800" cy="461665"/>
          </a:xfrm>
          <a:prstGeom prst="rect">
            <a:avLst/>
          </a:prstGeom>
          <a:noFill/>
          <a:ln w="9525">
            <a:noFill/>
            <a:miter lim="800000"/>
            <a:headEnd/>
            <a:tailEnd/>
          </a:ln>
        </p:spPr>
        <p:txBody>
          <a:bodyPr>
            <a:spAutoFit/>
          </a:bodyPr>
          <a:lstStyle/>
          <a:p>
            <a:pPr algn="ctr" eaLnBrk="0" hangingPunct="0"/>
            <a:r>
              <a:rPr lang="en-US" altLang="en-US" sz="2000" b="1" dirty="0" smtClean="0">
                <a:solidFill>
                  <a:schemeClr val="bg1"/>
                </a:solidFill>
                <a:latin typeface="Times New Roman" pitchFamily="18" charset="0"/>
                <a:cs typeface="Times New Roman" pitchFamily="18" charset="0"/>
              </a:rPr>
              <a:t>THÔNG TƯ </a:t>
            </a:r>
            <a:r>
              <a:rPr lang="en-US" sz="2400" b="1" dirty="0">
                <a:solidFill>
                  <a:schemeClr val="bg1"/>
                </a:solidFill>
              </a:rPr>
              <a:t>27/2020/TT- BGDĐT </a:t>
            </a:r>
            <a:r>
              <a:rPr lang="en-US" sz="2400" b="1" dirty="0" smtClean="0">
                <a:solidFill>
                  <a:schemeClr val="bg1"/>
                </a:solidFill>
              </a:rPr>
              <a:t>QUY ĐỊNH VỀ ĐÁNH GIÁ ĐỊNH KỲ</a:t>
            </a:r>
            <a:endParaRPr lang="en-US" altLang="en-US" sz="2400" b="1" dirty="0">
              <a:solidFill>
                <a:schemeClr val="bg1"/>
              </a:solidFill>
              <a:latin typeface="Times New Roman" pitchFamily="18" charset="0"/>
              <a:cs typeface="Times New Roman" pitchFamily="18" charset="0"/>
            </a:endParaRPr>
          </a:p>
        </p:txBody>
      </p:sp>
      <p:sp>
        <p:nvSpPr>
          <p:cNvPr id="25602" name="Line 58"/>
          <p:cNvSpPr>
            <a:spLocks noChangeShapeType="1"/>
          </p:cNvSpPr>
          <p:nvPr/>
        </p:nvSpPr>
        <p:spPr bwMode="auto">
          <a:xfrm>
            <a:off x="1191419" y="547391"/>
            <a:ext cx="6934200" cy="0"/>
          </a:xfrm>
          <a:prstGeom prst="line">
            <a:avLst/>
          </a:prstGeom>
          <a:noFill/>
          <a:ln w="57150" cmpd="thinThick">
            <a:solidFill>
              <a:srgbClr val="0000FF"/>
            </a:solidFill>
            <a:round/>
            <a:headEnd/>
            <a:tailEnd/>
          </a:ln>
        </p:spPr>
        <p:txBody>
          <a:bodyPr/>
          <a:lstStyle/>
          <a:p>
            <a:endParaRPr lang="en-US"/>
          </a:p>
        </p:txBody>
      </p:sp>
      <p:sp>
        <p:nvSpPr>
          <p:cNvPr id="11" name="Rectangle 10"/>
          <p:cNvSpPr/>
          <p:nvPr/>
        </p:nvSpPr>
        <p:spPr>
          <a:xfrm>
            <a:off x="0" y="2281766"/>
            <a:ext cx="1092200" cy="339936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000" b="1" i="1" dirty="0" smtClean="0"/>
              <a:t>Thông tư </a:t>
            </a:r>
            <a:r>
              <a:rPr lang="en-US" sz="2000" b="1" dirty="0"/>
              <a:t>27/2020/TT- BGDĐT</a:t>
            </a:r>
            <a:r>
              <a:rPr lang="pt-BR" sz="2000" b="1" i="1" dirty="0" smtClean="0"/>
              <a:t> về </a:t>
            </a:r>
            <a:r>
              <a:rPr lang="pt-BR" sz="2000" b="1" i="1" dirty="0"/>
              <a:t>Đánh giá định kỳ, nêu </a:t>
            </a:r>
            <a:r>
              <a:rPr lang="pt-BR" sz="2000" b="1" i="1" dirty="0" smtClean="0"/>
              <a:t>rõ:</a:t>
            </a:r>
            <a:endParaRPr lang="en-US" sz="2000" dirty="0"/>
          </a:p>
        </p:txBody>
      </p:sp>
      <p:cxnSp>
        <p:nvCxnSpPr>
          <p:cNvPr id="3" name="Straight Arrow Connector 2"/>
          <p:cNvCxnSpPr>
            <a:stCxn id="11" idx="3"/>
          </p:cNvCxnSpPr>
          <p:nvPr/>
        </p:nvCxnSpPr>
        <p:spPr>
          <a:xfrm flipV="1">
            <a:off x="1092200" y="2209800"/>
            <a:ext cx="314326" cy="177165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5" name="Flowchart: Process 14"/>
          <p:cNvSpPr/>
          <p:nvPr/>
        </p:nvSpPr>
        <p:spPr>
          <a:xfrm>
            <a:off x="1406526" y="848785"/>
            <a:ext cx="1092200" cy="2946400"/>
          </a:xfrm>
          <a:prstGeom prst="flowChartProcess">
            <a:avLst/>
          </a:prstGeom>
          <a:solidFill>
            <a:schemeClr val="accent3">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b="1" dirty="0" smtClean="0">
                <a:solidFill>
                  <a:schemeClr val="tx1"/>
                </a:solidFill>
              </a:rPr>
              <a:t>1. Đánh </a:t>
            </a:r>
            <a:r>
              <a:rPr lang="pt-BR" b="1" dirty="0">
                <a:solidFill>
                  <a:schemeClr val="tx1"/>
                </a:solidFill>
              </a:rPr>
              <a:t>giá định kỳ về nội dung học tập các môn học, hoạt động giáo </a:t>
            </a:r>
            <a:r>
              <a:rPr lang="pt-BR" b="1" dirty="0" smtClean="0">
                <a:solidFill>
                  <a:schemeClr val="tx1"/>
                </a:solidFill>
              </a:rPr>
              <a:t>dục.</a:t>
            </a:r>
            <a:endParaRPr lang="en-US" b="1" dirty="0">
              <a:solidFill>
                <a:schemeClr val="tx1"/>
              </a:solidFill>
            </a:endParaRPr>
          </a:p>
        </p:txBody>
      </p:sp>
      <p:sp>
        <p:nvSpPr>
          <p:cNvPr id="19" name="Flowchart: Process 18"/>
          <p:cNvSpPr/>
          <p:nvPr/>
        </p:nvSpPr>
        <p:spPr>
          <a:xfrm>
            <a:off x="1406526" y="4005793"/>
            <a:ext cx="1092200" cy="2738966"/>
          </a:xfrm>
          <a:prstGeom prst="flowChartProcess">
            <a:avLst/>
          </a:prstGeom>
          <a:solidFill>
            <a:srgbClr val="FFFFC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b="1" dirty="0" smtClean="0">
                <a:solidFill>
                  <a:schemeClr val="tx1"/>
                </a:solidFill>
                <a:latin typeface="Times New Roman" pitchFamily="18" charset="0"/>
              </a:rPr>
              <a:t>2.</a:t>
            </a:r>
            <a:r>
              <a:rPr lang="pt-BR" dirty="0" smtClean="0">
                <a:solidFill>
                  <a:schemeClr val="tx1"/>
                </a:solidFill>
                <a:latin typeface="Times New Roman" pitchFamily="18" charset="0"/>
              </a:rPr>
              <a:t> </a:t>
            </a:r>
            <a:r>
              <a:rPr lang="pt-BR" b="1" dirty="0">
                <a:solidFill>
                  <a:schemeClr val="tx1"/>
                </a:solidFill>
              </a:rPr>
              <a:t>Đánh giá định kỳ về sự hình thành và phát triển phẩm chất, năng </a:t>
            </a:r>
            <a:r>
              <a:rPr lang="pt-BR" b="1" dirty="0" smtClean="0">
                <a:solidFill>
                  <a:schemeClr val="tx1"/>
                </a:solidFill>
              </a:rPr>
              <a:t>lực.</a:t>
            </a:r>
            <a:endParaRPr lang="en-US" dirty="0">
              <a:solidFill>
                <a:schemeClr val="tx1"/>
              </a:solidFill>
            </a:endParaRPr>
          </a:p>
        </p:txBody>
      </p:sp>
      <p:cxnSp>
        <p:nvCxnSpPr>
          <p:cNvPr id="25" name="Straight Arrow Connector 24"/>
          <p:cNvCxnSpPr/>
          <p:nvPr/>
        </p:nvCxnSpPr>
        <p:spPr>
          <a:xfrm flipV="1">
            <a:off x="2516188" y="1803400"/>
            <a:ext cx="455612" cy="95673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2516188" y="2738967"/>
            <a:ext cx="455612" cy="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514600" y="2738968"/>
            <a:ext cx="506412" cy="152929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Flowchart: Process 40"/>
          <p:cNvSpPr/>
          <p:nvPr/>
        </p:nvSpPr>
        <p:spPr>
          <a:xfrm>
            <a:off x="2971800" y="623590"/>
            <a:ext cx="3429000" cy="1357610"/>
          </a:xfrm>
          <a:prstGeom prst="flowChartProcess">
            <a:avLst/>
          </a:prstGeom>
          <a:solidFill>
            <a:srgbClr val="FFFFC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600" b="1" dirty="0">
                <a:solidFill>
                  <a:schemeClr val="tx1"/>
                </a:solidFill>
              </a:rPr>
              <a:t> </a:t>
            </a:r>
            <a:endParaRPr lang="pt-BR" sz="1600" b="1" dirty="0" smtClean="0">
              <a:solidFill>
                <a:schemeClr val="tx1"/>
              </a:solidFill>
            </a:endParaRPr>
          </a:p>
          <a:p>
            <a:pPr algn="ctr">
              <a:defRPr/>
            </a:pPr>
            <a:r>
              <a:rPr lang="en-US" sz="1600" b="1" dirty="0" smtClean="0">
                <a:solidFill>
                  <a:schemeClr val="tx1"/>
                </a:solidFill>
              </a:rPr>
              <a:t>- </a:t>
            </a:r>
            <a:r>
              <a:rPr lang="vi-VN" sz="1600" b="1" dirty="0" smtClean="0">
                <a:solidFill>
                  <a:schemeClr val="tx1"/>
                </a:solidFill>
              </a:rPr>
              <a:t>Vào </a:t>
            </a:r>
            <a:r>
              <a:rPr lang="vi-VN" sz="1600" b="1" dirty="0">
                <a:solidFill>
                  <a:schemeClr val="tx1"/>
                </a:solidFill>
              </a:rPr>
              <a:t>giữa học kỳ I, cuối học kỳ I, giữa học kỳ II và cuối năm học, giáo </a:t>
            </a:r>
            <a:r>
              <a:rPr lang="vi-VN" sz="1600" b="1" dirty="0" smtClean="0">
                <a:solidFill>
                  <a:schemeClr val="tx1"/>
                </a:solidFill>
              </a:rPr>
              <a:t>viên</a:t>
            </a:r>
            <a:r>
              <a:rPr lang="en-US" sz="1600" b="1" dirty="0" smtClean="0">
                <a:solidFill>
                  <a:schemeClr val="tx1"/>
                </a:solidFill>
              </a:rPr>
              <a:t> </a:t>
            </a:r>
            <a:r>
              <a:rPr lang="vi-VN" sz="1600" b="1" dirty="0">
                <a:solidFill>
                  <a:schemeClr val="tx1"/>
                </a:solidFill>
              </a:rPr>
              <a:t>đánh giá học sinh đối với từng môn học, hoạt động giáo dục theo </a:t>
            </a:r>
            <a:r>
              <a:rPr lang="en-US" sz="1600" b="1" dirty="0">
                <a:solidFill>
                  <a:schemeClr val="tx1"/>
                </a:solidFill>
              </a:rPr>
              <a:t>3</a:t>
            </a:r>
            <a:r>
              <a:rPr lang="vi-VN" sz="1600" b="1" dirty="0" smtClean="0">
                <a:solidFill>
                  <a:schemeClr val="tx1"/>
                </a:solidFill>
              </a:rPr>
              <a:t> </a:t>
            </a:r>
            <a:r>
              <a:rPr lang="vi-VN" sz="1600" b="1" dirty="0">
                <a:solidFill>
                  <a:schemeClr val="tx1"/>
                </a:solidFill>
              </a:rPr>
              <a:t>mức sau: </a:t>
            </a:r>
            <a:endParaRPr lang="en-US" sz="1600" b="1" dirty="0">
              <a:solidFill>
                <a:schemeClr val="tx1"/>
              </a:solidFill>
            </a:endParaRPr>
          </a:p>
          <a:p>
            <a:pPr algn="ctr">
              <a:defRPr/>
            </a:pPr>
            <a:endParaRPr lang="en-US" sz="1600" b="1" dirty="0">
              <a:solidFill>
                <a:schemeClr val="tx1"/>
              </a:solidFill>
            </a:endParaRPr>
          </a:p>
        </p:txBody>
      </p:sp>
      <p:sp>
        <p:nvSpPr>
          <p:cNvPr id="55" name="Flowchart: Process 54"/>
          <p:cNvSpPr/>
          <p:nvPr/>
        </p:nvSpPr>
        <p:spPr>
          <a:xfrm>
            <a:off x="2971800" y="2038351"/>
            <a:ext cx="3429000" cy="1513416"/>
          </a:xfrm>
          <a:prstGeom prst="flowChartProcess">
            <a:avLst/>
          </a:prstGeom>
          <a:solidFill>
            <a:srgbClr val="D5FFFF">
              <a:alpha val="78039"/>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600" b="1" dirty="0" smtClean="0">
              <a:solidFill>
                <a:schemeClr val="tx1"/>
              </a:solidFill>
            </a:endParaRPr>
          </a:p>
          <a:p>
            <a:pPr>
              <a:defRPr/>
            </a:pPr>
            <a:r>
              <a:rPr lang="en-US" sz="1600" b="1" dirty="0" smtClean="0">
                <a:solidFill>
                  <a:schemeClr val="tx1"/>
                </a:solidFill>
              </a:rPr>
              <a:t>-</a:t>
            </a:r>
            <a:r>
              <a:rPr lang="vi-VN" sz="1600" b="1" dirty="0" smtClean="0">
                <a:solidFill>
                  <a:schemeClr val="tx1"/>
                </a:solidFill>
              </a:rPr>
              <a:t> </a:t>
            </a:r>
            <a:r>
              <a:rPr lang="vi-VN" sz="1600" b="1" dirty="0">
                <a:solidFill>
                  <a:schemeClr val="tx1"/>
                </a:solidFill>
              </a:rPr>
              <a:t>Vào cuối học kỳ I và cuối năm học, đối với các môn học</a:t>
            </a:r>
            <a:r>
              <a:rPr lang="en-US" sz="1600" b="1" dirty="0">
                <a:solidFill>
                  <a:schemeClr val="tx1"/>
                </a:solidFill>
              </a:rPr>
              <a:t> </a:t>
            </a:r>
            <a:r>
              <a:rPr lang="en-US" sz="1600" b="1" dirty="0" err="1">
                <a:solidFill>
                  <a:schemeClr val="tx1"/>
                </a:solidFill>
              </a:rPr>
              <a:t>bắt</a:t>
            </a:r>
            <a:r>
              <a:rPr lang="en-US" sz="1600" b="1" dirty="0">
                <a:solidFill>
                  <a:schemeClr val="tx1"/>
                </a:solidFill>
              </a:rPr>
              <a:t> </a:t>
            </a:r>
            <a:r>
              <a:rPr lang="en-US" sz="1600" b="1" dirty="0" err="1">
                <a:solidFill>
                  <a:schemeClr val="tx1"/>
                </a:solidFill>
              </a:rPr>
              <a:t>buộc</a:t>
            </a:r>
            <a:r>
              <a:rPr lang="vi-VN" sz="1600" b="1" dirty="0">
                <a:solidFill>
                  <a:schemeClr val="tx1"/>
                </a:solidFill>
              </a:rPr>
              <a:t>: Tiếng Việt, Toán, Ngoại ngữ 1, Lịch sử và Địa lí, Khoa học, Tin học và Công nghệ có bài kiểm tra định kỳ;</a:t>
            </a:r>
            <a:r>
              <a:rPr lang="en-US" sz="1600" b="1" dirty="0">
                <a:solidFill>
                  <a:schemeClr val="tx1"/>
                </a:solidFill>
              </a:rPr>
              <a:t> </a:t>
            </a:r>
          </a:p>
          <a:p>
            <a:pPr algn="ctr">
              <a:defRPr/>
            </a:pPr>
            <a:endParaRPr lang="en-US" sz="1600" dirty="0">
              <a:solidFill>
                <a:srgbClr val="0000CC"/>
              </a:solidFill>
              <a:latin typeface="Times New Roman" pitchFamily="18" charset="0"/>
            </a:endParaRPr>
          </a:p>
        </p:txBody>
      </p:sp>
      <p:sp>
        <p:nvSpPr>
          <p:cNvPr id="63" name="Flowchart: Process 62"/>
          <p:cNvSpPr/>
          <p:nvPr/>
        </p:nvSpPr>
        <p:spPr>
          <a:xfrm>
            <a:off x="3009900" y="3645959"/>
            <a:ext cx="3429000" cy="1447800"/>
          </a:xfrm>
          <a:prstGeom prst="flowChartProcess">
            <a:avLst/>
          </a:prstGeom>
          <a:solidFill>
            <a:srgbClr val="FDBFE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srgbClr val="0000CC"/>
                </a:solidFill>
                <a:latin typeface="Times New Roman" pitchFamily="18" charset="0"/>
              </a:rPr>
              <a:t> </a:t>
            </a:r>
            <a:endParaRPr lang="en-US" dirty="0" smtClean="0">
              <a:solidFill>
                <a:srgbClr val="0000CC"/>
              </a:solidFill>
              <a:latin typeface="Times New Roman" pitchFamily="18" charset="0"/>
            </a:endParaRPr>
          </a:p>
          <a:p>
            <a:pPr>
              <a:defRPr/>
            </a:pPr>
            <a:r>
              <a:rPr lang="pt-BR" sz="1600" b="1" dirty="0" smtClean="0">
                <a:solidFill>
                  <a:schemeClr val="tx1"/>
                </a:solidFill>
                <a:latin typeface="Times New Roman" pitchFamily="18" charset="0"/>
                <a:cs typeface="Times New Roman" pitchFamily="18" charset="0"/>
              </a:rPr>
              <a:t>- </a:t>
            </a:r>
            <a:r>
              <a:rPr lang="vi-VN" sz="1600" b="1" dirty="0">
                <a:solidFill>
                  <a:schemeClr val="tx1"/>
                </a:solidFill>
                <a:latin typeface="Times New Roman" pitchFamily="18" charset="0"/>
                <a:cs typeface="Times New Roman" pitchFamily="18" charset="0"/>
              </a:rPr>
              <a:t>Đối với lớp 4, lớp 5, có thêm bài kiểm tra định kỳ môn Tiếng Việt, môn Toán vào giữa học kỳ I và giữa học kỳ II</a:t>
            </a:r>
            <a:r>
              <a:rPr lang="vi-VN" sz="1600" b="1" dirty="0" smtClean="0">
                <a:solidFill>
                  <a:schemeClr val="tx1"/>
                </a:solidFill>
                <a:latin typeface="Times New Roman" pitchFamily="18" charset="0"/>
                <a:cs typeface="Times New Roman" pitchFamily="18" charset="0"/>
              </a:rPr>
              <a:t>.</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Đề</a:t>
            </a:r>
            <a:r>
              <a:rPr lang="en-US" sz="1600" b="1" dirty="0" smtClean="0">
                <a:solidFill>
                  <a:schemeClr val="tx1"/>
                </a:solidFill>
                <a:latin typeface="Times New Roman" pitchFamily="18" charset="0"/>
                <a:cs typeface="Times New Roman" pitchFamily="18" charset="0"/>
              </a:rPr>
              <a:t> KT </a:t>
            </a:r>
            <a:r>
              <a:rPr lang="en-US" sz="1600" b="1" dirty="0" err="1" smtClean="0">
                <a:solidFill>
                  <a:schemeClr val="tx1"/>
                </a:solidFill>
                <a:latin typeface="Times New Roman" pitchFamily="18" charset="0"/>
                <a:cs typeface="Times New Roman" pitchFamily="18" charset="0"/>
              </a:rPr>
              <a:t>định</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kỳ</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thiết</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kế</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theo</a:t>
            </a:r>
            <a:r>
              <a:rPr lang="en-US" sz="1600" b="1" dirty="0" smtClean="0">
                <a:solidFill>
                  <a:schemeClr val="tx1"/>
                </a:solidFill>
                <a:latin typeface="Times New Roman" pitchFamily="18" charset="0"/>
                <a:cs typeface="Times New Roman" pitchFamily="18" charset="0"/>
              </a:rPr>
              <a:t> </a:t>
            </a:r>
            <a:r>
              <a:rPr lang="en-US" sz="1600" b="1" dirty="0" smtClean="0">
                <a:solidFill>
                  <a:srgbClr val="FF0000"/>
                </a:solidFill>
                <a:latin typeface="Times New Roman" pitchFamily="18" charset="0"/>
                <a:cs typeface="Times New Roman" pitchFamily="18" charset="0"/>
              </a:rPr>
              <a:t>3 </a:t>
            </a:r>
            <a:r>
              <a:rPr lang="en-US" sz="1600" b="1" dirty="0" err="1" smtClean="0">
                <a:solidFill>
                  <a:srgbClr val="FF0000"/>
                </a:solidFill>
                <a:latin typeface="Times New Roman" pitchFamily="18" charset="0"/>
                <a:cs typeface="Times New Roman" pitchFamily="18" charset="0"/>
              </a:rPr>
              <a:t>mức</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thang</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điểm</a:t>
            </a:r>
            <a:r>
              <a:rPr lang="en-US" sz="1600" b="1" dirty="0" smtClean="0">
                <a:solidFill>
                  <a:schemeClr val="tx1"/>
                </a:solidFill>
                <a:latin typeface="Times New Roman" pitchFamily="18" charset="0"/>
                <a:cs typeface="Times New Roman" pitchFamily="18" charset="0"/>
              </a:rPr>
              <a:t> 10, </a:t>
            </a:r>
            <a:r>
              <a:rPr lang="en-US" sz="1600" b="1" dirty="0" err="1" smtClean="0">
                <a:solidFill>
                  <a:schemeClr val="tx1"/>
                </a:solidFill>
                <a:latin typeface="Times New Roman" pitchFamily="18" charset="0"/>
                <a:cs typeface="Times New Roman" pitchFamily="18" charset="0"/>
              </a:rPr>
              <a:t>không</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cho</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điểm</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thập</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phân</a:t>
            </a:r>
            <a:r>
              <a:rPr lang="en-US" sz="1600" b="1" dirty="0" smtClean="0">
                <a:solidFill>
                  <a:schemeClr val="tx1"/>
                </a:solidFill>
                <a:latin typeface="Times New Roman" pitchFamily="18" charset="0"/>
                <a:cs typeface="Times New Roman" pitchFamily="18" charset="0"/>
              </a:rPr>
              <a:t>)</a:t>
            </a:r>
            <a:endParaRPr lang="en-US" sz="1600" b="1" dirty="0">
              <a:solidFill>
                <a:schemeClr val="tx1"/>
              </a:solidFill>
              <a:latin typeface="Times New Roman" pitchFamily="18" charset="0"/>
              <a:cs typeface="Times New Roman" pitchFamily="18" charset="0"/>
            </a:endParaRPr>
          </a:p>
          <a:p>
            <a:pPr>
              <a:defRPr/>
            </a:pPr>
            <a:r>
              <a:rPr lang="pt-BR" dirty="0" smtClean="0">
                <a:solidFill>
                  <a:srgbClr val="0000CC"/>
                </a:solidFill>
                <a:latin typeface="Times New Roman" pitchFamily="18" charset="0"/>
              </a:rPr>
              <a:t> </a:t>
            </a:r>
            <a:endParaRPr lang="pt-BR" dirty="0">
              <a:solidFill>
                <a:srgbClr val="0000CC"/>
              </a:solidFill>
              <a:latin typeface="Times New Roman" pitchFamily="18" charset="0"/>
            </a:endParaRPr>
          </a:p>
        </p:txBody>
      </p:sp>
      <p:sp>
        <p:nvSpPr>
          <p:cNvPr id="65" name="Rectangle 64"/>
          <p:cNvSpPr/>
          <p:nvPr/>
        </p:nvSpPr>
        <p:spPr>
          <a:xfrm>
            <a:off x="6694489" y="617009"/>
            <a:ext cx="2373311" cy="2278592"/>
          </a:xfrm>
          <a:prstGeom prst="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b="1" dirty="0" smtClean="0">
              <a:solidFill>
                <a:srgbClr val="FF0000"/>
              </a:solidFill>
            </a:endParaRPr>
          </a:p>
          <a:p>
            <a:pPr>
              <a:defRPr/>
            </a:pPr>
            <a:endParaRPr lang="en-US" sz="1400" b="1" dirty="0">
              <a:solidFill>
                <a:srgbClr val="FF0000"/>
              </a:solidFill>
            </a:endParaRPr>
          </a:p>
          <a:p>
            <a:pPr>
              <a:defRPr/>
            </a:pPr>
            <a:r>
              <a:rPr lang="en-US" sz="1400" b="1" dirty="0" smtClean="0">
                <a:solidFill>
                  <a:srgbClr val="FF0000"/>
                </a:solidFill>
              </a:rPr>
              <a:t>- </a:t>
            </a:r>
            <a:r>
              <a:rPr lang="vi-VN" sz="1400" b="1" dirty="0" smtClean="0">
                <a:solidFill>
                  <a:srgbClr val="FF0000"/>
                </a:solidFill>
              </a:rPr>
              <a:t>Hoàn </a:t>
            </a:r>
            <a:r>
              <a:rPr lang="vi-VN" sz="1400" b="1" dirty="0">
                <a:solidFill>
                  <a:srgbClr val="FF0000"/>
                </a:solidFill>
              </a:rPr>
              <a:t>thành </a:t>
            </a:r>
            <a:r>
              <a:rPr lang="vi-VN" sz="1400" b="1" dirty="0" smtClean="0">
                <a:solidFill>
                  <a:srgbClr val="FF0000"/>
                </a:solidFill>
              </a:rPr>
              <a:t>tốt</a:t>
            </a:r>
            <a:r>
              <a:rPr lang="en-US" sz="1400" b="1" dirty="0" smtClean="0">
                <a:solidFill>
                  <a:srgbClr val="FF0000"/>
                </a:solidFill>
              </a:rPr>
              <a:t> ( T)</a:t>
            </a:r>
            <a:r>
              <a:rPr lang="vi-VN" sz="1400" b="1" dirty="0" smtClean="0">
                <a:solidFill>
                  <a:schemeClr val="tx1"/>
                </a:solidFill>
              </a:rPr>
              <a:t>: </a:t>
            </a:r>
            <a:r>
              <a:rPr lang="vi-VN" sz="1400" b="1" dirty="0">
                <a:solidFill>
                  <a:schemeClr val="tx1"/>
                </a:solidFill>
              </a:rPr>
              <a:t>thực hiện tốt các yêu cầu học </a:t>
            </a:r>
            <a:r>
              <a:rPr lang="vi-VN" sz="1600" b="1" dirty="0" smtClean="0">
                <a:solidFill>
                  <a:schemeClr val="tx1"/>
                </a:solidFill>
              </a:rPr>
              <a:t>tậ</a:t>
            </a:r>
            <a:r>
              <a:rPr lang="en-US" sz="1600" b="1" dirty="0" smtClean="0">
                <a:solidFill>
                  <a:schemeClr val="tx1"/>
                </a:solidFill>
              </a:rPr>
              <a:t>p </a:t>
            </a:r>
            <a:r>
              <a:rPr lang="en-US" sz="1600" b="1" dirty="0" err="1" smtClean="0">
                <a:solidFill>
                  <a:schemeClr val="tx1"/>
                </a:solidFill>
              </a:rPr>
              <a:t>thường</a:t>
            </a:r>
            <a:r>
              <a:rPr lang="en-US" sz="1600" b="1" dirty="0" smtClean="0">
                <a:solidFill>
                  <a:schemeClr val="tx1"/>
                </a:solidFill>
              </a:rPr>
              <a:t> </a:t>
            </a:r>
            <a:r>
              <a:rPr lang="en-US" sz="1600" b="1" dirty="0" err="1" smtClean="0">
                <a:solidFill>
                  <a:schemeClr val="tx1"/>
                </a:solidFill>
              </a:rPr>
              <a:t>xuyên</a:t>
            </a:r>
            <a:r>
              <a:rPr lang="en-US" sz="1600" b="1" dirty="0" smtClean="0">
                <a:solidFill>
                  <a:schemeClr val="tx1"/>
                </a:solidFill>
              </a:rPr>
              <a:t> </a:t>
            </a:r>
            <a:r>
              <a:rPr lang="en-US" sz="1600" b="1" dirty="0" err="1" smtClean="0">
                <a:solidFill>
                  <a:schemeClr val="tx1"/>
                </a:solidFill>
              </a:rPr>
              <a:t>có</a:t>
            </a:r>
            <a:r>
              <a:rPr lang="en-US" sz="1600" b="1" dirty="0" smtClean="0">
                <a:solidFill>
                  <a:schemeClr val="tx1"/>
                </a:solidFill>
              </a:rPr>
              <a:t> </a:t>
            </a:r>
            <a:r>
              <a:rPr lang="en-US" sz="1600" b="1" dirty="0" err="1" smtClean="0">
                <a:solidFill>
                  <a:schemeClr val="tx1"/>
                </a:solidFill>
              </a:rPr>
              <a:t>biểu</a:t>
            </a:r>
            <a:r>
              <a:rPr lang="en-US" sz="1600" b="1" dirty="0" smtClean="0">
                <a:solidFill>
                  <a:schemeClr val="tx1"/>
                </a:solidFill>
              </a:rPr>
              <a:t> </a:t>
            </a:r>
            <a:r>
              <a:rPr lang="en-US" sz="1600" b="1" dirty="0" err="1" smtClean="0">
                <a:solidFill>
                  <a:schemeClr val="tx1"/>
                </a:solidFill>
              </a:rPr>
              <a:t>hiện</a:t>
            </a:r>
            <a:r>
              <a:rPr lang="en-US" sz="1600" b="1" dirty="0" smtClean="0">
                <a:solidFill>
                  <a:schemeClr val="tx1"/>
                </a:solidFill>
              </a:rPr>
              <a:t> </a:t>
            </a:r>
            <a:r>
              <a:rPr lang="en-US" sz="1600" b="1" dirty="0" err="1" smtClean="0">
                <a:solidFill>
                  <a:schemeClr val="tx1"/>
                </a:solidFill>
              </a:rPr>
              <a:t>về</a:t>
            </a:r>
            <a:r>
              <a:rPr lang="en-US" sz="1600" b="1" dirty="0" smtClean="0">
                <a:solidFill>
                  <a:schemeClr val="tx1"/>
                </a:solidFill>
              </a:rPr>
              <a:t> PC, NL.</a:t>
            </a:r>
          </a:p>
          <a:p>
            <a:pPr>
              <a:defRPr/>
            </a:pPr>
            <a:r>
              <a:rPr lang="en-US" sz="1400" b="1" dirty="0" smtClean="0">
                <a:solidFill>
                  <a:srgbClr val="FF0000"/>
                </a:solidFill>
              </a:rPr>
              <a:t>- </a:t>
            </a:r>
            <a:r>
              <a:rPr lang="vi-VN" sz="1400" b="1" dirty="0" smtClean="0">
                <a:solidFill>
                  <a:srgbClr val="FF0000"/>
                </a:solidFill>
              </a:rPr>
              <a:t>Hoàn thành</a:t>
            </a:r>
            <a:r>
              <a:rPr lang="en-US" sz="1400" b="1" dirty="0" smtClean="0">
                <a:solidFill>
                  <a:srgbClr val="FF0000"/>
                </a:solidFill>
              </a:rPr>
              <a:t>( H)</a:t>
            </a:r>
            <a:r>
              <a:rPr lang="vi-VN" sz="1400" b="1" dirty="0" smtClean="0">
                <a:solidFill>
                  <a:schemeClr val="tx1"/>
                </a:solidFill>
              </a:rPr>
              <a:t>: </a:t>
            </a:r>
            <a:r>
              <a:rPr lang="vi-VN" sz="1400" b="1" dirty="0">
                <a:solidFill>
                  <a:schemeClr val="tx1"/>
                </a:solidFill>
              </a:rPr>
              <a:t>thực hiện được các yêu cầu học </a:t>
            </a:r>
            <a:r>
              <a:rPr lang="vi-VN" sz="1400" b="1" dirty="0" smtClean="0">
                <a:solidFill>
                  <a:schemeClr val="tx1"/>
                </a:solidFill>
              </a:rPr>
              <a:t>tập</a:t>
            </a:r>
            <a:r>
              <a:rPr lang="en-US" sz="1400" b="1" dirty="0">
                <a:solidFill>
                  <a:schemeClr val="tx1"/>
                </a:solidFill>
              </a:rPr>
              <a:t> </a:t>
            </a:r>
            <a:r>
              <a:rPr lang="en-US" sz="1400" b="1" dirty="0" smtClean="0">
                <a:solidFill>
                  <a:schemeClr val="tx1"/>
                </a:solidFill>
              </a:rPr>
              <a:t>…</a:t>
            </a:r>
          </a:p>
          <a:p>
            <a:pPr>
              <a:defRPr/>
            </a:pPr>
            <a:r>
              <a:rPr lang="en-US" sz="1400" b="1" dirty="0" smtClean="0">
                <a:solidFill>
                  <a:schemeClr val="tx1"/>
                </a:solidFill>
              </a:rPr>
              <a:t>- </a:t>
            </a:r>
            <a:r>
              <a:rPr lang="vi-VN" sz="1400" b="1" dirty="0" smtClean="0">
                <a:solidFill>
                  <a:srgbClr val="FF0000"/>
                </a:solidFill>
              </a:rPr>
              <a:t>Chưa </a:t>
            </a:r>
            <a:r>
              <a:rPr lang="vi-VN" sz="1400" b="1" dirty="0">
                <a:solidFill>
                  <a:srgbClr val="FF0000"/>
                </a:solidFill>
              </a:rPr>
              <a:t>hoàn </a:t>
            </a:r>
            <a:r>
              <a:rPr lang="vi-VN" sz="1400" b="1" dirty="0" smtClean="0">
                <a:solidFill>
                  <a:srgbClr val="FF0000"/>
                </a:solidFill>
              </a:rPr>
              <a:t>thành</a:t>
            </a:r>
            <a:r>
              <a:rPr lang="en-US" sz="1400" b="1" dirty="0" smtClean="0">
                <a:solidFill>
                  <a:srgbClr val="FF0000"/>
                </a:solidFill>
              </a:rPr>
              <a:t> ( C)</a:t>
            </a:r>
            <a:r>
              <a:rPr lang="vi-VN" sz="1400" b="1" dirty="0" smtClean="0">
                <a:solidFill>
                  <a:schemeClr val="tx1"/>
                </a:solidFill>
              </a:rPr>
              <a:t>: </a:t>
            </a:r>
            <a:r>
              <a:rPr lang="vi-VN" sz="1400" b="1" dirty="0">
                <a:solidFill>
                  <a:schemeClr val="tx1"/>
                </a:solidFill>
              </a:rPr>
              <a:t>chưa thực hiện được một số yêu cầu học </a:t>
            </a:r>
            <a:r>
              <a:rPr lang="vi-VN" sz="1400" b="1" dirty="0" smtClean="0">
                <a:solidFill>
                  <a:schemeClr val="tx1"/>
                </a:solidFill>
              </a:rPr>
              <a:t>tập</a:t>
            </a:r>
            <a:r>
              <a:rPr lang="en-US" sz="1400" b="1" dirty="0" smtClean="0">
                <a:solidFill>
                  <a:schemeClr val="tx1"/>
                </a:solidFill>
              </a:rPr>
              <a:t>…</a:t>
            </a:r>
          </a:p>
          <a:p>
            <a:pPr marL="285750" indent="-285750">
              <a:buFontTx/>
              <a:buChar char="-"/>
              <a:defRPr/>
            </a:pPr>
            <a:endParaRPr lang="en-US" sz="1400" b="1" dirty="0" smtClean="0">
              <a:solidFill>
                <a:schemeClr val="tx1"/>
              </a:solidFill>
            </a:endParaRPr>
          </a:p>
          <a:p>
            <a:pPr>
              <a:defRPr/>
            </a:pPr>
            <a:endParaRPr lang="en-US" sz="1400" b="1" dirty="0">
              <a:solidFill>
                <a:schemeClr val="tx1"/>
              </a:solidFill>
            </a:endParaRPr>
          </a:p>
        </p:txBody>
      </p:sp>
      <p:sp>
        <p:nvSpPr>
          <p:cNvPr id="71" name="Rectangle 70"/>
          <p:cNvSpPr/>
          <p:nvPr/>
        </p:nvSpPr>
        <p:spPr>
          <a:xfrm>
            <a:off x="6694489" y="2971800"/>
            <a:ext cx="2373311" cy="2403476"/>
          </a:xfrm>
          <a:prstGeom prst="rect">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b="1" dirty="0" smtClean="0">
              <a:solidFill>
                <a:srgbClr val="FF0000"/>
              </a:solidFill>
              <a:latin typeface="+mj-lt"/>
            </a:endParaRPr>
          </a:p>
          <a:p>
            <a:pPr>
              <a:defRPr/>
            </a:pPr>
            <a:endParaRPr lang="en-US" sz="1400" b="1" dirty="0">
              <a:solidFill>
                <a:srgbClr val="FF0000"/>
              </a:solidFill>
              <a:latin typeface="+mj-lt"/>
            </a:endParaRPr>
          </a:p>
          <a:p>
            <a:pPr>
              <a:defRPr/>
            </a:pPr>
            <a:r>
              <a:rPr lang="en-US" sz="1400" b="1" dirty="0" smtClean="0">
                <a:solidFill>
                  <a:srgbClr val="FF0000"/>
                </a:solidFill>
                <a:latin typeface="+mj-lt"/>
              </a:rPr>
              <a:t>-</a:t>
            </a:r>
            <a:r>
              <a:rPr lang="vi-VN" sz="1400" b="1" dirty="0" smtClean="0">
                <a:solidFill>
                  <a:srgbClr val="FF0000"/>
                </a:solidFill>
                <a:latin typeface="+mj-lt"/>
              </a:rPr>
              <a:t>Mức </a:t>
            </a:r>
            <a:r>
              <a:rPr lang="vi-VN" sz="1400" b="1" dirty="0">
                <a:solidFill>
                  <a:srgbClr val="FF0000"/>
                </a:solidFill>
                <a:latin typeface="+mj-lt"/>
              </a:rPr>
              <a:t>1</a:t>
            </a:r>
            <a:r>
              <a:rPr lang="vi-VN" sz="1400" b="1" dirty="0">
                <a:solidFill>
                  <a:schemeClr val="tx1"/>
                </a:solidFill>
                <a:latin typeface="+mj-lt"/>
              </a:rPr>
              <a:t>: </a:t>
            </a:r>
            <a:r>
              <a:rPr lang="en-US" sz="1400" b="1" dirty="0">
                <a:solidFill>
                  <a:srgbClr val="FF0000"/>
                </a:solidFill>
                <a:latin typeface="+mj-lt"/>
              </a:rPr>
              <a:t>N</a:t>
            </a:r>
            <a:r>
              <a:rPr lang="vi-VN" sz="1400" b="1" dirty="0">
                <a:solidFill>
                  <a:srgbClr val="FF0000"/>
                </a:solidFill>
                <a:latin typeface="+mj-lt"/>
              </a:rPr>
              <a:t>hận biết</a:t>
            </a:r>
            <a:r>
              <a:rPr lang="vi-VN" sz="1400" b="1" dirty="0">
                <a:solidFill>
                  <a:schemeClr val="tx1"/>
                </a:solidFill>
                <a:latin typeface="+mj-lt"/>
              </a:rPr>
              <a:t>, nhắc lại</a:t>
            </a:r>
            <a:r>
              <a:rPr lang="en-US" sz="1400" b="1" dirty="0">
                <a:solidFill>
                  <a:schemeClr val="tx1"/>
                </a:solidFill>
                <a:latin typeface="+mj-lt"/>
              </a:rPr>
              <a:t> </a:t>
            </a:r>
            <a:r>
              <a:rPr lang="en-US" sz="1400" b="1" dirty="0" err="1">
                <a:solidFill>
                  <a:schemeClr val="tx1"/>
                </a:solidFill>
                <a:latin typeface="+mj-lt"/>
              </a:rPr>
              <a:t>hoặc</a:t>
            </a:r>
            <a:r>
              <a:rPr lang="en-US" sz="1400" b="1" dirty="0">
                <a:solidFill>
                  <a:schemeClr val="tx1"/>
                </a:solidFill>
                <a:latin typeface="+mj-lt"/>
              </a:rPr>
              <a:t> </a:t>
            </a:r>
            <a:r>
              <a:rPr lang="en-US" sz="1400" b="1" dirty="0" err="1">
                <a:solidFill>
                  <a:schemeClr val="tx1"/>
                </a:solidFill>
                <a:latin typeface="+mj-lt"/>
              </a:rPr>
              <a:t>mô</a:t>
            </a:r>
            <a:r>
              <a:rPr lang="en-US" sz="1400" b="1" dirty="0">
                <a:solidFill>
                  <a:schemeClr val="tx1"/>
                </a:solidFill>
                <a:latin typeface="+mj-lt"/>
              </a:rPr>
              <a:t> </a:t>
            </a:r>
            <a:r>
              <a:rPr lang="en-US" sz="1400" b="1" dirty="0" err="1">
                <a:solidFill>
                  <a:schemeClr val="tx1"/>
                </a:solidFill>
                <a:latin typeface="+mj-lt"/>
              </a:rPr>
              <a:t>tả</a:t>
            </a:r>
            <a:r>
              <a:rPr lang="en-US" sz="1400" b="1" dirty="0">
                <a:solidFill>
                  <a:schemeClr val="tx1"/>
                </a:solidFill>
                <a:latin typeface="+mj-lt"/>
              </a:rPr>
              <a:t> </a:t>
            </a:r>
            <a:r>
              <a:rPr lang="en-US" sz="1400" b="1" dirty="0" err="1">
                <a:solidFill>
                  <a:schemeClr val="tx1"/>
                </a:solidFill>
                <a:latin typeface="+mj-lt"/>
              </a:rPr>
              <a:t>được</a:t>
            </a:r>
            <a:r>
              <a:rPr lang="en-US" sz="1400" b="1" dirty="0">
                <a:solidFill>
                  <a:schemeClr val="tx1"/>
                </a:solidFill>
                <a:latin typeface="+mj-lt"/>
              </a:rPr>
              <a:t> </a:t>
            </a:r>
            <a:r>
              <a:rPr lang="en-US" sz="1400" b="1" dirty="0" err="1">
                <a:solidFill>
                  <a:schemeClr val="tx1"/>
                </a:solidFill>
                <a:latin typeface="+mj-lt"/>
              </a:rPr>
              <a:t>nội</a:t>
            </a:r>
            <a:r>
              <a:rPr lang="en-US" sz="1400" b="1" dirty="0">
                <a:solidFill>
                  <a:schemeClr val="tx1"/>
                </a:solidFill>
                <a:latin typeface="+mj-lt"/>
              </a:rPr>
              <a:t> dung</a:t>
            </a:r>
            <a:r>
              <a:rPr lang="vi-VN" sz="1400" b="1" dirty="0">
                <a:solidFill>
                  <a:schemeClr val="tx1"/>
                </a:solidFill>
                <a:latin typeface="+mj-lt"/>
              </a:rPr>
              <a:t> đã học </a:t>
            </a:r>
            <a:r>
              <a:rPr lang="en-US" sz="1400" b="1" dirty="0" smtClean="0">
                <a:solidFill>
                  <a:schemeClr val="tx1"/>
                </a:solidFill>
                <a:latin typeface="+mj-lt"/>
              </a:rPr>
              <a:t> </a:t>
            </a:r>
            <a:r>
              <a:rPr lang="en-US" sz="1400" b="1" dirty="0" err="1" smtClean="0">
                <a:solidFill>
                  <a:schemeClr val="tx1"/>
                </a:solidFill>
                <a:latin typeface="+mj-lt"/>
              </a:rPr>
              <a:t>để</a:t>
            </a:r>
            <a:r>
              <a:rPr lang="en-US" sz="1400" b="1" dirty="0" smtClean="0">
                <a:solidFill>
                  <a:schemeClr val="tx1"/>
                </a:solidFill>
                <a:latin typeface="+mj-lt"/>
              </a:rPr>
              <a:t> </a:t>
            </a:r>
            <a:r>
              <a:rPr lang="en-US" sz="1400" b="1" dirty="0" err="1" smtClean="0">
                <a:solidFill>
                  <a:schemeClr val="tx1"/>
                </a:solidFill>
                <a:latin typeface="+mj-lt"/>
              </a:rPr>
              <a:t>giải</a:t>
            </a:r>
            <a:r>
              <a:rPr lang="en-US" sz="1400" b="1" dirty="0" smtClean="0">
                <a:solidFill>
                  <a:schemeClr val="tx1"/>
                </a:solidFill>
                <a:latin typeface="+mj-lt"/>
              </a:rPr>
              <a:t> </a:t>
            </a:r>
            <a:r>
              <a:rPr lang="en-US" sz="1400" b="1" dirty="0" err="1" smtClean="0">
                <a:solidFill>
                  <a:schemeClr val="tx1"/>
                </a:solidFill>
                <a:latin typeface="+mj-lt"/>
              </a:rPr>
              <a:t>quyết</a:t>
            </a:r>
            <a:r>
              <a:rPr lang="en-US" sz="1400" b="1" dirty="0" smtClean="0">
                <a:solidFill>
                  <a:schemeClr val="tx1"/>
                </a:solidFill>
                <a:latin typeface="+mj-lt"/>
              </a:rPr>
              <a:t> </a:t>
            </a:r>
            <a:r>
              <a:rPr lang="en-US" sz="1400" b="1" dirty="0" err="1" smtClean="0">
                <a:solidFill>
                  <a:schemeClr val="tx1"/>
                </a:solidFill>
                <a:latin typeface="+mj-lt"/>
              </a:rPr>
              <a:t>vấn</a:t>
            </a:r>
            <a:r>
              <a:rPr lang="en-US" sz="1400" b="1" dirty="0" smtClean="0">
                <a:solidFill>
                  <a:schemeClr val="tx1"/>
                </a:solidFill>
                <a:latin typeface="+mj-lt"/>
              </a:rPr>
              <a:t> </a:t>
            </a:r>
            <a:r>
              <a:rPr lang="en-US" sz="1400" b="1" dirty="0" err="1" smtClean="0">
                <a:solidFill>
                  <a:schemeClr val="tx1"/>
                </a:solidFill>
                <a:latin typeface="+mj-lt"/>
              </a:rPr>
              <a:t>đề</a:t>
            </a:r>
            <a:r>
              <a:rPr lang="en-US" sz="1400" b="1" dirty="0" smtClean="0">
                <a:solidFill>
                  <a:schemeClr val="tx1"/>
                </a:solidFill>
                <a:latin typeface="+mj-lt"/>
              </a:rPr>
              <a:t> </a:t>
            </a:r>
            <a:r>
              <a:rPr lang="en-US" sz="1400" b="1" dirty="0" err="1" smtClean="0">
                <a:solidFill>
                  <a:schemeClr val="tx1"/>
                </a:solidFill>
                <a:latin typeface="+mj-lt"/>
              </a:rPr>
              <a:t>quen</a:t>
            </a:r>
            <a:r>
              <a:rPr lang="en-US" sz="1400" b="1" dirty="0" smtClean="0">
                <a:solidFill>
                  <a:schemeClr val="tx1"/>
                </a:solidFill>
                <a:latin typeface="+mj-lt"/>
              </a:rPr>
              <a:t> </a:t>
            </a:r>
            <a:r>
              <a:rPr lang="en-US" sz="1400" b="1" dirty="0" err="1" smtClean="0">
                <a:solidFill>
                  <a:schemeClr val="tx1"/>
                </a:solidFill>
                <a:latin typeface="+mj-lt"/>
              </a:rPr>
              <a:t>thuộc</a:t>
            </a:r>
            <a:endParaRPr lang="en-US" sz="1400" b="1" dirty="0" smtClean="0">
              <a:solidFill>
                <a:schemeClr val="tx1"/>
              </a:solidFill>
              <a:latin typeface="+mj-lt"/>
            </a:endParaRPr>
          </a:p>
          <a:p>
            <a:pPr>
              <a:defRPr/>
            </a:pPr>
            <a:r>
              <a:rPr lang="en-US" sz="1400" b="1" dirty="0" smtClean="0">
                <a:solidFill>
                  <a:srgbClr val="FF0000"/>
                </a:solidFill>
                <a:latin typeface="Times New Roman" pitchFamily="18" charset="0"/>
                <a:cs typeface="Times New Roman" pitchFamily="18" charset="0"/>
              </a:rPr>
              <a:t>-</a:t>
            </a:r>
            <a:r>
              <a:rPr lang="vi-VN" sz="1400" b="1" dirty="0" smtClean="0">
                <a:solidFill>
                  <a:srgbClr val="FF0000"/>
                </a:solidFill>
                <a:latin typeface="Times New Roman" pitchFamily="18" charset="0"/>
                <a:cs typeface="Times New Roman" pitchFamily="18" charset="0"/>
              </a:rPr>
              <a:t>Mức </a:t>
            </a:r>
            <a:r>
              <a:rPr lang="vi-VN" sz="1400" b="1" dirty="0">
                <a:solidFill>
                  <a:srgbClr val="FF0000"/>
                </a:solidFill>
                <a:latin typeface="Times New Roman" pitchFamily="18" charset="0"/>
                <a:cs typeface="Times New Roman" pitchFamily="18" charset="0"/>
              </a:rPr>
              <a:t>2: </a:t>
            </a:r>
            <a:r>
              <a:rPr lang="en-US" sz="1400" b="1" dirty="0">
                <a:solidFill>
                  <a:srgbClr val="FF0000"/>
                </a:solidFill>
                <a:latin typeface="Times New Roman" pitchFamily="18" charset="0"/>
                <a:cs typeface="Times New Roman" pitchFamily="18" charset="0"/>
              </a:rPr>
              <a:t>K</a:t>
            </a:r>
            <a:r>
              <a:rPr lang="vi-VN" sz="1400" b="1" dirty="0">
                <a:solidFill>
                  <a:srgbClr val="FF0000"/>
                </a:solidFill>
                <a:latin typeface="Times New Roman" pitchFamily="18" charset="0"/>
                <a:cs typeface="Times New Roman" pitchFamily="18" charset="0"/>
              </a:rPr>
              <a:t>ết nối, sắp xếp </a:t>
            </a:r>
            <a:r>
              <a:rPr lang="en-US" sz="1400" b="1" dirty="0" err="1">
                <a:solidFill>
                  <a:schemeClr val="tx1"/>
                </a:solidFill>
                <a:latin typeface="Times New Roman" pitchFamily="18" charset="0"/>
                <a:cs typeface="Times New Roman" pitchFamily="18" charset="0"/>
              </a:rPr>
              <a:t>được</a:t>
            </a:r>
            <a:r>
              <a:rPr lang="en-US" sz="1400" b="1" dirty="0">
                <a:solidFill>
                  <a:schemeClr val="tx1"/>
                </a:solidFill>
                <a:latin typeface="Times New Roman" pitchFamily="18" charset="0"/>
                <a:cs typeface="Times New Roman" pitchFamily="18" charset="0"/>
              </a:rPr>
              <a:t> </a:t>
            </a:r>
            <a:r>
              <a:rPr lang="en-US" sz="1400" b="1" dirty="0" err="1">
                <a:solidFill>
                  <a:schemeClr val="tx1"/>
                </a:solidFill>
                <a:latin typeface="Times New Roman" pitchFamily="18" charset="0"/>
                <a:cs typeface="Times New Roman" pitchFamily="18" charset="0"/>
              </a:rPr>
              <a:t>một</a:t>
            </a:r>
            <a:r>
              <a:rPr lang="en-US" sz="1400" b="1" dirty="0">
                <a:solidFill>
                  <a:schemeClr val="tx1"/>
                </a:solidFill>
                <a:latin typeface="Times New Roman" pitchFamily="18" charset="0"/>
                <a:cs typeface="Times New Roman" pitchFamily="18" charset="0"/>
              </a:rPr>
              <a:t> </a:t>
            </a:r>
            <a:r>
              <a:rPr lang="en-US" sz="1400" b="1" dirty="0" err="1">
                <a:solidFill>
                  <a:schemeClr val="tx1"/>
                </a:solidFill>
                <a:latin typeface="Times New Roman" pitchFamily="18" charset="0"/>
                <a:cs typeface="Times New Roman" pitchFamily="18" charset="0"/>
              </a:rPr>
              <a:t>số</a:t>
            </a:r>
            <a:r>
              <a:rPr lang="en-US" sz="1400" b="1" dirty="0">
                <a:solidFill>
                  <a:schemeClr val="tx1"/>
                </a:solidFill>
                <a:latin typeface="Times New Roman" pitchFamily="18" charset="0"/>
                <a:cs typeface="Times New Roman" pitchFamily="18" charset="0"/>
              </a:rPr>
              <a:t> </a:t>
            </a:r>
            <a:r>
              <a:rPr lang="en-US" sz="1400" b="1" dirty="0" err="1">
                <a:solidFill>
                  <a:schemeClr val="tx1"/>
                </a:solidFill>
                <a:latin typeface="Times New Roman" pitchFamily="18" charset="0"/>
                <a:cs typeface="Times New Roman" pitchFamily="18" charset="0"/>
              </a:rPr>
              <a:t>nội</a:t>
            </a:r>
            <a:r>
              <a:rPr lang="en-US" sz="1400" b="1" dirty="0">
                <a:solidFill>
                  <a:schemeClr val="tx1"/>
                </a:solidFill>
                <a:latin typeface="Times New Roman" pitchFamily="18" charset="0"/>
                <a:cs typeface="Times New Roman" pitchFamily="18" charset="0"/>
              </a:rPr>
              <a:t> dung </a:t>
            </a:r>
            <a:r>
              <a:rPr lang="vi-VN" sz="1400" b="1" dirty="0">
                <a:solidFill>
                  <a:schemeClr val="tx1"/>
                </a:solidFill>
                <a:latin typeface="Times New Roman" pitchFamily="18" charset="0"/>
                <a:cs typeface="Times New Roman" pitchFamily="18" charset="0"/>
              </a:rPr>
              <a:t>đã học để giải quyết </a:t>
            </a:r>
            <a:r>
              <a:rPr lang="en-US" sz="1400" b="1" dirty="0" err="1">
                <a:solidFill>
                  <a:schemeClr val="tx1"/>
                </a:solidFill>
                <a:latin typeface="Times New Roman" pitchFamily="18" charset="0"/>
                <a:cs typeface="Times New Roman" pitchFamily="18" charset="0"/>
              </a:rPr>
              <a:t>vấn</a:t>
            </a:r>
            <a:r>
              <a:rPr lang="en-US" sz="1400" b="1" dirty="0">
                <a:solidFill>
                  <a:schemeClr val="tx1"/>
                </a:solidFill>
                <a:latin typeface="Times New Roman" pitchFamily="18" charset="0"/>
                <a:cs typeface="Times New Roman" pitchFamily="18" charset="0"/>
              </a:rPr>
              <a:t> </a:t>
            </a:r>
            <a:r>
              <a:rPr lang="en-US" sz="1400" b="1" dirty="0" err="1">
                <a:solidFill>
                  <a:schemeClr val="tx1"/>
                </a:solidFill>
                <a:latin typeface="Times New Roman" pitchFamily="18" charset="0"/>
                <a:cs typeface="Times New Roman" pitchFamily="18" charset="0"/>
              </a:rPr>
              <a:t>đề</a:t>
            </a:r>
            <a:r>
              <a:rPr lang="en-US" sz="1400" b="1" dirty="0">
                <a:solidFill>
                  <a:schemeClr val="tx1"/>
                </a:solidFill>
                <a:latin typeface="Times New Roman" pitchFamily="18" charset="0"/>
                <a:cs typeface="Times New Roman" pitchFamily="18" charset="0"/>
              </a:rPr>
              <a:t> </a:t>
            </a:r>
            <a:r>
              <a:rPr lang="en-US" sz="1400" b="1" dirty="0" err="1">
                <a:solidFill>
                  <a:schemeClr val="tx1"/>
                </a:solidFill>
                <a:latin typeface="Times New Roman" pitchFamily="18" charset="0"/>
                <a:cs typeface="Times New Roman" pitchFamily="18" charset="0"/>
              </a:rPr>
              <a:t>có</a:t>
            </a:r>
            <a:r>
              <a:rPr lang="en-US" sz="1400" b="1" dirty="0">
                <a:solidFill>
                  <a:schemeClr val="tx1"/>
                </a:solidFill>
                <a:latin typeface="Times New Roman" pitchFamily="18" charset="0"/>
                <a:cs typeface="Times New Roman" pitchFamily="18" charset="0"/>
              </a:rPr>
              <a:t> </a:t>
            </a:r>
            <a:r>
              <a:rPr lang="en-US" sz="1400" b="1" dirty="0" err="1">
                <a:solidFill>
                  <a:schemeClr val="tx1"/>
                </a:solidFill>
                <a:latin typeface="Times New Roman" pitchFamily="18" charset="0"/>
                <a:cs typeface="Times New Roman" pitchFamily="18" charset="0"/>
              </a:rPr>
              <a:t>nội</a:t>
            </a:r>
            <a:r>
              <a:rPr lang="en-US" sz="1400" b="1" dirty="0">
                <a:solidFill>
                  <a:schemeClr val="tx1"/>
                </a:solidFill>
                <a:latin typeface="Times New Roman" pitchFamily="18" charset="0"/>
                <a:cs typeface="Times New Roman" pitchFamily="18" charset="0"/>
              </a:rPr>
              <a:t> dung </a:t>
            </a:r>
            <a:r>
              <a:rPr lang="en-US" sz="1400" b="1" dirty="0" err="1">
                <a:solidFill>
                  <a:schemeClr val="tx1"/>
                </a:solidFill>
                <a:latin typeface="Times New Roman" pitchFamily="18" charset="0"/>
                <a:cs typeface="Times New Roman" pitchFamily="18" charset="0"/>
              </a:rPr>
              <a:t>tương</a:t>
            </a:r>
            <a:r>
              <a:rPr lang="en-US" sz="1400" b="1" dirty="0">
                <a:solidFill>
                  <a:schemeClr val="tx1"/>
                </a:solidFill>
                <a:latin typeface="Times New Roman" pitchFamily="18" charset="0"/>
                <a:cs typeface="Times New Roman" pitchFamily="18" charset="0"/>
              </a:rPr>
              <a:t> </a:t>
            </a:r>
            <a:r>
              <a:rPr lang="en-US" sz="1400" b="1" dirty="0" err="1">
                <a:solidFill>
                  <a:schemeClr val="tx1"/>
                </a:solidFill>
                <a:latin typeface="Times New Roman" pitchFamily="18" charset="0"/>
                <a:cs typeface="Times New Roman" pitchFamily="18" charset="0"/>
              </a:rPr>
              <a:t>tự</a:t>
            </a:r>
            <a:r>
              <a:rPr lang="en-US" sz="1400" b="1" dirty="0">
                <a:solidFill>
                  <a:schemeClr val="tx1"/>
                </a:solidFill>
                <a:latin typeface="Times New Roman" pitchFamily="18" charset="0"/>
                <a:cs typeface="Times New Roman" pitchFamily="18" charset="0"/>
              </a:rPr>
              <a:t>;</a:t>
            </a:r>
            <a:r>
              <a:rPr lang="vi-VN" sz="1400" b="1" dirty="0">
                <a:solidFill>
                  <a:schemeClr val="tx1"/>
                </a:solidFill>
                <a:latin typeface="Times New Roman" pitchFamily="18" charset="0"/>
                <a:cs typeface="Times New Roman" pitchFamily="18" charset="0"/>
              </a:rPr>
              <a:t> </a:t>
            </a:r>
            <a:endParaRPr lang="en-US" sz="1400" b="1" dirty="0" smtClean="0">
              <a:solidFill>
                <a:schemeClr val="tx1"/>
              </a:solidFill>
              <a:latin typeface="Times New Roman" pitchFamily="18" charset="0"/>
              <a:cs typeface="Times New Roman" pitchFamily="18" charset="0"/>
            </a:endParaRPr>
          </a:p>
          <a:p>
            <a:pPr>
              <a:defRPr/>
            </a:pPr>
            <a:r>
              <a:rPr lang="en-US" sz="1400" b="1" dirty="0" smtClean="0">
                <a:solidFill>
                  <a:schemeClr val="tx1"/>
                </a:solidFill>
                <a:latin typeface="+mj-lt"/>
              </a:rPr>
              <a:t>- </a:t>
            </a:r>
            <a:r>
              <a:rPr lang="vi-VN" sz="1400" b="1" dirty="0" smtClean="0">
                <a:solidFill>
                  <a:srgbClr val="FF0000"/>
                </a:solidFill>
                <a:latin typeface="+mj-lt"/>
              </a:rPr>
              <a:t>Mức </a:t>
            </a:r>
            <a:r>
              <a:rPr lang="vi-VN" sz="1400" b="1" dirty="0">
                <a:solidFill>
                  <a:srgbClr val="FF0000"/>
                </a:solidFill>
                <a:latin typeface="+mj-lt"/>
              </a:rPr>
              <a:t>3: </a:t>
            </a:r>
            <a:r>
              <a:rPr lang="en-US" sz="1400" b="1" dirty="0">
                <a:solidFill>
                  <a:srgbClr val="FF0000"/>
                </a:solidFill>
                <a:latin typeface="+mj-lt"/>
              </a:rPr>
              <a:t>V</a:t>
            </a:r>
            <a:r>
              <a:rPr lang="vi-VN" sz="1400" b="1" dirty="0">
                <a:solidFill>
                  <a:srgbClr val="FF0000"/>
                </a:solidFill>
                <a:latin typeface="+mj-lt"/>
              </a:rPr>
              <a:t>ận dụng </a:t>
            </a:r>
            <a:r>
              <a:rPr lang="vi-VN" sz="1400" b="1" dirty="0">
                <a:solidFill>
                  <a:schemeClr val="tx1"/>
                </a:solidFill>
                <a:latin typeface="+mj-lt"/>
              </a:rPr>
              <a:t>các </a:t>
            </a:r>
            <a:r>
              <a:rPr lang="en-US" sz="1400" b="1" dirty="0" err="1">
                <a:solidFill>
                  <a:schemeClr val="tx1"/>
                </a:solidFill>
                <a:latin typeface="+mj-lt"/>
              </a:rPr>
              <a:t>nội</a:t>
            </a:r>
            <a:r>
              <a:rPr lang="en-US" sz="1400" b="1" dirty="0">
                <a:solidFill>
                  <a:schemeClr val="tx1"/>
                </a:solidFill>
                <a:latin typeface="+mj-lt"/>
              </a:rPr>
              <a:t> dung </a:t>
            </a:r>
            <a:r>
              <a:rPr lang="en-US" sz="1400" b="1" dirty="0" err="1">
                <a:solidFill>
                  <a:schemeClr val="tx1"/>
                </a:solidFill>
                <a:latin typeface="+mj-lt"/>
              </a:rPr>
              <a:t>đã</a:t>
            </a:r>
            <a:r>
              <a:rPr lang="en-US" sz="1400" b="1" dirty="0">
                <a:solidFill>
                  <a:schemeClr val="tx1"/>
                </a:solidFill>
                <a:latin typeface="+mj-lt"/>
              </a:rPr>
              <a:t> </a:t>
            </a:r>
            <a:r>
              <a:rPr lang="en-US" sz="1400" b="1" dirty="0" err="1">
                <a:solidFill>
                  <a:schemeClr val="tx1"/>
                </a:solidFill>
                <a:latin typeface="+mj-lt"/>
              </a:rPr>
              <a:t>học</a:t>
            </a:r>
            <a:r>
              <a:rPr lang="vi-VN" sz="1400" b="1" dirty="0">
                <a:solidFill>
                  <a:schemeClr val="tx1"/>
                </a:solidFill>
                <a:latin typeface="+mj-lt"/>
              </a:rPr>
              <a:t> để giải quyết </a:t>
            </a:r>
            <a:r>
              <a:rPr lang="en-US" sz="1400" b="1" dirty="0" err="1">
                <a:solidFill>
                  <a:schemeClr val="tx1"/>
                </a:solidFill>
                <a:latin typeface="+mj-lt"/>
              </a:rPr>
              <a:t>một</a:t>
            </a:r>
            <a:r>
              <a:rPr lang="en-US" sz="1400" b="1" dirty="0">
                <a:solidFill>
                  <a:schemeClr val="tx1"/>
                </a:solidFill>
                <a:latin typeface="+mj-lt"/>
              </a:rPr>
              <a:t> </a:t>
            </a:r>
            <a:r>
              <a:rPr lang="en-US" sz="1400" b="1" dirty="0" err="1">
                <a:solidFill>
                  <a:schemeClr val="tx1"/>
                </a:solidFill>
                <a:latin typeface="+mj-lt"/>
              </a:rPr>
              <a:t>số</a:t>
            </a:r>
            <a:r>
              <a:rPr lang="vi-VN" sz="1400" b="1" dirty="0">
                <a:solidFill>
                  <a:schemeClr val="tx1"/>
                </a:solidFill>
                <a:latin typeface="+mj-lt"/>
              </a:rPr>
              <a:t> vấn đề mới</a:t>
            </a:r>
            <a:endParaRPr lang="en-US" sz="1400" b="1" dirty="0">
              <a:solidFill>
                <a:schemeClr val="tx1"/>
              </a:solidFill>
              <a:latin typeface="+mj-lt"/>
              <a:cs typeface="Times New Roman" pitchFamily="18" charset="0"/>
            </a:endParaRPr>
          </a:p>
          <a:p>
            <a:pPr marL="285750" indent="-285750">
              <a:buFontTx/>
              <a:buChar char="-"/>
              <a:defRPr/>
            </a:pPr>
            <a:endParaRPr lang="en-US" sz="1400" b="1" dirty="0">
              <a:solidFill>
                <a:schemeClr val="tx1"/>
              </a:solidFill>
              <a:latin typeface="+mj-lt"/>
            </a:endParaRPr>
          </a:p>
          <a:p>
            <a:pPr marL="285750" indent="-285750">
              <a:buFontTx/>
              <a:buChar char="-"/>
              <a:defRPr/>
            </a:pPr>
            <a:endParaRPr lang="en-US" sz="1300" b="1" dirty="0">
              <a:solidFill>
                <a:schemeClr val="tx1"/>
              </a:solidFill>
              <a:latin typeface="+mj-lt"/>
            </a:endParaRPr>
          </a:p>
        </p:txBody>
      </p:sp>
      <p:cxnSp>
        <p:nvCxnSpPr>
          <p:cNvPr id="80" name="Straight Arrow Connector 79"/>
          <p:cNvCxnSpPr/>
          <p:nvPr/>
        </p:nvCxnSpPr>
        <p:spPr>
          <a:xfrm>
            <a:off x="1092201" y="3992034"/>
            <a:ext cx="322263" cy="16891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6" name="Flowchart: Process 85"/>
          <p:cNvSpPr/>
          <p:nvPr/>
        </p:nvSpPr>
        <p:spPr>
          <a:xfrm>
            <a:off x="2889247" y="5239280"/>
            <a:ext cx="3429000" cy="1466320"/>
          </a:xfrm>
          <a:prstGeom prst="flowChartProcess">
            <a:avLst/>
          </a:prstGeom>
          <a:solidFill>
            <a:srgbClr val="C0FCD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srgbClr val="0000CC"/>
                </a:solidFill>
                <a:latin typeface="Times New Roman" pitchFamily="18" charset="0"/>
              </a:rPr>
              <a:t> </a:t>
            </a:r>
            <a:r>
              <a:rPr lang="vi-VN" b="1" dirty="0">
                <a:solidFill>
                  <a:schemeClr val="tx1"/>
                </a:solidFill>
                <a:latin typeface="+mj-lt"/>
              </a:rPr>
              <a:t>Vào giữa học kỳ I, cuối học kỳ I, giữa học kỳ II và cuối năm học, giáo viên</a:t>
            </a:r>
            <a:r>
              <a:rPr lang="pt-BR" b="1" dirty="0" smtClean="0">
                <a:solidFill>
                  <a:schemeClr val="tx1"/>
                </a:solidFill>
                <a:latin typeface="+mj-lt"/>
              </a:rPr>
              <a:t> đánh giá về PC chủ yếu, NLcốt lõi học sinh theo </a:t>
            </a:r>
            <a:r>
              <a:rPr lang="pt-BR" b="1" dirty="0" smtClean="0">
                <a:solidFill>
                  <a:srgbClr val="FF0000"/>
                </a:solidFill>
                <a:latin typeface="+mj-lt"/>
              </a:rPr>
              <a:t>3 mức: </a:t>
            </a:r>
            <a:endParaRPr lang="en-US" b="1" dirty="0">
              <a:solidFill>
                <a:srgbClr val="FF0000"/>
              </a:solidFill>
              <a:latin typeface="+mj-lt"/>
            </a:endParaRPr>
          </a:p>
        </p:txBody>
      </p:sp>
      <p:cxnSp>
        <p:nvCxnSpPr>
          <p:cNvPr id="31" name="Straight Arrow Connector 30"/>
          <p:cNvCxnSpPr/>
          <p:nvPr/>
        </p:nvCxnSpPr>
        <p:spPr>
          <a:xfrm flipV="1">
            <a:off x="6400800" y="914400"/>
            <a:ext cx="293689" cy="889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65" idx="1"/>
          </p:cNvCxnSpPr>
          <p:nvPr/>
        </p:nvCxnSpPr>
        <p:spPr>
          <a:xfrm flipV="1">
            <a:off x="6355558" y="1756305"/>
            <a:ext cx="338931" cy="2593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361115" y="1782235"/>
            <a:ext cx="333374" cy="38523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6438900" y="3200400"/>
            <a:ext cx="255589" cy="16139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6450012" y="3925359"/>
            <a:ext cx="293689" cy="889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6429773" y="4773613"/>
            <a:ext cx="342106" cy="12594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477000" y="5429781"/>
            <a:ext cx="2590800" cy="1334558"/>
          </a:xfrm>
          <a:prstGeom prst="rect">
            <a:avLst/>
          </a:prstGeom>
          <a:solidFill>
            <a:schemeClr val="bg1"/>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b="1" dirty="0" smtClean="0">
              <a:solidFill>
                <a:srgbClr val="FF0000"/>
              </a:solidFill>
              <a:latin typeface="Times New Roman" pitchFamily="18" charset="0"/>
              <a:cs typeface="Times New Roman" pitchFamily="18" charset="0"/>
            </a:endParaRPr>
          </a:p>
          <a:p>
            <a:pPr>
              <a:defRPr/>
            </a:pPr>
            <a:r>
              <a:rPr lang="en-US" sz="1400" b="1" dirty="0" smtClean="0">
                <a:solidFill>
                  <a:srgbClr val="FF0000"/>
                </a:solidFill>
                <a:latin typeface="Times New Roman" pitchFamily="18" charset="0"/>
                <a:cs typeface="Times New Roman" pitchFamily="18" charset="0"/>
              </a:rPr>
              <a:t>-</a:t>
            </a:r>
            <a:r>
              <a:rPr lang="vi-VN" sz="1400" b="1" dirty="0" smtClean="0">
                <a:solidFill>
                  <a:srgbClr val="FF0000"/>
                </a:solidFill>
                <a:latin typeface="Times New Roman" pitchFamily="18" charset="0"/>
                <a:cs typeface="Times New Roman" pitchFamily="18" charset="0"/>
              </a:rPr>
              <a:t>Tốt</a:t>
            </a:r>
            <a:r>
              <a:rPr lang="en-US" sz="1400" b="1" dirty="0" smtClean="0">
                <a:solidFill>
                  <a:srgbClr val="FF0000"/>
                </a:solidFill>
                <a:latin typeface="Times New Roman" pitchFamily="18" charset="0"/>
                <a:cs typeface="Times New Roman" pitchFamily="18" charset="0"/>
              </a:rPr>
              <a:t>( T)</a:t>
            </a:r>
            <a:r>
              <a:rPr lang="vi-VN" sz="1400" b="1" dirty="0" smtClean="0">
                <a:solidFill>
                  <a:schemeClr val="tx1"/>
                </a:solidFill>
                <a:latin typeface="Times New Roman" pitchFamily="18" charset="0"/>
                <a:cs typeface="Times New Roman" pitchFamily="18" charset="0"/>
              </a:rPr>
              <a:t>: </a:t>
            </a:r>
            <a:r>
              <a:rPr lang="vi-VN" sz="1400" b="1" dirty="0">
                <a:solidFill>
                  <a:schemeClr val="tx1"/>
                </a:solidFill>
                <a:latin typeface="Times New Roman" pitchFamily="18" charset="0"/>
                <a:cs typeface="Times New Roman" pitchFamily="18" charset="0"/>
              </a:rPr>
              <a:t>Đáp ứng tốt yêu cầu giáo </a:t>
            </a:r>
            <a:r>
              <a:rPr lang="vi-VN" sz="1400" b="1" dirty="0" smtClean="0">
                <a:solidFill>
                  <a:schemeClr val="tx1"/>
                </a:solidFill>
                <a:latin typeface="Times New Roman" pitchFamily="18" charset="0"/>
                <a:cs typeface="Times New Roman" pitchFamily="18" charset="0"/>
              </a:rPr>
              <a:t>dục</a:t>
            </a:r>
            <a:endParaRPr lang="en-US" sz="1400" b="1" dirty="0" smtClean="0">
              <a:solidFill>
                <a:schemeClr val="tx1"/>
              </a:solidFill>
              <a:latin typeface="Times New Roman" pitchFamily="18" charset="0"/>
              <a:cs typeface="Times New Roman" pitchFamily="18" charset="0"/>
            </a:endParaRPr>
          </a:p>
          <a:p>
            <a:pPr>
              <a:defRPr/>
            </a:pPr>
            <a:r>
              <a:rPr lang="en-US" sz="1400" b="1" dirty="0" smtClean="0">
                <a:solidFill>
                  <a:srgbClr val="FF0000"/>
                </a:solidFill>
                <a:latin typeface="+mj-lt"/>
              </a:rPr>
              <a:t>-</a:t>
            </a:r>
            <a:r>
              <a:rPr lang="vi-VN" sz="1400" b="1" dirty="0" smtClean="0">
                <a:solidFill>
                  <a:srgbClr val="FF0000"/>
                </a:solidFill>
                <a:latin typeface="+mj-lt"/>
              </a:rPr>
              <a:t>Đạt</a:t>
            </a:r>
            <a:r>
              <a:rPr lang="en-US" sz="1400" b="1" dirty="0" smtClean="0">
                <a:solidFill>
                  <a:srgbClr val="FF0000"/>
                </a:solidFill>
                <a:latin typeface="+mj-lt"/>
              </a:rPr>
              <a:t> ( Đ)</a:t>
            </a:r>
            <a:r>
              <a:rPr lang="vi-VN" sz="1400" b="1" dirty="0" smtClean="0">
                <a:solidFill>
                  <a:srgbClr val="FF0000"/>
                </a:solidFill>
                <a:latin typeface="+mj-lt"/>
              </a:rPr>
              <a:t>: </a:t>
            </a:r>
            <a:r>
              <a:rPr lang="vi-VN" sz="1400" b="1" dirty="0">
                <a:solidFill>
                  <a:schemeClr val="tx1"/>
                </a:solidFill>
                <a:latin typeface="+mj-lt"/>
              </a:rPr>
              <a:t>Đáp ứng được yêu cầu giáo </a:t>
            </a:r>
            <a:r>
              <a:rPr lang="vi-VN" sz="1400" b="1" dirty="0" smtClean="0">
                <a:solidFill>
                  <a:schemeClr val="tx1"/>
                </a:solidFill>
                <a:latin typeface="+mj-lt"/>
              </a:rPr>
              <a:t>dục</a:t>
            </a:r>
            <a:endParaRPr lang="en-US" sz="1400" b="1" dirty="0" smtClean="0">
              <a:solidFill>
                <a:schemeClr val="tx1"/>
              </a:solidFill>
              <a:latin typeface="+mj-lt"/>
            </a:endParaRPr>
          </a:p>
          <a:p>
            <a:pPr>
              <a:defRPr/>
            </a:pPr>
            <a:r>
              <a:rPr lang="en-US" sz="1400" b="1" dirty="0" smtClean="0">
                <a:solidFill>
                  <a:srgbClr val="FF0000"/>
                </a:solidFill>
                <a:latin typeface="+mj-lt"/>
              </a:rPr>
              <a:t>- </a:t>
            </a:r>
            <a:r>
              <a:rPr lang="vi-VN" sz="1400" b="1" dirty="0" smtClean="0">
                <a:solidFill>
                  <a:srgbClr val="FF0000"/>
                </a:solidFill>
                <a:latin typeface="+mj-lt"/>
              </a:rPr>
              <a:t>Cần </a:t>
            </a:r>
            <a:r>
              <a:rPr lang="vi-VN" sz="1400" b="1" dirty="0">
                <a:solidFill>
                  <a:srgbClr val="FF0000"/>
                </a:solidFill>
                <a:latin typeface="+mj-lt"/>
              </a:rPr>
              <a:t>cố </a:t>
            </a:r>
            <a:r>
              <a:rPr lang="vi-VN" sz="1400" b="1" dirty="0" smtClean="0">
                <a:solidFill>
                  <a:srgbClr val="FF0000"/>
                </a:solidFill>
                <a:latin typeface="+mj-lt"/>
              </a:rPr>
              <a:t>gắng</a:t>
            </a:r>
            <a:r>
              <a:rPr lang="en-US" sz="1400" b="1" dirty="0" smtClean="0">
                <a:solidFill>
                  <a:srgbClr val="FF0000"/>
                </a:solidFill>
                <a:latin typeface="+mj-lt"/>
              </a:rPr>
              <a:t> ( C)</a:t>
            </a:r>
            <a:r>
              <a:rPr lang="vi-VN" sz="1400" b="1" dirty="0" smtClean="0">
                <a:solidFill>
                  <a:schemeClr val="tx1"/>
                </a:solidFill>
                <a:latin typeface="+mj-lt"/>
              </a:rPr>
              <a:t>: </a:t>
            </a:r>
            <a:r>
              <a:rPr lang="vi-VN" sz="1400" b="1" dirty="0">
                <a:solidFill>
                  <a:schemeClr val="tx1"/>
                </a:solidFill>
                <a:latin typeface="+mj-lt"/>
              </a:rPr>
              <a:t>Chưa đáp ứng được đầy đủ yêu cầu </a:t>
            </a:r>
            <a:r>
              <a:rPr lang="vi-VN" sz="1400" b="1" dirty="0" smtClean="0">
                <a:solidFill>
                  <a:schemeClr val="tx1"/>
                </a:solidFill>
                <a:latin typeface="+mj-lt"/>
              </a:rPr>
              <a:t> </a:t>
            </a:r>
            <a:r>
              <a:rPr lang="en-US" sz="1400" b="1" dirty="0" smtClean="0">
                <a:solidFill>
                  <a:schemeClr val="tx1"/>
                </a:solidFill>
                <a:latin typeface="+mj-lt"/>
              </a:rPr>
              <a:t>GD.</a:t>
            </a:r>
            <a:endParaRPr lang="en-US" sz="1400" b="1" dirty="0" smtClean="0">
              <a:solidFill>
                <a:schemeClr val="tx1"/>
              </a:solidFill>
              <a:latin typeface="+mj-lt"/>
              <a:cs typeface="Times New Roman" pitchFamily="18" charset="0"/>
            </a:endParaRPr>
          </a:p>
          <a:p>
            <a:pPr marL="285750" indent="-285750">
              <a:buFontTx/>
              <a:buChar char="-"/>
              <a:defRPr/>
            </a:pPr>
            <a:endParaRPr lang="en-US" sz="1400" b="1" dirty="0">
              <a:solidFill>
                <a:schemeClr val="tx1"/>
              </a:solidFill>
              <a:latin typeface="Times New Roman" pitchFamily="18" charset="0"/>
              <a:cs typeface="Times New Roman" pitchFamily="18" charset="0"/>
            </a:endParaRPr>
          </a:p>
        </p:txBody>
      </p:sp>
      <p:cxnSp>
        <p:nvCxnSpPr>
          <p:cNvPr id="59" name="Straight Arrow Connector 58"/>
          <p:cNvCxnSpPr>
            <a:endCxn id="86" idx="1"/>
          </p:cNvCxnSpPr>
          <p:nvPr/>
        </p:nvCxnSpPr>
        <p:spPr>
          <a:xfrm>
            <a:off x="2466974" y="4906963"/>
            <a:ext cx="422273" cy="106547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292055" y="5580594"/>
            <a:ext cx="184945" cy="73858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6292055" y="5984082"/>
            <a:ext cx="184945" cy="27424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6277771" y="6256207"/>
            <a:ext cx="269873" cy="22079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56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6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6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41" grpId="0" animBg="1"/>
      <p:bldP spid="55" grpId="0" animBg="1"/>
      <p:bldP spid="63" grpId="0" animBg="1"/>
      <p:bldP spid="65" grpId="0" animBg="1"/>
      <p:bldP spid="71" grpId="0" animBg="1"/>
      <p:bldP spid="86" grpId="0" animBg="1"/>
      <p:bldP spid="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8714"/>
            <a:ext cx="8077200" cy="738664"/>
          </a:xfrm>
        </p:spPr>
        <p:txBody>
          <a:bodyPr/>
          <a:lstStyle/>
          <a:p>
            <a:r>
              <a:rPr lang="en-US" sz="4800" smtClean="0"/>
              <a:t>Mục tiêu cần đạt sau tập huấn</a:t>
            </a:r>
            <a:endParaRPr lang="en-US" sz="4800"/>
          </a:p>
        </p:txBody>
      </p:sp>
      <p:sp>
        <p:nvSpPr>
          <p:cNvPr id="3" name="Text Placeholder 2"/>
          <p:cNvSpPr>
            <a:spLocks noGrp="1"/>
          </p:cNvSpPr>
          <p:nvPr>
            <p:ph type="body" idx="1"/>
          </p:nvPr>
        </p:nvSpPr>
        <p:spPr>
          <a:xfrm>
            <a:off x="152400" y="1066801"/>
            <a:ext cx="8839200" cy="5601533"/>
          </a:xfrm>
        </p:spPr>
        <p:txBody>
          <a:bodyPr/>
          <a:lstStyle/>
          <a:p>
            <a:r>
              <a:rPr lang="en-US" b="1" dirty="0" err="1" smtClean="0"/>
              <a:t>Sau</a:t>
            </a:r>
            <a:r>
              <a:rPr lang="en-US" b="1" dirty="0" smtClean="0"/>
              <a:t> </a:t>
            </a:r>
            <a:r>
              <a:rPr lang="en-US" b="1" dirty="0" err="1" smtClean="0"/>
              <a:t>tập</a:t>
            </a:r>
            <a:r>
              <a:rPr lang="en-US" b="1" dirty="0" smtClean="0"/>
              <a:t> </a:t>
            </a:r>
            <a:r>
              <a:rPr lang="en-US" b="1" dirty="0" err="1" smtClean="0"/>
              <a:t>huấn</a:t>
            </a:r>
            <a:r>
              <a:rPr lang="en-US" b="1" dirty="0" smtClean="0"/>
              <a:t> </a:t>
            </a:r>
            <a:r>
              <a:rPr lang="en-US" b="1" dirty="0" err="1" smtClean="0"/>
              <a:t>học</a:t>
            </a:r>
            <a:r>
              <a:rPr lang="en-US" b="1" dirty="0" smtClean="0"/>
              <a:t> </a:t>
            </a:r>
            <a:r>
              <a:rPr lang="en-US" b="1" dirty="0" err="1" smtClean="0"/>
              <a:t>viên</a:t>
            </a:r>
            <a:r>
              <a:rPr lang="en-US" b="1" dirty="0" smtClean="0"/>
              <a:t> </a:t>
            </a:r>
            <a:r>
              <a:rPr lang="en-US" b="1" dirty="0" err="1" smtClean="0"/>
              <a:t>nắm</a:t>
            </a:r>
            <a:r>
              <a:rPr lang="en-US" b="1" dirty="0" smtClean="0"/>
              <a:t> </a:t>
            </a:r>
            <a:r>
              <a:rPr lang="en-US" b="1" dirty="0" err="1" smtClean="0"/>
              <a:t>vững</a:t>
            </a:r>
            <a:r>
              <a:rPr lang="en-US" b="1" dirty="0" smtClean="0"/>
              <a:t> </a:t>
            </a:r>
            <a:r>
              <a:rPr lang="en-US" b="1" dirty="0" err="1" smtClean="0"/>
              <a:t>và</a:t>
            </a:r>
            <a:r>
              <a:rPr lang="en-US" b="1" dirty="0" smtClean="0"/>
              <a:t> </a:t>
            </a:r>
            <a:r>
              <a:rPr lang="en-US" b="1" dirty="0" err="1" smtClean="0"/>
              <a:t>thực</a:t>
            </a:r>
            <a:r>
              <a:rPr lang="en-US" b="1" dirty="0" smtClean="0"/>
              <a:t> </a:t>
            </a:r>
            <a:r>
              <a:rPr lang="en-US" b="1" dirty="0" err="1" smtClean="0"/>
              <a:t>hiện</a:t>
            </a:r>
            <a:r>
              <a:rPr lang="en-US" b="1" dirty="0" smtClean="0"/>
              <a:t> </a:t>
            </a:r>
            <a:r>
              <a:rPr lang="en-US" b="1" dirty="0" err="1" smtClean="0"/>
              <a:t>được</a:t>
            </a:r>
            <a:r>
              <a:rPr lang="en-US" b="1" dirty="0" smtClean="0"/>
              <a:t>:</a:t>
            </a:r>
          </a:p>
          <a:p>
            <a:pPr marL="514350" indent="-514350" algn="just">
              <a:buAutoNum type="arabicPeriod"/>
            </a:pPr>
            <a:r>
              <a:rPr lang="en-US" b="1" dirty="0" err="1" smtClean="0"/>
              <a:t>Những</a:t>
            </a:r>
            <a:r>
              <a:rPr lang="en-US" b="1" dirty="0" smtClean="0"/>
              <a:t> </a:t>
            </a:r>
            <a:r>
              <a:rPr lang="en-US" b="1" dirty="0" err="1" smtClean="0"/>
              <a:t>điểm</a:t>
            </a:r>
            <a:r>
              <a:rPr lang="en-US" b="1" dirty="0" smtClean="0"/>
              <a:t> </a:t>
            </a:r>
            <a:r>
              <a:rPr lang="en-US" b="1" dirty="0" err="1" smtClean="0"/>
              <a:t>kế</a:t>
            </a:r>
            <a:r>
              <a:rPr lang="en-US" b="1" dirty="0" smtClean="0"/>
              <a:t> </a:t>
            </a:r>
            <a:r>
              <a:rPr lang="en-US" b="1" dirty="0" err="1" smtClean="0"/>
              <a:t>thừa</a:t>
            </a:r>
            <a:r>
              <a:rPr lang="en-US" b="1" dirty="0" smtClean="0"/>
              <a:t> </a:t>
            </a:r>
            <a:r>
              <a:rPr lang="en-US" b="1" dirty="0" err="1" smtClean="0"/>
              <a:t>và</a:t>
            </a:r>
            <a:r>
              <a:rPr lang="en-US" b="1" dirty="0" smtClean="0"/>
              <a:t> </a:t>
            </a:r>
            <a:r>
              <a:rPr lang="en-US" b="1" dirty="0" err="1" smtClean="0"/>
              <a:t>những</a:t>
            </a:r>
            <a:r>
              <a:rPr lang="en-US" b="1" dirty="0" smtClean="0"/>
              <a:t> </a:t>
            </a:r>
            <a:r>
              <a:rPr lang="en-US" b="1" dirty="0" err="1" smtClean="0"/>
              <a:t>điểm</a:t>
            </a:r>
            <a:r>
              <a:rPr lang="en-US" b="1" dirty="0" smtClean="0"/>
              <a:t> </a:t>
            </a:r>
            <a:r>
              <a:rPr lang="en-US" b="1" dirty="0" err="1" smtClean="0"/>
              <a:t>mới</a:t>
            </a:r>
            <a:r>
              <a:rPr lang="en-US" b="1" dirty="0" smtClean="0"/>
              <a:t> </a:t>
            </a:r>
            <a:r>
              <a:rPr lang="en-US" b="1" dirty="0" err="1" smtClean="0"/>
              <a:t>cơ</a:t>
            </a:r>
            <a:r>
              <a:rPr lang="en-US" b="1" dirty="0" smtClean="0"/>
              <a:t> </a:t>
            </a:r>
            <a:r>
              <a:rPr lang="en-US" b="1" dirty="0" err="1" smtClean="0"/>
              <a:t>bản</a:t>
            </a:r>
            <a:r>
              <a:rPr lang="en-US" b="1" dirty="0" smtClean="0"/>
              <a:t> </a:t>
            </a:r>
            <a:r>
              <a:rPr lang="en-US" b="1" dirty="0" err="1" smtClean="0"/>
              <a:t>của</a:t>
            </a:r>
            <a:r>
              <a:rPr lang="en-US" b="1" dirty="0" smtClean="0"/>
              <a:t> </a:t>
            </a:r>
            <a:r>
              <a:rPr lang="en-US" b="1" dirty="0" err="1"/>
              <a:t>Thông</a:t>
            </a:r>
            <a:r>
              <a:rPr lang="en-US" b="1" dirty="0"/>
              <a:t> </a:t>
            </a:r>
            <a:r>
              <a:rPr lang="en-US" b="1" dirty="0" err="1"/>
              <a:t>tư</a:t>
            </a:r>
            <a:r>
              <a:rPr lang="en-US" b="1" dirty="0"/>
              <a:t> </a:t>
            </a:r>
            <a:r>
              <a:rPr lang="en-US" b="1" dirty="0" err="1"/>
              <a:t>số</a:t>
            </a:r>
            <a:r>
              <a:rPr lang="en-US" b="1" dirty="0"/>
              <a:t> </a:t>
            </a:r>
            <a:r>
              <a:rPr lang="en-US" b="1" dirty="0" smtClean="0"/>
              <a:t>27/2020/TT-BGDĐT so </a:t>
            </a:r>
            <a:r>
              <a:rPr lang="en-US" b="1" dirty="0" err="1" smtClean="0"/>
              <a:t>với</a:t>
            </a:r>
            <a:r>
              <a:rPr lang="en-US" b="1" dirty="0" smtClean="0"/>
              <a:t> </a:t>
            </a:r>
            <a:r>
              <a:rPr lang="en-US" b="1" dirty="0" err="1"/>
              <a:t>Thông</a:t>
            </a:r>
            <a:r>
              <a:rPr lang="en-US" b="1" dirty="0"/>
              <a:t> </a:t>
            </a:r>
            <a:r>
              <a:rPr lang="en-US" b="1" dirty="0" err="1"/>
              <a:t>tư</a:t>
            </a:r>
            <a:r>
              <a:rPr lang="en-US" b="1" dirty="0"/>
              <a:t> </a:t>
            </a:r>
            <a:r>
              <a:rPr lang="en-US" b="1" dirty="0" err="1"/>
              <a:t>số</a:t>
            </a:r>
            <a:r>
              <a:rPr lang="en-US" b="1" dirty="0"/>
              <a:t> 30/2014/TT-BGDĐT </a:t>
            </a:r>
            <a:r>
              <a:rPr lang="en-US" b="1" dirty="0" err="1"/>
              <a:t>và</a:t>
            </a:r>
            <a:r>
              <a:rPr lang="en-US" b="1" dirty="0"/>
              <a:t> </a:t>
            </a:r>
            <a:r>
              <a:rPr lang="en-US" b="1" dirty="0" err="1"/>
              <a:t>Thông</a:t>
            </a:r>
            <a:r>
              <a:rPr lang="en-US" b="1" dirty="0"/>
              <a:t> </a:t>
            </a:r>
            <a:r>
              <a:rPr lang="en-US" b="1" dirty="0" err="1"/>
              <a:t>tư</a:t>
            </a:r>
            <a:r>
              <a:rPr lang="en-US" b="1" dirty="0"/>
              <a:t> </a:t>
            </a:r>
            <a:r>
              <a:rPr lang="en-US" b="1" dirty="0" err="1"/>
              <a:t>số</a:t>
            </a:r>
            <a:r>
              <a:rPr lang="en-US" b="1" dirty="0"/>
              <a:t> 22/2016/TT-BGDĐT </a:t>
            </a:r>
            <a:r>
              <a:rPr lang="en-US" b="1" dirty="0" err="1"/>
              <a:t>những</a:t>
            </a:r>
            <a:r>
              <a:rPr lang="en-US" b="1" dirty="0"/>
              <a:t> </a:t>
            </a:r>
            <a:r>
              <a:rPr lang="en-US" b="1" dirty="0" err="1"/>
              <a:t>nội</a:t>
            </a:r>
            <a:r>
              <a:rPr lang="en-US" b="1" dirty="0"/>
              <a:t> dung </a:t>
            </a:r>
            <a:r>
              <a:rPr lang="en-US" b="1" dirty="0" err="1"/>
              <a:t>nào</a:t>
            </a:r>
            <a:r>
              <a:rPr lang="en-US" b="1" dirty="0" smtClean="0"/>
              <a:t>?</a:t>
            </a:r>
          </a:p>
          <a:p>
            <a:pPr marL="514350" indent="-514350" algn="just">
              <a:buAutoNum type="arabicPeriod"/>
            </a:pPr>
            <a:r>
              <a:rPr lang="en-US" b="1" dirty="0" err="1"/>
              <a:t>M</a:t>
            </a:r>
            <a:r>
              <a:rPr lang="en-US" b="1" dirty="0" err="1" smtClean="0"/>
              <a:t>ột</a:t>
            </a:r>
            <a:r>
              <a:rPr lang="en-US" b="1" dirty="0" smtClean="0"/>
              <a:t> </a:t>
            </a:r>
            <a:r>
              <a:rPr lang="en-US" b="1" dirty="0" err="1"/>
              <a:t>số</a:t>
            </a:r>
            <a:r>
              <a:rPr lang="en-US" b="1" dirty="0"/>
              <a:t> </a:t>
            </a:r>
            <a:r>
              <a:rPr lang="en-US" b="1" dirty="0" err="1"/>
              <a:t>phương</a:t>
            </a:r>
            <a:r>
              <a:rPr lang="en-US" b="1" dirty="0"/>
              <a:t> </a:t>
            </a:r>
            <a:r>
              <a:rPr lang="en-US" b="1" dirty="0" err="1"/>
              <a:t>pháp</a:t>
            </a:r>
            <a:r>
              <a:rPr lang="en-US" b="1" dirty="0"/>
              <a:t> </a:t>
            </a:r>
            <a:r>
              <a:rPr lang="en-US" b="1" dirty="0" err="1"/>
              <a:t>đánh</a:t>
            </a:r>
            <a:r>
              <a:rPr lang="en-US" b="1" dirty="0"/>
              <a:t> </a:t>
            </a:r>
            <a:r>
              <a:rPr lang="en-US" b="1" dirty="0" err="1"/>
              <a:t>giá</a:t>
            </a:r>
            <a:r>
              <a:rPr lang="en-US" b="1" dirty="0"/>
              <a:t> </a:t>
            </a:r>
            <a:r>
              <a:rPr lang="en-US" b="1" dirty="0" err="1"/>
              <a:t>thường</a:t>
            </a:r>
            <a:r>
              <a:rPr lang="en-US" b="1" dirty="0"/>
              <a:t> </a:t>
            </a:r>
            <a:r>
              <a:rPr lang="en-US" b="1" dirty="0" err="1"/>
              <a:t>được</a:t>
            </a:r>
            <a:r>
              <a:rPr lang="en-US" b="1" dirty="0"/>
              <a:t> </a:t>
            </a:r>
            <a:r>
              <a:rPr lang="en-US" b="1" dirty="0" err="1"/>
              <a:t>sử</a:t>
            </a:r>
            <a:r>
              <a:rPr lang="en-US" b="1" dirty="0"/>
              <a:t> </a:t>
            </a:r>
            <a:r>
              <a:rPr lang="en-US" b="1" dirty="0" err="1"/>
              <a:t>dụng</a:t>
            </a:r>
            <a:r>
              <a:rPr lang="en-US" b="1" dirty="0"/>
              <a:t> </a:t>
            </a:r>
            <a:r>
              <a:rPr lang="en-US" b="1" dirty="0" err="1"/>
              <a:t>trong</a:t>
            </a:r>
            <a:r>
              <a:rPr lang="en-US" b="1" dirty="0"/>
              <a:t> </a:t>
            </a:r>
            <a:r>
              <a:rPr lang="en-US" b="1" dirty="0" err="1"/>
              <a:t>quá</a:t>
            </a:r>
            <a:r>
              <a:rPr lang="en-US" b="1" dirty="0"/>
              <a:t> </a:t>
            </a:r>
            <a:r>
              <a:rPr lang="en-US" b="1" dirty="0" err="1"/>
              <a:t>trình</a:t>
            </a:r>
            <a:r>
              <a:rPr lang="en-US" b="1" dirty="0"/>
              <a:t> </a:t>
            </a:r>
            <a:r>
              <a:rPr lang="en-US" b="1" dirty="0" err="1"/>
              <a:t>đánh</a:t>
            </a:r>
            <a:r>
              <a:rPr lang="en-US" b="1" dirty="0"/>
              <a:t> </a:t>
            </a:r>
            <a:r>
              <a:rPr lang="en-US" b="1" dirty="0" err="1"/>
              <a:t>giá</a:t>
            </a:r>
            <a:r>
              <a:rPr lang="en-US" b="1" dirty="0"/>
              <a:t> </a:t>
            </a:r>
            <a:r>
              <a:rPr lang="en-US" b="1" dirty="0" err="1"/>
              <a:t>học</a:t>
            </a:r>
            <a:r>
              <a:rPr lang="en-US" b="1" dirty="0"/>
              <a:t> </a:t>
            </a:r>
            <a:r>
              <a:rPr lang="en-US" b="1" dirty="0" err="1"/>
              <a:t>sinh</a:t>
            </a:r>
            <a:r>
              <a:rPr lang="en-US" b="1" dirty="0"/>
              <a:t> </a:t>
            </a:r>
            <a:r>
              <a:rPr lang="en-US" b="1" dirty="0" err="1"/>
              <a:t>lớp</a:t>
            </a:r>
            <a:r>
              <a:rPr lang="en-US" b="1" dirty="0"/>
              <a:t> </a:t>
            </a:r>
            <a:r>
              <a:rPr lang="en-US" b="1" dirty="0" smtClean="0"/>
              <a:t>1</a:t>
            </a:r>
          </a:p>
          <a:p>
            <a:pPr marL="514350" indent="-514350" algn="just">
              <a:buFontTx/>
              <a:buAutoNum type="arabicPeriod"/>
            </a:pPr>
            <a:r>
              <a:rPr lang="en-US" b="1" dirty="0" err="1"/>
              <a:t>Đánh</a:t>
            </a:r>
            <a:r>
              <a:rPr lang="en-US" b="1" dirty="0"/>
              <a:t> </a:t>
            </a:r>
            <a:r>
              <a:rPr lang="en-US" b="1" dirty="0" err="1"/>
              <a:t>giá</a:t>
            </a:r>
            <a:r>
              <a:rPr lang="en-US" b="1" dirty="0"/>
              <a:t> </a:t>
            </a:r>
            <a:r>
              <a:rPr lang="en-US" b="1" dirty="0" err="1"/>
              <a:t>thường</a:t>
            </a:r>
            <a:r>
              <a:rPr lang="en-US" b="1" dirty="0"/>
              <a:t> </a:t>
            </a:r>
            <a:r>
              <a:rPr lang="en-US" b="1" dirty="0" err="1"/>
              <a:t>xuyên</a:t>
            </a:r>
            <a:r>
              <a:rPr lang="en-US" b="1" dirty="0"/>
              <a:t> </a:t>
            </a:r>
            <a:r>
              <a:rPr lang="en-US" b="1" dirty="0" err="1"/>
              <a:t>phẩm</a:t>
            </a:r>
            <a:r>
              <a:rPr lang="en-US" b="1" dirty="0"/>
              <a:t> </a:t>
            </a:r>
            <a:r>
              <a:rPr lang="en-US" b="1" dirty="0" err="1"/>
              <a:t>chất</a:t>
            </a:r>
            <a:r>
              <a:rPr lang="en-US" b="1" dirty="0"/>
              <a:t>, </a:t>
            </a:r>
            <a:r>
              <a:rPr lang="en-US" b="1" dirty="0" err="1"/>
              <a:t>năng</a:t>
            </a:r>
            <a:r>
              <a:rPr lang="en-US" b="1" dirty="0"/>
              <a:t> </a:t>
            </a:r>
            <a:r>
              <a:rPr lang="en-US" b="1" dirty="0" err="1"/>
              <a:t>lực</a:t>
            </a:r>
            <a:r>
              <a:rPr lang="en-US" b="1" dirty="0"/>
              <a:t> </a:t>
            </a:r>
            <a:r>
              <a:rPr lang="en-US" b="1" dirty="0" err="1"/>
              <a:t>học</a:t>
            </a:r>
            <a:r>
              <a:rPr lang="en-US" b="1" dirty="0"/>
              <a:t> </a:t>
            </a:r>
            <a:r>
              <a:rPr lang="en-US" b="1" dirty="0" err="1"/>
              <a:t>sinh</a:t>
            </a:r>
            <a:r>
              <a:rPr lang="en-US" b="1" dirty="0"/>
              <a:t> </a:t>
            </a:r>
            <a:r>
              <a:rPr lang="en-US" b="1" dirty="0" err="1"/>
              <a:t>như</a:t>
            </a:r>
            <a:r>
              <a:rPr lang="en-US" b="1" dirty="0"/>
              <a:t> </a:t>
            </a:r>
            <a:r>
              <a:rPr lang="en-US" b="1" dirty="0" err="1"/>
              <a:t>thế</a:t>
            </a:r>
            <a:r>
              <a:rPr lang="en-US" b="1" dirty="0"/>
              <a:t> </a:t>
            </a:r>
            <a:r>
              <a:rPr lang="en-US" b="1" dirty="0" err="1"/>
              <a:t>nào</a:t>
            </a:r>
            <a:r>
              <a:rPr lang="en-US" b="1" dirty="0" smtClean="0"/>
              <a:t>? </a:t>
            </a:r>
            <a:r>
              <a:rPr lang="en-US" b="1" dirty="0" err="1"/>
              <a:t>Những</a:t>
            </a:r>
            <a:r>
              <a:rPr lang="en-US" b="1" dirty="0"/>
              <a:t> </a:t>
            </a:r>
            <a:r>
              <a:rPr lang="en-US" b="1" dirty="0" err="1"/>
              <a:t>lưu</a:t>
            </a:r>
            <a:r>
              <a:rPr lang="en-US" b="1" dirty="0"/>
              <a:t> ý </a:t>
            </a:r>
            <a:r>
              <a:rPr lang="en-US" b="1" dirty="0" err="1"/>
              <a:t>về</a:t>
            </a:r>
            <a:r>
              <a:rPr lang="en-US" b="1" dirty="0"/>
              <a:t> </a:t>
            </a:r>
            <a:r>
              <a:rPr lang="en-US" b="1" dirty="0" err="1"/>
              <a:t>đánh</a:t>
            </a:r>
            <a:r>
              <a:rPr lang="en-US" b="1" dirty="0"/>
              <a:t> </a:t>
            </a:r>
            <a:r>
              <a:rPr lang="en-US" b="1" dirty="0" err="1"/>
              <a:t>giá</a:t>
            </a:r>
            <a:r>
              <a:rPr lang="en-US" b="1" dirty="0"/>
              <a:t> </a:t>
            </a:r>
            <a:r>
              <a:rPr lang="en-US" b="1" dirty="0" err="1"/>
              <a:t>thường</a:t>
            </a:r>
            <a:r>
              <a:rPr lang="en-US" b="1" dirty="0"/>
              <a:t> </a:t>
            </a:r>
            <a:r>
              <a:rPr lang="en-US" b="1" dirty="0" err="1"/>
              <a:t>xuyên</a:t>
            </a:r>
            <a:r>
              <a:rPr lang="en-US" b="1" dirty="0"/>
              <a:t> </a:t>
            </a:r>
            <a:r>
              <a:rPr lang="en-US" b="1" dirty="0" err="1"/>
              <a:t>trong</a:t>
            </a:r>
            <a:r>
              <a:rPr lang="en-US" b="1" dirty="0"/>
              <a:t> </a:t>
            </a:r>
            <a:r>
              <a:rPr lang="en-US" b="1" dirty="0" err="1"/>
              <a:t>quá</a:t>
            </a:r>
            <a:r>
              <a:rPr lang="en-US" b="1" dirty="0"/>
              <a:t> </a:t>
            </a:r>
            <a:r>
              <a:rPr lang="en-US" b="1" dirty="0" err="1"/>
              <a:t>trình</a:t>
            </a:r>
            <a:r>
              <a:rPr lang="en-US" b="1" dirty="0"/>
              <a:t> </a:t>
            </a:r>
            <a:r>
              <a:rPr lang="en-US" b="1" dirty="0" err="1"/>
              <a:t>học</a:t>
            </a:r>
            <a:r>
              <a:rPr lang="en-US" b="1" dirty="0"/>
              <a:t> </a:t>
            </a:r>
            <a:r>
              <a:rPr lang="en-US" b="1" dirty="0" err="1"/>
              <a:t>tập</a:t>
            </a:r>
            <a:r>
              <a:rPr lang="en-US" b="1" dirty="0"/>
              <a:t>, </a:t>
            </a:r>
            <a:r>
              <a:rPr lang="en-US" b="1" dirty="0" err="1"/>
              <a:t>rèn</a:t>
            </a:r>
            <a:r>
              <a:rPr lang="en-US" b="1" dirty="0"/>
              <a:t> </a:t>
            </a:r>
            <a:r>
              <a:rPr lang="en-US" b="1" dirty="0" err="1"/>
              <a:t>luyện</a:t>
            </a:r>
            <a:r>
              <a:rPr lang="en-US" b="1" dirty="0"/>
              <a:t> </a:t>
            </a:r>
            <a:r>
              <a:rPr lang="en-US" b="1" dirty="0" err="1"/>
              <a:t>của</a:t>
            </a:r>
            <a:r>
              <a:rPr lang="en-US" b="1" dirty="0"/>
              <a:t> </a:t>
            </a:r>
            <a:r>
              <a:rPr lang="en-US" b="1" dirty="0" err="1"/>
              <a:t>học</a:t>
            </a:r>
            <a:r>
              <a:rPr lang="en-US" b="1" dirty="0"/>
              <a:t> </a:t>
            </a:r>
            <a:r>
              <a:rPr lang="en-US" b="1" dirty="0" err="1" smtClean="0"/>
              <a:t>sinh</a:t>
            </a:r>
            <a:r>
              <a:rPr lang="en-US" b="1" dirty="0" smtClean="0"/>
              <a:t>.</a:t>
            </a:r>
          </a:p>
          <a:p>
            <a:pPr algn="just"/>
            <a:endParaRPr lang="en-US" b="1" dirty="0"/>
          </a:p>
          <a:p>
            <a:pPr marL="514350" indent="-514350" algn="just">
              <a:buAutoNum type="arabicPeriod"/>
            </a:pPr>
            <a:endParaRPr lang="en-US" b="1" dirty="0"/>
          </a:p>
          <a:p>
            <a:endParaRPr lang="en-US" dirty="0"/>
          </a:p>
        </p:txBody>
      </p:sp>
    </p:spTree>
    <p:extLst>
      <p:ext uri="{BB962C8B-B14F-4D97-AF65-F5344CB8AC3E}">
        <p14:creationId xmlns:p14="http://schemas.microsoft.com/office/powerpoint/2010/main" val="299802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846659"/>
          </a:xfrm>
        </p:spPr>
        <p:txBody>
          <a:bodyPr/>
          <a:lstStyle/>
          <a:p>
            <a:pPr algn="ctr"/>
            <a:r>
              <a:rPr lang="en-US" dirty="0" err="1">
                <a:solidFill>
                  <a:srgbClr val="FFFF00"/>
                </a:solidFill>
              </a:rPr>
              <a:t>Hoạt</a:t>
            </a:r>
            <a:r>
              <a:rPr lang="en-US" dirty="0">
                <a:solidFill>
                  <a:srgbClr val="FFFF00"/>
                </a:solidFill>
              </a:rPr>
              <a:t> </a:t>
            </a:r>
            <a:r>
              <a:rPr lang="en-US" dirty="0" err="1">
                <a:solidFill>
                  <a:srgbClr val="FFFF00"/>
                </a:solidFill>
              </a:rPr>
              <a:t>động</a:t>
            </a:r>
            <a:r>
              <a:rPr lang="en-US" dirty="0">
                <a:solidFill>
                  <a:srgbClr val="FFFF00"/>
                </a:solidFill>
              </a:rPr>
              <a:t> </a:t>
            </a:r>
            <a:r>
              <a:rPr lang="en-US" dirty="0" smtClean="0">
                <a:solidFill>
                  <a:srgbClr val="FFFF00"/>
                </a:solidFill>
              </a:rPr>
              <a:t>7</a:t>
            </a:r>
            <a:r>
              <a:rPr lang="en-US" b="1" dirty="0" smtClean="0"/>
              <a:t/>
            </a:r>
            <a:br>
              <a:rPr lang="en-US" b="1" dirty="0" smtClean="0"/>
            </a:br>
            <a:r>
              <a:rPr lang="en-US" dirty="0" err="1" smtClean="0"/>
              <a:t>Đánh</a:t>
            </a:r>
            <a:r>
              <a:rPr lang="en-US" dirty="0" smtClean="0"/>
              <a:t> </a:t>
            </a:r>
            <a:r>
              <a:rPr lang="en-US" dirty="0" err="1"/>
              <a:t>giá</a:t>
            </a:r>
            <a:r>
              <a:rPr lang="en-US" dirty="0"/>
              <a:t> </a:t>
            </a:r>
            <a:r>
              <a:rPr lang="en-US" dirty="0" err="1"/>
              <a:t>học</a:t>
            </a:r>
            <a:r>
              <a:rPr lang="en-US" dirty="0"/>
              <a:t> </a:t>
            </a:r>
            <a:r>
              <a:rPr lang="en-US" dirty="0" err="1"/>
              <a:t>sinh</a:t>
            </a:r>
            <a:r>
              <a:rPr lang="en-US" dirty="0"/>
              <a:t> </a:t>
            </a:r>
            <a:r>
              <a:rPr lang="en-US" dirty="0" err="1"/>
              <a:t>tiểu</a:t>
            </a:r>
            <a:r>
              <a:rPr lang="en-US" dirty="0"/>
              <a:t> </a:t>
            </a:r>
            <a:r>
              <a:rPr lang="en-US" dirty="0" err="1"/>
              <a:t>học</a:t>
            </a:r>
            <a:r>
              <a:rPr lang="en-US" dirty="0"/>
              <a:t> </a:t>
            </a:r>
            <a:r>
              <a:rPr lang="en-US" dirty="0" err="1"/>
              <a:t>môn</a:t>
            </a:r>
            <a:r>
              <a:rPr lang="en-US" dirty="0"/>
              <a:t> </a:t>
            </a:r>
            <a:r>
              <a:rPr lang="en-US" dirty="0" err="1"/>
              <a:t>Tiếng</a:t>
            </a:r>
            <a:r>
              <a:rPr lang="en-US" dirty="0"/>
              <a:t> </a:t>
            </a:r>
            <a:r>
              <a:rPr lang="en-US" dirty="0" err="1"/>
              <a:t>Việt</a:t>
            </a:r>
            <a:r>
              <a:rPr lang="en-US" dirty="0"/>
              <a:t> </a:t>
            </a:r>
            <a:r>
              <a:rPr lang="en-US" dirty="0" err="1"/>
              <a:t>lớp</a:t>
            </a:r>
            <a:r>
              <a:rPr lang="en-US" dirty="0"/>
              <a:t> 1 </a:t>
            </a:r>
            <a:r>
              <a:rPr lang="en-US" dirty="0" err="1"/>
              <a:t>như</a:t>
            </a:r>
            <a:r>
              <a:rPr lang="en-US" dirty="0"/>
              <a:t> </a:t>
            </a:r>
            <a:r>
              <a:rPr lang="en-US" dirty="0" err="1"/>
              <a:t>thế</a:t>
            </a:r>
            <a:r>
              <a:rPr lang="en-US" dirty="0"/>
              <a:t> </a:t>
            </a:r>
            <a:r>
              <a:rPr lang="en-US" dirty="0" err="1"/>
              <a:t>nào</a:t>
            </a:r>
            <a:r>
              <a:rPr lang="en-US" dirty="0"/>
              <a:t>?</a:t>
            </a:r>
          </a:p>
        </p:txBody>
      </p:sp>
      <p:sp>
        <p:nvSpPr>
          <p:cNvPr id="3" name="Text Placeholder 2"/>
          <p:cNvSpPr>
            <a:spLocks noGrp="1"/>
          </p:cNvSpPr>
          <p:nvPr>
            <p:ph type="body" idx="1"/>
          </p:nvPr>
        </p:nvSpPr>
        <p:spPr>
          <a:xfrm>
            <a:off x="457200" y="2133600"/>
            <a:ext cx="8075930" cy="2277547"/>
          </a:xfrm>
        </p:spPr>
        <p:txBody>
          <a:bodyPr/>
          <a:lstStyle/>
          <a:p>
            <a:r>
              <a:rPr lang="en-US" dirty="0" err="1" smtClean="0"/>
              <a:t>Học</a:t>
            </a:r>
            <a:r>
              <a:rPr lang="en-US" dirty="0" smtClean="0"/>
              <a:t> </a:t>
            </a:r>
            <a:r>
              <a:rPr lang="en-US" dirty="0" err="1" smtClean="0"/>
              <a:t>viên</a:t>
            </a:r>
            <a:r>
              <a:rPr lang="en-US" dirty="0" smtClean="0"/>
              <a:t> </a:t>
            </a:r>
            <a:r>
              <a:rPr lang="en-US" dirty="0" err="1" smtClean="0"/>
              <a:t>làm</a:t>
            </a:r>
            <a:r>
              <a:rPr lang="en-US" dirty="0" smtClean="0"/>
              <a:t> </a:t>
            </a:r>
            <a:r>
              <a:rPr lang="en-US" dirty="0" err="1" smtClean="0"/>
              <a:t>việc</a:t>
            </a:r>
            <a:r>
              <a:rPr lang="en-US" dirty="0" smtClean="0"/>
              <a:t> </a:t>
            </a:r>
            <a:r>
              <a:rPr lang="en-US" dirty="0" err="1" smtClean="0"/>
              <a:t>theo</a:t>
            </a:r>
            <a:r>
              <a:rPr lang="en-US" dirty="0" smtClean="0"/>
              <a:t> </a:t>
            </a:r>
            <a:r>
              <a:rPr lang="en-US" dirty="0" err="1" smtClean="0"/>
              <a:t>nhóm</a:t>
            </a:r>
            <a:r>
              <a:rPr lang="en-US" dirty="0" smtClean="0"/>
              <a:t> 7-10 </a:t>
            </a:r>
            <a:r>
              <a:rPr lang="en-US" dirty="0" err="1" smtClean="0"/>
              <a:t>phút</a:t>
            </a:r>
            <a:r>
              <a:rPr lang="en-US" dirty="0" smtClean="0"/>
              <a:t> </a:t>
            </a:r>
            <a:r>
              <a:rPr lang="en-US" dirty="0" err="1" smtClean="0"/>
              <a:t>sau</a:t>
            </a:r>
            <a:r>
              <a:rPr lang="en-US" dirty="0" smtClean="0"/>
              <a:t> </a:t>
            </a:r>
            <a:r>
              <a:rPr lang="en-US" dirty="0" err="1" smtClean="0"/>
              <a:t>đó</a:t>
            </a:r>
            <a:r>
              <a:rPr lang="en-US" dirty="0" smtClean="0"/>
              <a:t> </a:t>
            </a:r>
            <a:r>
              <a:rPr lang="en-US" dirty="0" err="1" smtClean="0"/>
              <a:t>đại</a:t>
            </a:r>
            <a:r>
              <a:rPr lang="en-US" dirty="0" smtClean="0"/>
              <a:t> </a:t>
            </a:r>
            <a:r>
              <a:rPr lang="en-US" dirty="0" err="1" smtClean="0"/>
              <a:t>diện</a:t>
            </a:r>
            <a:r>
              <a:rPr lang="en-US" dirty="0" smtClean="0"/>
              <a:t> </a:t>
            </a:r>
            <a:r>
              <a:rPr lang="en-US" dirty="0" err="1" smtClean="0"/>
              <a:t>các</a:t>
            </a:r>
            <a:r>
              <a:rPr lang="en-US" dirty="0" smtClean="0"/>
              <a:t> </a:t>
            </a:r>
            <a:r>
              <a:rPr lang="en-US" dirty="0" err="1" smtClean="0"/>
              <a:t>nhóm</a:t>
            </a:r>
            <a:r>
              <a:rPr lang="en-US" dirty="0" smtClean="0"/>
              <a:t> </a:t>
            </a:r>
            <a:r>
              <a:rPr lang="en-US" dirty="0" err="1" smtClean="0"/>
              <a:t>trình</a:t>
            </a:r>
            <a:r>
              <a:rPr lang="en-US" dirty="0" smtClean="0"/>
              <a:t> </a:t>
            </a:r>
            <a:r>
              <a:rPr lang="en-US" dirty="0" err="1" smtClean="0"/>
              <a:t>bày</a:t>
            </a:r>
            <a:r>
              <a:rPr lang="en-US" dirty="0" smtClean="0"/>
              <a:t> </a:t>
            </a:r>
            <a:r>
              <a:rPr lang="en-US" dirty="0" err="1" smtClean="0"/>
              <a:t>trước</a:t>
            </a:r>
            <a:r>
              <a:rPr lang="en-US" dirty="0" smtClean="0"/>
              <a:t> </a:t>
            </a:r>
            <a:r>
              <a:rPr lang="en-US" dirty="0" err="1" smtClean="0"/>
              <a:t>lớp</a:t>
            </a:r>
            <a:r>
              <a:rPr lang="en-US" dirty="0" smtClean="0"/>
              <a:t>.</a:t>
            </a:r>
          </a:p>
          <a:p>
            <a:endParaRPr lang="en-US" dirty="0" smtClean="0"/>
          </a:p>
          <a:p>
            <a:pPr algn="ctr"/>
            <a:r>
              <a:rPr lang="en-US" sz="3600" b="1" dirty="0" smtClean="0">
                <a:solidFill>
                  <a:schemeClr val="bg1"/>
                </a:solidFill>
              </a:rPr>
              <a:t>( </a:t>
            </a:r>
            <a:r>
              <a:rPr lang="en-US" sz="3600" b="1" dirty="0" err="1" smtClean="0">
                <a:solidFill>
                  <a:schemeClr val="bg1"/>
                </a:solidFill>
              </a:rPr>
              <a:t>Nội</a:t>
            </a:r>
            <a:r>
              <a:rPr lang="en-US" sz="3600" b="1" dirty="0" smtClean="0">
                <a:solidFill>
                  <a:schemeClr val="bg1"/>
                </a:solidFill>
              </a:rPr>
              <a:t> dung </a:t>
            </a:r>
            <a:r>
              <a:rPr lang="en-US" sz="3600" b="1" dirty="0" err="1" smtClean="0">
                <a:solidFill>
                  <a:schemeClr val="bg1"/>
                </a:solidFill>
              </a:rPr>
              <a:t>đánh</a:t>
            </a:r>
            <a:r>
              <a:rPr lang="en-US" sz="3600" b="1" dirty="0" smtClean="0">
                <a:solidFill>
                  <a:schemeClr val="bg1"/>
                </a:solidFill>
              </a:rPr>
              <a:t> </a:t>
            </a:r>
            <a:r>
              <a:rPr lang="en-US" sz="3600" b="1" dirty="0" err="1" smtClean="0">
                <a:solidFill>
                  <a:schemeClr val="bg1"/>
                </a:solidFill>
              </a:rPr>
              <a:t>giá</a:t>
            </a:r>
            <a:r>
              <a:rPr lang="en-US" sz="3600" b="1" dirty="0" smtClean="0">
                <a:solidFill>
                  <a:schemeClr val="bg1"/>
                </a:solidFill>
              </a:rPr>
              <a:t> </a:t>
            </a:r>
            <a:r>
              <a:rPr lang="en-US" sz="3600" b="1" dirty="0" err="1" smtClean="0">
                <a:solidFill>
                  <a:schemeClr val="bg1"/>
                </a:solidFill>
              </a:rPr>
              <a:t>môn</a:t>
            </a:r>
            <a:r>
              <a:rPr lang="en-US" sz="3600" b="1" dirty="0" smtClean="0">
                <a:solidFill>
                  <a:schemeClr val="bg1"/>
                </a:solidFill>
              </a:rPr>
              <a:t> </a:t>
            </a:r>
            <a:r>
              <a:rPr lang="en-US" sz="3600" b="1" dirty="0" err="1" smtClean="0">
                <a:solidFill>
                  <a:schemeClr val="bg1"/>
                </a:solidFill>
              </a:rPr>
              <a:t>Tiếng</a:t>
            </a:r>
            <a:r>
              <a:rPr lang="en-US" sz="3600" b="1" dirty="0" smtClean="0">
                <a:solidFill>
                  <a:schemeClr val="bg1"/>
                </a:solidFill>
              </a:rPr>
              <a:t> </a:t>
            </a:r>
            <a:r>
              <a:rPr lang="en-US" sz="3600" b="1" dirty="0" err="1" smtClean="0">
                <a:solidFill>
                  <a:schemeClr val="bg1"/>
                </a:solidFill>
              </a:rPr>
              <a:t>Việt</a:t>
            </a:r>
            <a:r>
              <a:rPr lang="en-US" sz="3600" b="1" dirty="0" smtClean="0">
                <a:solidFill>
                  <a:schemeClr val="bg1"/>
                </a:solidFill>
              </a:rPr>
              <a:t> ?)</a:t>
            </a:r>
          </a:p>
          <a:p>
            <a:endParaRPr lang="en-US" dirty="0"/>
          </a:p>
        </p:txBody>
      </p:sp>
    </p:spTree>
    <p:extLst>
      <p:ext uri="{BB962C8B-B14F-4D97-AF65-F5344CB8AC3E}">
        <p14:creationId xmlns:p14="http://schemas.microsoft.com/office/powerpoint/2010/main" val="75549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5"/>
          <p:cNvSpPr txBox="1">
            <a:spLocks noChangeArrowheads="1"/>
          </p:cNvSpPr>
          <p:nvPr/>
        </p:nvSpPr>
        <p:spPr bwMode="auto">
          <a:xfrm>
            <a:off x="419100" y="177801"/>
            <a:ext cx="8686800" cy="400110"/>
          </a:xfrm>
          <a:prstGeom prst="rect">
            <a:avLst/>
          </a:prstGeom>
          <a:noFill/>
          <a:ln w="9525">
            <a:noFill/>
            <a:miter lim="800000"/>
            <a:headEnd/>
            <a:tailEnd/>
          </a:ln>
        </p:spPr>
        <p:txBody>
          <a:bodyPr>
            <a:spAutoFit/>
          </a:bodyPr>
          <a:lstStyle/>
          <a:p>
            <a:pPr algn="ctr" eaLnBrk="0" hangingPunct="0"/>
            <a:r>
              <a:rPr lang="en-US" altLang="en-US" sz="2000" b="1" dirty="0" smtClean="0">
                <a:solidFill>
                  <a:schemeClr val="bg1"/>
                </a:solidFill>
                <a:latin typeface="Times New Roman" pitchFamily="18" charset="0"/>
                <a:cs typeface="Times New Roman" pitchFamily="18" charset="0"/>
              </a:rPr>
              <a:t> ĐÁNH GIÁ THƯỜNG XUYÊN MÔN TIẾNG VIỆT</a:t>
            </a:r>
            <a:endParaRPr lang="en-US" altLang="en-US" sz="2400" b="1" dirty="0">
              <a:solidFill>
                <a:schemeClr val="bg1"/>
              </a:solidFill>
              <a:latin typeface="Times New Roman" pitchFamily="18" charset="0"/>
              <a:cs typeface="Times New Roman" pitchFamily="18" charset="0"/>
            </a:endParaRPr>
          </a:p>
        </p:txBody>
      </p:sp>
      <p:sp>
        <p:nvSpPr>
          <p:cNvPr id="18435" name="Line 58"/>
          <p:cNvSpPr>
            <a:spLocks noChangeShapeType="1"/>
          </p:cNvSpPr>
          <p:nvPr/>
        </p:nvSpPr>
        <p:spPr bwMode="auto">
          <a:xfrm>
            <a:off x="1524000" y="732367"/>
            <a:ext cx="6477000" cy="0"/>
          </a:xfrm>
          <a:prstGeom prst="line">
            <a:avLst/>
          </a:prstGeom>
          <a:noFill/>
          <a:ln w="57150" cmpd="thinThick">
            <a:solidFill>
              <a:srgbClr val="0000FF"/>
            </a:solidFill>
            <a:round/>
            <a:headEnd/>
            <a:tailEnd/>
          </a:ln>
        </p:spPr>
        <p:txBody>
          <a:bodyPr/>
          <a:lstStyle/>
          <a:p>
            <a:endParaRPr lang="en-US"/>
          </a:p>
        </p:txBody>
      </p:sp>
      <p:cxnSp>
        <p:nvCxnSpPr>
          <p:cNvPr id="21" name="Straight Arrow Connector 20"/>
          <p:cNvCxnSpPr>
            <a:endCxn id="24" idx="1"/>
          </p:cNvCxnSpPr>
          <p:nvPr/>
        </p:nvCxnSpPr>
        <p:spPr>
          <a:xfrm flipV="1">
            <a:off x="3251200" y="1165226"/>
            <a:ext cx="784225" cy="954026"/>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25" idx="1"/>
          </p:cNvCxnSpPr>
          <p:nvPr/>
        </p:nvCxnSpPr>
        <p:spPr>
          <a:xfrm flipV="1">
            <a:off x="3214566" y="1725614"/>
            <a:ext cx="801808" cy="39363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035425" y="958851"/>
            <a:ext cx="4346574" cy="412749"/>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smtClean="0">
                <a:solidFill>
                  <a:schemeClr val="bg1"/>
                </a:solidFill>
              </a:rPr>
              <a:t> </a:t>
            </a:r>
          </a:p>
          <a:p>
            <a:pPr>
              <a:defRPr/>
            </a:pPr>
            <a:endParaRPr lang="en-US" sz="2000" b="1" dirty="0" smtClean="0">
              <a:solidFill>
                <a:schemeClr val="bg1"/>
              </a:solidFill>
              <a:latin typeface="Times New Roman" charset="0"/>
              <a:ea typeface="Times New Roman" charset="0"/>
              <a:cs typeface="Times New Roman" charset="0"/>
            </a:endParaRPr>
          </a:p>
          <a:p>
            <a:pPr>
              <a:defRPr/>
            </a:pPr>
            <a:r>
              <a:rPr lang="en-US" sz="2000" b="1" dirty="0" smtClean="0">
                <a:solidFill>
                  <a:schemeClr val="bg1"/>
                </a:solidFill>
                <a:latin typeface="Times New Roman" charset="0"/>
                <a:ea typeface="Times New Roman" charset="0"/>
                <a:cs typeface="Times New Roman" charset="0"/>
              </a:rPr>
              <a:t>1. KĨ THUẬT ĐỌC</a:t>
            </a:r>
            <a:endParaRPr lang="en-US" sz="2000" b="1" dirty="0">
              <a:solidFill>
                <a:schemeClr val="bg1"/>
              </a:solidFill>
              <a:latin typeface="Times New Roman" charset="0"/>
              <a:ea typeface="Times New Roman" charset="0"/>
              <a:cs typeface="Times New Roman" charset="0"/>
            </a:endParaRPr>
          </a:p>
          <a:p>
            <a:pPr>
              <a:defRPr/>
            </a:pPr>
            <a:endParaRPr lang="x-none" sz="2000" b="1">
              <a:solidFill>
                <a:schemeClr val="bg1"/>
              </a:solidFill>
            </a:endParaRPr>
          </a:p>
          <a:p>
            <a:pPr>
              <a:defRPr/>
            </a:pPr>
            <a:endParaRPr lang="en-US" sz="2000" dirty="0">
              <a:solidFill>
                <a:schemeClr val="bg1"/>
              </a:solidFill>
              <a:latin typeface="Times New Roman" pitchFamily="18" charset="0"/>
            </a:endParaRPr>
          </a:p>
        </p:txBody>
      </p:sp>
      <p:sp>
        <p:nvSpPr>
          <p:cNvPr id="25" name="Rectangle 24"/>
          <p:cNvSpPr/>
          <p:nvPr/>
        </p:nvSpPr>
        <p:spPr>
          <a:xfrm>
            <a:off x="4016374" y="1594401"/>
            <a:ext cx="4365625" cy="262426"/>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2000" b="1" dirty="0" smtClean="0">
              <a:solidFill>
                <a:schemeClr val="bg1"/>
              </a:solidFill>
            </a:endParaRPr>
          </a:p>
          <a:p>
            <a:pPr>
              <a:defRPr/>
            </a:pPr>
            <a:r>
              <a:rPr lang="en-US" sz="2000" b="1" dirty="0" smtClean="0">
                <a:solidFill>
                  <a:schemeClr val="bg1"/>
                </a:solidFill>
              </a:rPr>
              <a:t>2. ĐỌC HIỂU</a:t>
            </a:r>
            <a:endParaRPr lang="x-none" sz="2000" b="1">
              <a:solidFill>
                <a:schemeClr val="bg1"/>
              </a:solidFill>
            </a:endParaRPr>
          </a:p>
          <a:p>
            <a:pPr>
              <a:defRPr/>
            </a:pPr>
            <a:endParaRPr lang="en-US" sz="2000" dirty="0">
              <a:solidFill>
                <a:srgbClr val="0000CC"/>
              </a:solidFill>
              <a:latin typeface="Times New Roman" pitchFamily="18" charset="0"/>
            </a:endParaRPr>
          </a:p>
        </p:txBody>
      </p:sp>
      <p:cxnSp>
        <p:nvCxnSpPr>
          <p:cNvPr id="36" name="Straight Arrow Connector 35"/>
          <p:cNvCxnSpPr>
            <a:endCxn id="37" idx="1"/>
          </p:cNvCxnSpPr>
          <p:nvPr/>
        </p:nvCxnSpPr>
        <p:spPr>
          <a:xfrm>
            <a:off x="3205041" y="2059783"/>
            <a:ext cx="801809" cy="452437"/>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4006850" y="2059783"/>
            <a:ext cx="4375150" cy="904873"/>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b="1" dirty="0" smtClean="0">
              <a:solidFill>
                <a:schemeClr val="tx1"/>
              </a:solidFill>
            </a:endParaRPr>
          </a:p>
          <a:p>
            <a:r>
              <a:rPr lang="en-US" sz="2000" b="1" dirty="0" smtClean="0">
                <a:solidFill>
                  <a:schemeClr val="bg1"/>
                </a:solidFill>
              </a:rPr>
              <a:t>3. ĐỌC MỞ RỘNG, HỌC THUỘC MỘT SỐ  ĐOẠN THƠ THEO YÊU CẦU CỦA CHƯƠNG TRÌNH.</a:t>
            </a:r>
            <a:endParaRPr lang="x-none" sz="2000" b="1">
              <a:solidFill>
                <a:schemeClr val="bg1"/>
              </a:solidFill>
            </a:endParaRPr>
          </a:p>
          <a:p>
            <a:pPr>
              <a:defRPr/>
            </a:pPr>
            <a:endParaRPr lang="en-US" dirty="0"/>
          </a:p>
        </p:txBody>
      </p:sp>
      <p:sp>
        <p:nvSpPr>
          <p:cNvPr id="47" name="Oval 46"/>
          <p:cNvSpPr/>
          <p:nvPr/>
        </p:nvSpPr>
        <p:spPr>
          <a:xfrm>
            <a:off x="1094150" y="994195"/>
            <a:ext cx="2184400" cy="174424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rgbClr val="FF0000"/>
                </a:solidFill>
                <a:latin typeface="Times New Roman" pitchFamily="18" charset="0"/>
                <a:cs typeface="Times New Roman" pitchFamily="18" charset="0"/>
              </a:rPr>
              <a:t>A. ĐÁNH GIÁ HOẠT ĐỘNG ĐỌC</a:t>
            </a:r>
            <a:endParaRPr lang="en-US" sz="2000" b="1" dirty="0">
              <a:solidFill>
                <a:srgbClr val="FF0000"/>
              </a:solidFill>
              <a:latin typeface="Times New Roman" pitchFamily="18" charset="0"/>
              <a:cs typeface="Times New Roman" pitchFamily="18" charset="0"/>
            </a:endParaRPr>
          </a:p>
        </p:txBody>
      </p:sp>
      <p:sp>
        <p:nvSpPr>
          <p:cNvPr id="48" name="Oval 47"/>
          <p:cNvSpPr/>
          <p:nvPr/>
        </p:nvSpPr>
        <p:spPr>
          <a:xfrm>
            <a:off x="1113200" y="3090970"/>
            <a:ext cx="2184400" cy="155723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rgbClr val="FF0000"/>
                </a:solidFill>
                <a:latin typeface="Times New Roman" pitchFamily="18" charset="0"/>
                <a:cs typeface="Times New Roman" pitchFamily="18" charset="0"/>
              </a:rPr>
              <a:t>B. ĐÁNH GIÁ HOẠT ĐỘNG VIẾT</a:t>
            </a:r>
            <a:endParaRPr lang="en-US" sz="2000" b="1" dirty="0">
              <a:solidFill>
                <a:srgbClr val="FF0000"/>
              </a:solidFill>
              <a:latin typeface="Times New Roman" pitchFamily="18" charset="0"/>
              <a:cs typeface="Times New Roman" pitchFamily="18" charset="0"/>
            </a:endParaRPr>
          </a:p>
        </p:txBody>
      </p:sp>
      <p:sp>
        <p:nvSpPr>
          <p:cNvPr id="54" name="Rectangle 53"/>
          <p:cNvSpPr/>
          <p:nvPr/>
        </p:nvSpPr>
        <p:spPr>
          <a:xfrm>
            <a:off x="3997324" y="3902445"/>
            <a:ext cx="4422775" cy="914400"/>
          </a:xfrm>
          <a:prstGeom prst="rect">
            <a:avLst/>
          </a:prstGeom>
          <a:no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b="1" dirty="0" smtClean="0">
              <a:solidFill>
                <a:schemeClr val="tx1"/>
              </a:solidFill>
            </a:endParaRPr>
          </a:p>
          <a:p>
            <a:r>
              <a:rPr lang="en-US" sz="2000" b="1" dirty="0" smtClean="0">
                <a:solidFill>
                  <a:schemeClr val="bg1"/>
                </a:solidFill>
              </a:rPr>
              <a:t>2. VIẾT 1, 2 CÂU THỂ HIỆN Ý TƯỞNG CÓ SỰ HỖ TRỢ CỦA HÌNH ẢNH,  CÂU HỎI, LỜI GỢI Ý.</a:t>
            </a:r>
            <a:endParaRPr lang="x-none" sz="2000" b="1">
              <a:solidFill>
                <a:schemeClr val="bg1"/>
              </a:solidFill>
            </a:endParaRPr>
          </a:p>
          <a:p>
            <a:pPr>
              <a:defRPr/>
            </a:pPr>
            <a:endParaRPr lang="en-US" dirty="0"/>
          </a:p>
        </p:txBody>
      </p:sp>
      <p:sp>
        <p:nvSpPr>
          <p:cNvPr id="60" name="Rectangle 59"/>
          <p:cNvSpPr/>
          <p:nvPr/>
        </p:nvSpPr>
        <p:spPr>
          <a:xfrm>
            <a:off x="3987800" y="3134094"/>
            <a:ext cx="4451350" cy="589811"/>
          </a:xfrm>
          <a:prstGeom prst="rect">
            <a:avLst/>
          </a:prstGeom>
          <a:no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b="1" dirty="0" smtClean="0">
              <a:solidFill>
                <a:schemeClr val="tx1"/>
              </a:solidFill>
            </a:endParaRPr>
          </a:p>
          <a:p>
            <a:r>
              <a:rPr lang="en-US" sz="2000" b="1" dirty="0" smtClean="0">
                <a:solidFill>
                  <a:schemeClr val="bg1"/>
                </a:solidFill>
              </a:rPr>
              <a:t>1. VIẾT ĐÚNG CHỮ CÁI, TỪ, CÂU, ĐOẠN.</a:t>
            </a:r>
            <a:endParaRPr lang="x-none" sz="2000" b="1">
              <a:solidFill>
                <a:schemeClr val="bg1"/>
              </a:solidFill>
            </a:endParaRPr>
          </a:p>
          <a:p>
            <a:pPr>
              <a:defRPr/>
            </a:pPr>
            <a:endParaRPr lang="en-US" dirty="0"/>
          </a:p>
        </p:txBody>
      </p:sp>
      <p:cxnSp>
        <p:nvCxnSpPr>
          <p:cNvPr id="61" name="Straight Arrow Connector 60"/>
          <p:cNvCxnSpPr>
            <a:stCxn id="48" idx="6"/>
            <a:endCxn id="54" idx="1"/>
          </p:cNvCxnSpPr>
          <p:nvPr/>
        </p:nvCxnSpPr>
        <p:spPr>
          <a:xfrm>
            <a:off x="3297600" y="3869585"/>
            <a:ext cx="699724" cy="49006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8" idx="6"/>
          </p:cNvCxnSpPr>
          <p:nvPr/>
        </p:nvCxnSpPr>
        <p:spPr>
          <a:xfrm flipV="1">
            <a:off x="3297600" y="3429000"/>
            <a:ext cx="709250" cy="440585"/>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1265600" y="4848225"/>
            <a:ext cx="2184400" cy="155723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FF0000"/>
                </a:solidFill>
                <a:latin typeface="Times New Roman" pitchFamily="18" charset="0"/>
                <a:cs typeface="Times New Roman" pitchFamily="18" charset="0"/>
              </a:rPr>
              <a:t>C</a:t>
            </a:r>
            <a:r>
              <a:rPr lang="en-US" sz="2000" b="1" dirty="0" smtClean="0">
                <a:solidFill>
                  <a:srgbClr val="FF0000"/>
                </a:solidFill>
                <a:latin typeface="Times New Roman" pitchFamily="18" charset="0"/>
                <a:cs typeface="Times New Roman" pitchFamily="18" charset="0"/>
              </a:rPr>
              <a:t>. ĐÁNH GIÁ HOẠT ĐỘNG NÓI VÀ NGHE</a:t>
            </a:r>
            <a:endParaRPr lang="en-US" sz="2000" b="1" dirty="0">
              <a:solidFill>
                <a:srgbClr val="FF0000"/>
              </a:solidFill>
              <a:latin typeface="Times New Roman" pitchFamily="18" charset="0"/>
              <a:cs typeface="Times New Roman" pitchFamily="18" charset="0"/>
            </a:endParaRPr>
          </a:p>
        </p:txBody>
      </p:sp>
      <p:sp>
        <p:nvSpPr>
          <p:cNvPr id="78" name="Rectangle 77"/>
          <p:cNvSpPr/>
          <p:nvPr/>
        </p:nvSpPr>
        <p:spPr>
          <a:xfrm>
            <a:off x="3978275" y="4953000"/>
            <a:ext cx="4451350" cy="521440"/>
          </a:xfrm>
          <a:prstGeom prst="rect">
            <a:avLst/>
          </a:prstGeom>
          <a:no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b="1" dirty="0" smtClean="0">
              <a:solidFill>
                <a:schemeClr val="tx1"/>
              </a:solidFill>
            </a:endParaRPr>
          </a:p>
          <a:p>
            <a:r>
              <a:rPr lang="en-US" sz="2000" b="1" dirty="0" smtClean="0">
                <a:solidFill>
                  <a:schemeClr val="bg1"/>
                </a:solidFill>
              </a:rPr>
              <a:t>1. KỸ NĂNG NÓI</a:t>
            </a:r>
            <a:endParaRPr lang="x-none" sz="2000" b="1">
              <a:solidFill>
                <a:schemeClr val="bg1"/>
              </a:solidFill>
            </a:endParaRPr>
          </a:p>
          <a:p>
            <a:pPr>
              <a:defRPr/>
            </a:pPr>
            <a:endParaRPr lang="en-US" dirty="0"/>
          </a:p>
        </p:txBody>
      </p:sp>
      <p:sp>
        <p:nvSpPr>
          <p:cNvPr id="79" name="Rectangle 78"/>
          <p:cNvSpPr/>
          <p:nvPr/>
        </p:nvSpPr>
        <p:spPr>
          <a:xfrm>
            <a:off x="3949700" y="5562600"/>
            <a:ext cx="4489450" cy="457200"/>
          </a:xfrm>
          <a:prstGeom prst="rect">
            <a:avLst/>
          </a:prstGeom>
          <a:no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b="1" dirty="0" smtClean="0">
              <a:solidFill>
                <a:schemeClr val="tx1"/>
              </a:solidFill>
            </a:endParaRPr>
          </a:p>
          <a:p>
            <a:r>
              <a:rPr lang="en-US" sz="2000" b="1" dirty="0" smtClean="0">
                <a:solidFill>
                  <a:schemeClr val="bg1"/>
                </a:solidFill>
              </a:rPr>
              <a:t>2. KÝ NĂNG NGHE</a:t>
            </a:r>
            <a:endParaRPr lang="x-none" sz="2000" b="1">
              <a:solidFill>
                <a:schemeClr val="bg1"/>
              </a:solidFill>
            </a:endParaRPr>
          </a:p>
          <a:p>
            <a:pPr>
              <a:defRPr/>
            </a:pPr>
            <a:endParaRPr lang="en-US" dirty="0"/>
          </a:p>
        </p:txBody>
      </p:sp>
      <p:sp>
        <p:nvSpPr>
          <p:cNvPr id="80" name="Rectangle 79"/>
          <p:cNvSpPr/>
          <p:nvPr/>
        </p:nvSpPr>
        <p:spPr>
          <a:xfrm>
            <a:off x="3949700" y="6172200"/>
            <a:ext cx="4594224" cy="457200"/>
          </a:xfrm>
          <a:prstGeom prst="rect">
            <a:avLst/>
          </a:prstGeom>
          <a:no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b="1" dirty="0" smtClean="0">
              <a:solidFill>
                <a:schemeClr val="tx1"/>
              </a:solidFill>
            </a:endParaRPr>
          </a:p>
          <a:p>
            <a:r>
              <a:rPr lang="en-US" sz="2000" b="1" dirty="0" smtClean="0">
                <a:solidFill>
                  <a:schemeClr val="bg1"/>
                </a:solidFill>
              </a:rPr>
              <a:t>2. KÝ NĂNG NÓI -  NGHE TƯƠNG TÁC</a:t>
            </a:r>
            <a:endParaRPr lang="x-none" sz="2000" b="1">
              <a:solidFill>
                <a:schemeClr val="bg1"/>
              </a:solidFill>
            </a:endParaRPr>
          </a:p>
          <a:p>
            <a:pPr>
              <a:defRPr/>
            </a:pPr>
            <a:endParaRPr lang="en-US" dirty="0"/>
          </a:p>
        </p:txBody>
      </p:sp>
      <p:cxnSp>
        <p:nvCxnSpPr>
          <p:cNvPr id="81" name="Straight Arrow Connector 80"/>
          <p:cNvCxnSpPr>
            <a:endCxn id="78" idx="1"/>
          </p:cNvCxnSpPr>
          <p:nvPr/>
        </p:nvCxnSpPr>
        <p:spPr>
          <a:xfrm flipV="1">
            <a:off x="3349987" y="5213720"/>
            <a:ext cx="628288" cy="477013"/>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7" idx="6"/>
            <a:endCxn id="79" idx="1"/>
          </p:cNvCxnSpPr>
          <p:nvPr/>
        </p:nvCxnSpPr>
        <p:spPr>
          <a:xfrm>
            <a:off x="3450000" y="5626840"/>
            <a:ext cx="499700" cy="16436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endCxn id="80" idx="1"/>
          </p:cNvCxnSpPr>
          <p:nvPr/>
        </p:nvCxnSpPr>
        <p:spPr>
          <a:xfrm>
            <a:off x="3373188" y="5636180"/>
            <a:ext cx="576512" cy="76462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97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63"/>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6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5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81"/>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grpId="0" nodeType="afterEffect">
                                  <p:stCondLst>
                                    <p:cond delay="0"/>
                                  </p:stCondLst>
                                  <p:childTnLst>
                                    <p:set>
                                      <p:cBhvr>
                                        <p:cTn id="54" dur="1" fill="hold">
                                          <p:stCondLst>
                                            <p:cond delay="0"/>
                                          </p:stCondLst>
                                        </p:cTn>
                                        <p:tgtEl>
                                          <p:spTgt spid="7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childTnLst>
                          </p:cTn>
                        </p:par>
                        <p:par>
                          <p:cTn id="59" fill="hold">
                            <p:stCondLst>
                              <p:cond delay="0"/>
                            </p:stCondLst>
                            <p:childTnLst>
                              <p:par>
                                <p:cTn id="60" presetID="1" presetClass="entr" presetSubtype="0" fill="hold" grpId="0" nodeType="afterEffect">
                                  <p:stCondLst>
                                    <p:cond delay="0"/>
                                  </p:stCondLst>
                                  <p:childTnLst>
                                    <p:set>
                                      <p:cBhvr>
                                        <p:cTn id="61" dur="1" fill="hold">
                                          <p:stCondLst>
                                            <p:cond delay="0"/>
                                          </p:stCondLst>
                                        </p:cTn>
                                        <p:tgtEl>
                                          <p:spTgt spid="7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86"/>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grpId="0" nodeType="afterEffect">
                                  <p:stCondLst>
                                    <p:cond delay="0"/>
                                  </p:stCondLst>
                                  <p:childTnLst>
                                    <p:set>
                                      <p:cBhvr>
                                        <p:cTn id="68"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37" grpId="0" animBg="1"/>
      <p:bldP spid="47" grpId="0" animBg="1"/>
      <p:bldP spid="48" grpId="0" animBg="1"/>
      <p:bldP spid="54" grpId="0" animBg="1"/>
      <p:bldP spid="60" grpId="0" animBg="1"/>
      <p:bldP spid="77" grpId="0" animBg="1"/>
      <p:bldP spid="78" grpId="0" animBg="1"/>
      <p:bldP spid="79" grpId="0" animBg="1"/>
      <p:bldP spid="8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01"/>
          <p:cNvGrpSpPr>
            <a:grpSpLocks/>
          </p:cNvGrpSpPr>
          <p:nvPr/>
        </p:nvGrpSpPr>
        <p:grpSpPr bwMode="auto">
          <a:xfrm>
            <a:off x="28575" y="2040141"/>
            <a:ext cx="1411010" cy="2691390"/>
            <a:chOff x="76200" y="2138413"/>
            <a:chExt cx="2124074" cy="3154312"/>
          </a:xfrm>
        </p:grpSpPr>
        <p:sp>
          <p:nvSpPr>
            <p:cNvPr id="18444" name="AutoShape 5"/>
            <p:cNvSpPr>
              <a:spLocks noChangeArrowheads="1"/>
            </p:cNvSpPr>
            <p:nvPr/>
          </p:nvSpPr>
          <p:spPr bwMode="gray">
            <a:xfrm>
              <a:off x="101600" y="2478695"/>
              <a:ext cx="2098674" cy="2763230"/>
            </a:xfrm>
            <a:prstGeom prst="roundRect">
              <a:avLst>
                <a:gd name="adj" fmla="val 16667"/>
              </a:avLst>
            </a:prstGeom>
            <a:solidFill>
              <a:srgbClr val="3CA1E6"/>
            </a:solidFill>
            <a:ln w="9525">
              <a:noFill/>
              <a:round/>
              <a:headEnd/>
              <a:tailEnd/>
            </a:ln>
          </p:spPr>
          <p:txBody>
            <a:bodyPr wrap="none" anchor="ctr"/>
            <a:lstStyle/>
            <a:p>
              <a:pPr eaLnBrk="0" hangingPunct="0"/>
              <a:endParaRPr lang="en-US" altLang="en-US">
                <a:solidFill>
                  <a:srgbClr val="000000"/>
                </a:solidFill>
              </a:endParaRPr>
            </a:p>
          </p:txBody>
        </p:sp>
        <p:sp>
          <p:nvSpPr>
            <p:cNvPr id="18445" name="AutoShape 6"/>
            <p:cNvSpPr>
              <a:spLocks noChangeArrowheads="1"/>
            </p:cNvSpPr>
            <p:nvPr/>
          </p:nvSpPr>
          <p:spPr bwMode="gray">
            <a:xfrm>
              <a:off x="76200" y="4583113"/>
              <a:ext cx="2070100" cy="709612"/>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8446" name="AutoShape 7"/>
            <p:cNvSpPr>
              <a:spLocks noChangeArrowheads="1"/>
            </p:cNvSpPr>
            <p:nvPr/>
          </p:nvSpPr>
          <p:spPr bwMode="gray">
            <a:xfrm>
              <a:off x="76200" y="2541588"/>
              <a:ext cx="2070099" cy="708025"/>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pPr eaLnBrk="0" hangingPunct="0"/>
              <a:endParaRPr lang="en-US" altLang="en-US">
                <a:solidFill>
                  <a:srgbClr val="000000"/>
                </a:solidFill>
              </a:endParaRPr>
            </a:p>
          </p:txBody>
        </p:sp>
        <p:grpSp>
          <p:nvGrpSpPr>
            <p:cNvPr id="18448" name="Group 10"/>
            <p:cNvGrpSpPr>
              <a:grpSpLocks/>
            </p:cNvGrpSpPr>
            <p:nvPr/>
          </p:nvGrpSpPr>
          <p:grpSpPr bwMode="auto">
            <a:xfrm>
              <a:off x="762000" y="2138413"/>
              <a:ext cx="642937" cy="622726"/>
              <a:chOff x="1289" y="587"/>
              <a:chExt cx="668" cy="647"/>
            </a:xfrm>
          </p:grpSpPr>
          <p:sp>
            <p:nvSpPr>
              <p:cNvPr id="18451" name="Oval 11"/>
              <p:cNvSpPr>
                <a:spLocks noChangeArrowheads="1"/>
              </p:cNvSpPr>
              <p:nvPr/>
            </p:nvSpPr>
            <p:spPr bwMode="gray">
              <a:xfrm>
                <a:off x="1289" y="667"/>
                <a:ext cx="668" cy="499"/>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8452"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3"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4"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5"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grpSp>
        <p:sp>
          <p:nvSpPr>
            <p:cNvPr id="18449" name="Text Box 16"/>
            <p:cNvSpPr txBox="1">
              <a:spLocks noChangeArrowheads="1"/>
            </p:cNvSpPr>
            <p:nvPr/>
          </p:nvSpPr>
          <p:spPr bwMode="gray">
            <a:xfrm>
              <a:off x="909644" y="2209800"/>
              <a:ext cx="363523" cy="426613"/>
            </a:xfrm>
            <a:prstGeom prst="rect">
              <a:avLst/>
            </a:prstGeom>
            <a:noFill/>
            <a:ln w="9525" algn="ctr">
              <a:noFill/>
              <a:miter lim="800000"/>
              <a:headEnd/>
              <a:tailEnd/>
            </a:ln>
          </p:spPr>
          <p:txBody>
            <a:bodyPr wrap="none">
              <a:spAutoFit/>
            </a:bodyPr>
            <a:lstStyle/>
            <a:p>
              <a:pPr algn="ctr"/>
              <a:r>
                <a:rPr lang="en-US" altLang="en-US" sz="2400">
                  <a:solidFill>
                    <a:srgbClr val="000000"/>
                  </a:solidFill>
                </a:rPr>
                <a:t>1</a:t>
              </a:r>
              <a:endParaRPr lang="en-US" altLang="en-US">
                <a:solidFill>
                  <a:srgbClr val="000000"/>
                </a:solidFill>
              </a:endParaRPr>
            </a:p>
          </p:txBody>
        </p:sp>
        <p:sp>
          <p:nvSpPr>
            <p:cNvPr id="18450" name="Text Box 17"/>
            <p:cNvSpPr txBox="1">
              <a:spLocks noChangeArrowheads="1"/>
            </p:cNvSpPr>
            <p:nvPr/>
          </p:nvSpPr>
          <p:spPr bwMode="gray">
            <a:xfrm>
              <a:off x="101648" y="2923349"/>
              <a:ext cx="2057909" cy="2127517"/>
            </a:xfrm>
            <a:prstGeom prst="rect">
              <a:avLst/>
            </a:prstGeom>
            <a:noFill/>
            <a:ln w="9525" algn="ctr">
              <a:noFill/>
              <a:miter lim="800000"/>
              <a:headEnd/>
              <a:tailEnd/>
            </a:ln>
          </p:spPr>
          <p:txBody>
            <a:bodyPr>
              <a:spAutoFit/>
            </a:bodyPr>
            <a:lstStyle/>
            <a:p>
              <a:pPr algn="ctr"/>
              <a:r>
                <a:rPr lang="nl-NL" sz="2200" dirty="0">
                  <a:solidFill>
                    <a:srgbClr val="000000"/>
                  </a:solidFill>
                  <a:latin typeface="Times New Roman" pitchFamily="18" charset="0"/>
                  <a:cs typeface="Times New Roman" pitchFamily="18" charset="0"/>
                </a:rPr>
                <a:t> </a:t>
              </a:r>
              <a:endParaRPr lang="nl-NL" sz="2200" dirty="0" smtClean="0">
                <a:solidFill>
                  <a:srgbClr val="000000"/>
                </a:solidFill>
                <a:latin typeface="Times New Roman" pitchFamily="18" charset="0"/>
                <a:cs typeface="Times New Roman" pitchFamily="18" charset="0"/>
              </a:endParaRPr>
            </a:p>
            <a:p>
              <a:pPr algn="ctr"/>
              <a:r>
                <a:rPr lang="fr-FR" sz="2200" b="1" dirty="0" smtClean="0">
                  <a:solidFill>
                    <a:srgbClr val="000000"/>
                  </a:solidFill>
                  <a:latin typeface="Times New Roman" pitchFamily="18" charset="0"/>
                </a:rPr>
                <a:t>ĐÁNH GIÁ KĨ THUẬT ĐỌC</a:t>
              </a:r>
              <a:r>
                <a:rPr lang="en-US" sz="2200" b="1" dirty="0" smtClean="0">
                  <a:solidFill>
                    <a:srgbClr val="FFFFFF"/>
                  </a:solidFill>
                  <a:latin typeface="Times New Roman" pitchFamily="18" charset="0"/>
                </a:rPr>
                <a:t> </a:t>
              </a:r>
              <a:r>
                <a:rPr lang="en-US" sz="2200" dirty="0">
                  <a:solidFill>
                    <a:srgbClr val="000000"/>
                  </a:solidFill>
                  <a:latin typeface="Times New Roman" pitchFamily="18" charset="0"/>
                </a:rPr>
                <a:t/>
              </a:r>
              <a:br>
                <a:rPr lang="en-US" sz="2200" dirty="0">
                  <a:solidFill>
                    <a:srgbClr val="000000"/>
                  </a:solidFill>
                  <a:latin typeface="Times New Roman" pitchFamily="18" charset="0"/>
                </a:rPr>
              </a:br>
              <a:endParaRPr lang="en-US" sz="2200" dirty="0">
                <a:solidFill>
                  <a:srgbClr val="FF0000"/>
                </a:solidFill>
                <a:latin typeface="Times New Roman" pitchFamily="18" charset="0"/>
              </a:endParaRPr>
            </a:p>
            <a:p>
              <a:pPr algn="ctr"/>
              <a:endParaRPr lang="en-US" altLang="en-US" sz="2200" dirty="0">
                <a:solidFill>
                  <a:srgbClr val="000000"/>
                </a:solidFill>
                <a:latin typeface="Times New Roman" pitchFamily="18" charset="0"/>
                <a:cs typeface="Times New Roman" pitchFamily="18" charset="0"/>
              </a:endParaRPr>
            </a:p>
          </p:txBody>
        </p:sp>
      </p:grpSp>
      <p:sp>
        <p:nvSpPr>
          <p:cNvPr id="18434" name="Text Box 55"/>
          <p:cNvSpPr txBox="1">
            <a:spLocks noChangeArrowheads="1"/>
          </p:cNvSpPr>
          <p:nvPr/>
        </p:nvSpPr>
        <p:spPr bwMode="auto">
          <a:xfrm>
            <a:off x="419100" y="177801"/>
            <a:ext cx="8686800" cy="400110"/>
          </a:xfrm>
          <a:prstGeom prst="rect">
            <a:avLst/>
          </a:prstGeom>
          <a:noFill/>
          <a:ln w="9525">
            <a:noFill/>
            <a:miter lim="800000"/>
            <a:headEnd/>
            <a:tailEnd/>
          </a:ln>
        </p:spPr>
        <p:txBody>
          <a:bodyPr>
            <a:spAutoFit/>
          </a:bodyPr>
          <a:lstStyle/>
          <a:p>
            <a:pPr algn="ctr" eaLnBrk="0" hangingPunct="0"/>
            <a:r>
              <a:rPr lang="en-US" altLang="en-US" sz="2000" b="1" dirty="0" smtClean="0">
                <a:solidFill>
                  <a:schemeClr val="bg1"/>
                </a:solidFill>
                <a:latin typeface="Times New Roman" pitchFamily="18" charset="0"/>
                <a:cs typeface="Times New Roman" pitchFamily="18" charset="0"/>
              </a:rPr>
              <a:t> A. ĐÁNH GIÁ HOẠT ĐỘNG ĐỌC</a:t>
            </a:r>
            <a:endParaRPr lang="en-US" altLang="en-US" sz="2400" b="1" dirty="0">
              <a:solidFill>
                <a:schemeClr val="bg1"/>
              </a:solidFill>
              <a:latin typeface="Times New Roman" pitchFamily="18" charset="0"/>
              <a:cs typeface="Times New Roman" pitchFamily="18" charset="0"/>
            </a:endParaRPr>
          </a:p>
        </p:txBody>
      </p:sp>
      <p:sp>
        <p:nvSpPr>
          <p:cNvPr id="18435" name="Line 58"/>
          <p:cNvSpPr>
            <a:spLocks noChangeShapeType="1"/>
          </p:cNvSpPr>
          <p:nvPr/>
        </p:nvSpPr>
        <p:spPr bwMode="auto">
          <a:xfrm>
            <a:off x="1524000" y="595903"/>
            <a:ext cx="6477000" cy="0"/>
          </a:xfrm>
          <a:prstGeom prst="line">
            <a:avLst/>
          </a:prstGeom>
          <a:noFill/>
          <a:ln w="57150" cmpd="thinThick">
            <a:solidFill>
              <a:srgbClr val="0000FF"/>
            </a:solidFill>
            <a:round/>
            <a:headEnd/>
            <a:tailEnd/>
          </a:ln>
        </p:spPr>
        <p:txBody>
          <a:bodyPr/>
          <a:lstStyle/>
          <a:p>
            <a:endParaRPr lang="en-US"/>
          </a:p>
        </p:txBody>
      </p:sp>
      <p:cxnSp>
        <p:nvCxnSpPr>
          <p:cNvPr id="21" name="Straight Arrow Connector 20"/>
          <p:cNvCxnSpPr>
            <a:stCxn id="45" idx="6"/>
            <a:endCxn id="24" idx="1"/>
          </p:cNvCxnSpPr>
          <p:nvPr/>
        </p:nvCxnSpPr>
        <p:spPr>
          <a:xfrm flipV="1">
            <a:off x="3199193" y="1257300"/>
            <a:ext cx="687007" cy="1210679"/>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5" idx="6"/>
            <a:endCxn id="26" idx="1"/>
          </p:cNvCxnSpPr>
          <p:nvPr/>
        </p:nvCxnSpPr>
        <p:spPr>
          <a:xfrm>
            <a:off x="3199193" y="2467979"/>
            <a:ext cx="687007" cy="61970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5" idx="6"/>
            <a:endCxn id="25" idx="1"/>
          </p:cNvCxnSpPr>
          <p:nvPr/>
        </p:nvCxnSpPr>
        <p:spPr>
          <a:xfrm flipV="1">
            <a:off x="3199193" y="2270012"/>
            <a:ext cx="687007" cy="197967"/>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6200" y="838200"/>
            <a:ext cx="5029199" cy="838199"/>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smtClean="0">
                <a:solidFill>
                  <a:schemeClr val="bg1"/>
                </a:solidFill>
              </a:rPr>
              <a:t> </a:t>
            </a:r>
          </a:p>
          <a:p>
            <a:pPr>
              <a:defRPr/>
            </a:pPr>
            <a:r>
              <a:rPr lang="en-US" b="1" dirty="0" smtClean="0">
                <a:solidFill>
                  <a:schemeClr val="bg1"/>
                </a:solidFill>
              </a:rPr>
              <a:t>- </a:t>
            </a:r>
            <a:r>
              <a:rPr lang="en-US" b="1" dirty="0" err="1" smtClean="0">
                <a:solidFill>
                  <a:schemeClr val="bg1"/>
                </a:solidFill>
              </a:rPr>
              <a:t>Thao</a:t>
            </a:r>
            <a:r>
              <a:rPr lang="en-US" b="1" dirty="0" smtClean="0">
                <a:solidFill>
                  <a:schemeClr val="bg1"/>
                </a:solidFill>
              </a:rPr>
              <a:t> </a:t>
            </a:r>
            <a:r>
              <a:rPr lang="en-US" b="1" dirty="0" err="1">
                <a:solidFill>
                  <a:schemeClr val="bg1"/>
                </a:solidFill>
              </a:rPr>
              <a:t>tác</a:t>
            </a:r>
            <a:r>
              <a:rPr lang="en-US" b="1" dirty="0">
                <a:solidFill>
                  <a:schemeClr val="bg1"/>
                </a:solidFill>
              </a:rPr>
              <a:t> </a:t>
            </a:r>
            <a:r>
              <a:rPr lang="en-US" b="1" dirty="0" err="1">
                <a:solidFill>
                  <a:schemeClr val="bg1"/>
                </a:solidFill>
              </a:rPr>
              <a:t>đọc</a:t>
            </a:r>
            <a:r>
              <a:rPr lang="en-US" b="1" dirty="0">
                <a:solidFill>
                  <a:schemeClr val="bg1"/>
                </a:solidFill>
              </a:rPr>
              <a:t> </a:t>
            </a:r>
            <a:r>
              <a:rPr lang="en-US" b="1" dirty="0" err="1">
                <a:solidFill>
                  <a:schemeClr val="bg1"/>
                </a:solidFill>
              </a:rPr>
              <a:t>đúng</a:t>
            </a:r>
            <a:r>
              <a:rPr lang="en-US" b="1" dirty="0">
                <a:solidFill>
                  <a:schemeClr val="bg1"/>
                </a:solidFill>
              </a:rPr>
              <a:t>: </a:t>
            </a:r>
            <a:r>
              <a:rPr lang="en-US" b="1" dirty="0" err="1">
                <a:solidFill>
                  <a:schemeClr val="bg1"/>
                </a:solidFill>
              </a:rPr>
              <a:t>tư</a:t>
            </a:r>
            <a:r>
              <a:rPr lang="en-US" b="1" dirty="0">
                <a:solidFill>
                  <a:schemeClr val="bg1"/>
                </a:solidFill>
              </a:rPr>
              <a:t> </a:t>
            </a:r>
            <a:r>
              <a:rPr lang="en-US" b="1" dirty="0" err="1">
                <a:solidFill>
                  <a:schemeClr val="bg1"/>
                </a:solidFill>
              </a:rPr>
              <a:t>thế</a:t>
            </a:r>
            <a:r>
              <a:rPr lang="en-US" b="1" dirty="0">
                <a:solidFill>
                  <a:schemeClr val="bg1"/>
                </a:solidFill>
              </a:rPr>
              <a:t>, </a:t>
            </a:r>
            <a:r>
              <a:rPr lang="en-US" b="1" dirty="0" err="1">
                <a:solidFill>
                  <a:schemeClr val="bg1"/>
                </a:solidFill>
              </a:rPr>
              <a:t>cách</a:t>
            </a:r>
            <a:r>
              <a:rPr lang="en-US" b="1" dirty="0">
                <a:solidFill>
                  <a:schemeClr val="bg1"/>
                </a:solidFill>
              </a:rPr>
              <a:t> </a:t>
            </a:r>
            <a:r>
              <a:rPr lang="en-US" b="1" dirty="0" err="1">
                <a:solidFill>
                  <a:schemeClr val="bg1"/>
                </a:solidFill>
              </a:rPr>
              <a:t>đặt</a:t>
            </a:r>
            <a:r>
              <a:rPr lang="en-US" b="1" dirty="0">
                <a:solidFill>
                  <a:schemeClr val="bg1"/>
                </a:solidFill>
              </a:rPr>
              <a:t> </a:t>
            </a:r>
            <a:r>
              <a:rPr lang="en-US" b="1" dirty="0" err="1">
                <a:solidFill>
                  <a:schemeClr val="bg1"/>
                </a:solidFill>
              </a:rPr>
              <a:t>sách</a:t>
            </a:r>
            <a:r>
              <a:rPr lang="en-US" b="1" dirty="0">
                <a:solidFill>
                  <a:schemeClr val="bg1"/>
                </a:solidFill>
              </a:rPr>
              <a:t> </a:t>
            </a:r>
            <a:r>
              <a:rPr lang="en-US" b="1" dirty="0" err="1">
                <a:solidFill>
                  <a:schemeClr val="bg1"/>
                </a:solidFill>
              </a:rPr>
              <a:t>vở</a:t>
            </a:r>
            <a:r>
              <a:rPr lang="en-US" b="1" dirty="0">
                <a:solidFill>
                  <a:schemeClr val="bg1"/>
                </a:solidFill>
              </a:rPr>
              <a:t>, </a:t>
            </a:r>
            <a:r>
              <a:rPr lang="en-US" b="1" dirty="0" err="1">
                <a:solidFill>
                  <a:schemeClr val="bg1"/>
                </a:solidFill>
              </a:rPr>
              <a:t>cách</a:t>
            </a:r>
            <a:r>
              <a:rPr lang="en-US" b="1" dirty="0">
                <a:solidFill>
                  <a:schemeClr val="bg1"/>
                </a:solidFill>
              </a:rPr>
              <a:t> </a:t>
            </a:r>
            <a:r>
              <a:rPr lang="en-US" b="1" dirty="0" err="1">
                <a:solidFill>
                  <a:schemeClr val="bg1"/>
                </a:solidFill>
              </a:rPr>
              <a:t>đưa</a:t>
            </a:r>
            <a:r>
              <a:rPr lang="en-US" b="1" dirty="0">
                <a:solidFill>
                  <a:schemeClr val="bg1"/>
                </a:solidFill>
              </a:rPr>
              <a:t> </a:t>
            </a:r>
            <a:r>
              <a:rPr lang="en-US" b="1" dirty="0" err="1">
                <a:solidFill>
                  <a:schemeClr val="bg1"/>
                </a:solidFill>
              </a:rPr>
              <a:t>mắt</a:t>
            </a:r>
            <a:r>
              <a:rPr lang="en-US" b="1" dirty="0">
                <a:solidFill>
                  <a:schemeClr val="bg1"/>
                </a:solidFill>
              </a:rPr>
              <a:t> </a:t>
            </a:r>
            <a:r>
              <a:rPr lang="en-US" b="1" dirty="0" err="1" smtClean="0">
                <a:solidFill>
                  <a:schemeClr val="bg1"/>
                </a:solidFill>
              </a:rPr>
              <a:t>đọc</a:t>
            </a:r>
            <a:r>
              <a:rPr lang="en-US" b="1" dirty="0" smtClean="0">
                <a:solidFill>
                  <a:schemeClr val="bg1"/>
                </a:solidFill>
              </a:rPr>
              <a:t>( </a:t>
            </a:r>
            <a:r>
              <a:rPr lang="en-US" b="1" dirty="0" err="1" smtClean="0">
                <a:solidFill>
                  <a:schemeClr val="bg1"/>
                </a:solidFill>
              </a:rPr>
              <a:t>Ngồi</a:t>
            </a:r>
            <a:r>
              <a:rPr lang="en-US" b="1" dirty="0" smtClean="0">
                <a:solidFill>
                  <a:schemeClr val="bg1"/>
                </a:solidFill>
              </a:rPr>
              <a:t>( </a:t>
            </a:r>
            <a:r>
              <a:rPr lang="en-US" b="1" dirty="0" err="1" smtClean="0">
                <a:solidFill>
                  <a:schemeClr val="bg1"/>
                </a:solidFill>
              </a:rPr>
              <a:t>đứng</a:t>
            </a:r>
            <a:r>
              <a:rPr lang="en-US" b="1" dirty="0" smtClean="0">
                <a:solidFill>
                  <a:schemeClr val="bg1"/>
                </a:solidFill>
              </a:rPr>
              <a:t>) </a:t>
            </a:r>
            <a:r>
              <a:rPr lang="en-US" b="1" dirty="0" err="1" smtClean="0">
                <a:solidFill>
                  <a:schemeClr val="bg1"/>
                </a:solidFill>
              </a:rPr>
              <a:t>thẳng</a:t>
            </a:r>
            <a:r>
              <a:rPr lang="en-US" b="1" dirty="0" smtClean="0">
                <a:solidFill>
                  <a:schemeClr val="bg1"/>
                </a:solidFill>
              </a:rPr>
              <a:t> </a:t>
            </a:r>
            <a:r>
              <a:rPr lang="en-US" b="1" dirty="0" err="1" smtClean="0">
                <a:solidFill>
                  <a:schemeClr val="bg1"/>
                </a:solidFill>
              </a:rPr>
              <a:t>lưng</a:t>
            </a:r>
            <a:r>
              <a:rPr lang="en-US" b="1" dirty="0" smtClean="0">
                <a:solidFill>
                  <a:schemeClr val="bg1"/>
                </a:solidFill>
              </a:rPr>
              <a:t>, </a:t>
            </a:r>
            <a:r>
              <a:rPr lang="en-US" b="1" dirty="0" err="1" smtClean="0">
                <a:solidFill>
                  <a:schemeClr val="bg1"/>
                </a:solidFill>
              </a:rPr>
              <a:t>giữ</a:t>
            </a:r>
            <a:r>
              <a:rPr lang="en-US" b="1" dirty="0" smtClean="0">
                <a:solidFill>
                  <a:schemeClr val="bg1"/>
                </a:solidFill>
              </a:rPr>
              <a:t> </a:t>
            </a:r>
            <a:r>
              <a:rPr lang="en-US" b="1" dirty="0" err="1" smtClean="0">
                <a:solidFill>
                  <a:schemeClr val="bg1"/>
                </a:solidFill>
              </a:rPr>
              <a:t>khoảng</a:t>
            </a:r>
            <a:r>
              <a:rPr lang="en-US" b="1" dirty="0" smtClean="0">
                <a:solidFill>
                  <a:schemeClr val="bg1"/>
                </a:solidFill>
              </a:rPr>
              <a:t> </a:t>
            </a:r>
            <a:r>
              <a:rPr lang="en-US" b="1" dirty="0" err="1" smtClean="0">
                <a:solidFill>
                  <a:schemeClr val="bg1"/>
                </a:solidFill>
              </a:rPr>
              <a:t>cách</a:t>
            </a:r>
            <a:r>
              <a:rPr lang="en-US" b="1" dirty="0" smtClean="0">
                <a:solidFill>
                  <a:schemeClr val="bg1"/>
                </a:solidFill>
              </a:rPr>
              <a:t> </a:t>
            </a:r>
            <a:r>
              <a:rPr lang="en-US" b="1" dirty="0" err="1" smtClean="0">
                <a:solidFill>
                  <a:schemeClr val="bg1"/>
                </a:solidFill>
              </a:rPr>
              <a:t>mắt</a:t>
            </a:r>
            <a:r>
              <a:rPr lang="en-US" b="1" dirty="0" smtClean="0">
                <a:solidFill>
                  <a:schemeClr val="bg1"/>
                </a:solidFill>
              </a:rPr>
              <a:t> </a:t>
            </a:r>
            <a:r>
              <a:rPr lang="en-US" b="1" dirty="0" err="1" smtClean="0">
                <a:solidFill>
                  <a:schemeClr val="bg1"/>
                </a:solidFill>
              </a:rPr>
              <a:t>đén</a:t>
            </a:r>
            <a:r>
              <a:rPr lang="en-US" b="1" dirty="0" smtClean="0">
                <a:solidFill>
                  <a:schemeClr val="bg1"/>
                </a:solidFill>
              </a:rPr>
              <a:t> </a:t>
            </a:r>
            <a:r>
              <a:rPr lang="en-US" b="1" dirty="0" err="1" smtClean="0">
                <a:solidFill>
                  <a:schemeClr val="bg1"/>
                </a:solidFill>
              </a:rPr>
              <a:t>sách</a:t>
            </a:r>
            <a:r>
              <a:rPr lang="en-US" b="1" dirty="0" smtClean="0">
                <a:solidFill>
                  <a:schemeClr val="bg1"/>
                </a:solidFill>
              </a:rPr>
              <a:t>( </a:t>
            </a:r>
            <a:r>
              <a:rPr lang="en-US" b="1" dirty="0" err="1" smtClean="0">
                <a:solidFill>
                  <a:schemeClr val="bg1"/>
                </a:solidFill>
              </a:rPr>
              <a:t>vở</a:t>
            </a:r>
            <a:r>
              <a:rPr lang="en-US" b="1" dirty="0" smtClean="0">
                <a:solidFill>
                  <a:schemeClr val="bg1"/>
                </a:solidFill>
              </a:rPr>
              <a:t>) </a:t>
            </a:r>
            <a:r>
              <a:rPr lang="en-US" b="1" dirty="0" err="1" smtClean="0">
                <a:solidFill>
                  <a:schemeClr val="bg1"/>
                </a:solidFill>
              </a:rPr>
              <a:t>khoảng</a:t>
            </a:r>
            <a:r>
              <a:rPr lang="en-US" b="1" dirty="0" smtClean="0">
                <a:solidFill>
                  <a:schemeClr val="bg1"/>
                </a:solidFill>
              </a:rPr>
              <a:t> 25cm.</a:t>
            </a:r>
            <a:endParaRPr lang="x-none" b="1">
              <a:solidFill>
                <a:schemeClr val="bg1"/>
              </a:solidFill>
            </a:endParaRPr>
          </a:p>
          <a:p>
            <a:pPr>
              <a:defRPr/>
            </a:pPr>
            <a:endParaRPr lang="en-US" sz="2000" dirty="0">
              <a:solidFill>
                <a:schemeClr val="bg1"/>
              </a:solidFill>
              <a:latin typeface="Times New Roman" pitchFamily="18" charset="0"/>
            </a:endParaRPr>
          </a:p>
        </p:txBody>
      </p:sp>
      <p:sp>
        <p:nvSpPr>
          <p:cNvPr id="25" name="Rectangle 24"/>
          <p:cNvSpPr/>
          <p:nvPr/>
        </p:nvSpPr>
        <p:spPr>
          <a:xfrm>
            <a:off x="3886200" y="1828800"/>
            <a:ext cx="5086350" cy="882424"/>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2000" b="1" dirty="0" smtClean="0">
              <a:solidFill>
                <a:schemeClr val="bg1"/>
              </a:solidFill>
            </a:endParaRPr>
          </a:p>
          <a:p>
            <a:pPr>
              <a:defRPr/>
            </a:pPr>
            <a:r>
              <a:rPr lang="en-US" sz="2000" b="1" dirty="0" smtClean="0">
                <a:solidFill>
                  <a:schemeClr val="bg1"/>
                </a:solidFill>
              </a:rPr>
              <a:t>- </a:t>
            </a:r>
            <a:r>
              <a:rPr lang="en-US" sz="2000" b="1" dirty="0" err="1" smtClean="0">
                <a:solidFill>
                  <a:schemeClr val="bg1"/>
                </a:solidFill>
              </a:rPr>
              <a:t>Đọc</a:t>
            </a:r>
            <a:r>
              <a:rPr lang="en-US" sz="2000" b="1" dirty="0" smtClean="0">
                <a:solidFill>
                  <a:schemeClr val="bg1"/>
                </a:solidFill>
              </a:rPr>
              <a:t> </a:t>
            </a:r>
            <a:r>
              <a:rPr lang="en-US" sz="2000" b="1" dirty="0" err="1">
                <a:solidFill>
                  <a:schemeClr val="bg1"/>
                </a:solidFill>
              </a:rPr>
              <a:t>trơn</a:t>
            </a:r>
            <a:r>
              <a:rPr lang="en-US" sz="2000" b="1" dirty="0">
                <a:solidFill>
                  <a:schemeClr val="bg1"/>
                </a:solidFill>
              </a:rPr>
              <a:t>, </a:t>
            </a:r>
            <a:r>
              <a:rPr lang="en-US" sz="2000" b="1" dirty="0" err="1">
                <a:solidFill>
                  <a:schemeClr val="bg1"/>
                </a:solidFill>
              </a:rPr>
              <a:t>đúng</a:t>
            </a:r>
            <a:r>
              <a:rPr lang="en-US" sz="2000" b="1" dirty="0">
                <a:solidFill>
                  <a:schemeClr val="bg1"/>
                </a:solidFill>
              </a:rPr>
              <a:t> </a:t>
            </a:r>
            <a:r>
              <a:rPr lang="en-US" sz="2000" b="1" dirty="0" err="1">
                <a:solidFill>
                  <a:schemeClr val="bg1"/>
                </a:solidFill>
              </a:rPr>
              <a:t>âm</a:t>
            </a:r>
            <a:r>
              <a:rPr lang="en-US" sz="2000" b="1" dirty="0">
                <a:solidFill>
                  <a:schemeClr val="bg1"/>
                </a:solidFill>
              </a:rPr>
              <a:t>, </a:t>
            </a:r>
            <a:r>
              <a:rPr lang="en-US" sz="2000" b="1" dirty="0" err="1">
                <a:solidFill>
                  <a:schemeClr val="bg1"/>
                </a:solidFill>
              </a:rPr>
              <a:t>vần</a:t>
            </a:r>
            <a:r>
              <a:rPr lang="en-US" sz="2000" b="1" dirty="0">
                <a:solidFill>
                  <a:schemeClr val="bg1"/>
                </a:solidFill>
              </a:rPr>
              <a:t>, </a:t>
            </a:r>
            <a:r>
              <a:rPr lang="en-US" sz="2000" b="1" dirty="0" err="1">
                <a:solidFill>
                  <a:schemeClr val="bg1"/>
                </a:solidFill>
              </a:rPr>
              <a:t>tiếng</a:t>
            </a:r>
            <a:r>
              <a:rPr lang="en-US" sz="2000" b="1" dirty="0">
                <a:solidFill>
                  <a:schemeClr val="bg1"/>
                </a:solidFill>
              </a:rPr>
              <a:t>, </a:t>
            </a:r>
            <a:r>
              <a:rPr lang="en-US" sz="2000" b="1" dirty="0" err="1">
                <a:solidFill>
                  <a:schemeClr val="bg1"/>
                </a:solidFill>
              </a:rPr>
              <a:t>từ</a:t>
            </a:r>
            <a:r>
              <a:rPr lang="en-US" sz="2000" b="1" dirty="0">
                <a:solidFill>
                  <a:schemeClr val="bg1"/>
                </a:solidFill>
              </a:rPr>
              <a:t>, </a:t>
            </a:r>
            <a:r>
              <a:rPr lang="en-US" sz="2000" b="1" dirty="0" err="1">
                <a:solidFill>
                  <a:schemeClr val="bg1"/>
                </a:solidFill>
              </a:rPr>
              <a:t>cụm</a:t>
            </a:r>
            <a:r>
              <a:rPr lang="en-US" sz="2000" b="1" dirty="0">
                <a:solidFill>
                  <a:schemeClr val="bg1"/>
                </a:solidFill>
              </a:rPr>
              <a:t> </a:t>
            </a:r>
            <a:r>
              <a:rPr lang="en-US" sz="2000" b="1" dirty="0" err="1">
                <a:solidFill>
                  <a:schemeClr val="bg1"/>
                </a:solidFill>
              </a:rPr>
              <a:t>từ</a:t>
            </a:r>
            <a:r>
              <a:rPr lang="en-US" sz="2000" b="1" dirty="0">
                <a:solidFill>
                  <a:schemeClr val="bg1"/>
                </a:solidFill>
              </a:rPr>
              <a:t>, </a:t>
            </a:r>
            <a:r>
              <a:rPr lang="en-US" sz="2000" b="1" dirty="0" err="1">
                <a:solidFill>
                  <a:schemeClr val="bg1"/>
                </a:solidFill>
              </a:rPr>
              <a:t>câu</a:t>
            </a:r>
            <a:r>
              <a:rPr lang="en-US" sz="2000" b="1" dirty="0">
                <a:solidFill>
                  <a:schemeClr val="bg1"/>
                </a:solidFill>
              </a:rPr>
              <a:t> (</a:t>
            </a:r>
            <a:r>
              <a:rPr lang="en-US" sz="2000" b="1" dirty="0" err="1">
                <a:solidFill>
                  <a:schemeClr val="bg1"/>
                </a:solidFill>
              </a:rPr>
              <a:t>có</a:t>
            </a:r>
            <a:r>
              <a:rPr lang="en-US" sz="2000" b="1" dirty="0">
                <a:solidFill>
                  <a:schemeClr val="bg1"/>
                </a:solidFill>
              </a:rPr>
              <a:t> </a:t>
            </a:r>
            <a:r>
              <a:rPr lang="en-US" sz="2000" b="1" dirty="0" err="1">
                <a:solidFill>
                  <a:schemeClr val="bg1"/>
                </a:solidFill>
              </a:rPr>
              <a:t>thể</a:t>
            </a:r>
            <a:r>
              <a:rPr lang="en-US" sz="2000" b="1" dirty="0">
                <a:solidFill>
                  <a:schemeClr val="bg1"/>
                </a:solidFill>
              </a:rPr>
              <a:t> </a:t>
            </a:r>
            <a:r>
              <a:rPr lang="en-US" sz="2000" b="1" dirty="0" err="1">
                <a:solidFill>
                  <a:schemeClr val="bg1"/>
                </a:solidFill>
              </a:rPr>
              <a:t>đọc</a:t>
            </a:r>
            <a:r>
              <a:rPr lang="en-US" sz="2000" b="1" dirty="0">
                <a:solidFill>
                  <a:schemeClr val="bg1"/>
                </a:solidFill>
              </a:rPr>
              <a:t> </a:t>
            </a:r>
            <a:r>
              <a:rPr lang="en-US" sz="2000" b="1" dirty="0" err="1">
                <a:solidFill>
                  <a:schemeClr val="bg1"/>
                </a:solidFill>
              </a:rPr>
              <a:t>chưa</a:t>
            </a:r>
            <a:r>
              <a:rPr lang="en-US" sz="2000" b="1" dirty="0">
                <a:solidFill>
                  <a:schemeClr val="bg1"/>
                </a:solidFill>
              </a:rPr>
              <a:t> </a:t>
            </a:r>
            <a:r>
              <a:rPr lang="en-US" sz="2000" b="1" dirty="0" err="1">
                <a:solidFill>
                  <a:schemeClr val="bg1"/>
                </a:solidFill>
              </a:rPr>
              <a:t>thật</a:t>
            </a:r>
            <a:r>
              <a:rPr lang="en-US" sz="2000" b="1" dirty="0">
                <a:solidFill>
                  <a:schemeClr val="bg1"/>
                </a:solidFill>
              </a:rPr>
              <a:t> </a:t>
            </a:r>
            <a:r>
              <a:rPr lang="en-US" sz="2000" b="1" dirty="0" err="1">
                <a:solidFill>
                  <a:schemeClr val="bg1"/>
                </a:solidFill>
              </a:rPr>
              <a:t>đúng</a:t>
            </a:r>
            <a:r>
              <a:rPr lang="en-US" sz="2000" b="1" dirty="0">
                <a:solidFill>
                  <a:schemeClr val="bg1"/>
                </a:solidFill>
              </a:rPr>
              <a:t> </a:t>
            </a:r>
            <a:r>
              <a:rPr lang="en-US" sz="2000" b="1" dirty="0" err="1">
                <a:solidFill>
                  <a:schemeClr val="bg1"/>
                </a:solidFill>
              </a:rPr>
              <a:t>một</a:t>
            </a:r>
            <a:r>
              <a:rPr lang="en-US" sz="2000" b="1" dirty="0">
                <a:solidFill>
                  <a:schemeClr val="bg1"/>
                </a:solidFill>
              </a:rPr>
              <a:t> </a:t>
            </a:r>
            <a:r>
              <a:rPr lang="en-US" sz="2000" b="1" dirty="0" err="1">
                <a:solidFill>
                  <a:schemeClr val="bg1"/>
                </a:solidFill>
              </a:rPr>
              <a:t>số</a:t>
            </a:r>
            <a:r>
              <a:rPr lang="en-US" sz="2000" b="1" dirty="0">
                <a:solidFill>
                  <a:schemeClr val="bg1"/>
                </a:solidFill>
              </a:rPr>
              <a:t> </a:t>
            </a:r>
            <a:r>
              <a:rPr lang="en-US" sz="2000" b="1" dirty="0" err="1">
                <a:solidFill>
                  <a:schemeClr val="bg1"/>
                </a:solidFill>
              </a:rPr>
              <a:t>âm</a:t>
            </a:r>
            <a:r>
              <a:rPr lang="en-US" sz="2000" b="1" dirty="0">
                <a:solidFill>
                  <a:schemeClr val="bg1"/>
                </a:solidFill>
              </a:rPr>
              <a:t>, </a:t>
            </a:r>
            <a:r>
              <a:rPr lang="en-US" sz="2000" b="1" dirty="0" err="1">
                <a:solidFill>
                  <a:schemeClr val="bg1"/>
                </a:solidFill>
              </a:rPr>
              <a:t>vần</a:t>
            </a:r>
            <a:r>
              <a:rPr lang="en-US" sz="2000" b="1" dirty="0">
                <a:solidFill>
                  <a:schemeClr val="bg1"/>
                </a:solidFill>
              </a:rPr>
              <a:t> </a:t>
            </a:r>
            <a:r>
              <a:rPr lang="en-US" sz="2000" b="1" dirty="0" err="1">
                <a:solidFill>
                  <a:schemeClr val="bg1"/>
                </a:solidFill>
              </a:rPr>
              <a:t>ít</a:t>
            </a:r>
            <a:r>
              <a:rPr lang="en-US" sz="2000" b="1" dirty="0">
                <a:solidFill>
                  <a:schemeClr val="bg1"/>
                </a:solidFill>
              </a:rPr>
              <a:t> </a:t>
            </a:r>
            <a:r>
              <a:rPr lang="en-US" sz="2000" b="1" dirty="0" err="1">
                <a:solidFill>
                  <a:schemeClr val="bg1"/>
                </a:solidFill>
              </a:rPr>
              <a:t>dùng</a:t>
            </a:r>
            <a:r>
              <a:rPr lang="en-US" sz="2000" b="1" dirty="0">
                <a:solidFill>
                  <a:schemeClr val="bg1"/>
                </a:solidFill>
              </a:rPr>
              <a:t>)</a:t>
            </a:r>
            <a:endParaRPr lang="x-none" sz="2000" b="1">
              <a:solidFill>
                <a:schemeClr val="bg1"/>
              </a:solidFill>
            </a:endParaRPr>
          </a:p>
          <a:p>
            <a:pPr>
              <a:defRPr/>
            </a:pPr>
            <a:endParaRPr lang="en-US" sz="2000" dirty="0">
              <a:solidFill>
                <a:srgbClr val="0000CC"/>
              </a:solidFill>
              <a:latin typeface="Times New Roman" pitchFamily="18" charset="0"/>
            </a:endParaRPr>
          </a:p>
        </p:txBody>
      </p:sp>
      <p:sp>
        <p:nvSpPr>
          <p:cNvPr id="26" name="Rectangle 25"/>
          <p:cNvSpPr/>
          <p:nvPr/>
        </p:nvSpPr>
        <p:spPr>
          <a:xfrm>
            <a:off x="3886200" y="2819400"/>
            <a:ext cx="5086350" cy="536573"/>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b="1" dirty="0" smtClean="0">
                <a:solidFill>
                  <a:schemeClr val="bg1"/>
                </a:solidFill>
              </a:rPr>
              <a:t>- </a:t>
            </a:r>
            <a:r>
              <a:rPr lang="en-US" sz="2000" b="1" dirty="0" err="1" smtClean="0">
                <a:solidFill>
                  <a:schemeClr val="bg1"/>
                </a:solidFill>
              </a:rPr>
              <a:t>Âm</a:t>
            </a:r>
            <a:r>
              <a:rPr lang="en-US" sz="2000" b="1" dirty="0" smtClean="0">
                <a:solidFill>
                  <a:schemeClr val="bg1"/>
                </a:solidFill>
              </a:rPr>
              <a:t> </a:t>
            </a:r>
            <a:r>
              <a:rPr lang="en-US" sz="2000" b="1" dirty="0" err="1">
                <a:solidFill>
                  <a:schemeClr val="bg1"/>
                </a:solidFill>
              </a:rPr>
              <a:t>lượng</a:t>
            </a:r>
            <a:r>
              <a:rPr lang="en-US" sz="2000" b="1" dirty="0">
                <a:solidFill>
                  <a:schemeClr val="bg1"/>
                </a:solidFill>
              </a:rPr>
              <a:t> </a:t>
            </a:r>
            <a:r>
              <a:rPr lang="en-US" sz="2000" b="1" dirty="0" err="1">
                <a:solidFill>
                  <a:schemeClr val="bg1"/>
                </a:solidFill>
              </a:rPr>
              <a:t>đọc</a:t>
            </a:r>
            <a:r>
              <a:rPr lang="en-US" sz="2000" b="1" dirty="0">
                <a:solidFill>
                  <a:schemeClr val="bg1"/>
                </a:solidFill>
              </a:rPr>
              <a:t> </a:t>
            </a:r>
            <a:r>
              <a:rPr lang="en-US" sz="2000" b="1" dirty="0" err="1">
                <a:solidFill>
                  <a:schemeClr val="bg1"/>
                </a:solidFill>
              </a:rPr>
              <a:t>vừa</a:t>
            </a:r>
            <a:r>
              <a:rPr lang="en-US" sz="2000" b="1" dirty="0">
                <a:solidFill>
                  <a:schemeClr val="bg1"/>
                </a:solidFill>
              </a:rPr>
              <a:t> </a:t>
            </a:r>
            <a:r>
              <a:rPr lang="en-US" sz="2000" b="1" dirty="0" err="1">
                <a:solidFill>
                  <a:schemeClr val="bg1"/>
                </a:solidFill>
              </a:rPr>
              <a:t>đủ</a:t>
            </a:r>
            <a:r>
              <a:rPr lang="en-US" sz="2000" b="1" dirty="0">
                <a:solidFill>
                  <a:schemeClr val="bg1"/>
                </a:solidFill>
              </a:rPr>
              <a:t> </a:t>
            </a:r>
            <a:r>
              <a:rPr lang="en-US" sz="2000" b="1" dirty="0" err="1">
                <a:solidFill>
                  <a:schemeClr val="bg1"/>
                </a:solidFill>
              </a:rPr>
              <a:t>nghe</a:t>
            </a:r>
            <a:r>
              <a:rPr lang="en-US" sz="2000" b="1" dirty="0">
                <a:solidFill>
                  <a:schemeClr val="bg1"/>
                </a:solidFill>
              </a:rPr>
              <a:t> </a:t>
            </a:r>
            <a:endParaRPr lang="vi-VN" sz="2000" dirty="0">
              <a:solidFill>
                <a:schemeClr val="bg1"/>
              </a:solidFill>
              <a:latin typeface="Times New Roman" pitchFamily="18" charset="0"/>
              <a:cs typeface="Times New Roman" pitchFamily="18" charset="0"/>
            </a:endParaRPr>
          </a:p>
        </p:txBody>
      </p:sp>
      <p:cxnSp>
        <p:nvCxnSpPr>
          <p:cNvPr id="36" name="Straight Arrow Connector 35"/>
          <p:cNvCxnSpPr>
            <a:stCxn id="45" idx="6"/>
            <a:endCxn id="37" idx="1"/>
          </p:cNvCxnSpPr>
          <p:nvPr/>
        </p:nvCxnSpPr>
        <p:spPr>
          <a:xfrm>
            <a:off x="3199193" y="2467979"/>
            <a:ext cx="687007" cy="1381662"/>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86200" y="3505200"/>
            <a:ext cx="5153025" cy="688881"/>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sz="2000" b="1" dirty="0" smtClean="0">
              <a:solidFill>
                <a:schemeClr val="bg1"/>
              </a:solidFill>
            </a:endParaRPr>
          </a:p>
          <a:p>
            <a:r>
              <a:rPr lang="en-US" sz="2000" b="1" dirty="0" smtClean="0">
                <a:solidFill>
                  <a:schemeClr val="bg1"/>
                </a:solidFill>
              </a:rPr>
              <a:t>- </a:t>
            </a:r>
            <a:r>
              <a:rPr lang="en-US" sz="2000" b="1" dirty="0" err="1" smtClean="0">
                <a:solidFill>
                  <a:schemeClr val="bg1"/>
                </a:solidFill>
              </a:rPr>
              <a:t>Tốc</a:t>
            </a:r>
            <a:r>
              <a:rPr lang="en-US" sz="2000" b="1" dirty="0" smtClean="0">
                <a:solidFill>
                  <a:schemeClr val="bg1"/>
                </a:solidFill>
              </a:rPr>
              <a:t> </a:t>
            </a:r>
            <a:r>
              <a:rPr lang="en-US" sz="2000" b="1" dirty="0" err="1">
                <a:solidFill>
                  <a:schemeClr val="bg1"/>
                </a:solidFill>
              </a:rPr>
              <a:t>độ</a:t>
            </a:r>
            <a:r>
              <a:rPr lang="en-US" sz="2000" b="1" dirty="0">
                <a:solidFill>
                  <a:schemeClr val="bg1"/>
                </a:solidFill>
              </a:rPr>
              <a:t> </a:t>
            </a:r>
            <a:r>
              <a:rPr lang="en-US" sz="2000" b="1" dirty="0" err="1">
                <a:solidFill>
                  <a:schemeClr val="bg1"/>
                </a:solidFill>
              </a:rPr>
              <a:t>đọc</a:t>
            </a:r>
            <a:r>
              <a:rPr lang="en-US" sz="2000" b="1" dirty="0">
                <a:solidFill>
                  <a:schemeClr val="bg1"/>
                </a:solidFill>
              </a:rPr>
              <a:t> </a:t>
            </a:r>
            <a:r>
              <a:rPr lang="en-US" sz="2000" b="1" dirty="0" err="1">
                <a:solidFill>
                  <a:schemeClr val="bg1"/>
                </a:solidFill>
              </a:rPr>
              <a:t>đạt</a:t>
            </a:r>
            <a:r>
              <a:rPr lang="en-US" sz="2000" b="1" dirty="0">
                <a:solidFill>
                  <a:schemeClr val="bg1"/>
                </a:solidFill>
              </a:rPr>
              <a:t> </a:t>
            </a:r>
            <a:r>
              <a:rPr lang="en-US" sz="2000" b="1" dirty="0" err="1">
                <a:solidFill>
                  <a:schemeClr val="bg1"/>
                </a:solidFill>
              </a:rPr>
              <a:t>yêu</a:t>
            </a:r>
            <a:r>
              <a:rPr lang="en-US" sz="2000" b="1" dirty="0">
                <a:solidFill>
                  <a:schemeClr val="bg1"/>
                </a:solidFill>
              </a:rPr>
              <a:t> </a:t>
            </a:r>
            <a:r>
              <a:rPr lang="en-US" sz="2000" b="1" dirty="0" err="1">
                <a:solidFill>
                  <a:schemeClr val="bg1"/>
                </a:solidFill>
              </a:rPr>
              <a:t>cầu</a:t>
            </a:r>
            <a:r>
              <a:rPr lang="en-US" sz="2000" b="1" dirty="0">
                <a:solidFill>
                  <a:schemeClr val="bg1"/>
                </a:solidFill>
              </a:rPr>
              <a:t> (40 – 60 </a:t>
            </a:r>
            <a:r>
              <a:rPr lang="en-US" sz="2000" b="1" dirty="0" err="1">
                <a:solidFill>
                  <a:schemeClr val="bg1"/>
                </a:solidFill>
              </a:rPr>
              <a:t>tiếng</a:t>
            </a:r>
            <a:r>
              <a:rPr lang="en-US" sz="2000" b="1" dirty="0">
                <a:solidFill>
                  <a:schemeClr val="bg1"/>
                </a:solidFill>
              </a:rPr>
              <a:t>/1 </a:t>
            </a:r>
            <a:r>
              <a:rPr lang="en-US" sz="2000" b="1" dirty="0" err="1">
                <a:solidFill>
                  <a:schemeClr val="bg1"/>
                </a:solidFill>
              </a:rPr>
              <a:t>phút</a:t>
            </a:r>
            <a:r>
              <a:rPr lang="en-US" sz="2000" b="1" dirty="0">
                <a:solidFill>
                  <a:schemeClr val="bg1"/>
                </a:solidFill>
              </a:rPr>
              <a:t>) </a:t>
            </a:r>
            <a:endParaRPr lang="x-none" sz="2000" b="1">
              <a:solidFill>
                <a:schemeClr val="bg1"/>
              </a:solidFill>
            </a:endParaRPr>
          </a:p>
          <a:p>
            <a:r>
              <a:rPr lang="en-US" sz="2000" b="1" dirty="0" smtClean="0">
                <a:solidFill>
                  <a:schemeClr val="bg1"/>
                </a:solidFill>
              </a:rPr>
              <a:t>- </a:t>
            </a:r>
            <a:r>
              <a:rPr lang="en-US" sz="2000" b="1" dirty="0" err="1">
                <a:solidFill>
                  <a:schemeClr val="bg1"/>
                </a:solidFill>
              </a:rPr>
              <a:t>Ngắt</a:t>
            </a:r>
            <a:r>
              <a:rPr lang="en-US" sz="2000" b="1" dirty="0">
                <a:solidFill>
                  <a:schemeClr val="bg1"/>
                </a:solidFill>
              </a:rPr>
              <a:t> </a:t>
            </a:r>
            <a:r>
              <a:rPr lang="en-US" sz="2000" b="1" dirty="0" err="1" smtClean="0">
                <a:solidFill>
                  <a:schemeClr val="bg1"/>
                </a:solidFill>
              </a:rPr>
              <a:t>nghỉ</a:t>
            </a:r>
            <a:r>
              <a:rPr lang="en-US" sz="2000" b="1" dirty="0" smtClean="0">
                <a:solidFill>
                  <a:schemeClr val="bg1"/>
                </a:solidFill>
              </a:rPr>
              <a:t> </a:t>
            </a:r>
            <a:r>
              <a:rPr lang="en-US" sz="2000" b="1" dirty="0" err="1" smtClean="0">
                <a:solidFill>
                  <a:schemeClr val="bg1"/>
                </a:solidFill>
              </a:rPr>
              <a:t>hơi</a:t>
            </a:r>
            <a:r>
              <a:rPr lang="en-US" sz="2000" b="1" dirty="0" smtClean="0">
                <a:solidFill>
                  <a:schemeClr val="bg1"/>
                </a:solidFill>
              </a:rPr>
              <a:t> </a:t>
            </a:r>
            <a:r>
              <a:rPr lang="en-US" sz="2000" b="1" dirty="0" err="1" smtClean="0">
                <a:solidFill>
                  <a:schemeClr val="bg1"/>
                </a:solidFill>
              </a:rPr>
              <a:t>đúng</a:t>
            </a:r>
            <a:r>
              <a:rPr lang="en-US" sz="2000" b="1" dirty="0" smtClean="0">
                <a:solidFill>
                  <a:schemeClr val="bg1"/>
                </a:solidFill>
              </a:rPr>
              <a:t> ở </a:t>
            </a:r>
            <a:r>
              <a:rPr lang="en-US" sz="2000" b="1" dirty="0" err="1" smtClean="0">
                <a:solidFill>
                  <a:schemeClr val="bg1"/>
                </a:solidFill>
              </a:rPr>
              <a:t>các</a:t>
            </a:r>
            <a:r>
              <a:rPr lang="en-US" sz="2000" b="1" dirty="0" smtClean="0">
                <a:solidFill>
                  <a:schemeClr val="bg1"/>
                </a:solidFill>
              </a:rPr>
              <a:t> </a:t>
            </a:r>
            <a:r>
              <a:rPr lang="en-US" sz="2000" b="1" dirty="0" err="1" smtClean="0">
                <a:solidFill>
                  <a:schemeClr val="bg1"/>
                </a:solidFill>
              </a:rPr>
              <a:t>dấu</a:t>
            </a:r>
            <a:r>
              <a:rPr lang="en-US" sz="2000" b="1" dirty="0" smtClean="0">
                <a:solidFill>
                  <a:schemeClr val="bg1"/>
                </a:solidFill>
              </a:rPr>
              <a:t> </a:t>
            </a:r>
            <a:r>
              <a:rPr lang="en-US" sz="2000" b="1" dirty="0" err="1" smtClean="0">
                <a:solidFill>
                  <a:schemeClr val="bg1"/>
                </a:solidFill>
              </a:rPr>
              <a:t>câu</a:t>
            </a:r>
            <a:r>
              <a:rPr lang="en-US" sz="2000" b="1" dirty="0" smtClean="0">
                <a:solidFill>
                  <a:schemeClr val="bg1"/>
                </a:solidFill>
              </a:rPr>
              <a:t>, </a:t>
            </a:r>
            <a:r>
              <a:rPr lang="en-US" sz="2000" b="1" dirty="0" err="1" smtClean="0">
                <a:solidFill>
                  <a:schemeClr val="bg1"/>
                </a:solidFill>
              </a:rPr>
              <a:t>các</a:t>
            </a:r>
            <a:r>
              <a:rPr lang="en-US" sz="2000" b="1" dirty="0" smtClean="0">
                <a:solidFill>
                  <a:schemeClr val="bg1"/>
                </a:solidFill>
              </a:rPr>
              <a:t> </a:t>
            </a:r>
            <a:r>
              <a:rPr lang="en-US" sz="2000" b="1" dirty="0" err="1" smtClean="0">
                <a:solidFill>
                  <a:schemeClr val="bg1"/>
                </a:solidFill>
              </a:rPr>
              <a:t>cụm</a:t>
            </a:r>
            <a:r>
              <a:rPr lang="en-US" sz="2000" b="1" dirty="0" smtClean="0">
                <a:solidFill>
                  <a:schemeClr val="bg1"/>
                </a:solidFill>
              </a:rPr>
              <a:t> </a:t>
            </a:r>
            <a:r>
              <a:rPr lang="en-US" sz="2000" b="1" dirty="0" err="1" smtClean="0">
                <a:solidFill>
                  <a:schemeClr val="bg1"/>
                </a:solidFill>
              </a:rPr>
              <a:t>từ</a:t>
            </a:r>
            <a:r>
              <a:rPr lang="en-US" sz="2000" b="1" dirty="0" smtClean="0">
                <a:solidFill>
                  <a:schemeClr val="bg1"/>
                </a:solidFill>
              </a:rPr>
              <a:t>   </a:t>
            </a:r>
            <a:endParaRPr lang="x-none" sz="2000" b="1">
              <a:solidFill>
                <a:schemeClr val="bg1"/>
              </a:solidFill>
            </a:endParaRPr>
          </a:p>
          <a:p>
            <a:pPr>
              <a:defRPr/>
            </a:pPr>
            <a:endParaRPr lang="en-US" dirty="0"/>
          </a:p>
        </p:txBody>
      </p:sp>
      <p:sp>
        <p:nvSpPr>
          <p:cNvPr id="45" name="Oval 44"/>
          <p:cNvSpPr/>
          <p:nvPr/>
        </p:nvSpPr>
        <p:spPr>
          <a:xfrm>
            <a:off x="1792666" y="1595857"/>
            <a:ext cx="1406527" cy="174424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rgbClr val="FF0000"/>
                </a:solidFill>
                <a:latin typeface="Times New Roman" pitchFamily="18" charset="0"/>
                <a:cs typeface="Times New Roman" pitchFamily="18" charset="0"/>
              </a:rPr>
              <a:t>YÊU CẦU CẦN ĐẠT</a:t>
            </a:r>
            <a:endParaRPr lang="en-US" sz="2000" b="1" dirty="0">
              <a:solidFill>
                <a:srgbClr val="FF0000"/>
              </a:solidFill>
              <a:latin typeface="Times New Roman" pitchFamily="18" charset="0"/>
              <a:cs typeface="Times New Roman" pitchFamily="18" charset="0"/>
            </a:endParaRPr>
          </a:p>
        </p:txBody>
      </p:sp>
      <p:sp>
        <p:nvSpPr>
          <p:cNvPr id="46" name="Oval 45"/>
          <p:cNvSpPr/>
          <p:nvPr/>
        </p:nvSpPr>
        <p:spPr>
          <a:xfrm>
            <a:off x="1981200" y="4428797"/>
            <a:ext cx="1447800" cy="200363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rgbClr val="FF0000"/>
                </a:solidFill>
                <a:latin typeface="Times New Roman" pitchFamily="18" charset="0"/>
                <a:cs typeface="Times New Roman" pitchFamily="18" charset="0"/>
              </a:rPr>
              <a:t>NỘI DUNG (KIẾN THỨC TV)</a:t>
            </a:r>
            <a:endParaRPr lang="en-US" sz="2000" b="1" dirty="0">
              <a:solidFill>
                <a:srgbClr val="FF0000"/>
              </a:solidFill>
              <a:latin typeface="Times New Roman" pitchFamily="18" charset="0"/>
              <a:cs typeface="Times New Roman" pitchFamily="18" charset="0"/>
            </a:endParaRPr>
          </a:p>
        </p:txBody>
      </p:sp>
      <p:cxnSp>
        <p:nvCxnSpPr>
          <p:cNvPr id="52" name="Straight Arrow Connector 51"/>
          <p:cNvCxnSpPr/>
          <p:nvPr/>
        </p:nvCxnSpPr>
        <p:spPr>
          <a:xfrm flipV="1">
            <a:off x="1403730" y="2871873"/>
            <a:ext cx="501270" cy="795652"/>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403730" y="3617524"/>
            <a:ext cx="729870" cy="1335476"/>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914775" y="4267200"/>
            <a:ext cx="5153025" cy="1286203"/>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sz="2000" b="1" dirty="0" smtClean="0">
              <a:solidFill>
                <a:schemeClr val="bg1"/>
              </a:solidFill>
            </a:endParaRPr>
          </a:p>
          <a:p>
            <a:r>
              <a:rPr lang="en-US" b="1" dirty="0" smtClean="0">
                <a:solidFill>
                  <a:schemeClr val="bg1"/>
                </a:solidFill>
              </a:rPr>
              <a:t>- </a:t>
            </a:r>
            <a:r>
              <a:rPr lang="en-US" b="1" dirty="0" err="1" smtClean="0">
                <a:solidFill>
                  <a:schemeClr val="bg1"/>
                </a:solidFill>
              </a:rPr>
              <a:t>Âm</a:t>
            </a:r>
            <a:r>
              <a:rPr lang="en-US" b="1" dirty="0" smtClean="0">
                <a:solidFill>
                  <a:schemeClr val="bg1"/>
                </a:solidFill>
              </a:rPr>
              <a:t>, </a:t>
            </a:r>
            <a:r>
              <a:rPr lang="en-US" b="1" dirty="0" err="1" smtClean="0">
                <a:solidFill>
                  <a:schemeClr val="bg1"/>
                </a:solidFill>
              </a:rPr>
              <a:t>vần</a:t>
            </a:r>
            <a:r>
              <a:rPr lang="en-US" b="1" dirty="0" smtClean="0">
                <a:solidFill>
                  <a:schemeClr val="bg1"/>
                </a:solidFill>
              </a:rPr>
              <a:t>, </a:t>
            </a:r>
            <a:r>
              <a:rPr lang="en-US" b="1" dirty="0" err="1" smtClean="0">
                <a:solidFill>
                  <a:schemeClr val="bg1"/>
                </a:solidFill>
              </a:rPr>
              <a:t>thanh</a:t>
            </a:r>
            <a:r>
              <a:rPr lang="en-US" b="1" dirty="0" smtClean="0">
                <a:solidFill>
                  <a:schemeClr val="bg1"/>
                </a:solidFill>
              </a:rPr>
              <a:t>, </a:t>
            </a:r>
            <a:r>
              <a:rPr lang="en-US" b="1" dirty="0" err="1" smtClean="0">
                <a:solidFill>
                  <a:schemeClr val="bg1"/>
                </a:solidFill>
              </a:rPr>
              <a:t>chữ</a:t>
            </a:r>
            <a:r>
              <a:rPr lang="en-US" b="1" dirty="0" smtClean="0">
                <a:solidFill>
                  <a:schemeClr val="bg1"/>
                </a:solidFill>
              </a:rPr>
              <a:t> </a:t>
            </a:r>
            <a:r>
              <a:rPr lang="en-US" b="1" dirty="0" err="1" smtClean="0">
                <a:solidFill>
                  <a:schemeClr val="bg1"/>
                </a:solidFill>
              </a:rPr>
              <a:t>và</a:t>
            </a:r>
            <a:r>
              <a:rPr lang="en-US" b="1" dirty="0" smtClean="0">
                <a:solidFill>
                  <a:schemeClr val="bg1"/>
                </a:solidFill>
              </a:rPr>
              <a:t> </a:t>
            </a:r>
            <a:r>
              <a:rPr lang="en-US" b="1" dirty="0" err="1" smtClean="0">
                <a:solidFill>
                  <a:schemeClr val="bg1"/>
                </a:solidFill>
              </a:rPr>
              <a:t>dấu</a:t>
            </a:r>
            <a:r>
              <a:rPr lang="en-US" b="1" dirty="0" smtClean="0">
                <a:solidFill>
                  <a:schemeClr val="bg1"/>
                </a:solidFill>
              </a:rPr>
              <a:t> </a:t>
            </a:r>
            <a:r>
              <a:rPr lang="en-US" b="1" dirty="0" err="1" smtClean="0">
                <a:solidFill>
                  <a:schemeClr val="bg1"/>
                </a:solidFill>
              </a:rPr>
              <a:t>thanh</a:t>
            </a:r>
            <a:r>
              <a:rPr lang="en-US" b="1" dirty="0" smtClean="0">
                <a:solidFill>
                  <a:schemeClr val="bg1"/>
                </a:solidFill>
              </a:rPr>
              <a:t>; </a:t>
            </a:r>
            <a:r>
              <a:rPr lang="en-US" b="1" dirty="0" err="1" smtClean="0">
                <a:solidFill>
                  <a:schemeClr val="bg1"/>
                </a:solidFill>
              </a:rPr>
              <a:t>Quy</a:t>
            </a:r>
            <a:r>
              <a:rPr lang="en-US" b="1" dirty="0" smtClean="0">
                <a:solidFill>
                  <a:schemeClr val="bg1"/>
                </a:solidFill>
              </a:rPr>
              <a:t> </a:t>
            </a:r>
            <a:r>
              <a:rPr lang="en-US" b="1" dirty="0" err="1" smtClean="0">
                <a:solidFill>
                  <a:schemeClr val="bg1"/>
                </a:solidFill>
              </a:rPr>
              <a:t>tắc</a:t>
            </a:r>
            <a:r>
              <a:rPr lang="en-US" b="1" dirty="0" smtClean="0">
                <a:solidFill>
                  <a:schemeClr val="bg1"/>
                </a:solidFill>
              </a:rPr>
              <a:t> </a:t>
            </a:r>
            <a:r>
              <a:rPr lang="en-US" b="1" dirty="0" err="1" smtClean="0">
                <a:solidFill>
                  <a:schemeClr val="bg1"/>
                </a:solidFill>
              </a:rPr>
              <a:t>chính</a:t>
            </a:r>
            <a:r>
              <a:rPr lang="en-US" b="1" dirty="0" smtClean="0">
                <a:solidFill>
                  <a:schemeClr val="bg1"/>
                </a:solidFill>
              </a:rPr>
              <a:t> </a:t>
            </a:r>
            <a:r>
              <a:rPr lang="en-US" b="1" dirty="0" err="1" smtClean="0">
                <a:solidFill>
                  <a:schemeClr val="bg1"/>
                </a:solidFill>
              </a:rPr>
              <a:t>tả</a:t>
            </a:r>
            <a:r>
              <a:rPr lang="en-US" b="1" dirty="0" smtClean="0">
                <a:solidFill>
                  <a:schemeClr val="bg1"/>
                </a:solidFill>
              </a:rPr>
              <a:t>( </a:t>
            </a:r>
            <a:r>
              <a:rPr lang="en-US" b="1" dirty="0" err="1" smtClean="0">
                <a:solidFill>
                  <a:schemeClr val="bg1"/>
                </a:solidFill>
              </a:rPr>
              <a:t>c,k</a:t>
            </a:r>
            <a:r>
              <a:rPr lang="en-US" b="1" dirty="0" smtClean="0">
                <a:solidFill>
                  <a:schemeClr val="bg1"/>
                </a:solidFill>
              </a:rPr>
              <a:t>, </a:t>
            </a:r>
            <a:r>
              <a:rPr lang="en-US" b="1" dirty="0" err="1" smtClean="0">
                <a:solidFill>
                  <a:schemeClr val="bg1"/>
                </a:solidFill>
              </a:rPr>
              <a:t>g,gh</a:t>
            </a:r>
            <a:r>
              <a:rPr lang="en-US" b="1" dirty="0" smtClean="0">
                <a:solidFill>
                  <a:schemeClr val="bg1"/>
                </a:solidFill>
              </a:rPr>
              <a:t>, </a:t>
            </a:r>
            <a:r>
              <a:rPr lang="en-US" b="1" dirty="0" err="1" smtClean="0">
                <a:solidFill>
                  <a:schemeClr val="bg1"/>
                </a:solidFill>
              </a:rPr>
              <a:t>ng</a:t>
            </a:r>
            <a:r>
              <a:rPr lang="en-US" b="1" dirty="0" smtClean="0">
                <a:solidFill>
                  <a:schemeClr val="bg1"/>
                </a:solidFill>
              </a:rPr>
              <a:t>, </a:t>
            </a:r>
            <a:r>
              <a:rPr lang="en-US" b="1" dirty="0" err="1" smtClean="0">
                <a:solidFill>
                  <a:schemeClr val="bg1"/>
                </a:solidFill>
              </a:rPr>
              <a:t>ngh</a:t>
            </a:r>
            <a:r>
              <a:rPr lang="en-US" b="1" dirty="0" smtClean="0">
                <a:solidFill>
                  <a:schemeClr val="bg1"/>
                </a:solidFill>
              </a:rPr>
              <a:t>); </a:t>
            </a:r>
            <a:r>
              <a:rPr lang="en-US" b="1" dirty="0" err="1" smtClean="0">
                <a:solidFill>
                  <a:schemeClr val="bg1"/>
                </a:solidFill>
              </a:rPr>
              <a:t>Quy</a:t>
            </a:r>
            <a:r>
              <a:rPr lang="en-US" b="1" dirty="0" smtClean="0">
                <a:solidFill>
                  <a:schemeClr val="bg1"/>
                </a:solidFill>
              </a:rPr>
              <a:t> </a:t>
            </a:r>
            <a:r>
              <a:rPr lang="en-US" b="1" dirty="0" err="1" smtClean="0">
                <a:solidFill>
                  <a:schemeClr val="bg1"/>
                </a:solidFill>
              </a:rPr>
              <a:t>tắc</a:t>
            </a:r>
            <a:r>
              <a:rPr lang="en-US" b="1" dirty="0" smtClean="0">
                <a:solidFill>
                  <a:schemeClr val="bg1"/>
                </a:solidFill>
              </a:rPr>
              <a:t> </a:t>
            </a:r>
            <a:r>
              <a:rPr lang="en-US" b="1" dirty="0" err="1" smtClean="0">
                <a:solidFill>
                  <a:schemeClr val="bg1"/>
                </a:solidFill>
              </a:rPr>
              <a:t>viết</a:t>
            </a:r>
            <a:r>
              <a:rPr lang="en-US" b="1" dirty="0" smtClean="0">
                <a:solidFill>
                  <a:schemeClr val="bg1"/>
                </a:solidFill>
              </a:rPr>
              <a:t> </a:t>
            </a:r>
            <a:r>
              <a:rPr lang="en-US" b="1" dirty="0" err="1" smtClean="0">
                <a:solidFill>
                  <a:schemeClr val="bg1"/>
                </a:solidFill>
              </a:rPr>
              <a:t>hoa</a:t>
            </a:r>
            <a:r>
              <a:rPr lang="en-US" b="1" dirty="0" smtClean="0">
                <a:solidFill>
                  <a:schemeClr val="bg1"/>
                </a:solidFill>
              </a:rPr>
              <a:t>; </a:t>
            </a:r>
            <a:r>
              <a:rPr lang="en-US" b="1" dirty="0" err="1" smtClean="0">
                <a:solidFill>
                  <a:schemeClr val="bg1"/>
                </a:solidFill>
              </a:rPr>
              <a:t>Vốn</a:t>
            </a:r>
            <a:r>
              <a:rPr lang="en-US" b="1" dirty="0" smtClean="0">
                <a:solidFill>
                  <a:schemeClr val="bg1"/>
                </a:solidFill>
              </a:rPr>
              <a:t> </a:t>
            </a:r>
            <a:r>
              <a:rPr lang="en-US" b="1" dirty="0" err="1" smtClean="0">
                <a:solidFill>
                  <a:schemeClr val="bg1"/>
                </a:solidFill>
              </a:rPr>
              <a:t>từ</a:t>
            </a:r>
            <a:r>
              <a:rPr lang="en-US" b="1" dirty="0" smtClean="0">
                <a:solidFill>
                  <a:schemeClr val="bg1"/>
                </a:solidFill>
              </a:rPr>
              <a:t> </a:t>
            </a:r>
            <a:r>
              <a:rPr lang="en-US" b="1" dirty="0" err="1" smtClean="0">
                <a:solidFill>
                  <a:schemeClr val="bg1"/>
                </a:solidFill>
              </a:rPr>
              <a:t>theo</a:t>
            </a:r>
            <a:r>
              <a:rPr lang="en-US" b="1" dirty="0" smtClean="0">
                <a:solidFill>
                  <a:schemeClr val="bg1"/>
                </a:solidFill>
              </a:rPr>
              <a:t> </a:t>
            </a:r>
            <a:r>
              <a:rPr lang="en-US" b="1" dirty="0" err="1" smtClean="0">
                <a:solidFill>
                  <a:schemeClr val="bg1"/>
                </a:solidFill>
              </a:rPr>
              <a:t>chủ</a:t>
            </a:r>
            <a:r>
              <a:rPr lang="en-US" b="1" dirty="0" smtClean="0">
                <a:solidFill>
                  <a:schemeClr val="bg1"/>
                </a:solidFill>
              </a:rPr>
              <a:t> </a:t>
            </a:r>
            <a:r>
              <a:rPr lang="en-US" b="1" dirty="0" err="1" smtClean="0">
                <a:solidFill>
                  <a:schemeClr val="bg1"/>
                </a:solidFill>
              </a:rPr>
              <a:t>điểm</a:t>
            </a:r>
            <a:r>
              <a:rPr lang="en-US" b="1" dirty="0" smtClean="0">
                <a:solidFill>
                  <a:schemeClr val="bg1"/>
                </a:solidFill>
              </a:rPr>
              <a:t>( </a:t>
            </a:r>
            <a:r>
              <a:rPr lang="en-US" b="1" dirty="0" err="1" smtClean="0">
                <a:solidFill>
                  <a:schemeClr val="bg1"/>
                </a:solidFill>
              </a:rPr>
              <a:t>từ</a:t>
            </a:r>
            <a:r>
              <a:rPr lang="en-US" b="1" dirty="0" smtClean="0">
                <a:solidFill>
                  <a:schemeClr val="bg1"/>
                </a:solidFill>
              </a:rPr>
              <a:t> </a:t>
            </a:r>
            <a:r>
              <a:rPr lang="en-US" b="1" dirty="0" err="1" smtClean="0">
                <a:solidFill>
                  <a:schemeClr val="bg1"/>
                </a:solidFill>
              </a:rPr>
              <a:t>chỉ</a:t>
            </a:r>
            <a:r>
              <a:rPr lang="en-US" b="1" dirty="0" smtClean="0">
                <a:solidFill>
                  <a:schemeClr val="bg1"/>
                </a:solidFill>
              </a:rPr>
              <a:t> </a:t>
            </a:r>
            <a:r>
              <a:rPr lang="en-US" b="1" dirty="0" err="1" smtClean="0">
                <a:solidFill>
                  <a:schemeClr val="bg1"/>
                </a:solidFill>
              </a:rPr>
              <a:t>sự</a:t>
            </a:r>
            <a:r>
              <a:rPr lang="en-US" b="1" dirty="0" smtClean="0">
                <a:solidFill>
                  <a:schemeClr val="bg1"/>
                </a:solidFill>
              </a:rPr>
              <a:t> </a:t>
            </a:r>
            <a:r>
              <a:rPr lang="en-US" b="1" dirty="0" err="1" smtClean="0">
                <a:solidFill>
                  <a:schemeClr val="bg1"/>
                </a:solidFill>
              </a:rPr>
              <a:t>vật</a:t>
            </a:r>
            <a:r>
              <a:rPr lang="en-US" b="1" dirty="0" smtClean="0">
                <a:solidFill>
                  <a:schemeClr val="bg1"/>
                </a:solidFill>
              </a:rPr>
              <a:t>, </a:t>
            </a:r>
            <a:r>
              <a:rPr lang="en-US" b="1" dirty="0" err="1" smtClean="0">
                <a:solidFill>
                  <a:schemeClr val="bg1"/>
                </a:solidFill>
              </a:rPr>
              <a:t>hoạt</a:t>
            </a:r>
            <a:r>
              <a:rPr lang="en-US" b="1" dirty="0" smtClean="0">
                <a:solidFill>
                  <a:schemeClr val="bg1"/>
                </a:solidFill>
              </a:rPr>
              <a:t> </a:t>
            </a:r>
            <a:r>
              <a:rPr lang="en-US" b="1" dirty="0" err="1" smtClean="0">
                <a:solidFill>
                  <a:schemeClr val="bg1"/>
                </a:solidFill>
              </a:rPr>
              <a:t>động</a:t>
            </a:r>
            <a:r>
              <a:rPr lang="en-US" b="1" dirty="0" smtClean="0">
                <a:solidFill>
                  <a:schemeClr val="bg1"/>
                </a:solidFill>
              </a:rPr>
              <a:t>, </a:t>
            </a:r>
            <a:r>
              <a:rPr lang="en-US" b="1" dirty="0" err="1" smtClean="0">
                <a:solidFill>
                  <a:schemeClr val="bg1"/>
                </a:solidFill>
              </a:rPr>
              <a:t>đặc</a:t>
            </a:r>
            <a:r>
              <a:rPr lang="en-US" b="1" dirty="0" smtClean="0">
                <a:solidFill>
                  <a:schemeClr val="bg1"/>
                </a:solidFill>
              </a:rPr>
              <a:t> </a:t>
            </a:r>
            <a:r>
              <a:rPr lang="en-US" b="1" dirty="0" err="1" smtClean="0">
                <a:solidFill>
                  <a:schemeClr val="bg1"/>
                </a:solidFill>
              </a:rPr>
              <a:t>điểm</a:t>
            </a:r>
            <a:r>
              <a:rPr lang="en-US" b="1" dirty="0" smtClean="0">
                <a:solidFill>
                  <a:schemeClr val="bg1"/>
                </a:solidFill>
              </a:rPr>
              <a:t>); </a:t>
            </a:r>
            <a:r>
              <a:rPr lang="en-US" b="1" dirty="0" err="1" smtClean="0">
                <a:solidFill>
                  <a:schemeClr val="bg1"/>
                </a:solidFill>
              </a:rPr>
              <a:t>Công</a:t>
            </a:r>
            <a:r>
              <a:rPr lang="en-US" b="1" dirty="0" smtClean="0">
                <a:solidFill>
                  <a:schemeClr val="bg1"/>
                </a:solidFill>
              </a:rPr>
              <a:t> </a:t>
            </a:r>
            <a:r>
              <a:rPr lang="en-US" b="1" dirty="0" err="1" smtClean="0">
                <a:solidFill>
                  <a:schemeClr val="bg1"/>
                </a:solidFill>
              </a:rPr>
              <a:t>dụng</a:t>
            </a:r>
            <a:r>
              <a:rPr lang="en-US" b="1" dirty="0" smtClean="0">
                <a:solidFill>
                  <a:schemeClr val="bg1"/>
                </a:solidFill>
              </a:rPr>
              <a:t> </a:t>
            </a:r>
            <a:r>
              <a:rPr lang="en-US" b="1" dirty="0" err="1" smtClean="0">
                <a:solidFill>
                  <a:schemeClr val="bg1"/>
                </a:solidFill>
              </a:rPr>
              <a:t>của</a:t>
            </a:r>
            <a:r>
              <a:rPr lang="en-US" b="1" dirty="0" smtClean="0">
                <a:solidFill>
                  <a:schemeClr val="bg1"/>
                </a:solidFill>
              </a:rPr>
              <a:t> </a:t>
            </a:r>
            <a:r>
              <a:rPr lang="en-US" b="1" dirty="0" err="1" smtClean="0">
                <a:solidFill>
                  <a:schemeClr val="bg1"/>
                </a:solidFill>
              </a:rPr>
              <a:t>dấu</a:t>
            </a:r>
            <a:r>
              <a:rPr lang="en-US" b="1" dirty="0" smtClean="0">
                <a:solidFill>
                  <a:schemeClr val="bg1"/>
                </a:solidFill>
              </a:rPr>
              <a:t>( </a:t>
            </a:r>
            <a:r>
              <a:rPr lang="en-US" b="1" dirty="0" err="1" smtClean="0">
                <a:solidFill>
                  <a:schemeClr val="bg1"/>
                </a:solidFill>
              </a:rPr>
              <a:t>dấu</a:t>
            </a:r>
            <a:r>
              <a:rPr lang="en-US" b="1" dirty="0" smtClean="0">
                <a:solidFill>
                  <a:schemeClr val="bg1"/>
                </a:solidFill>
              </a:rPr>
              <a:t> </a:t>
            </a:r>
            <a:r>
              <a:rPr lang="en-US" b="1" dirty="0" err="1" smtClean="0">
                <a:solidFill>
                  <a:schemeClr val="bg1"/>
                </a:solidFill>
              </a:rPr>
              <a:t>chấm</a:t>
            </a:r>
            <a:r>
              <a:rPr lang="en-US" b="1" dirty="0" smtClean="0">
                <a:solidFill>
                  <a:schemeClr val="bg1"/>
                </a:solidFill>
              </a:rPr>
              <a:t>, </a:t>
            </a:r>
            <a:r>
              <a:rPr lang="en-US" b="1" dirty="0" err="1" smtClean="0">
                <a:solidFill>
                  <a:schemeClr val="bg1"/>
                </a:solidFill>
              </a:rPr>
              <a:t>dấu</a:t>
            </a:r>
            <a:r>
              <a:rPr lang="en-US" b="1" dirty="0" smtClean="0">
                <a:solidFill>
                  <a:schemeClr val="bg1"/>
                </a:solidFill>
              </a:rPr>
              <a:t> </a:t>
            </a:r>
            <a:r>
              <a:rPr lang="en-US" b="1" dirty="0" err="1" smtClean="0">
                <a:solidFill>
                  <a:schemeClr val="bg1"/>
                </a:solidFill>
              </a:rPr>
              <a:t>chấm</a:t>
            </a:r>
            <a:r>
              <a:rPr lang="en-US" b="1" dirty="0" smtClean="0">
                <a:solidFill>
                  <a:schemeClr val="bg1"/>
                </a:solidFill>
              </a:rPr>
              <a:t> </a:t>
            </a:r>
            <a:r>
              <a:rPr lang="en-US" b="1" dirty="0" err="1" smtClean="0">
                <a:solidFill>
                  <a:schemeClr val="bg1"/>
                </a:solidFill>
              </a:rPr>
              <a:t>hỏi</a:t>
            </a:r>
            <a:r>
              <a:rPr lang="en-US" b="1" dirty="0" smtClean="0">
                <a:solidFill>
                  <a:schemeClr val="bg1"/>
                </a:solidFill>
              </a:rPr>
              <a:t>..)   </a:t>
            </a:r>
            <a:endParaRPr lang="x-none" b="1">
              <a:solidFill>
                <a:schemeClr val="bg1"/>
              </a:solidFill>
            </a:endParaRPr>
          </a:p>
          <a:p>
            <a:pPr>
              <a:defRPr/>
            </a:pPr>
            <a:endParaRPr lang="en-US" dirty="0"/>
          </a:p>
        </p:txBody>
      </p:sp>
      <p:sp>
        <p:nvSpPr>
          <p:cNvPr id="61" name="Rectangle 60"/>
          <p:cNvSpPr/>
          <p:nvPr/>
        </p:nvSpPr>
        <p:spPr>
          <a:xfrm>
            <a:off x="3933824" y="5638800"/>
            <a:ext cx="5153025" cy="9144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sz="2000" b="1" dirty="0" smtClean="0">
              <a:solidFill>
                <a:schemeClr val="bg1"/>
              </a:solidFill>
            </a:endParaRPr>
          </a:p>
          <a:p>
            <a:r>
              <a:rPr lang="en-US" sz="2000" b="1" dirty="0" smtClean="0">
                <a:solidFill>
                  <a:schemeClr val="bg1"/>
                </a:solidFill>
              </a:rPr>
              <a:t>- </a:t>
            </a:r>
            <a:r>
              <a:rPr lang="en-US" sz="2000" b="1" dirty="0" err="1" smtClean="0">
                <a:solidFill>
                  <a:schemeClr val="bg1"/>
                </a:solidFill>
              </a:rPr>
              <a:t>Từ</a:t>
            </a:r>
            <a:r>
              <a:rPr lang="en-US" sz="2000" b="1" dirty="0" smtClean="0">
                <a:solidFill>
                  <a:schemeClr val="bg1"/>
                </a:solidFill>
              </a:rPr>
              <a:t> </a:t>
            </a:r>
            <a:r>
              <a:rPr lang="en-US" sz="2000" b="1" dirty="0" err="1" smtClean="0">
                <a:solidFill>
                  <a:schemeClr val="bg1"/>
                </a:solidFill>
              </a:rPr>
              <a:t>xưng</a:t>
            </a:r>
            <a:r>
              <a:rPr lang="en-US" sz="2000" b="1" dirty="0" smtClean="0">
                <a:solidFill>
                  <a:schemeClr val="bg1"/>
                </a:solidFill>
              </a:rPr>
              <a:t> </a:t>
            </a:r>
            <a:r>
              <a:rPr lang="en-US" sz="2000" b="1" dirty="0" err="1" smtClean="0">
                <a:solidFill>
                  <a:schemeClr val="bg1"/>
                </a:solidFill>
              </a:rPr>
              <a:t>hô</a:t>
            </a:r>
            <a:r>
              <a:rPr lang="en-US" sz="2000" b="1" dirty="0" smtClean="0">
                <a:solidFill>
                  <a:schemeClr val="bg1"/>
                </a:solidFill>
              </a:rPr>
              <a:t> </a:t>
            </a:r>
            <a:r>
              <a:rPr lang="en-US" sz="2000" b="1" dirty="0" err="1" smtClean="0">
                <a:solidFill>
                  <a:schemeClr val="bg1"/>
                </a:solidFill>
              </a:rPr>
              <a:t>thông</a:t>
            </a:r>
            <a:r>
              <a:rPr lang="en-US" sz="2000" b="1" dirty="0" smtClean="0">
                <a:solidFill>
                  <a:schemeClr val="bg1"/>
                </a:solidFill>
              </a:rPr>
              <a:t> </a:t>
            </a:r>
            <a:r>
              <a:rPr lang="en-US" sz="2000" b="1" dirty="0" err="1" smtClean="0">
                <a:solidFill>
                  <a:schemeClr val="bg1"/>
                </a:solidFill>
              </a:rPr>
              <a:t>dụng</a:t>
            </a:r>
            <a:r>
              <a:rPr lang="en-US" sz="2000" b="1" dirty="0" smtClean="0">
                <a:solidFill>
                  <a:schemeClr val="bg1"/>
                </a:solidFill>
              </a:rPr>
              <a:t> </a:t>
            </a:r>
            <a:r>
              <a:rPr lang="en-US" sz="2000" b="1" dirty="0" err="1" smtClean="0">
                <a:solidFill>
                  <a:schemeClr val="bg1"/>
                </a:solidFill>
              </a:rPr>
              <a:t>khi</a:t>
            </a:r>
            <a:r>
              <a:rPr lang="en-US" sz="2000" b="1" dirty="0" smtClean="0">
                <a:solidFill>
                  <a:schemeClr val="bg1"/>
                </a:solidFill>
              </a:rPr>
              <a:t> </a:t>
            </a:r>
            <a:r>
              <a:rPr lang="en-US" sz="2000" b="1" dirty="0" err="1" smtClean="0">
                <a:solidFill>
                  <a:schemeClr val="bg1"/>
                </a:solidFill>
              </a:rPr>
              <a:t>giao</a:t>
            </a:r>
            <a:r>
              <a:rPr lang="en-US" sz="2000" b="1" dirty="0" smtClean="0">
                <a:solidFill>
                  <a:schemeClr val="bg1"/>
                </a:solidFill>
              </a:rPr>
              <a:t> </a:t>
            </a:r>
            <a:r>
              <a:rPr lang="en-US" sz="2000" b="1" dirty="0" err="1" smtClean="0">
                <a:solidFill>
                  <a:schemeClr val="bg1"/>
                </a:solidFill>
              </a:rPr>
              <a:t>tiếp</a:t>
            </a:r>
            <a:r>
              <a:rPr lang="en-US" sz="2000" b="1" dirty="0" smtClean="0">
                <a:solidFill>
                  <a:schemeClr val="bg1"/>
                </a:solidFill>
              </a:rPr>
              <a:t> ở </a:t>
            </a:r>
            <a:r>
              <a:rPr lang="en-US" sz="2000" b="1" dirty="0" err="1" smtClean="0">
                <a:solidFill>
                  <a:schemeClr val="bg1"/>
                </a:solidFill>
              </a:rPr>
              <a:t>nhà</a:t>
            </a:r>
            <a:r>
              <a:rPr lang="en-US" sz="2000" b="1" dirty="0" smtClean="0">
                <a:solidFill>
                  <a:schemeClr val="bg1"/>
                </a:solidFill>
              </a:rPr>
              <a:t>, ở </a:t>
            </a:r>
            <a:r>
              <a:rPr lang="en-US" sz="2000" b="1" dirty="0" err="1" smtClean="0">
                <a:solidFill>
                  <a:schemeClr val="bg1"/>
                </a:solidFill>
              </a:rPr>
              <a:t>trường</a:t>
            </a:r>
            <a:r>
              <a:rPr lang="en-US" sz="2000" b="1" dirty="0" smtClean="0">
                <a:solidFill>
                  <a:schemeClr val="bg1"/>
                </a:solidFill>
              </a:rPr>
              <a:t>, </a:t>
            </a:r>
            <a:r>
              <a:rPr lang="en-US" sz="2000" b="1" dirty="0" err="1" smtClean="0">
                <a:solidFill>
                  <a:schemeClr val="bg1"/>
                </a:solidFill>
              </a:rPr>
              <a:t>nghi</a:t>
            </a:r>
            <a:r>
              <a:rPr lang="en-US" sz="2000" b="1" dirty="0" smtClean="0">
                <a:solidFill>
                  <a:schemeClr val="bg1"/>
                </a:solidFill>
              </a:rPr>
              <a:t> </a:t>
            </a:r>
            <a:r>
              <a:rPr lang="en-US" sz="2000" b="1" dirty="0" err="1" smtClean="0">
                <a:solidFill>
                  <a:schemeClr val="bg1"/>
                </a:solidFill>
              </a:rPr>
              <a:t>thức</a:t>
            </a:r>
            <a:r>
              <a:rPr lang="en-US" sz="2000" b="1" dirty="0" smtClean="0">
                <a:solidFill>
                  <a:schemeClr val="bg1"/>
                </a:solidFill>
              </a:rPr>
              <a:t> </a:t>
            </a:r>
            <a:r>
              <a:rPr lang="en-US" sz="2000" b="1" dirty="0" err="1" smtClean="0">
                <a:solidFill>
                  <a:schemeClr val="bg1"/>
                </a:solidFill>
              </a:rPr>
              <a:t>giáo</a:t>
            </a:r>
            <a:r>
              <a:rPr lang="en-US" sz="2000" b="1" dirty="0" smtClean="0">
                <a:solidFill>
                  <a:schemeClr val="bg1"/>
                </a:solidFill>
              </a:rPr>
              <a:t> </a:t>
            </a:r>
            <a:r>
              <a:rPr lang="en-US" sz="2000" b="1" dirty="0" err="1" smtClean="0">
                <a:solidFill>
                  <a:schemeClr val="bg1"/>
                </a:solidFill>
              </a:rPr>
              <a:t>tiếp</a:t>
            </a:r>
            <a:r>
              <a:rPr lang="en-US" sz="2000" b="1" dirty="0" smtClean="0">
                <a:solidFill>
                  <a:schemeClr val="bg1"/>
                </a:solidFill>
              </a:rPr>
              <a:t> ( </a:t>
            </a:r>
            <a:r>
              <a:rPr lang="en-US" sz="2000" b="1" dirty="0" err="1" smtClean="0">
                <a:solidFill>
                  <a:schemeClr val="bg1"/>
                </a:solidFill>
              </a:rPr>
              <a:t>chào</a:t>
            </a:r>
            <a:r>
              <a:rPr lang="en-US" sz="2000" b="1" dirty="0" smtClean="0">
                <a:solidFill>
                  <a:schemeClr val="bg1"/>
                </a:solidFill>
              </a:rPr>
              <a:t> </a:t>
            </a:r>
            <a:r>
              <a:rPr lang="en-US" sz="2000" b="1" dirty="0" err="1" smtClean="0">
                <a:solidFill>
                  <a:schemeClr val="bg1"/>
                </a:solidFill>
              </a:rPr>
              <a:t>hỏi</a:t>
            </a:r>
            <a:r>
              <a:rPr lang="en-US" sz="2000" b="1" dirty="0" smtClean="0">
                <a:solidFill>
                  <a:schemeClr val="bg1"/>
                </a:solidFill>
              </a:rPr>
              <a:t>, </a:t>
            </a:r>
            <a:r>
              <a:rPr lang="en-US" sz="2000" b="1" dirty="0" err="1" smtClean="0">
                <a:solidFill>
                  <a:schemeClr val="bg1"/>
                </a:solidFill>
              </a:rPr>
              <a:t>cảm</a:t>
            </a:r>
            <a:r>
              <a:rPr lang="en-US" sz="2000" b="1" dirty="0" smtClean="0">
                <a:solidFill>
                  <a:schemeClr val="bg1"/>
                </a:solidFill>
              </a:rPr>
              <a:t> </a:t>
            </a:r>
            <a:r>
              <a:rPr lang="en-US" sz="2000" b="1" dirty="0" err="1" smtClean="0">
                <a:solidFill>
                  <a:schemeClr val="bg1"/>
                </a:solidFill>
              </a:rPr>
              <a:t>ơn</a:t>
            </a:r>
            <a:r>
              <a:rPr lang="en-US" sz="2000" b="1" dirty="0" smtClean="0">
                <a:solidFill>
                  <a:schemeClr val="bg1"/>
                </a:solidFill>
              </a:rPr>
              <a:t>, </a:t>
            </a:r>
            <a:r>
              <a:rPr lang="en-US" sz="2000" b="1" dirty="0" err="1" smtClean="0">
                <a:solidFill>
                  <a:schemeClr val="bg1"/>
                </a:solidFill>
              </a:rPr>
              <a:t>xin</a:t>
            </a:r>
            <a:r>
              <a:rPr lang="en-US" sz="2000" b="1" dirty="0" smtClean="0">
                <a:solidFill>
                  <a:schemeClr val="bg1"/>
                </a:solidFill>
              </a:rPr>
              <a:t> </a:t>
            </a:r>
            <a:r>
              <a:rPr lang="en-US" sz="2000" b="1" dirty="0" err="1" smtClean="0">
                <a:solidFill>
                  <a:schemeClr val="bg1"/>
                </a:solidFill>
              </a:rPr>
              <a:t>lỗi</a:t>
            </a:r>
            <a:r>
              <a:rPr lang="en-US" sz="2000" b="1" dirty="0" smtClean="0">
                <a:solidFill>
                  <a:schemeClr val="bg1"/>
                </a:solidFill>
              </a:rPr>
              <a:t>) </a:t>
            </a:r>
            <a:r>
              <a:rPr lang="en-US" sz="2000" b="1" dirty="0" err="1" smtClean="0">
                <a:solidFill>
                  <a:schemeClr val="bg1"/>
                </a:solidFill>
              </a:rPr>
              <a:t>phương</a:t>
            </a:r>
            <a:r>
              <a:rPr lang="en-US" sz="2000" b="1" dirty="0" smtClean="0">
                <a:solidFill>
                  <a:schemeClr val="bg1"/>
                </a:solidFill>
              </a:rPr>
              <a:t> </a:t>
            </a:r>
            <a:r>
              <a:rPr lang="en-US" sz="2000" b="1" dirty="0" err="1" smtClean="0">
                <a:solidFill>
                  <a:schemeClr val="bg1"/>
                </a:solidFill>
              </a:rPr>
              <a:t>tiên</a:t>
            </a:r>
            <a:r>
              <a:rPr lang="en-US" sz="2000" b="1" dirty="0" smtClean="0">
                <a:solidFill>
                  <a:schemeClr val="bg1"/>
                </a:solidFill>
              </a:rPr>
              <a:t> </a:t>
            </a:r>
            <a:r>
              <a:rPr lang="en-US" sz="2000" b="1" dirty="0" err="1" smtClean="0">
                <a:solidFill>
                  <a:schemeClr val="bg1"/>
                </a:solidFill>
              </a:rPr>
              <a:t>giao</a:t>
            </a:r>
            <a:r>
              <a:rPr lang="en-US" sz="2000" b="1" dirty="0" smtClean="0">
                <a:solidFill>
                  <a:schemeClr val="bg1"/>
                </a:solidFill>
              </a:rPr>
              <a:t> </a:t>
            </a:r>
            <a:r>
              <a:rPr lang="en-US" sz="2000" b="1" dirty="0" err="1" smtClean="0">
                <a:solidFill>
                  <a:schemeClr val="bg1"/>
                </a:solidFill>
              </a:rPr>
              <a:t>tiếp</a:t>
            </a:r>
            <a:r>
              <a:rPr lang="en-US" sz="2000" b="1" dirty="0" smtClean="0">
                <a:solidFill>
                  <a:schemeClr val="bg1"/>
                </a:solidFill>
              </a:rPr>
              <a:t> phi </a:t>
            </a:r>
            <a:r>
              <a:rPr lang="en-US" sz="2000" b="1" dirty="0" err="1" smtClean="0">
                <a:solidFill>
                  <a:schemeClr val="bg1"/>
                </a:solidFill>
              </a:rPr>
              <a:t>ngôn</a:t>
            </a:r>
            <a:r>
              <a:rPr lang="en-US" sz="2000" b="1" dirty="0" smtClean="0">
                <a:solidFill>
                  <a:schemeClr val="bg1"/>
                </a:solidFill>
              </a:rPr>
              <a:t> </a:t>
            </a:r>
            <a:r>
              <a:rPr lang="en-US" sz="2000" b="1" dirty="0" err="1" smtClean="0">
                <a:solidFill>
                  <a:schemeClr val="bg1"/>
                </a:solidFill>
              </a:rPr>
              <a:t>ngữ</a:t>
            </a:r>
            <a:r>
              <a:rPr lang="en-US" sz="2000" b="1" dirty="0" smtClean="0">
                <a:solidFill>
                  <a:schemeClr val="bg1"/>
                </a:solidFill>
              </a:rPr>
              <a:t>.    </a:t>
            </a:r>
            <a:endParaRPr lang="x-none" sz="2000" b="1">
              <a:solidFill>
                <a:schemeClr val="bg1"/>
              </a:solidFill>
            </a:endParaRPr>
          </a:p>
          <a:p>
            <a:pPr>
              <a:defRPr/>
            </a:pPr>
            <a:endParaRPr lang="en-US" dirty="0"/>
          </a:p>
        </p:txBody>
      </p:sp>
      <p:cxnSp>
        <p:nvCxnSpPr>
          <p:cNvPr id="62" name="Straight Arrow Connector 61"/>
          <p:cNvCxnSpPr/>
          <p:nvPr/>
        </p:nvCxnSpPr>
        <p:spPr>
          <a:xfrm flipV="1">
            <a:off x="3351593" y="5029200"/>
            <a:ext cx="534607"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351593" y="5822630"/>
            <a:ext cx="563182" cy="60980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4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62"/>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grpId="0" nodeType="after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4"/>
                                        </p:tgtEl>
                                        <p:attrNameLst>
                                          <p:attrName>style.visibility</p:attrName>
                                        </p:attrNameLst>
                                      </p:cBhvr>
                                      <p:to>
                                        <p:strVal val="visible"/>
                                      </p:to>
                                    </p:set>
                                  </p:childTnLst>
                                </p:cTn>
                              </p:par>
                            </p:childTnLst>
                          </p:cTn>
                        </p:par>
                        <p:par>
                          <p:cTn id="59" fill="hold">
                            <p:stCondLst>
                              <p:cond delay="0"/>
                            </p:stCondLst>
                            <p:childTnLst>
                              <p:par>
                                <p:cTn id="60" presetID="1" presetClass="entr" presetSubtype="0" fill="hold" grpId="0" nodeType="afterEffect">
                                  <p:stCondLst>
                                    <p:cond delay="0"/>
                                  </p:stCondLst>
                                  <p:childTnLst>
                                    <p:set>
                                      <p:cBhvr>
                                        <p:cTn id="61"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37" grpId="0" animBg="1"/>
      <p:bldP spid="45" grpId="0" animBg="1"/>
      <p:bldP spid="46" grpId="0" animBg="1"/>
      <p:bldP spid="60" grpId="0" animBg="1"/>
      <p:bldP spid="6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01"/>
          <p:cNvGrpSpPr>
            <a:grpSpLocks/>
          </p:cNvGrpSpPr>
          <p:nvPr/>
        </p:nvGrpSpPr>
        <p:grpSpPr bwMode="auto">
          <a:xfrm>
            <a:off x="685800" y="1575809"/>
            <a:ext cx="2368550" cy="3429887"/>
            <a:chOff x="76200" y="2138413"/>
            <a:chExt cx="2124074" cy="3436119"/>
          </a:xfrm>
        </p:grpSpPr>
        <p:sp>
          <p:nvSpPr>
            <p:cNvPr id="18444" name="AutoShape 5"/>
            <p:cNvSpPr>
              <a:spLocks noChangeArrowheads="1"/>
            </p:cNvSpPr>
            <p:nvPr/>
          </p:nvSpPr>
          <p:spPr bwMode="gray">
            <a:xfrm>
              <a:off x="101600" y="2478695"/>
              <a:ext cx="2098674" cy="2763230"/>
            </a:xfrm>
            <a:prstGeom prst="roundRect">
              <a:avLst>
                <a:gd name="adj" fmla="val 16667"/>
              </a:avLst>
            </a:prstGeom>
            <a:solidFill>
              <a:srgbClr val="3CA1E6"/>
            </a:solidFill>
            <a:ln w="9525">
              <a:noFill/>
              <a:round/>
              <a:headEnd/>
              <a:tailEnd/>
            </a:ln>
          </p:spPr>
          <p:txBody>
            <a:bodyPr wrap="none" anchor="ctr"/>
            <a:lstStyle/>
            <a:p>
              <a:pPr eaLnBrk="0" hangingPunct="0"/>
              <a:endParaRPr lang="en-US" altLang="en-US">
                <a:solidFill>
                  <a:srgbClr val="000000"/>
                </a:solidFill>
              </a:endParaRPr>
            </a:p>
          </p:txBody>
        </p:sp>
        <p:sp>
          <p:nvSpPr>
            <p:cNvPr id="18445" name="AutoShape 6"/>
            <p:cNvSpPr>
              <a:spLocks noChangeArrowheads="1"/>
            </p:cNvSpPr>
            <p:nvPr/>
          </p:nvSpPr>
          <p:spPr bwMode="gray">
            <a:xfrm>
              <a:off x="76200" y="4583113"/>
              <a:ext cx="2070100" cy="709612"/>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8446" name="AutoShape 7"/>
            <p:cNvSpPr>
              <a:spLocks noChangeArrowheads="1"/>
            </p:cNvSpPr>
            <p:nvPr/>
          </p:nvSpPr>
          <p:spPr bwMode="gray">
            <a:xfrm>
              <a:off x="76200" y="2541588"/>
              <a:ext cx="2070099" cy="708025"/>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pPr eaLnBrk="0" hangingPunct="0"/>
              <a:endParaRPr lang="en-US" altLang="en-US">
                <a:solidFill>
                  <a:srgbClr val="000000"/>
                </a:solidFill>
              </a:endParaRPr>
            </a:p>
          </p:txBody>
        </p:sp>
        <p:grpSp>
          <p:nvGrpSpPr>
            <p:cNvPr id="18448" name="Group 10"/>
            <p:cNvGrpSpPr>
              <a:grpSpLocks/>
            </p:cNvGrpSpPr>
            <p:nvPr/>
          </p:nvGrpSpPr>
          <p:grpSpPr bwMode="auto">
            <a:xfrm>
              <a:off x="762000" y="2138413"/>
              <a:ext cx="642937" cy="622726"/>
              <a:chOff x="1289" y="587"/>
              <a:chExt cx="668" cy="647"/>
            </a:xfrm>
          </p:grpSpPr>
          <p:sp>
            <p:nvSpPr>
              <p:cNvPr id="18451" name="Oval 11"/>
              <p:cNvSpPr>
                <a:spLocks noChangeArrowheads="1"/>
              </p:cNvSpPr>
              <p:nvPr/>
            </p:nvSpPr>
            <p:spPr bwMode="gray">
              <a:xfrm>
                <a:off x="1289" y="667"/>
                <a:ext cx="668" cy="499"/>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8452"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3"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4"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5"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grpSp>
        <p:sp>
          <p:nvSpPr>
            <p:cNvPr id="18449" name="Text Box 16"/>
            <p:cNvSpPr txBox="1">
              <a:spLocks noChangeArrowheads="1"/>
            </p:cNvSpPr>
            <p:nvPr/>
          </p:nvSpPr>
          <p:spPr bwMode="gray">
            <a:xfrm>
              <a:off x="938881" y="2209800"/>
              <a:ext cx="305048" cy="462504"/>
            </a:xfrm>
            <a:prstGeom prst="rect">
              <a:avLst/>
            </a:prstGeom>
            <a:noFill/>
            <a:ln w="9525" algn="ctr">
              <a:noFill/>
              <a:miter lim="800000"/>
              <a:headEnd/>
              <a:tailEnd/>
            </a:ln>
          </p:spPr>
          <p:txBody>
            <a:bodyPr wrap="none">
              <a:spAutoFit/>
            </a:bodyPr>
            <a:lstStyle/>
            <a:p>
              <a:pPr algn="ctr"/>
              <a:r>
                <a:rPr lang="en-US" altLang="en-US" sz="2400" dirty="0">
                  <a:solidFill>
                    <a:srgbClr val="000000"/>
                  </a:solidFill>
                </a:rPr>
                <a:t>2</a:t>
              </a:r>
              <a:endParaRPr lang="en-US" altLang="en-US" dirty="0">
                <a:solidFill>
                  <a:srgbClr val="000000"/>
                </a:solidFill>
              </a:endParaRPr>
            </a:p>
          </p:txBody>
        </p:sp>
        <p:sp>
          <p:nvSpPr>
            <p:cNvPr id="18450" name="Text Box 17"/>
            <p:cNvSpPr txBox="1">
              <a:spLocks noChangeArrowheads="1"/>
            </p:cNvSpPr>
            <p:nvPr/>
          </p:nvSpPr>
          <p:spPr bwMode="gray">
            <a:xfrm>
              <a:off x="101648" y="2768676"/>
              <a:ext cx="2057909" cy="2805856"/>
            </a:xfrm>
            <a:prstGeom prst="rect">
              <a:avLst/>
            </a:prstGeom>
            <a:noFill/>
            <a:ln w="9525" algn="ctr">
              <a:noFill/>
              <a:miter lim="800000"/>
              <a:headEnd/>
              <a:tailEnd/>
            </a:ln>
          </p:spPr>
          <p:txBody>
            <a:bodyPr>
              <a:spAutoFit/>
            </a:bodyPr>
            <a:lstStyle/>
            <a:p>
              <a:pPr algn="ctr"/>
              <a:r>
                <a:rPr lang="nl-NL" sz="2200" dirty="0">
                  <a:solidFill>
                    <a:srgbClr val="000000"/>
                  </a:solidFill>
                  <a:latin typeface="Times New Roman" pitchFamily="18" charset="0"/>
                  <a:cs typeface="Times New Roman" pitchFamily="18" charset="0"/>
                </a:rPr>
                <a:t> </a:t>
              </a:r>
              <a:endParaRPr lang="nl-NL" sz="2200" dirty="0" smtClean="0">
                <a:solidFill>
                  <a:srgbClr val="000000"/>
                </a:solidFill>
                <a:latin typeface="Times New Roman" pitchFamily="18" charset="0"/>
                <a:cs typeface="Times New Roman" pitchFamily="18" charset="0"/>
              </a:endParaRPr>
            </a:p>
            <a:p>
              <a:pPr algn="ctr"/>
              <a:r>
                <a:rPr lang="fr-FR" sz="2200" b="1" dirty="0" smtClean="0">
                  <a:solidFill>
                    <a:srgbClr val="000000"/>
                  </a:solidFill>
                  <a:latin typeface="Times New Roman" pitchFamily="18" charset="0"/>
                </a:rPr>
                <a:t>ĐÁNH GIÁ HOẠT ĐỘNG ĐỌC</a:t>
              </a:r>
              <a:r>
                <a:rPr lang="en-US" sz="2200" b="1" dirty="0" smtClean="0">
                  <a:solidFill>
                    <a:srgbClr val="FFFFFF"/>
                  </a:solidFill>
                  <a:latin typeface="Times New Roman" pitchFamily="18" charset="0"/>
                </a:rPr>
                <a:t> </a:t>
              </a:r>
              <a:r>
                <a:rPr lang="en-US" sz="2200" b="1" dirty="0" smtClean="0">
                  <a:latin typeface="Times New Roman" pitchFamily="18" charset="0"/>
                </a:rPr>
                <a:t>HIỂU</a:t>
              </a:r>
            </a:p>
            <a:p>
              <a:pPr algn="ctr"/>
              <a:r>
                <a:rPr lang="en-US" sz="2200" b="1" dirty="0" smtClean="0">
                  <a:latin typeface="Times New Roman" pitchFamily="18" charset="0"/>
                </a:rPr>
                <a:t>(</a:t>
              </a:r>
              <a:r>
                <a:rPr lang="en-US" sz="2200" b="1" dirty="0" smtClean="0">
                  <a:solidFill>
                    <a:srgbClr val="000000"/>
                  </a:solidFill>
                  <a:latin typeface="Times New Roman" pitchFamily="18" charset="0"/>
                </a:rPr>
                <a:t>YÊU CẦU </a:t>
              </a:r>
            </a:p>
            <a:p>
              <a:pPr algn="ctr"/>
              <a:r>
                <a:rPr lang="en-US" sz="2200" b="1" dirty="0" smtClean="0">
                  <a:solidFill>
                    <a:srgbClr val="000000"/>
                  </a:solidFill>
                  <a:latin typeface="Times New Roman" pitchFamily="18" charset="0"/>
                </a:rPr>
                <a:t>-NỘI DUNG)</a:t>
              </a:r>
              <a:r>
                <a:rPr lang="en-US" sz="2200" dirty="0">
                  <a:solidFill>
                    <a:srgbClr val="000000"/>
                  </a:solidFill>
                  <a:latin typeface="Times New Roman" pitchFamily="18" charset="0"/>
                </a:rPr>
                <a:t/>
              </a:r>
              <a:br>
                <a:rPr lang="en-US" sz="2200" dirty="0">
                  <a:solidFill>
                    <a:srgbClr val="000000"/>
                  </a:solidFill>
                  <a:latin typeface="Times New Roman" pitchFamily="18" charset="0"/>
                </a:rPr>
              </a:br>
              <a:endParaRPr lang="en-US" sz="2200" dirty="0">
                <a:solidFill>
                  <a:srgbClr val="FF0000"/>
                </a:solidFill>
                <a:latin typeface="Times New Roman" pitchFamily="18" charset="0"/>
              </a:endParaRPr>
            </a:p>
            <a:p>
              <a:pPr algn="ctr"/>
              <a:endParaRPr lang="en-US" altLang="en-US" sz="2200" dirty="0">
                <a:solidFill>
                  <a:srgbClr val="000000"/>
                </a:solidFill>
                <a:latin typeface="Times New Roman" pitchFamily="18" charset="0"/>
                <a:cs typeface="Times New Roman" pitchFamily="18" charset="0"/>
              </a:endParaRPr>
            </a:p>
          </p:txBody>
        </p:sp>
      </p:grpSp>
      <p:sp>
        <p:nvSpPr>
          <p:cNvPr id="18434" name="Text Box 55"/>
          <p:cNvSpPr txBox="1">
            <a:spLocks noChangeArrowheads="1"/>
          </p:cNvSpPr>
          <p:nvPr/>
        </p:nvSpPr>
        <p:spPr bwMode="auto">
          <a:xfrm>
            <a:off x="419100" y="177801"/>
            <a:ext cx="8686800" cy="400110"/>
          </a:xfrm>
          <a:prstGeom prst="rect">
            <a:avLst/>
          </a:prstGeom>
          <a:noFill/>
          <a:ln w="9525">
            <a:noFill/>
            <a:miter lim="800000"/>
            <a:headEnd/>
            <a:tailEnd/>
          </a:ln>
        </p:spPr>
        <p:txBody>
          <a:bodyPr>
            <a:spAutoFit/>
          </a:bodyPr>
          <a:lstStyle/>
          <a:p>
            <a:pPr algn="ctr" eaLnBrk="0" hangingPunct="0"/>
            <a:r>
              <a:rPr lang="en-US" altLang="en-US" sz="2000" b="1" dirty="0" smtClean="0">
                <a:solidFill>
                  <a:schemeClr val="bg1"/>
                </a:solidFill>
                <a:latin typeface="Times New Roman" pitchFamily="18" charset="0"/>
                <a:cs typeface="Times New Roman" pitchFamily="18" charset="0"/>
              </a:rPr>
              <a:t> ĐÁNH GIÁ HOẠT ĐỘNG ĐỌC</a:t>
            </a:r>
            <a:endParaRPr lang="en-US" altLang="en-US" sz="2400" b="1" dirty="0">
              <a:solidFill>
                <a:schemeClr val="bg1"/>
              </a:solidFill>
              <a:latin typeface="Times New Roman" pitchFamily="18" charset="0"/>
              <a:cs typeface="Times New Roman" pitchFamily="18" charset="0"/>
            </a:endParaRPr>
          </a:p>
        </p:txBody>
      </p:sp>
      <p:sp>
        <p:nvSpPr>
          <p:cNvPr id="18435" name="Line 58"/>
          <p:cNvSpPr>
            <a:spLocks noChangeShapeType="1"/>
          </p:cNvSpPr>
          <p:nvPr/>
        </p:nvSpPr>
        <p:spPr bwMode="auto">
          <a:xfrm>
            <a:off x="1524000" y="732367"/>
            <a:ext cx="6477000" cy="0"/>
          </a:xfrm>
          <a:prstGeom prst="line">
            <a:avLst/>
          </a:prstGeom>
          <a:noFill/>
          <a:ln w="57150" cmpd="thinThick">
            <a:solidFill>
              <a:srgbClr val="0000FF"/>
            </a:solidFill>
            <a:round/>
            <a:headEnd/>
            <a:tailEnd/>
          </a:ln>
        </p:spPr>
        <p:txBody>
          <a:bodyPr/>
          <a:lstStyle/>
          <a:p>
            <a:endParaRPr lang="en-US"/>
          </a:p>
        </p:txBody>
      </p:sp>
      <p:cxnSp>
        <p:nvCxnSpPr>
          <p:cNvPr id="21" name="Straight Arrow Connector 20"/>
          <p:cNvCxnSpPr>
            <a:endCxn id="24" idx="1"/>
          </p:cNvCxnSpPr>
          <p:nvPr/>
        </p:nvCxnSpPr>
        <p:spPr>
          <a:xfrm flipV="1">
            <a:off x="3040063" y="1943100"/>
            <a:ext cx="995361" cy="139700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444" idx="3"/>
            <a:endCxn id="26" idx="1"/>
          </p:cNvCxnSpPr>
          <p:nvPr/>
        </p:nvCxnSpPr>
        <p:spPr>
          <a:xfrm>
            <a:off x="3054350" y="3294583"/>
            <a:ext cx="987424" cy="1520813"/>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54351" y="3327400"/>
            <a:ext cx="981074" cy="12702"/>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035424" y="838200"/>
            <a:ext cx="4194175" cy="2209800"/>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smtClean="0">
                <a:solidFill>
                  <a:schemeClr val="bg1"/>
                </a:solidFill>
              </a:rPr>
              <a:t> </a:t>
            </a:r>
          </a:p>
          <a:p>
            <a:pPr>
              <a:defRPr/>
            </a:pPr>
            <a:endParaRPr lang="en-US" sz="2000" b="1" dirty="0" smtClean="0">
              <a:solidFill>
                <a:schemeClr val="bg1"/>
              </a:solidFill>
            </a:endParaRPr>
          </a:p>
          <a:p>
            <a:pPr>
              <a:defRPr/>
            </a:pPr>
            <a:r>
              <a:rPr lang="en-US" sz="2000" b="1" dirty="0" smtClean="0">
                <a:solidFill>
                  <a:schemeClr val="bg1"/>
                </a:solidFill>
              </a:rPr>
              <a:t>- </a:t>
            </a:r>
            <a:r>
              <a:rPr lang="en-US" sz="2000" b="1" dirty="0" smtClean="0">
                <a:solidFill>
                  <a:schemeClr val="tx1"/>
                </a:solidFill>
                <a:latin typeface="Arial" panose="020B0604020202020204" pitchFamily="34" charset="0"/>
                <a:cs typeface="Arial" panose="020B0604020202020204" pitchFamily="34" charset="0"/>
              </a:rPr>
              <a:t> </a:t>
            </a:r>
            <a:r>
              <a:rPr lang="en-US" sz="2000" b="1" dirty="0">
                <a:solidFill>
                  <a:schemeClr val="bg1"/>
                </a:solidFill>
                <a:latin typeface="Arial" panose="020B0604020202020204" pitchFamily="34" charset="0"/>
                <a:cs typeface="Arial" panose="020B0604020202020204" pitchFamily="34" charset="0"/>
              </a:rPr>
              <a:t>H</a:t>
            </a:r>
            <a:r>
              <a:rPr lang="vi-VN" sz="2000" b="1" dirty="0">
                <a:solidFill>
                  <a:schemeClr val="bg1"/>
                </a:solidFill>
                <a:latin typeface="Arial" panose="020B0604020202020204" pitchFamily="34" charset="0"/>
                <a:cs typeface="Arial" panose="020B0604020202020204" pitchFamily="34" charset="0"/>
              </a:rPr>
              <a:t>ư</a:t>
            </a:r>
            <a:r>
              <a:rPr lang="en-US" sz="2000" b="1" dirty="0" err="1">
                <a:solidFill>
                  <a:schemeClr val="bg1"/>
                </a:solidFill>
                <a:latin typeface="Arial" panose="020B0604020202020204" pitchFamily="34" charset="0"/>
                <a:cs typeface="Arial" panose="020B0604020202020204" pitchFamily="34" charset="0"/>
              </a:rPr>
              <a:t>ớng</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dẫn</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hỗ</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trợ</a:t>
            </a:r>
            <a:r>
              <a:rPr lang="en-US" sz="2000" b="1" dirty="0">
                <a:solidFill>
                  <a:schemeClr val="bg1"/>
                </a:solidFill>
                <a:latin typeface="Arial" panose="020B0604020202020204" pitchFamily="34" charset="0"/>
                <a:cs typeface="Arial" panose="020B0604020202020204" pitchFamily="34" charset="0"/>
              </a:rPr>
              <a:t> HS </a:t>
            </a:r>
            <a:r>
              <a:rPr lang="en-US" sz="2000" b="1" dirty="0" err="1">
                <a:solidFill>
                  <a:schemeClr val="bg1"/>
                </a:solidFill>
                <a:latin typeface="Arial" panose="020B0604020202020204" pitchFamily="34" charset="0"/>
                <a:cs typeface="Arial" panose="020B0604020202020204" pitchFamily="34" charset="0"/>
              </a:rPr>
              <a:t>thực</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hiện</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yêu</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cầu</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đọc</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hiểu</a:t>
            </a:r>
            <a:r>
              <a:rPr lang="en-US" sz="2000" b="1" dirty="0" smtClean="0">
                <a:solidFill>
                  <a:srgbClr val="FF0000"/>
                </a:solidFill>
                <a:latin typeface="Arial" panose="020B0604020202020204" pitchFamily="34" charset="0"/>
                <a:cs typeface="Arial" panose="020B0604020202020204" pitchFamily="34" charset="0"/>
              </a:rPr>
              <a:t>.( </a:t>
            </a:r>
            <a:r>
              <a:rPr lang="en-US" sz="2000" b="1" dirty="0" err="1" smtClean="0">
                <a:solidFill>
                  <a:srgbClr val="FF0000"/>
                </a:solidFill>
                <a:latin typeface="Arial" panose="020B0604020202020204" pitchFamily="34" charset="0"/>
                <a:cs typeface="Arial" panose="020B0604020202020204" pitchFamily="34" charset="0"/>
              </a:rPr>
              <a:t>Nội</a:t>
            </a:r>
            <a:r>
              <a:rPr lang="en-US" sz="2000" b="1" dirty="0" smtClean="0">
                <a:solidFill>
                  <a:srgbClr val="FF0000"/>
                </a:solidFill>
                <a:latin typeface="Arial" panose="020B0604020202020204" pitchFamily="34" charset="0"/>
                <a:cs typeface="Arial" panose="020B0604020202020204" pitchFamily="34" charset="0"/>
              </a:rPr>
              <a:t> </a:t>
            </a:r>
            <a:r>
              <a:rPr lang="en-US" sz="2000" b="1" dirty="0" err="1" smtClean="0">
                <a:solidFill>
                  <a:srgbClr val="FF0000"/>
                </a:solidFill>
                <a:latin typeface="Arial" panose="020B0604020202020204" pitchFamily="34" charset="0"/>
                <a:cs typeface="Arial" panose="020B0604020202020204" pitchFamily="34" charset="0"/>
              </a:rPr>
              <a:t>dụng</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Hỏi</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và</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trả</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lời</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câu</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hỏi</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đơn</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giản</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liên</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quan</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đến</a:t>
            </a:r>
            <a:r>
              <a:rPr lang="en-US" sz="2000" b="1" dirty="0" smtClean="0">
                <a:solidFill>
                  <a:schemeClr val="bg1"/>
                </a:solidFill>
                <a:latin typeface="Arial" panose="020B0604020202020204" pitchFamily="34" charset="0"/>
                <a:cs typeface="Arial" panose="020B0604020202020204" pitchFamily="34" charset="0"/>
              </a:rPr>
              <a:t> chi </a:t>
            </a:r>
            <a:r>
              <a:rPr lang="en-US" sz="2000" b="1" dirty="0" err="1" smtClean="0">
                <a:solidFill>
                  <a:schemeClr val="bg1"/>
                </a:solidFill>
                <a:latin typeface="Arial" panose="020B0604020202020204" pitchFamily="34" charset="0"/>
                <a:cs typeface="Arial" panose="020B0604020202020204" pitchFamily="34" charset="0"/>
              </a:rPr>
              <a:t>tiết</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tường</a:t>
            </a:r>
            <a:r>
              <a:rPr lang="en-US" sz="2000" b="1" dirty="0" smtClean="0">
                <a:solidFill>
                  <a:schemeClr val="bg1"/>
                </a:solidFill>
                <a:latin typeface="Arial" panose="020B0604020202020204" pitchFamily="34" charset="0"/>
                <a:cs typeface="Arial" panose="020B0604020202020204" pitchFamily="34" charset="0"/>
              </a:rPr>
              <a:t> minh; </a:t>
            </a:r>
            <a:r>
              <a:rPr lang="en-US" sz="2000" b="1" dirty="0" err="1" smtClean="0">
                <a:solidFill>
                  <a:schemeClr val="bg1"/>
                </a:solidFill>
                <a:latin typeface="Arial" panose="020B0604020202020204" pitchFamily="34" charset="0"/>
                <a:cs typeface="Arial" panose="020B0604020202020204" pitchFamily="34" charset="0"/>
              </a:rPr>
              <a:t>trả</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lời</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được</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câu</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hỏi</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đơn</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giản</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về</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nội</a:t>
            </a:r>
            <a:r>
              <a:rPr lang="en-US" sz="2000" b="1" dirty="0" smtClean="0">
                <a:solidFill>
                  <a:schemeClr val="bg1"/>
                </a:solidFill>
                <a:latin typeface="Arial" panose="020B0604020202020204" pitchFamily="34" charset="0"/>
                <a:cs typeface="Arial" panose="020B0604020202020204" pitchFamily="34" charset="0"/>
              </a:rPr>
              <a:t> dung </a:t>
            </a:r>
            <a:r>
              <a:rPr lang="en-US" sz="2000" b="1" dirty="0" err="1" smtClean="0">
                <a:solidFill>
                  <a:schemeClr val="bg1"/>
                </a:solidFill>
                <a:latin typeface="Arial" panose="020B0604020202020204" pitchFamily="34" charset="0"/>
                <a:cs typeface="Arial" panose="020B0604020202020204" pitchFamily="34" charset="0"/>
              </a:rPr>
              <a:t>cơ</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bản</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của</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văn</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bản</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dựa</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vào</a:t>
            </a:r>
            <a:r>
              <a:rPr lang="en-US" sz="2000" b="1" dirty="0" smtClean="0">
                <a:solidFill>
                  <a:schemeClr val="bg1"/>
                </a:solidFill>
                <a:latin typeface="Arial" panose="020B0604020202020204" pitchFamily="34" charset="0"/>
                <a:cs typeface="Arial" panose="020B0604020202020204" pitchFamily="34" charset="0"/>
              </a:rPr>
              <a:t> </a:t>
            </a:r>
            <a:r>
              <a:rPr lang="en-US" sz="2000" b="1" dirty="0" err="1" smtClean="0">
                <a:solidFill>
                  <a:schemeClr val="bg1"/>
                </a:solidFill>
                <a:latin typeface="Arial" panose="020B0604020202020204" pitchFamily="34" charset="0"/>
                <a:cs typeface="Arial" panose="020B0604020202020204" pitchFamily="34" charset="0"/>
              </a:rPr>
              <a:t>gợi</a:t>
            </a:r>
            <a:r>
              <a:rPr lang="en-US" sz="2000" b="1" dirty="0" smtClean="0">
                <a:solidFill>
                  <a:schemeClr val="bg1"/>
                </a:solidFill>
                <a:latin typeface="Arial" panose="020B0604020202020204" pitchFamily="34" charset="0"/>
                <a:cs typeface="Arial" panose="020B0604020202020204" pitchFamily="34" charset="0"/>
              </a:rPr>
              <a:t> ý)</a:t>
            </a:r>
            <a:endParaRPr lang="en-US" sz="2000" b="1" dirty="0">
              <a:solidFill>
                <a:schemeClr val="bg1"/>
              </a:solidFill>
              <a:latin typeface="Arial" panose="020B0604020202020204" pitchFamily="34" charset="0"/>
              <a:cs typeface="Arial" panose="020B0604020202020204" pitchFamily="34" charset="0"/>
            </a:endParaRPr>
          </a:p>
          <a:p>
            <a:pPr>
              <a:defRPr/>
            </a:pPr>
            <a:endParaRPr lang="x-none" sz="2000" b="1">
              <a:solidFill>
                <a:schemeClr val="bg1"/>
              </a:solidFill>
            </a:endParaRPr>
          </a:p>
          <a:p>
            <a:pPr>
              <a:defRPr/>
            </a:pPr>
            <a:endParaRPr lang="en-US" sz="2000" dirty="0">
              <a:solidFill>
                <a:schemeClr val="bg1"/>
              </a:solidFill>
              <a:latin typeface="Times New Roman" pitchFamily="18" charset="0"/>
            </a:endParaRPr>
          </a:p>
        </p:txBody>
      </p:sp>
      <p:sp>
        <p:nvSpPr>
          <p:cNvPr id="25" name="Rectangle 24"/>
          <p:cNvSpPr/>
          <p:nvPr/>
        </p:nvSpPr>
        <p:spPr>
          <a:xfrm>
            <a:off x="4079875" y="3294583"/>
            <a:ext cx="4149723" cy="881853"/>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2000" b="1" dirty="0" smtClean="0">
              <a:solidFill>
                <a:schemeClr val="bg1"/>
              </a:solidFill>
            </a:endParaRPr>
          </a:p>
          <a:p>
            <a:pPr>
              <a:defRPr/>
            </a:pPr>
            <a:r>
              <a:rPr lang="en-US" sz="2000" b="1" dirty="0" smtClean="0">
                <a:solidFill>
                  <a:schemeClr val="bg1"/>
                </a:solidFill>
              </a:rPr>
              <a:t>- </a:t>
            </a:r>
            <a:r>
              <a:rPr lang="en-US" sz="2000" b="1" dirty="0" err="1">
                <a:solidFill>
                  <a:schemeClr val="bg1"/>
                </a:solidFill>
                <a:latin typeface="Arial" panose="020B0604020202020204" pitchFamily="34" charset="0"/>
                <a:cs typeface="Arial" panose="020B0604020202020204" pitchFamily="34" charset="0"/>
              </a:rPr>
              <a:t>Thay</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đổi</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hình</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thức</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câu</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hỏi</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cho</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phong</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phú</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hấp</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dẫn</a:t>
            </a:r>
            <a:r>
              <a:rPr lang="en-US" sz="2000" b="1" dirty="0">
                <a:solidFill>
                  <a:schemeClr val="bg1"/>
                </a:solidFill>
                <a:latin typeface="Arial" panose="020B0604020202020204" pitchFamily="34" charset="0"/>
                <a:cs typeface="Arial" panose="020B0604020202020204" pitchFamily="34" charset="0"/>
              </a:rPr>
              <a:t> </a:t>
            </a:r>
            <a:endParaRPr lang="x-none" sz="2000" b="1">
              <a:solidFill>
                <a:schemeClr val="bg1"/>
              </a:solidFill>
            </a:endParaRPr>
          </a:p>
          <a:p>
            <a:pPr>
              <a:defRPr/>
            </a:pPr>
            <a:endParaRPr lang="en-US" sz="2000" dirty="0">
              <a:solidFill>
                <a:schemeClr val="bg1"/>
              </a:solidFill>
              <a:latin typeface="Times New Roman" pitchFamily="18" charset="0"/>
            </a:endParaRPr>
          </a:p>
        </p:txBody>
      </p:sp>
      <p:sp>
        <p:nvSpPr>
          <p:cNvPr id="26" name="Rectangle 25"/>
          <p:cNvSpPr/>
          <p:nvPr/>
        </p:nvSpPr>
        <p:spPr>
          <a:xfrm>
            <a:off x="4041774" y="4358196"/>
            <a:ext cx="4187823" cy="914400"/>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b="1" dirty="0" smtClean="0">
                <a:solidFill>
                  <a:schemeClr val="bg1"/>
                </a:solidFill>
              </a:rPr>
              <a:t>- </a:t>
            </a:r>
            <a:r>
              <a:rPr lang="en-US" sz="2000" b="1" dirty="0">
                <a:solidFill>
                  <a:schemeClr val="bg1"/>
                </a:solidFill>
              </a:rPr>
              <a:t> </a:t>
            </a:r>
            <a:r>
              <a:rPr lang="en-US" sz="2000" b="1" dirty="0" err="1">
                <a:solidFill>
                  <a:schemeClr val="bg1"/>
                </a:solidFill>
                <a:latin typeface="Arial" panose="020B0604020202020204" pitchFamily="34" charset="0"/>
                <a:cs typeface="Arial" panose="020B0604020202020204" pitchFamily="34" charset="0"/>
              </a:rPr>
              <a:t>Giảm</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độ</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khó</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đối</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với</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một</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số</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câu</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hỏi</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nếu</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cần</a:t>
            </a:r>
            <a:r>
              <a:rPr lang="en-US" sz="2000" b="1" dirty="0">
                <a:solidFill>
                  <a:schemeClr val="bg1"/>
                </a:solidFill>
                <a:latin typeface="Arial" panose="020B0604020202020204" pitchFamily="34" charset="0"/>
                <a:cs typeface="Arial" panose="020B0604020202020204" pitchFamily="34" charset="0"/>
              </a:rPr>
              <a:t>)…</a:t>
            </a:r>
          </a:p>
          <a:p>
            <a:pPr algn="just">
              <a:defRPr/>
            </a:pPr>
            <a:r>
              <a:rPr lang="en-US" sz="2000" b="1" dirty="0" smtClean="0">
                <a:solidFill>
                  <a:schemeClr val="bg1"/>
                </a:solidFill>
              </a:rPr>
              <a:t> </a:t>
            </a:r>
            <a:endParaRPr lang="vi-VN" sz="2000" dirty="0">
              <a:solidFill>
                <a:schemeClr val="bg1"/>
              </a:solidFill>
              <a:latin typeface="Times New Roman" pitchFamily="18" charset="0"/>
              <a:cs typeface="Times New Roman" pitchFamily="18" charset="0"/>
            </a:endParaRPr>
          </a:p>
        </p:txBody>
      </p:sp>
      <p:cxnSp>
        <p:nvCxnSpPr>
          <p:cNvPr id="36" name="Straight Arrow Connector 35"/>
          <p:cNvCxnSpPr>
            <a:stCxn id="18444" idx="3"/>
            <a:endCxn id="37" idx="1"/>
          </p:cNvCxnSpPr>
          <p:nvPr/>
        </p:nvCxnSpPr>
        <p:spPr>
          <a:xfrm>
            <a:off x="3054350" y="3294583"/>
            <a:ext cx="987425" cy="2658871"/>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4041775" y="5486399"/>
            <a:ext cx="4187824" cy="934109"/>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b="1" dirty="0" smtClean="0">
              <a:solidFill>
                <a:schemeClr val="tx1"/>
              </a:solidFill>
            </a:endParaRPr>
          </a:p>
          <a:p>
            <a:r>
              <a:rPr lang="en-US" sz="2000" b="1" dirty="0" smtClean="0">
                <a:solidFill>
                  <a:schemeClr val="bg1"/>
                </a:solidFill>
              </a:rPr>
              <a:t>- </a:t>
            </a:r>
            <a:r>
              <a:rPr lang="en-US" sz="2000" b="1" dirty="0">
                <a:solidFill>
                  <a:schemeClr val="bg1"/>
                </a:solidFill>
                <a:latin typeface="Arial" panose="020B0604020202020204" pitchFamily="34" charset="0"/>
                <a:cs typeface="Arial" panose="020B0604020202020204" pitchFamily="34" charset="0"/>
              </a:rPr>
              <a:t>KTĐG: </a:t>
            </a:r>
            <a:r>
              <a:rPr lang="en-US" sz="2000" b="1" dirty="0" err="1">
                <a:solidFill>
                  <a:schemeClr val="bg1"/>
                </a:solidFill>
                <a:latin typeface="Arial" panose="020B0604020202020204" pitchFamily="34" charset="0"/>
                <a:cs typeface="Arial" panose="020B0604020202020204" pitchFamily="34" charset="0"/>
              </a:rPr>
              <a:t>vấn</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đáp</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sản</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phẩm</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phiếu</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đọc</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hiểu</a:t>
            </a:r>
            <a:r>
              <a:rPr lang="en-US" sz="2000" b="1" dirty="0">
                <a:solidFill>
                  <a:schemeClr val="bg1"/>
                </a:solidFill>
                <a:latin typeface="Arial" panose="020B0604020202020204" pitchFamily="34" charset="0"/>
                <a:cs typeface="Arial" panose="020B0604020202020204" pitchFamily="34" charset="0"/>
              </a:rPr>
              <a:t> – </a:t>
            </a:r>
            <a:r>
              <a:rPr lang="en-US" sz="2000" b="1" dirty="0" err="1">
                <a:solidFill>
                  <a:schemeClr val="bg1"/>
                </a:solidFill>
                <a:latin typeface="Arial" panose="020B0604020202020204" pitchFamily="34" charset="0"/>
                <a:cs typeface="Arial" panose="020B0604020202020204" pitchFamily="34" charset="0"/>
              </a:rPr>
              <a:t>nếu</a:t>
            </a:r>
            <a:r>
              <a:rPr lang="en-US" sz="2000" b="1" dirty="0">
                <a:solidFill>
                  <a:schemeClr val="bg1"/>
                </a:solidFill>
                <a:latin typeface="Arial" panose="020B0604020202020204" pitchFamily="34" charset="0"/>
                <a:cs typeface="Arial" panose="020B0604020202020204" pitchFamily="34" charset="0"/>
              </a:rPr>
              <a:t> </a:t>
            </a:r>
            <a:r>
              <a:rPr lang="en-US" sz="2000" b="1" dirty="0" err="1">
                <a:solidFill>
                  <a:schemeClr val="bg1"/>
                </a:solidFill>
                <a:latin typeface="Arial" panose="020B0604020202020204" pitchFamily="34" charset="0"/>
                <a:cs typeface="Arial" panose="020B0604020202020204" pitchFamily="34" charset="0"/>
              </a:rPr>
              <a:t>có</a:t>
            </a:r>
            <a:r>
              <a:rPr lang="en-US" sz="2000" b="1" dirty="0">
                <a:solidFill>
                  <a:schemeClr val="bg1"/>
                </a:solidFill>
                <a:latin typeface="Arial" panose="020B0604020202020204" pitchFamily="34" charset="0"/>
                <a:cs typeface="Arial" panose="020B0604020202020204" pitchFamily="34" charset="0"/>
              </a:rPr>
              <a:t>,…)</a:t>
            </a:r>
            <a:endParaRPr lang="x-none" sz="2000" b="1">
              <a:solidFill>
                <a:schemeClr val="bg1"/>
              </a:solidFill>
              <a:latin typeface="Arial" panose="020B0604020202020204" pitchFamily="34" charset="0"/>
              <a:cs typeface="Arial" panose="020B0604020202020204" pitchFamily="34" charset="0"/>
            </a:endParaRPr>
          </a:p>
          <a:p>
            <a:r>
              <a:rPr lang="en-US" sz="2000" b="1" dirty="0" smtClean="0">
                <a:solidFill>
                  <a:schemeClr val="bg1"/>
                </a:solidFill>
              </a:rPr>
              <a:t>  </a:t>
            </a:r>
            <a:endParaRPr lang="x-none" sz="2000" b="1">
              <a:solidFill>
                <a:schemeClr val="bg1"/>
              </a:solidFill>
            </a:endParaRPr>
          </a:p>
          <a:p>
            <a:pPr>
              <a:defRPr/>
            </a:pPr>
            <a:endParaRPr lang="en-US" dirty="0"/>
          </a:p>
        </p:txBody>
      </p:sp>
    </p:spTree>
    <p:extLst>
      <p:ext uri="{BB962C8B-B14F-4D97-AF65-F5344CB8AC3E}">
        <p14:creationId xmlns:p14="http://schemas.microsoft.com/office/powerpoint/2010/main" val="412635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3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01"/>
          <p:cNvGrpSpPr>
            <a:grpSpLocks/>
          </p:cNvGrpSpPr>
          <p:nvPr/>
        </p:nvGrpSpPr>
        <p:grpSpPr bwMode="auto">
          <a:xfrm>
            <a:off x="-28575" y="2040141"/>
            <a:ext cx="1468160" cy="3209882"/>
            <a:chOff x="-9831" y="2138413"/>
            <a:chExt cx="2210105" cy="3761985"/>
          </a:xfrm>
        </p:grpSpPr>
        <p:sp>
          <p:nvSpPr>
            <p:cNvPr id="18444" name="AutoShape 5"/>
            <p:cNvSpPr>
              <a:spLocks noChangeArrowheads="1"/>
            </p:cNvSpPr>
            <p:nvPr/>
          </p:nvSpPr>
          <p:spPr bwMode="gray">
            <a:xfrm>
              <a:off x="101600" y="2478695"/>
              <a:ext cx="2098674" cy="2763230"/>
            </a:xfrm>
            <a:prstGeom prst="roundRect">
              <a:avLst>
                <a:gd name="adj" fmla="val 16667"/>
              </a:avLst>
            </a:prstGeom>
            <a:solidFill>
              <a:srgbClr val="3CA1E6"/>
            </a:solidFill>
            <a:ln w="9525">
              <a:noFill/>
              <a:round/>
              <a:headEnd/>
              <a:tailEnd/>
            </a:ln>
          </p:spPr>
          <p:txBody>
            <a:bodyPr wrap="none" anchor="ctr"/>
            <a:lstStyle/>
            <a:p>
              <a:pPr eaLnBrk="0" hangingPunct="0"/>
              <a:endParaRPr lang="en-US" altLang="en-US">
                <a:solidFill>
                  <a:srgbClr val="000000"/>
                </a:solidFill>
              </a:endParaRPr>
            </a:p>
          </p:txBody>
        </p:sp>
        <p:sp>
          <p:nvSpPr>
            <p:cNvPr id="18445" name="AutoShape 6"/>
            <p:cNvSpPr>
              <a:spLocks noChangeArrowheads="1"/>
            </p:cNvSpPr>
            <p:nvPr/>
          </p:nvSpPr>
          <p:spPr bwMode="gray">
            <a:xfrm>
              <a:off x="76200" y="4583113"/>
              <a:ext cx="2070100" cy="709612"/>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8446" name="AutoShape 7"/>
            <p:cNvSpPr>
              <a:spLocks noChangeArrowheads="1"/>
            </p:cNvSpPr>
            <p:nvPr/>
          </p:nvSpPr>
          <p:spPr bwMode="gray">
            <a:xfrm>
              <a:off x="76200" y="2541588"/>
              <a:ext cx="2070099" cy="708025"/>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pPr eaLnBrk="0" hangingPunct="0"/>
              <a:endParaRPr lang="en-US" altLang="en-US">
                <a:solidFill>
                  <a:srgbClr val="000000"/>
                </a:solidFill>
              </a:endParaRPr>
            </a:p>
          </p:txBody>
        </p:sp>
        <p:grpSp>
          <p:nvGrpSpPr>
            <p:cNvPr id="18448" name="Group 10"/>
            <p:cNvGrpSpPr>
              <a:grpSpLocks/>
            </p:cNvGrpSpPr>
            <p:nvPr/>
          </p:nvGrpSpPr>
          <p:grpSpPr bwMode="auto">
            <a:xfrm>
              <a:off x="762000" y="2138413"/>
              <a:ext cx="642937" cy="622726"/>
              <a:chOff x="1289" y="587"/>
              <a:chExt cx="668" cy="647"/>
            </a:xfrm>
          </p:grpSpPr>
          <p:sp>
            <p:nvSpPr>
              <p:cNvPr id="18451" name="Oval 11"/>
              <p:cNvSpPr>
                <a:spLocks noChangeArrowheads="1"/>
              </p:cNvSpPr>
              <p:nvPr/>
            </p:nvSpPr>
            <p:spPr bwMode="gray">
              <a:xfrm>
                <a:off x="1289" y="667"/>
                <a:ext cx="668" cy="499"/>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8452"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3"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4"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5"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grpSp>
        <p:sp>
          <p:nvSpPr>
            <p:cNvPr id="18449" name="Text Box 16"/>
            <p:cNvSpPr txBox="1">
              <a:spLocks noChangeArrowheads="1"/>
            </p:cNvSpPr>
            <p:nvPr/>
          </p:nvSpPr>
          <p:spPr bwMode="gray">
            <a:xfrm>
              <a:off x="822103" y="2209800"/>
              <a:ext cx="538603" cy="541072"/>
            </a:xfrm>
            <a:prstGeom prst="rect">
              <a:avLst/>
            </a:prstGeom>
            <a:noFill/>
            <a:ln w="9525" algn="ctr">
              <a:noFill/>
              <a:miter lim="800000"/>
              <a:headEnd/>
              <a:tailEnd/>
            </a:ln>
          </p:spPr>
          <p:txBody>
            <a:bodyPr wrap="none">
              <a:spAutoFit/>
            </a:bodyPr>
            <a:lstStyle/>
            <a:p>
              <a:pPr algn="ctr"/>
              <a:r>
                <a:rPr lang="en-US" altLang="en-US" sz="2400" b="1" dirty="0">
                  <a:solidFill>
                    <a:srgbClr val="000000"/>
                  </a:solidFill>
                </a:rPr>
                <a:t>B</a:t>
              </a:r>
              <a:endParaRPr lang="en-US" altLang="en-US" b="1" dirty="0">
                <a:solidFill>
                  <a:srgbClr val="000000"/>
                </a:solidFill>
              </a:endParaRPr>
            </a:p>
          </p:txBody>
        </p:sp>
        <p:sp>
          <p:nvSpPr>
            <p:cNvPr id="18450" name="Text Box 17"/>
            <p:cNvSpPr txBox="1">
              <a:spLocks noChangeArrowheads="1"/>
            </p:cNvSpPr>
            <p:nvPr/>
          </p:nvSpPr>
          <p:spPr bwMode="gray">
            <a:xfrm>
              <a:off x="-9831" y="2617896"/>
              <a:ext cx="2057909" cy="3282502"/>
            </a:xfrm>
            <a:prstGeom prst="rect">
              <a:avLst/>
            </a:prstGeom>
            <a:noFill/>
            <a:ln w="9525" algn="ctr">
              <a:noFill/>
              <a:miter lim="800000"/>
              <a:headEnd/>
              <a:tailEnd/>
            </a:ln>
          </p:spPr>
          <p:txBody>
            <a:bodyPr>
              <a:spAutoFit/>
            </a:bodyPr>
            <a:lstStyle/>
            <a:p>
              <a:pPr algn="ctr"/>
              <a:r>
                <a:rPr lang="nl-NL" sz="2200" dirty="0">
                  <a:solidFill>
                    <a:srgbClr val="000000"/>
                  </a:solidFill>
                  <a:latin typeface="Times New Roman" pitchFamily="18" charset="0"/>
                  <a:cs typeface="Times New Roman" pitchFamily="18" charset="0"/>
                </a:rPr>
                <a:t> </a:t>
              </a:r>
              <a:endParaRPr lang="nl-NL" sz="2200" dirty="0" smtClean="0">
                <a:solidFill>
                  <a:srgbClr val="000000"/>
                </a:solidFill>
                <a:latin typeface="Times New Roman" pitchFamily="18" charset="0"/>
                <a:cs typeface="Times New Roman" pitchFamily="18" charset="0"/>
              </a:endParaRPr>
            </a:p>
            <a:p>
              <a:pPr algn="ctr"/>
              <a:r>
                <a:rPr lang="fr-FR" sz="2200" b="1" dirty="0" smtClean="0">
                  <a:solidFill>
                    <a:srgbClr val="000000"/>
                  </a:solidFill>
                  <a:latin typeface="Times New Roman" pitchFamily="18" charset="0"/>
                </a:rPr>
                <a:t>ĐÁNH GIÁ HOẠT</a:t>
              </a:r>
            </a:p>
            <a:p>
              <a:pPr algn="ctr"/>
              <a:r>
                <a:rPr lang="fr-FR" sz="2200" b="1" dirty="0" smtClean="0">
                  <a:solidFill>
                    <a:srgbClr val="000000"/>
                  </a:solidFill>
                  <a:latin typeface="Times New Roman" pitchFamily="18" charset="0"/>
                </a:rPr>
                <a:t>ĐỘNG VIẾT </a:t>
              </a:r>
              <a:r>
                <a:rPr lang="en-US" sz="2200" b="1" dirty="0" smtClean="0">
                  <a:solidFill>
                    <a:srgbClr val="FFFFFF"/>
                  </a:solidFill>
                  <a:latin typeface="Times New Roman" pitchFamily="18" charset="0"/>
                </a:rPr>
                <a:t> </a:t>
              </a:r>
              <a:r>
                <a:rPr lang="en-US" sz="2200" dirty="0">
                  <a:solidFill>
                    <a:srgbClr val="000000"/>
                  </a:solidFill>
                  <a:latin typeface="Times New Roman" pitchFamily="18" charset="0"/>
                </a:rPr>
                <a:t/>
              </a:r>
              <a:br>
                <a:rPr lang="en-US" sz="2200" dirty="0">
                  <a:solidFill>
                    <a:srgbClr val="000000"/>
                  </a:solidFill>
                  <a:latin typeface="Times New Roman" pitchFamily="18" charset="0"/>
                </a:rPr>
              </a:br>
              <a:endParaRPr lang="en-US" sz="2200" dirty="0">
                <a:solidFill>
                  <a:srgbClr val="FF0000"/>
                </a:solidFill>
                <a:latin typeface="Times New Roman" pitchFamily="18" charset="0"/>
              </a:endParaRPr>
            </a:p>
            <a:p>
              <a:pPr algn="ctr"/>
              <a:endParaRPr lang="en-US" altLang="en-US" sz="2200" dirty="0">
                <a:solidFill>
                  <a:srgbClr val="000000"/>
                </a:solidFill>
                <a:latin typeface="Times New Roman" pitchFamily="18" charset="0"/>
                <a:cs typeface="Times New Roman" pitchFamily="18" charset="0"/>
              </a:endParaRPr>
            </a:p>
          </p:txBody>
        </p:sp>
      </p:grpSp>
      <p:sp>
        <p:nvSpPr>
          <p:cNvPr id="18434" name="Text Box 55"/>
          <p:cNvSpPr txBox="1">
            <a:spLocks noChangeArrowheads="1"/>
          </p:cNvSpPr>
          <p:nvPr/>
        </p:nvSpPr>
        <p:spPr bwMode="auto">
          <a:xfrm>
            <a:off x="419100" y="177801"/>
            <a:ext cx="8686800" cy="400110"/>
          </a:xfrm>
          <a:prstGeom prst="rect">
            <a:avLst/>
          </a:prstGeom>
          <a:noFill/>
          <a:ln w="9525">
            <a:noFill/>
            <a:miter lim="800000"/>
            <a:headEnd/>
            <a:tailEnd/>
          </a:ln>
        </p:spPr>
        <p:txBody>
          <a:bodyPr>
            <a:spAutoFit/>
          </a:bodyPr>
          <a:lstStyle/>
          <a:p>
            <a:pPr algn="ctr" eaLnBrk="0" hangingPunct="0"/>
            <a:r>
              <a:rPr lang="en-US" altLang="en-US" sz="2000" b="1" dirty="0" smtClean="0">
                <a:solidFill>
                  <a:schemeClr val="bg1"/>
                </a:solidFill>
                <a:latin typeface="Times New Roman" pitchFamily="18" charset="0"/>
                <a:cs typeface="Times New Roman" pitchFamily="18" charset="0"/>
              </a:rPr>
              <a:t>B.  ĐÁNH GIÁ HOẠT ĐỘNG  VIẾT</a:t>
            </a:r>
            <a:endParaRPr lang="en-US" altLang="en-US" sz="2400" b="1" dirty="0">
              <a:solidFill>
                <a:schemeClr val="bg1"/>
              </a:solidFill>
              <a:latin typeface="Times New Roman" pitchFamily="18" charset="0"/>
              <a:cs typeface="Times New Roman" pitchFamily="18" charset="0"/>
            </a:endParaRPr>
          </a:p>
        </p:txBody>
      </p:sp>
      <p:sp>
        <p:nvSpPr>
          <p:cNvPr id="18435" name="Line 58"/>
          <p:cNvSpPr>
            <a:spLocks noChangeShapeType="1"/>
          </p:cNvSpPr>
          <p:nvPr/>
        </p:nvSpPr>
        <p:spPr bwMode="auto">
          <a:xfrm>
            <a:off x="1509711" y="605428"/>
            <a:ext cx="6477000" cy="0"/>
          </a:xfrm>
          <a:prstGeom prst="line">
            <a:avLst/>
          </a:prstGeom>
          <a:noFill/>
          <a:ln w="57150" cmpd="thinThick">
            <a:solidFill>
              <a:srgbClr val="0000FF"/>
            </a:solidFill>
            <a:round/>
            <a:headEnd/>
            <a:tailEnd/>
          </a:ln>
        </p:spPr>
        <p:txBody>
          <a:bodyPr/>
          <a:lstStyle/>
          <a:p>
            <a:endParaRPr lang="en-US"/>
          </a:p>
        </p:txBody>
      </p:sp>
      <p:cxnSp>
        <p:nvCxnSpPr>
          <p:cNvPr id="21" name="Straight Arrow Connector 20"/>
          <p:cNvCxnSpPr>
            <a:stCxn id="45" idx="6"/>
            <a:endCxn id="24" idx="1"/>
          </p:cNvCxnSpPr>
          <p:nvPr/>
        </p:nvCxnSpPr>
        <p:spPr>
          <a:xfrm flipV="1">
            <a:off x="3199193" y="1548189"/>
            <a:ext cx="687007" cy="91979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5" idx="6"/>
            <a:endCxn id="26" idx="1"/>
          </p:cNvCxnSpPr>
          <p:nvPr/>
        </p:nvCxnSpPr>
        <p:spPr>
          <a:xfrm>
            <a:off x="3199193" y="2467979"/>
            <a:ext cx="706057" cy="30645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6200" y="838200"/>
            <a:ext cx="5029199" cy="1419977"/>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smtClean="0">
                <a:solidFill>
                  <a:schemeClr val="bg1"/>
                </a:solidFill>
              </a:rPr>
              <a:t> </a:t>
            </a:r>
          </a:p>
          <a:p>
            <a:endParaRPr lang="en-US" b="1" dirty="0">
              <a:solidFill>
                <a:schemeClr val="bg1"/>
              </a:solidFill>
            </a:endParaRPr>
          </a:p>
          <a:p>
            <a:endParaRPr lang="en-US" b="1" dirty="0" smtClean="0">
              <a:solidFill>
                <a:schemeClr val="bg1"/>
              </a:solidFill>
            </a:endParaRPr>
          </a:p>
          <a:p>
            <a:r>
              <a:rPr lang="en-US" b="1" dirty="0" smtClean="0">
                <a:solidFill>
                  <a:schemeClr val="bg1"/>
                </a:solidFill>
              </a:rPr>
              <a:t>- </a:t>
            </a:r>
            <a:r>
              <a:rPr lang="en-US" b="1" dirty="0" err="1">
                <a:solidFill>
                  <a:schemeClr val="bg1"/>
                </a:solidFill>
                <a:latin typeface="Arial" panose="020B0604020202020204" pitchFamily="34" charset="0"/>
                <a:cs typeface="Arial" panose="020B0604020202020204" pitchFamily="34" charset="0"/>
              </a:rPr>
              <a:t>Ngồi</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viết</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đúng</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tư</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thế</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biết</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cách</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cầm</a:t>
            </a:r>
            <a:r>
              <a:rPr lang="en-US" b="1" dirty="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bút</a:t>
            </a:r>
            <a:r>
              <a:rPr lang="en-US" b="1" dirty="0" smtClean="0">
                <a:solidFill>
                  <a:schemeClr val="bg1"/>
                </a:solidFill>
                <a:latin typeface="Arial" panose="020B0604020202020204" pitchFamily="34" charset="0"/>
                <a:cs typeface="Arial" panose="020B0604020202020204" pitchFamily="34" charset="0"/>
              </a:rPr>
              <a:t>;</a:t>
            </a:r>
            <a:endParaRPr lang="en-US" b="1" dirty="0">
              <a:solidFill>
                <a:schemeClr val="bg1"/>
              </a:solidFill>
              <a:latin typeface="Arial" panose="020B0604020202020204" pitchFamily="34" charset="0"/>
              <a:cs typeface="Arial" panose="020B0604020202020204" pitchFamily="34" charset="0"/>
            </a:endParaRPr>
          </a:p>
          <a:p>
            <a:r>
              <a:rPr lang="en-US" b="1" dirty="0" smtClean="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Chữ</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viết</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rõ</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ràng</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viết</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đúng</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chữ</a:t>
            </a:r>
            <a:r>
              <a:rPr lang="en-US" b="1" dirty="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thường</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viết</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chữ</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cái</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từ</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câu</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đoạn</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chữ</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số</a:t>
            </a:r>
            <a:r>
              <a:rPr lang="en-US" b="1" dirty="0" smtClean="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biết</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viết</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chữ</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hoa</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tô</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chữ</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hoa</a:t>
            </a:r>
            <a:r>
              <a:rPr lang="en-US"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rPr>
              <a:t> </a:t>
            </a:r>
            <a:r>
              <a:rPr lang="en-US" b="1" dirty="0" err="1">
                <a:solidFill>
                  <a:schemeClr val="bg1"/>
                </a:solidFill>
                <a:latin typeface="Arial" panose="020B0604020202020204" pitchFamily="34" charset="0"/>
                <a:cs typeface="Arial" panose="020B0604020202020204" pitchFamily="34" charset="0"/>
              </a:rPr>
              <a:t>Đặt</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dấu</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thanh</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đúng</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vị</a:t>
            </a:r>
            <a:r>
              <a:rPr lang="en-US" b="1" dirty="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trí</a:t>
            </a:r>
            <a:r>
              <a:rPr lang="en-US" b="1" dirty="0" smtClean="0">
                <a:solidFill>
                  <a:schemeClr val="bg1"/>
                </a:solidFill>
                <a:latin typeface="Arial" panose="020B0604020202020204" pitchFamily="34" charset="0"/>
                <a:cs typeface="Arial" panose="020B0604020202020204" pitchFamily="34" charset="0"/>
              </a:rPr>
              <a:t>.</a:t>
            </a:r>
            <a:endParaRPr lang="en-US" b="1" dirty="0">
              <a:solidFill>
                <a:schemeClr val="bg1"/>
              </a:solidFill>
              <a:latin typeface="Arial" panose="020B0604020202020204" pitchFamily="34" charset="0"/>
              <a:cs typeface="Arial" panose="020B0604020202020204" pitchFamily="34" charset="0"/>
            </a:endParaRPr>
          </a:p>
          <a:p>
            <a:endParaRPr lang="en-US" b="1" dirty="0">
              <a:solidFill>
                <a:schemeClr val="bg1"/>
              </a:solidFill>
              <a:latin typeface="Arial" panose="020B0604020202020204" pitchFamily="34" charset="0"/>
              <a:cs typeface="Arial" panose="020B0604020202020204" pitchFamily="34" charset="0"/>
            </a:endParaRPr>
          </a:p>
          <a:p>
            <a:pPr>
              <a:defRPr/>
            </a:pPr>
            <a:endParaRPr lang="x-none" b="1">
              <a:solidFill>
                <a:schemeClr val="bg1"/>
              </a:solidFill>
            </a:endParaRPr>
          </a:p>
          <a:p>
            <a:pPr>
              <a:defRPr/>
            </a:pPr>
            <a:endParaRPr lang="en-US" sz="2000" dirty="0">
              <a:solidFill>
                <a:schemeClr val="bg1"/>
              </a:solidFill>
              <a:latin typeface="Times New Roman" pitchFamily="18" charset="0"/>
            </a:endParaRPr>
          </a:p>
        </p:txBody>
      </p:sp>
      <p:sp>
        <p:nvSpPr>
          <p:cNvPr id="26" name="Rectangle 25"/>
          <p:cNvSpPr/>
          <p:nvPr/>
        </p:nvSpPr>
        <p:spPr>
          <a:xfrm>
            <a:off x="3905250" y="2362200"/>
            <a:ext cx="5086350" cy="824466"/>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b="1" dirty="0" smtClean="0">
              <a:solidFill>
                <a:schemeClr val="bg1"/>
              </a:solidFill>
            </a:endParaRPr>
          </a:p>
          <a:p>
            <a:r>
              <a:rPr lang="en-US" b="1" dirty="0" smtClean="0">
                <a:solidFill>
                  <a:schemeClr val="bg1"/>
                </a:solidFill>
              </a:rPr>
              <a:t>- </a:t>
            </a:r>
            <a:r>
              <a:rPr lang="en-US" b="1" dirty="0" err="1" smtClean="0">
                <a:solidFill>
                  <a:schemeClr val="bg1"/>
                </a:solidFill>
                <a:latin typeface="Arial" panose="020B0604020202020204" pitchFamily="34" charset="0"/>
                <a:cs typeface="Arial" panose="020B0604020202020204" pitchFamily="34" charset="0"/>
              </a:rPr>
              <a:t>Tốc</a:t>
            </a:r>
            <a:r>
              <a:rPr lang="en-US" b="1" dirty="0" smtClean="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độ</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đạt</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yêu</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cầu</a:t>
            </a:r>
            <a:r>
              <a:rPr lang="en-US" b="1" dirty="0">
                <a:solidFill>
                  <a:schemeClr val="bg1"/>
                </a:solidFill>
                <a:latin typeface="Arial" panose="020B0604020202020204" pitchFamily="34" charset="0"/>
                <a:cs typeface="Arial" panose="020B0604020202020204" pitchFamily="34" charset="0"/>
              </a:rPr>
              <a:t> (30 - 35 </a:t>
            </a:r>
            <a:r>
              <a:rPr lang="en-US" b="1" dirty="0" err="1">
                <a:solidFill>
                  <a:schemeClr val="bg1"/>
                </a:solidFill>
                <a:latin typeface="Arial" panose="020B0604020202020204" pitchFamily="34" charset="0"/>
                <a:cs typeface="Arial" panose="020B0604020202020204" pitchFamily="34" charset="0"/>
              </a:rPr>
              <a:t>chữ</a:t>
            </a:r>
            <a:r>
              <a:rPr lang="en-US" b="1" dirty="0">
                <a:solidFill>
                  <a:schemeClr val="bg1"/>
                </a:solidFill>
                <a:latin typeface="Arial" panose="020B0604020202020204" pitchFamily="34" charset="0"/>
                <a:cs typeface="Arial" panose="020B0604020202020204" pitchFamily="34" charset="0"/>
              </a:rPr>
              <a:t>/15 </a:t>
            </a:r>
            <a:r>
              <a:rPr lang="en-US" b="1" dirty="0" err="1">
                <a:solidFill>
                  <a:schemeClr val="bg1"/>
                </a:solidFill>
                <a:latin typeface="Arial" panose="020B0604020202020204" pitchFamily="34" charset="0"/>
                <a:cs typeface="Arial" panose="020B0604020202020204" pitchFamily="34" charset="0"/>
              </a:rPr>
              <a:t>phút</a:t>
            </a:r>
            <a:r>
              <a:rPr lang="en-US" b="1" dirty="0">
                <a:solidFill>
                  <a:schemeClr val="bg1"/>
                </a:solidFill>
                <a:latin typeface="Arial" panose="020B0604020202020204" pitchFamily="34" charset="0"/>
                <a:cs typeface="Arial" panose="020B0604020202020204" pitchFamily="34" charset="0"/>
              </a:rPr>
              <a:t>)</a:t>
            </a:r>
            <a:endParaRPr lang="x-none" b="1">
              <a:solidFill>
                <a:schemeClr val="bg1"/>
              </a:solidFill>
              <a:latin typeface="Arial" panose="020B0604020202020204" pitchFamily="34" charset="0"/>
              <a:cs typeface="Arial" panose="020B0604020202020204" pitchFamily="34" charset="0"/>
            </a:endParaRPr>
          </a:p>
          <a:p>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Viết</a:t>
            </a:r>
            <a:r>
              <a:rPr lang="en-US" b="1" dirty="0" smtClean="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đúng</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chính</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tả</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không</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mắc</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quá</a:t>
            </a:r>
            <a:r>
              <a:rPr lang="en-US" b="1" dirty="0">
                <a:solidFill>
                  <a:schemeClr val="bg1"/>
                </a:solidFill>
                <a:latin typeface="Arial" panose="020B0604020202020204" pitchFamily="34" charset="0"/>
                <a:cs typeface="Arial" panose="020B0604020202020204" pitchFamily="34" charset="0"/>
              </a:rPr>
              <a:t> 5 </a:t>
            </a:r>
            <a:r>
              <a:rPr lang="en-US" b="1" dirty="0" err="1">
                <a:solidFill>
                  <a:schemeClr val="bg1"/>
                </a:solidFill>
                <a:latin typeface="Arial" panose="020B0604020202020204" pitchFamily="34" charset="0"/>
                <a:cs typeface="Arial" panose="020B0604020202020204" pitchFamily="34" charset="0"/>
              </a:rPr>
              <a:t>lỗi</a:t>
            </a:r>
            <a:r>
              <a:rPr lang="en-US" b="1" dirty="0" smtClean="0">
                <a:solidFill>
                  <a:schemeClr val="bg1"/>
                </a:solidFill>
                <a:latin typeface="Arial" panose="020B0604020202020204" pitchFamily="34" charset="0"/>
                <a:cs typeface="Arial" panose="020B0604020202020204" pitchFamily="34" charset="0"/>
              </a:rPr>
              <a:t>).</a:t>
            </a:r>
          </a:p>
          <a:p>
            <a:r>
              <a:rPr lang="en-US" b="1" dirty="0" smtClean="0">
                <a:solidFill>
                  <a:schemeClr val="bg1"/>
                </a:solidFill>
                <a:latin typeface="Arial" panose="020B0604020202020204" pitchFamily="34" charset="0"/>
                <a:cs typeface="Arial" panose="020B0604020202020204" pitchFamily="34" charset="0"/>
              </a:rPr>
              <a:t> - </a:t>
            </a:r>
            <a:r>
              <a:rPr lang="en-US" b="1" dirty="0" err="1" smtClean="0">
                <a:solidFill>
                  <a:schemeClr val="bg1"/>
                </a:solidFill>
                <a:latin typeface="Arial" panose="020B0604020202020204" pitchFamily="34" charset="0"/>
                <a:cs typeface="Arial" panose="020B0604020202020204" pitchFamily="34" charset="0"/>
              </a:rPr>
              <a:t>Trình</a:t>
            </a:r>
            <a:r>
              <a:rPr lang="en-US" b="1" dirty="0" smtClean="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bày</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đúng</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quy</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định</a:t>
            </a:r>
            <a:r>
              <a:rPr lang="en-US" b="1" dirty="0">
                <a:solidFill>
                  <a:schemeClr val="tx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endParaRPr lang="x-none" b="1">
              <a:solidFill>
                <a:schemeClr val="bg1"/>
              </a:solidFill>
              <a:latin typeface="Arial" panose="020B0604020202020204" pitchFamily="34" charset="0"/>
              <a:cs typeface="Arial" panose="020B0604020202020204" pitchFamily="34" charset="0"/>
            </a:endParaRPr>
          </a:p>
          <a:p>
            <a:pPr algn="just">
              <a:defRPr/>
            </a:pPr>
            <a:r>
              <a:rPr lang="en-US" b="1" dirty="0" smtClean="0">
                <a:solidFill>
                  <a:schemeClr val="bg1"/>
                </a:solidFill>
              </a:rPr>
              <a:t> </a:t>
            </a:r>
            <a:r>
              <a:rPr lang="en-US" sz="2000" b="1" dirty="0" smtClean="0">
                <a:solidFill>
                  <a:schemeClr val="bg1"/>
                </a:solidFill>
              </a:rPr>
              <a:t> </a:t>
            </a:r>
            <a:endParaRPr lang="vi-VN" sz="2000" dirty="0">
              <a:solidFill>
                <a:schemeClr val="bg1"/>
              </a:solidFill>
              <a:latin typeface="Times New Roman" pitchFamily="18" charset="0"/>
              <a:cs typeface="Times New Roman" pitchFamily="18" charset="0"/>
            </a:endParaRPr>
          </a:p>
        </p:txBody>
      </p:sp>
      <p:sp>
        <p:nvSpPr>
          <p:cNvPr id="45" name="Oval 44"/>
          <p:cNvSpPr/>
          <p:nvPr/>
        </p:nvSpPr>
        <p:spPr>
          <a:xfrm>
            <a:off x="1792666" y="1595857"/>
            <a:ext cx="1406527" cy="174424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rgbClr val="FF0000"/>
                </a:solidFill>
                <a:latin typeface="Times New Roman" pitchFamily="18" charset="0"/>
                <a:cs typeface="Times New Roman" pitchFamily="18" charset="0"/>
              </a:rPr>
              <a:t>YÊU CẦU CẦN ĐẠT</a:t>
            </a:r>
            <a:endParaRPr lang="en-US" sz="2000" b="1" dirty="0">
              <a:solidFill>
                <a:srgbClr val="FF0000"/>
              </a:solidFill>
              <a:latin typeface="Times New Roman" pitchFamily="18" charset="0"/>
              <a:cs typeface="Times New Roman" pitchFamily="18" charset="0"/>
            </a:endParaRPr>
          </a:p>
        </p:txBody>
      </p:sp>
      <p:sp>
        <p:nvSpPr>
          <p:cNvPr id="46" name="Oval 45"/>
          <p:cNvSpPr/>
          <p:nvPr/>
        </p:nvSpPr>
        <p:spPr>
          <a:xfrm>
            <a:off x="1981200" y="4428797"/>
            <a:ext cx="1447800" cy="200363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rgbClr val="FF0000"/>
                </a:solidFill>
                <a:latin typeface="Times New Roman" pitchFamily="18" charset="0"/>
                <a:cs typeface="Times New Roman" pitchFamily="18" charset="0"/>
              </a:rPr>
              <a:t>NỘI DUNG (KIẾN THỨC TV)</a:t>
            </a:r>
            <a:endParaRPr lang="en-US" sz="2000" b="1" dirty="0">
              <a:solidFill>
                <a:srgbClr val="FF0000"/>
              </a:solidFill>
              <a:latin typeface="Times New Roman" pitchFamily="18" charset="0"/>
              <a:cs typeface="Times New Roman" pitchFamily="18" charset="0"/>
            </a:endParaRPr>
          </a:p>
        </p:txBody>
      </p:sp>
      <p:cxnSp>
        <p:nvCxnSpPr>
          <p:cNvPr id="52" name="Straight Arrow Connector 51"/>
          <p:cNvCxnSpPr/>
          <p:nvPr/>
        </p:nvCxnSpPr>
        <p:spPr>
          <a:xfrm flipV="1">
            <a:off x="1403730" y="2871873"/>
            <a:ext cx="501270" cy="795652"/>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403730" y="3617524"/>
            <a:ext cx="729870" cy="1335476"/>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824286" y="3269700"/>
            <a:ext cx="5238751" cy="18357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sz="2000" b="1" dirty="0" smtClean="0">
              <a:solidFill>
                <a:schemeClr val="bg1"/>
              </a:solidFill>
            </a:endParaRPr>
          </a:p>
          <a:p>
            <a:pPr algn="just">
              <a:spcBef>
                <a:spcPts val="100"/>
              </a:spcBef>
              <a:spcAft>
                <a:spcPts val="100"/>
              </a:spcAft>
            </a:pPr>
            <a:endParaRPr lang="en-US" b="1" dirty="0" smtClean="0">
              <a:solidFill>
                <a:schemeClr val="bg1"/>
              </a:solidFill>
            </a:endParaRPr>
          </a:p>
          <a:p>
            <a:pPr algn="just">
              <a:spcBef>
                <a:spcPts val="100"/>
              </a:spcBef>
              <a:spcAft>
                <a:spcPts val="100"/>
              </a:spcAft>
            </a:pPr>
            <a:endParaRPr lang="en-US" b="1" dirty="0">
              <a:solidFill>
                <a:schemeClr val="bg1"/>
              </a:solidFill>
            </a:endParaRPr>
          </a:p>
          <a:p>
            <a:pPr algn="just">
              <a:spcBef>
                <a:spcPts val="100"/>
              </a:spcBef>
              <a:spcAft>
                <a:spcPts val="100"/>
              </a:spcAft>
            </a:pPr>
            <a:endParaRPr lang="en-US" b="1" dirty="0" smtClean="0">
              <a:solidFill>
                <a:schemeClr val="bg1"/>
              </a:solidFill>
            </a:endParaRPr>
          </a:p>
          <a:p>
            <a:pPr algn="just">
              <a:spcBef>
                <a:spcPts val="100"/>
              </a:spcBef>
              <a:spcAft>
                <a:spcPts val="100"/>
              </a:spcAft>
            </a:pPr>
            <a:r>
              <a:rPr lang="en-US" b="1" dirty="0" smtClean="0">
                <a:solidFill>
                  <a:schemeClr val="bg1"/>
                </a:solidFill>
              </a:rPr>
              <a:t>- </a:t>
            </a:r>
            <a:r>
              <a:rPr lang="en-US" b="1" dirty="0" err="1" smtClean="0">
                <a:solidFill>
                  <a:schemeClr val="bg1"/>
                </a:solidFill>
                <a:latin typeface="Times New Roman" charset="0"/>
                <a:ea typeface="Times New Roman" charset="0"/>
                <a:cs typeface="Times New Roman" charset="0"/>
              </a:rPr>
              <a:t>Viết</a:t>
            </a:r>
            <a:r>
              <a:rPr lang="en-US" b="1" dirty="0" smtClean="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chữ</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cái</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từ</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câu</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đoạn</a:t>
            </a:r>
            <a:r>
              <a:rPr lang="en-US" b="1" dirty="0">
                <a:solidFill>
                  <a:schemeClr val="bg1"/>
                </a:solidFill>
                <a:latin typeface="Times New Roman" charset="0"/>
                <a:ea typeface="Times New Roman" charset="0"/>
                <a:cs typeface="Times New Roman" charset="0"/>
              </a:rPr>
              <a:t> </a:t>
            </a:r>
          </a:p>
          <a:p>
            <a:pPr algn="just">
              <a:spcBef>
                <a:spcPts val="100"/>
              </a:spcBef>
              <a:spcAft>
                <a:spcPts val="100"/>
              </a:spcAft>
            </a:pPr>
            <a:r>
              <a:rPr lang="en-US" b="1" dirty="0" smtClean="0">
                <a:solidFill>
                  <a:schemeClr val="bg1"/>
                </a:solidFill>
                <a:latin typeface="Times New Roman" charset="0"/>
                <a:ea typeface="Times New Roman" charset="0"/>
                <a:cs typeface="Times New Roman" charset="0"/>
              </a:rPr>
              <a:t>- </a:t>
            </a:r>
            <a:r>
              <a:rPr lang="en-US" b="1" dirty="0" err="1" smtClean="0">
                <a:solidFill>
                  <a:schemeClr val="bg1"/>
                </a:solidFill>
                <a:latin typeface="Times New Roman" charset="0"/>
                <a:ea typeface="Times New Roman" charset="0"/>
                <a:cs typeface="Times New Roman" charset="0"/>
              </a:rPr>
              <a:t>Viết</a:t>
            </a:r>
            <a:r>
              <a:rPr lang="en-US" b="1" dirty="0" smtClean="0">
                <a:solidFill>
                  <a:schemeClr val="bg1"/>
                </a:solidFill>
                <a:latin typeface="Times New Roman" charset="0"/>
                <a:ea typeface="Times New Roman" charset="0"/>
                <a:cs typeface="Times New Roman" charset="0"/>
              </a:rPr>
              <a:t> </a:t>
            </a:r>
            <a:r>
              <a:rPr lang="en-US" b="1" dirty="0">
                <a:solidFill>
                  <a:schemeClr val="bg1"/>
                </a:solidFill>
                <a:latin typeface="Times New Roman" charset="0"/>
                <a:ea typeface="Times New Roman" charset="0"/>
                <a:cs typeface="Times New Roman" charset="0"/>
              </a:rPr>
              <a:t>1 – 2 </a:t>
            </a:r>
            <a:r>
              <a:rPr lang="en-US" b="1" dirty="0" err="1">
                <a:solidFill>
                  <a:schemeClr val="bg1"/>
                </a:solidFill>
                <a:latin typeface="Times New Roman" charset="0"/>
                <a:ea typeface="Times New Roman" charset="0"/>
                <a:cs typeface="Times New Roman" charset="0"/>
              </a:rPr>
              <a:t>câu</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thể</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hiện</a:t>
            </a:r>
            <a:r>
              <a:rPr lang="en-US" b="1" dirty="0">
                <a:solidFill>
                  <a:schemeClr val="bg1"/>
                </a:solidFill>
                <a:latin typeface="Times New Roman" charset="0"/>
                <a:ea typeface="Times New Roman" charset="0"/>
                <a:cs typeface="Times New Roman" charset="0"/>
              </a:rPr>
              <a:t> ý </a:t>
            </a:r>
            <a:r>
              <a:rPr lang="en-US" b="1" dirty="0" err="1">
                <a:solidFill>
                  <a:schemeClr val="bg1"/>
                </a:solidFill>
                <a:latin typeface="Times New Roman" charset="0"/>
                <a:ea typeface="Times New Roman" charset="0"/>
                <a:cs typeface="Times New Roman" charset="0"/>
              </a:rPr>
              <a:t>tưởng</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có</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sự</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hỗ</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trợ</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của</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hình</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ảnh</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câu</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hỏi</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lời</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gợi</a:t>
            </a:r>
            <a:r>
              <a:rPr lang="en-US" b="1" dirty="0">
                <a:solidFill>
                  <a:schemeClr val="bg1"/>
                </a:solidFill>
                <a:latin typeface="Times New Roman" charset="0"/>
                <a:ea typeface="Times New Roman" charset="0"/>
                <a:cs typeface="Times New Roman" charset="0"/>
              </a:rPr>
              <a:t> </a:t>
            </a:r>
            <a:r>
              <a:rPr lang="en-US" b="1" dirty="0" smtClean="0">
                <a:solidFill>
                  <a:schemeClr val="bg1"/>
                </a:solidFill>
                <a:latin typeface="Times New Roman" charset="0"/>
                <a:ea typeface="Times New Roman" charset="0"/>
                <a:cs typeface="Times New Roman" charset="0"/>
              </a:rPr>
              <a:t>ý</a:t>
            </a:r>
          </a:p>
          <a:p>
            <a:pPr algn="just">
              <a:spcBef>
                <a:spcPts val="100"/>
              </a:spcBef>
              <a:spcAft>
                <a:spcPts val="100"/>
              </a:spcAft>
            </a:pPr>
            <a:r>
              <a:rPr lang="en-US" b="1" dirty="0" smtClean="0">
                <a:solidFill>
                  <a:schemeClr val="bg1"/>
                </a:solidFill>
                <a:latin typeface="Times New Roman" charset="0"/>
                <a:ea typeface="Times New Roman" charset="0"/>
                <a:cs typeface="Times New Roman" charset="0"/>
              </a:rPr>
              <a:t>- </a:t>
            </a:r>
            <a:r>
              <a:rPr lang="vi-VN" b="1" dirty="0" smtClean="0">
                <a:solidFill>
                  <a:schemeClr val="bg1"/>
                </a:solidFill>
                <a:latin typeface="Times New Roman" charset="0"/>
                <a:ea typeface="Calibri" charset="0"/>
                <a:cs typeface="Times New Roman" charset="0"/>
              </a:rPr>
              <a:t>Điền </a:t>
            </a:r>
            <a:r>
              <a:rPr lang="vi-VN" b="1" dirty="0">
                <a:solidFill>
                  <a:schemeClr val="bg1"/>
                </a:solidFill>
                <a:latin typeface="Times New Roman" charset="0"/>
                <a:ea typeface="Calibri" charset="0"/>
                <a:cs typeface="Times New Roman" charset="0"/>
              </a:rPr>
              <a:t>được phần thông tin còn trống, viết </a:t>
            </a:r>
            <a:r>
              <a:rPr lang="vi-VN" b="1" dirty="0" smtClean="0">
                <a:solidFill>
                  <a:schemeClr val="bg1"/>
                </a:solidFill>
                <a:latin typeface="Times New Roman" charset="0"/>
                <a:ea typeface="Calibri" charset="0"/>
                <a:cs typeface="Times New Roman" charset="0"/>
              </a:rPr>
              <a:t>được</a:t>
            </a:r>
            <a:r>
              <a:rPr lang="en-US" b="1" dirty="0" smtClean="0">
                <a:solidFill>
                  <a:schemeClr val="bg1"/>
                </a:solidFill>
                <a:latin typeface="Times New Roman" charset="0"/>
                <a:ea typeface="Calibri" charset="0"/>
                <a:cs typeface="Times New Roman" charset="0"/>
              </a:rPr>
              <a:t> </a:t>
            </a:r>
            <a:r>
              <a:rPr lang="en-US" b="1" dirty="0" err="1" smtClean="0">
                <a:solidFill>
                  <a:schemeClr val="bg1"/>
                </a:solidFill>
                <a:latin typeface="Times New Roman" charset="0"/>
                <a:ea typeface="Calibri" charset="0"/>
                <a:cs typeface="Times New Roman" charset="0"/>
              </a:rPr>
              <a:t>câu</a:t>
            </a:r>
            <a:r>
              <a:rPr lang="vi-VN" b="1" dirty="0" smtClean="0">
                <a:solidFill>
                  <a:schemeClr val="bg1"/>
                </a:solidFill>
                <a:latin typeface="Times New Roman" charset="0"/>
                <a:ea typeface="Calibri" charset="0"/>
                <a:cs typeface="Times New Roman" charset="0"/>
              </a:rPr>
              <a:t> </a:t>
            </a:r>
            <a:r>
              <a:rPr lang="vi-VN" b="1" dirty="0">
                <a:solidFill>
                  <a:schemeClr val="bg1"/>
                </a:solidFill>
                <a:latin typeface="Times New Roman" charset="0"/>
                <a:ea typeface="Calibri" charset="0"/>
                <a:cs typeface="Times New Roman" charset="0"/>
              </a:rPr>
              <a:t>trả lời câu hỏi, viết câu dưới tranh phù hợp với nội dung câu chuyện đã đọc hoặc đã nghe.</a:t>
            </a:r>
            <a:endParaRPr lang="en-US" b="1" dirty="0">
              <a:solidFill>
                <a:schemeClr val="bg1"/>
              </a:solidFill>
              <a:latin typeface="Times New Roman" charset="0"/>
              <a:ea typeface="Calibri" charset="0"/>
              <a:cs typeface="Times New Roman" charset="0"/>
            </a:endParaRPr>
          </a:p>
          <a:p>
            <a:pPr algn="just">
              <a:spcBef>
                <a:spcPts val="100"/>
              </a:spcBef>
              <a:spcAft>
                <a:spcPts val="100"/>
              </a:spcAft>
            </a:pPr>
            <a:endParaRPr lang="en-US" b="1" dirty="0" smtClean="0">
              <a:solidFill>
                <a:schemeClr val="bg1"/>
              </a:solidFill>
              <a:latin typeface="Times New Roman" charset="0"/>
              <a:ea typeface="Times New Roman" charset="0"/>
              <a:cs typeface="Times New Roman" charset="0"/>
            </a:endParaRPr>
          </a:p>
          <a:p>
            <a:pPr algn="just">
              <a:spcBef>
                <a:spcPts val="100"/>
              </a:spcBef>
              <a:spcAft>
                <a:spcPts val="100"/>
              </a:spcAft>
            </a:pPr>
            <a:endParaRPr lang="en-US" b="1" dirty="0">
              <a:solidFill>
                <a:schemeClr val="bg1"/>
              </a:solidFill>
              <a:latin typeface="Times New Roman" charset="0"/>
              <a:ea typeface="Times New Roman" charset="0"/>
              <a:cs typeface="Times New Roman" charset="0"/>
            </a:endParaRPr>
          </a:p>
          <a:p>
            <a:r>
              <a:rPr lang="en-US" b="1" dirty="0" smtClean="0">
                <a:solidFill>
                  <a:schemeClr val="bg1"/>
                </a:solidFill>
              </a:rPr>
              <a:t>   </a:t>
            </a:r>
            <a:endParaRPr lang="x-none" b="1">
              <a:solidFill>
                <a:schemeClr val="bg1"/>
              </a:solidFill>
            </a:endParaRPr>
          </a:p>
          <a:p>
            <a:pPr>
              <a:defRPr/>
            </a:pPr>
            <a:endParaRPr lang="en-US" dirty="0"/>
          </a:p>
        </p:txBody>
      </p:sp>
      <p:sp>
        <p:nvSpPr>
          <p:cNvPr id="61" name="Rectangle 60"/>
          <p:cNvSpPr/>
          <p:nvPr/>
        </p:nvSpPr>
        <p:spPr>
          <a:xfrm>
            <a:off x="3867150" y="5250023"/>
            <a:ext cx="5153025" cy="1531777"/>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sz="2000" b="1" dirty="0" smtClean="0">
              <a:solidFill>
                <a:schemeClr val="bg1"/>
              </a:solidFill>
            </a:endParaRPr>
          </a:p>
          <a:p>
            <a:r>
              <a:rPr lang="en-US" sz="2000" b="1" dirty="0" smtClean="0">
                <a:solidFill>
                  <a:schemeClr val="bg1"/>
                </a:solidFill>
              </a:rPr>
              <a:t>   </a:t>
            </a:r>
          </a:p>
          <a:p>
            <a:r>
              <a:rPr lang="en-US" sz="2000" b="1" dirty="0" smtClean="0">
                <a:solidFill>
                  <a:schemeClr val="bg1"/>
                </a:solidFill>
              </a:rPr>
              <a:t> - </a:t>
            </a:r>
            <a:r>
              <a:rPr lang="vi-VN" sz="2000" b="1" dirty="0" smtClean="0">
                <a:solidFill>
                  <a:schemeClr val="bg1"/>
                </a:solidFill>
                <a:latin typeface="Times New Roman" charset="0"/>
                <a:ea typeface="Calibri" charset="0"/>
                <a:cs typeface="Times New Roman" charset="0"/>
              </a:rPr>
              <a:t>Điền </a:t>
            </a:r>
            <a:r>
              <a:rPr lang="vi-VN" sz="2000" b="1" dirty="0">
                <a:solidFill>
                  <a:schemeClr val="bg1"/>
                </a:solidFill>
                <a:latin typeface="Times New Roman" charset="0"/>
                <a:ea typeface="Calibri" charset="0"/>
                <a:cs typeface="Times New Roman" charset="0"/>
              </a:rPr>
              <a:t>được vào phần thông tin còn trống, viết câu nói về hình dáng hoặc hoạt động của nhân vật trong câu chuyện đã học dựa trên gợi ý. </a:t>
            </a:r>
            <a:r>
              <a:rPr lang="en-US" sz="2000" b="1" dirty="0">
                <a:solidFill>
                  <a:schemeClr val="bg1"/>
                </a:solidFill>
                <a:latin typeface="Times New Roman" charset="0"/>
                <a:ea typeface="Calibri" charset="0"/>
                <a:cs typeface="Times New Roman" charset="0"/>
              </a:rPr>
              <a:t>V</a:t>
            </a:r>
            <a:r>
              <a:rPr lang="vi-VN" sz="2000" b="1" dirty="0">
                <a:solidFill>
                  <a:schemeClr val="bg1"/>
                </a:solidFill>
                <a:latin typeface="Times New Roman" charset="0"/>
                <a:ea typeface="Calibri" charset="0"/>
                <a:cs typeface="Times New Roman" charset="0"/>
              </a:rPr>
              <a:t>iết câu trả lời hoặc viết lại câu đã nói để giới thiệu bản thân dựa trên  gợi ý. </a:t>
            </a:r>
            <a:endParaRPr lang="en-US" sz="2000" b="1" dirty="0">
              <a:solidFill>
                <a:schemeClr val="bg1"/>
              </a:solidFill>
              <a:latin typeface="Times New Roman" charset="0"/>
              <a:ea typeface="Times New Roman" charset="0"/>
              <a:cs typeface="Times New Roman" charset="0"/>
            </a:endParaRPr>
          </a:p>
          <a:p>
            <a:r>
              <a:rPr lang="en-US" sz="2000" b="1" dirty="0" smtClean="0">
                <a:solidFill>
                  <a:schemeClr val="bg1"/>
                </a:solidFill>
              </a:rPr>
              <a:t>   </a:t>
            </a:r>
            <a:endParaRPr lang="x-none" sz="2000" b="1">
              <a:solidFill>
                <a:schemeClr val="bg1"/>
              </a:solidFill>
            </a:endParaRPr>
          </a:p>
          <a:p>
            <a:pPr>
              <a:defRPr/>
            </a:pPr>
            <a:endParaRPr lang="en-US" dirty="0"/>
          </a:p>
        </p:txBody>
      </p:sp>
      <p:cxnSp>
        <p:nvCxnSpPr>
          <p:cNvPr id="62" name="Straight Arrow Connector 61"/>
          <p:cNvCxnSpPr>
            <a:endCxn id="60" idx="1"/>
          </p:cNvCxnSpPr>
          <p:nvPr/>
        </p:nvCxnSpPr>
        <p:spPr>
          <a:xfrm flipV="1">
            <a:off x="3414711" y="4187550"/>
            <a:ext cx="409575" cy="132080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414711" y="5562600"/>
            <a:ext cx="500064" cy="86983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73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6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64"/>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45" grpId="0" animBg="1"/>
      <p:bldP spid="46" grpId="0" animBg="1"/>
      <p:bldP spid="60" grpId="0" animBg="1"/>
      <p:bldP spid="6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01"/>
          <p:cNvGrpSpPr>
            <a:grpSpLocks/>
          </p:cNvGrpSpPr>
          <p:nvPr/>
        </p:nvGrpSpPr>
        <p:grpSpPr bwMode="auto">
          <a:xfrm>
            <a:off x="7455" y="2040141"/>
            <a:ext cx="1432130" cy="3357356"/>
            <a:chOff x="44407" y="2138413"/>
            <a:chExt cx="2155867" cy="3934825"/>
          </a:xfrm>
        </p:grpSpPr>
        <p:sp>
          <p:nvSpPr>
            <p:cNvPr id="18444" name="AutoShape 5"/>
            <p:cNvSpPr>
              <a:spLocks noChangeArrowheads="1"/>
            </p:cNvSpPr>
            <p:nvPr/>
          </p:nvSpPr>
          <p:spPr bwMode="gray">
            <a:xfrm>
              <a:off x="101600" y="2478695"/>
              <a:ext cx="2098674" cy="2763230"/>
            </a:xfrm>
            <a:prstGeom prst="roundRect">
              <a:avLst>
                <a:gd name="adj" fmla="val 16667"/>
              </a:avLst>
            </a:prstGeom>
            <a:solidFill>
              <a:srgbClr val="3CA1E6"/>
            </a:solidFill>
            <a:ln w="9525">
              <a:noFill/>
              <a:round/>
              <a:headEnd/>
              <a:tailEnd/>
            </a:ln>
          </p:spPr>
          <p:txBody>
            <a:bodyPr wrap="none" anchor="ctr"/>
            <a:lstStyle/>
            <a:p>
              <a:pPr eaLnBrk="0" hangingPunct="0"/>
              <a:endParaRPr lang="en-US" altLang="en-US">
                <a:solidFill>
                  <a:srgbClr val="000000"/>
                </a:solidFill>
              </a:endParaRPr>
            </a:p>
          </p:txBody>
        </p:sp>
        <p:sp>
          <p:nvSpPr>
            <p:cNvPr id="18445" name="AutoShape 6"/>
            <p:cNvSpPr>
              <a:spLocks noChangeArrowheads="1"/>
            </p:cNvSpPr>
            <p:nvPr/>
          </p:nvSpPr>
          <p:spPr bwMode="gray">
            <a:xfrm>
              <a:off x="76200" y="4583113"/>
              <a:ext cx="2070100" cy="709612"/>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8446" name="AutoShape 7"/>
            <p:cNvSpPr>
              <a:spLocks noChangeArrowheads="1"/>
            </p:cNvSpPr>
            <p:nvPr/>
          </p:nvSpPr>
          <p:spPr bwMode="gray">
            <a:xfrm>
              <a:off x="76200" y="2541588"/>
              <a:ext cx="2070099" cy="708025"/>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pPr eaLnBrk="0" hangingPunct="0"/>
              <a:endParaRPr lang="en-US" altLang="en-US">
                <a:solidFill>
                  <a:srgbClr val="000000"/>
                </a:solidFill>
              </a:endParaRPr>
            </a:p>
          </p:txBody>
        </p:sp>
        <p:grpSp>
          <p:nvGrpSpPr>
            <p:cNvPr id="18448" name="Group 10"/>
            <p:cNvGrpSpPr>
              <a:grpSpLocks/>
            </p:cNvGrpSpPr>
            <p:nvPr/>
          </p:nvGrpSpPr>
          <p:grpSpPr bwMode="auto">
            <a:xfrm>
              <a:off x="762000" y="2138413"/>
              <a:ext cx="642937" cy="622726"/>
              <a:chOff x="1289" y="587"/>
              <a:chExt cx="668" cy="647"/>
            </a:xfrm>
          </p:grpSpPr>
          <p:sp>
            <p:nvSpPr>
              <p:cNvPr id="18451" name="Oval 11"/>
              <p:cNvSpPr>
                <a:spLocks noChangeArrowheads="1"/>
              </p:cNvSpPr>
              <p:nvPr/>
            </p:nvSpPr>
            <p:spPr bwMode="gray">
              <a:xfrm>
                <a:off x="1289" y="667"/>
                <a:ext cx="668" cy="499"/>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8452"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3"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4"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8455"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grpSp>
        <p:sp>
          <p:nvSpPr>
            <p:cNvPr id="18449" name="Text Box 16"/>
            <p:cNvSpPr txBox="1">
              <a:spLocks noChangeArrowheads="1"/>
            </p:cNvSpPr>
            <p:nvPr/>
          </p:nvSpPr>
          <p:spPr bwMode="gray">
            <a:xfrm>
              <a:off x="829342" y="2209800"/>
              <a:ext cx="524123" cy="541072"/>
            </a:xfrm>
            <a:prstGeom prst="rect">
              <a:avLst/>
            </a:prstGeom>
            <a:noFill/>
            <a:ln w="9525" algn="ctr">
              <a:noFill/>
              <a:miter lim="800000"/>
              <a:headEnd/>
              <a:tailEnd/>
            </a:ln>
          </p:spPr>
          <p:txBody>
            <a:bodyPr wrap="none">
              <a:spAutoFit/>
            </a:bodyPr>
            <a:lstStyle/>
            <a:p>
              <a:pPr algn="ctr"/>
              <a:r>
                <a:rPr lang="en-US" altLang="en-US" sz="2400" b="1" dirty="0">
                  <a:solidFill>
                    <a:srgbClr val="000000"/>
                  </a:solidFill>
                </a:rPr>
                <a:t>C</a:t>
              </a:r>
              <a:endParaRPr lang="en-US" altLang="en-US" b="1" dirty="0">
                <a:solidFill>
                  <a:srgbClr val="000000"/>
                </a:solidFill>
              </a:endParaRPr>
            </a:p>
          </p:txBody>
        </p:sp>
        <p:sp>
          <p:nvSpPr>
            <p:cNvPr id="18450" name="Text Box 17"/>
            <p:cNvSpPr txBox="1">
              <a:spLocks noChangeArrowheads="1"/>
            </p:cNvSpPr>
            <p:nvPr/>
          </p:nvSpPr>
          <p:spPr bwMode="gray">
            <a:xfrm>
              <a:off x="44407" y="2393950"/>
              <a:ext cx="2057909" cy="3679288"/>
            </a:xfrm>
            <a:prstGeom prst="rect">
              <a:avLst/>
            </a:prstGeom>
            <a:noFill/>
            <a:ln w="9525" algn="ctr">
              <a:noFill/>
              <a:miter lim="800000"/>
              <a:headEnd/>
              <a:tailEnd/>
            </a:ln>
          </p:spPr>
          <p:txBody>
            <a:bodyPr>
              <a:spAutoFit/>
            </a:bodyPr>
            <a:lstStyle/>
            <a:p>
              <a:pPr algn="ctr"/>
              <a:r>
                <a:rPr lang="nl-NL" sz="2200" dirty="0">
                  <a:solidFill>
                    <a:srgbClr val="000000"/>
                  </a:solidFill>
                  <a:latin typeface="Times New Roman" pitchFamily="18" charset="0"/>
                  <a:cs typeface="Times New Roman" pitchFamily="18" charset="0"/>
                </a:rPr>
                <a:t> </a:t>
              </a:r>
              <a:endParaRPr lang="nl-NL" sz="2200" dirty="0" smtClean="0">
                <a:solidFill>
                  <a:srgbClr val="000000"/>
                </a:solidFill>
                <a:latin typeface="Times New Roman" pitchFamily="18" charset="0"/>
                <a:cs typeface="Times New Roman" pitchFamily="18" charset="0"/>
              </a:endParaRPr>
            </a:p>
            <a:p>
              <a:pPr algn="ctr"/>
              <a:r>
                <a:rPr lang="fr-FR" sz="2200" b="1" dirty="0" smtClean="0">
                  <a:solidFill>
                    <a:srgbClr val="000000"/>
                  </a:solidFill>
                  <a:latin typeface="Times New Roman" pitchFamily="18" charset="0"/>
                </a:rPr>
                <a:t>ĐÁNH GIÁ HOẠT</a:t>
              </a:r>
            </a:p>
            <a:p>
              <a:pPr algn="ctr"/>
              <a:r>
                <a:rPr lang="fr-FR" sz="2200" b="1" dirty="0" smtClean="0">
                  <a:solidFill>
                    <a:srgbClr val="000000"/>
                  </a:solidFill>
                  <a:latin typeface="Times New Roman" pitchFamily="18" charset="0"/>
                </a:rPr>
                <a:t>ĐỘNG NÓI VÀ NGHE </a:t>
              </a:r>
              <a:r>
                <a:rPr lang="en-US" sz="2200" b="1" dirty="0" smtClean="0">
                  <a:solidFill>
                    <a:srgbClr val="FFFFFF"/>
                  </a:solidFill>
                  <a:latin typeface="Times New Roman" pitchFamily="18" charset="0"/>
                </a:rPr>
                <a:t> </a:t>
              </a:r>
              <a:r>
                <a:rPr lang="en-US" sz="2200" dirty="0">
                  <a:solidFill>
                    <a:srgbClr val="000000"/>
                  </a:solidFill>
                  <a:latin typeface="Times New Roman" pitchFamily="18" charset="0"/>
                </a:rPr>
                <a:t/>
              </a:r>
              <a:br>
                <a:rPr lang="en-US" sz="2200" dirty="0">
                  <a:solidFill>
                    <a:srgbClr val="000000"/>
                  </a:solidFill>
                  <a:latin typeface="Times New Roman" pitchFamily="18" charset="0"/>
                </a:rPr>
              </a:br>
              <a:endParaRPr lang="en-US" sz="2200" dirty="0">
                <a:solidFill>
                  <a:srgbClr val="FF0000"/>
                </a:solidFill>
                <a:latin typeface="Times New Roman" pitchFamily="18" charset="0"/>
              </a:endParaRPr>
            </a:p>
            <a:p>
              <a:pPr algn="ctr"/>
              <a:endParaRPr lang="en-US" altLang="en-US" sz="2200" dirty="0">
                <a:solidFill>
                  <a:srgbClr val="000000"/>
                </a:solidFill>
                <a:latin typeface="Times New Roman" pitchFamily="18" charset="0"/>
                <a:cs typeface="Times New Roman" pitchFamily="18" charset="0"/>
              </a:endParaRPr>
            </a:p>
          </p:txBody>
        </p:sp>
      </p:grpSp>
      <p:sp>
        <p:nvSpPr>
          <p:cNvPr id="18434" name="Text Box 55"/>
          <p:cNvSpPr txBox="1">
            <a:spLocks noChangeArrowheads="1"/>
          </p:cNvSpPr>
          <p:nvPr/>
        </p:nvSpPr>
        <p:spPr bwMode="auto">
          <a:xfrm>
            <a:off x="419100" y="177801"/>
            <a:ext cx="8686800" cy="400110"/>
          </a:xfrm>
          <a:prstGeom prst="rect">
            <a:avLst/>
          </a:prstGeom>
          <a:noFill/>
          <a:ln w="9525">
            <a:noFill/>
            <a:miter lim="800000"/>
            <a:headEnd/>
            <a:tailEnd/>
          </a:ln>
        </p:spPr>
        <p:txBody>
          <a:bodyPr>
            <a:spAutoFit/>
          </a:bodyPr>
          <a:lstStyle/>
          <a:p>
            <a:pPr algn="ctr" eaLnBrk="0" hangingPunct="0"/>
            <a:r>
              <a:rPr lang="en-US" altLang="en-US" sz="2000" b="1" dirty="0" smtClean="0">
                <a:solidFill>
                  <a:schemeClr val="bg1"/>
                </a:solidFill>
                <a:latin typeface="Times New Roman" pitchFamily="18" charset="0"/>
                <a:cs typeface="Times New Roman" pitchFamily="18" charset="0"/>
              </a:rPr>
              <a:t>C.  ĐÁNH GIÁ HOẠT ĐỘNG  NÓI VÀ NGHE</a:t>
            </a:r>
            <a:endParaRPr lang="en-US" altLang="en-US" sz="2400" b="1" dirty="0">
              <a:solidFill>
                <a:schemeClr val="bg1"/>
              </a:solidFill>
              <a:latin typeface="Times New Roman" pitchFamily="18" charset="0"/>
              <a:cs typeface="Times New Roman" pitchFamily="18" charset="0"/>
            </a:endParaRPr>
          </a:p>
        </p:txBody>
      </p:sp>
      <p:sp>
        <p:nvSpPr>
          <p:cNvPr id="18435" name="Line 58"/>
          <p:cNvSpPr>
            <a:spLocks noChangeShapeType="1"/>
          </p:cNvSpPr>
          <p:nvPr/>
        </p:nvSpPr>
        <p:spPr bwMode="auto">
          <a:xfrm>
            <a:off x="1509711" y="605428"/>
            <a:ext cx="6477000" cy="0"/>
          </a:xfrm>
          <a:prstGeom prst="line">
            <a:avLst/>
          </a:prstGeom>
          <a:noFill/>
          <a:ln w="57150" cmpd="thinThick">
            <a:solidFill>
              <a:srgbClr val="0000FF"/>
            </a:solidFill>
            <a:round/>
            <a:headEnd/>
            <a:tailEnd/>
          </a:ln>
        </p:spPr>
        <p:txBody>
          <a:bodyPr/>
          <a:lstStyle/>
          <a:p>
            <a:endParaRPr lang="en-US"/>
          </a:p>
        </p:txBody>
      </p:sp>
      <p:cxnSp>
        <p:nvCxnSpPr>
          <p:cNvPr id="21" name="Straight Arrow Connector 20"/>
          <p:cNvCxnSpPr/>
          <p:nvPr/>
        </p:nvCxnSpPr>
        <p:spPr>
          <a:xfrm flipV="1">
            <a:off x="3180143" y="2477541"/>
            <a:ext cx="734632" cy="1"/>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6200" y="685800"/>
            <a:ext cx="5153025" cy="2743200"/>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smtClean="0">
                <a:solidFill>
                  <a:schemeClr val="bg1"/>
                </a:solidFill>
              </a:rPr>
              <a:t> </a:t>
            </a:r>
          </a:p>
          <a:p>
            <a:endParaRPr lang="en-US" b="1" dirty="0">
              <a:solidFill>
                <a:schemeClr val="bg1"/>
              </a:solidFill>
            </a:endParaRPr>
          </a:p>
          <a:p>
            <a:endParaRPr lang="en-US" b="1" dirty="0" smtClean="0">
              <a:solidFill>
                <a:schemeClr val="bg1"/>
              </a:solidFill>
            </a:endParaRPr>
          </a:p>
          <a:p>
            <a:endParaRPr lang="en-US" b="1" dirty="0" smtClean="0">
              <a:solidFill>
                <a:schemeClr val="bg1"/>
              </a:solidFill>
            </a:endParaRPr>
          </a:p>
          <a:p>
            <a:endParaRPr lang="en-US" b="1" dirty="0" smtClean="0">
              <a:solidFill>
                <a:schemeClr val="bg1"/>
              </a:solidFill>
            </a:endParaRP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r>
              <a:rPr lang="en-US" b="1" dirty="0" smtClean="0">
                <a:solidFill>
                  <a:schemeClr val="bg1"/>
                </a:solidFill>
              </a:rPr>
              <a:t>- </a:t>
            </a:r>
            <a:r>
              <a:rPr lang="vi-VN" b="1" dirty="0">
                <a:solidFill>
                  <a:schemeClr val="bg1"/>
                </a:solidFill>
                <a:latin typeface="Times New Roman" charset="0"/>
                <a:ea typeface="Times New Roman" charset="0"/>
                <a:cs typeface="Times New Roman" charset="0"/>
              </a:rPr>
              <a:t>Nói rõ ràng, thành câu. Biết nhìn vào người nghe khi nói.</a:t>
            </a:r>
            <a:endParaRPr lang="en-US" b="1" dirty="0">
              <a:solidFill>
                <a:schemeClr val="bg1"/>
              </a:solidFill>
              <a:latin typeface="Times New Roman" charset="0"/>
              <a:ea typeface="Times New Roman" charset="0"/>
              <a:cs typeface="Times New Roman" charset="0"/>
            </a:endParaRPr>
          </a:p>
          <a:p>
            <a:pPr algn="just"/>
            <a:r>
              <a:rPr lang="en-US" b="1" dirty="0" smtClean="0">
                <a:solidFill>
                  <a:schemeClr val="bg1"/>
                </a:solidFill>
                <a:latin typeface="Times New Roman" charset="0"/>
                <a:ea typeface="Times New Roman" charset="0"/>
                <a:cs typeface="Times New Roman" charset="0"/>
              </a:rPr>
              <a:t>- </a:t>
            </a:r>
            <a:r>
              <a:rPr lang="vi-VN" b="1" dirty="0" smtClean="0">
                <a:solidFill>
                  <a:schemeClr val="bg1"/>
                </a:solidFill>
                <a:latin typeface="Times New Roman" charset="0"/>
                <a:ea typeface="Times New Roman" charset="0"/>
                <a:cs typeface="Times New Roman" charset="0"/>
              </a:rPr>
              <a:t>Đặt </a:t>
            </a:r>
            <a:r>
              <a:rPr lang="vi-VN" b="1" dirty="0">
                <a:solidFill>
                  <a:schemeClr val="bg1"/>
                </a:solidFill>
                <a:latin typeface="Times New Roman" charset="0"/>
                <a:ea typeface="Times New Roman" charset="0"/>
                <a:cs typeface="Times New Roman" charset="0"/>
              </a:rPr>
              <a:t>được câu hỏi đơn giản và trả lời đúng vào nội dung câu hỏi</a:t>
            </a:r>
            <a:r>
              <a:rPr lang="vi-VN" b="1" dirty="0" smtClean="0">
                <a:solidFill>
                  <a:schemeClr val="bg1"/>
                </a:solidFill>
                <a:latin typeface="Times New Roman" charset="0"/>
                <a:ea typeface="Times New Roman" charset="0"/>
                <a:cs typeface="Times New Roman" charset="0"/>
              </a:rPr>
              <a:t>.</a:t>
            </a:r>
            <a:r>
              <a:rPr lang="en-US" b="1" dirty="0" smtClean="0">
                <a:solidFill>
                  <a:schemeClr val="bg1"/>
                </a:solidFill>
                <a:latin typeface="Times New Roman" charset="0"/>
                <a:ea typeface="Times New Roman" charset="0"/>
                <a:cs typeface="Times New Roman" charset="0"/>
              </a:rPr>
              <a:t> </a:t>
            </a:r>
            <a:r>
              <a:rPr lang="vi-VN" b="1" dirty="0">
                <a:solidFill>
                  <a:schemeClr val="bg1"/>
                </a:solidFill>
                <a:latin typeface="Times New Roman" charset="0"/>
                <a:ea typeface="Times New Roman" charset="0"/>
                <a:cs typeface="Times New Roman" charset="0"/>
              </a:rPr>
              <a:t>Nói và đáp lại được lời</a:t>
            </a:r>
            <a:r>
              <a:rPr lang="en-US" b="1" dirty="0">
                <a:solidFill>
                  <a:schemeClr val="bg1"/>
                </a:solidFill>
                <a:latin typeface="Times New Roman" charset="0"/>
                <a:ea typeface="Times New Roman" charset="0"/>
                <a:cs typeface="Times New Roman" charset="0"/>
              </a:rPr>
              <a:t> </a:t>
            </a:r>
            <a:r>
              <a:rPr lang="vi-VN" b="1" dirty="0">
                <a:solidFill>
                  <a:schemeClr val="bg1"/>
                </a:solidFill>
                <a:latin typeface="Times New Roman" charset="0"/>
                <a:ea typeface="Times New Roman" charset="0"/>
                <a:cs typeface="Times New Roman" charset="0"/>
              </a:rPr>
              <a:t>chào hỏi, xin phép, cảm ơn, xin lỗi phù </a:t>
            </a:r>
            <a:r>
              <a:rPr lang="vi-VN" b="1" dirty="0" smtClean="0">
                <a:solidFill>
                  <a:schemeClr val="bg1"/>
                </a:solidFill>
                <a:latin typeface="Times New Roman" charset="0"/>
                <a:ea typeface="Times New Roman" charset="0"/>
                <a:cs typeface="Times New Roman" charset="0"/>
              </a:rPr>
              <a:t>hợp</a:t>
            </a:r>
            <a:r>
              <a:rPr lang="en-US" b="1" dirty="0" smtClean="0">
                <a:solidFill>
                  <a:schemeClr val="bg1"/>
                </a:solidFill>
                <a:latin typeface="Times New Roman" charset="0"/>
                <a:ea typeface="Times New Roman" charset="0"/>
                <a:cs typeface="Times New Roman" charset="0"/>
              </a:rPr>
              <a:t>.</a:t>
            </a:r>
          </a:p>
          <a:p>
            <a:pPr algn="just"/>
            <a:r>
              <a:rPr lang="en-US" b="1" dirty="0" smtClean="0">
                <a:solidFill>
                  <a:schemeClr val="bg1"/>
                </a:solidFill>
                <a:latin typeface="Times New Roman" charset="0"/>
                <a:ea typeface="Times New Roman" charset="0"/>
                <a:cs typeface="Times New Roman" charset="0"/>
              </a:rPr>
              <a:t>- </a:t>
            </a:r>
            <a:r>
              <a:rPr lang="vi-VN" b="1" dirty="0" smtClean="0">
                <a:solidFill>
                  <a:schemeClr val="bg1"/>
                </a:solidFill>
                <a:latin typeface="Times New Roman" charset="0"/>
                <a:ea typeface="Times New Roman" charset="0"/>
                <a:cs typeface="Times New Roman" charset="0"/>
              </a:rPr>
              <a:t>Biết </a:t>
            </a:r>
            <a:r>
              <a:rPr lang="vi-VN" b="1" dirty="0">
                <a:solidFill>
                  <a:schemeClr val="bg1"/>
                </a:solidFill>
                <a:latin typeface="Times New Roman" charset="0"/>
                <a:ea typeface="Times New Roman" charset="0"/>
                <a:cs typeface="Times New Roman" charset="0"/>
              </a:rPr>
              <a:t>giới thiệu ngắn về bản thân, gia đình, đồ vật dựa trên gợi ý</a:t>
            </a:r>
            <a:r>
              <a:rPr lang="vi-VN" b="1" dirty="0" smtClean="0">
                <a:solidFill>
                  <a:schemeClr val="bg1"/>
                </a:solidFill>
                <a:latin typeface="Times New Roman" charset="0"/>
                <a:ea typeface="Times New Roman" charset="0"/>
                <a:cs typeface="Times New Roman" charset="0"/>
              </a:rPr>
              <a:t>.</a:t>
            </a:r>
            <a:endParaRPr lang="en-US" b="1" dirty="0" smtClean="0">
              <a:solidFill>
                <a:schemeClr val="bg1"/>
              </a:solidFill>
              <a:latin typeface="Times New Roman" charset="0"/>
              <a:ea typeface="Times New Roman" charset="0"/>
              <a:cs typeface="Times New Roman" charset="0"/>
            </a:endParaRPr>
          </a:p>
          <a:p>
            <a:pPr algn="just"/>
            <a:r>
              <a:rPr lang="en-US" b="1" dirty="0" smtClean="0">
                <a:solidFill>
                  <a:schemeClr val="bg1"/>
                </a:solidFill>
                <a:latin typeface="Times New Roman" charset="0"/>
                <a:ea typeface="Times New Roman" charset="0"/>
                <a:cs typeface="Times New Roman" charset="0"/>
              </a:rPr>
              <a:t>- </a:t>
            </a:r>
            <a:r>
              <a:rPr lang="en-US" b="1" dirty="0" err="1" smtClean="0">
                <a:solidFill>
                  <a:schemeClr val="bg1"/>
                </a:solidFill>
                <a:latin typeface="Times New Roman" charset="0"/>
                <a:ea typeface="Times New Roman" charset="0"/>
                <a:cs typeface="Times New Roman" charset="0"/>
              </a:rPr>
              <a:t>Kể</a:t>
            </a:r>
            <a:r>
              <a:rPr lang="vi-VN" b="1" dirty="0" smtClean="0">
                <a:solidFill>
                  <a:schemeClr val="bg1"/>
                </a:solidFill>
                <a:latin typeface="Times New Roman" charset="0"/>
                <a:ea typeface="Times New Roman" charset="0"/>
                <a:cs typeface="Times New Roman" charset="0"/>
              </a:rPr>
              <a:t> </a:t>
            </a:r>
            <a:r>
              <a:rPr lang="vi-VN" b="1" dirty="0">
                <a:solidFill>
                  <a:schemeClr val="bg1"/>
                </a:solidFill>
                <a:latin typeface="Times New Roman" charset="0"/>
                <a:ea typeface="Times New Roman" charset="0"/>
                <a:cs typeface="Times New Roman" charset="0"/>
              </a:rPr>
              <a:t>lại</a:t>
            </a:r>
            <a:r>
              <a:rPr lang="en-US" b="1" dirty="0">
                <a:solidFill>
                  <a:schemeClr val="bg1"/>
                </a:solidFill>
                <a:latin typeface="Times New Roman" charset="0"/>
                <a:ea typeface="Times New Roman" charset="0"/>
                <a:cs typeface="Times New Roman" charset="0"/>
              </a:rPr>
              <a:t> </a:t>
            </a:r>
            <a:r>
              <a:rPr lang="en-US" b="1" dirty="0" err="1">
                <a:solidFill>
                  <a:schemeClr val="bg1"/>
                </a:solidFill>
                <a:latin typeface="Times New Roman" charset="0"/>
                <a:ea typeface="Times New Roman" charset="0"/>
                <a:cs typeface="Times New Roman" charset="0"/>
              </a:rPr>
              <a:t>được</a:t>
            </a:r>
            <a:r>
              <a:rPr lang="vi-VN" b="1" dirty="0">
                <a:solidFill>
                  <a:schemeClr val="bg1"/>
                </a:solidFill>
                <a:latin typeface="Times New Roman" charset="0"/>
                <a:ea typeface="Times New Roman" charset="0"/>
                <a:cs typeface="Times New Roman" charset="0"/>
              </a:rPr>
              <a:t> một đoạn hoặc cả câu chuyện đơn giản đã đọc, xem hoặc nghe (dựa vào  tranh minh hoạ và lời gợi ý dưới tranh).</a:t>
            </a:r>
          </a:p>
          <a:p>
            <a:pPr marL="285750" indent="-285750" algn="just">
              <a:buFontTx/>
              <a:buChar char="-"/>
            </a:pPr>
            <a:endParaRPr lang="en-US" b="1" dirty="0">
              <a:solidFill>
                <a:schemeClr val="bg1"/>
              </a:solidFill>
              <a:latin typeface="Times New Roman" charset="0"/>
              <a:ea typeface="Times New Roman" charset="0"/>
              <a:cs typeface="Times New Roman" charset="0"/>
            </a:endParaRPr>
          </a:p>
          <a:p>
            <a:pPr marL="285750" indent="-285750" algn="just">
              <a:buFontTx/>
              <a:buChar char="-"/>
            </a:pPr>
            <a:endParaRPr lang="en-US" b="1" dirty="0" smtClean="0">
              <a:solidFill>
                <a:schemeClr val="bg1"/>
              </a:solidFill>
              <a:latin typeface="Times New Roman" charset="0"/>
              <a:ea typeface="Times New Roman" charset="0"/>
              <a:cs typeface="Times New Roman" charset="0"/>
            </a:endParaRPr>
          </a:p>
          <a:p>
            <a:pPr marL="285750" indent="-285750" algn="just">
              <a:buFontTx/>
              <a:buChar char="-"/>
            </a:pPr>
            <a:endParaRPr lang="en-US" b="1" dirty="0" smtClean="0">
              <a:solidFill>
                <a:schemeClr val="bg1"/>
              </a:solidFill>
              <a:latin typeface="Times New Roman" charset="0"/>
              <a:ea typeface="Times New Roman" charset="0"/>
              <a:cs typeface="Times New Roman" charset="0"/>
            </a:endParaRPr>
          </a:p>
          <a:p>
            <a:pPr marL="285750" indent="-285750" algn="just">
              <a:buFontTx/>
              <a:buChar char="-"/>
            </a:pPr>
            <a:endParaRPr lang="en-US" b="1" dirty="0">
              <a:solidFill>
                <a:schemeClr val="bg1"/>
              </a:solidFill>
              <a:latin typeface="Times New Roman" charset="0"/>
              <a:ea typeface="Times New Roman" charset="0"/>
              <a:cs typeface="Times New Roman" charset="0"/>
            </a:endParaRPr>
          </a:p>
          <a:p>
            <a:endParaRPr lang="en-US" b="1" dirty="0">
              <a:solidFill>
                <a:schemeClr val="bg1"/>
              </a:solidFill>
              <a:latin typeface="Arial" panose="020B0604020202020204" pitchFamily="34" charset="0"/>
              <a:cs typeface="Arial" panose="020B0604020202020204" pitchFamily="34" charset="0"/>
            </a:endParaRPr>
          </a:p>
          <a:p>
            <a:endParaRPr lang="en-US" b="1" dirty="0">
              <a:solidFill>
                <a:schemeClr val="bg1"/>
              </a:solidFill>
              <a:latin typeface="Arial" panose="020B0604020202020204" pitchFamily="34" charset="0"/>
              <a:cs typeface="Arial" panose="020B0604020202020204" pitchFamily="34" charset="0"/>
            </a:endParaRPr>
          </a:p>
          <a:p>
            <a:pPr>
              <a:defRPr/>
            </a:pPr>
            <a:endParaRPr lang="x-none" b="1">
              <a:solidFill>
                <a:schemeClr val="bg1"/>
              </a:solidFill>
            </a:endParaRPr>
          </a:p>
          <a:p>
            <a:pPr>
              <a:defRPr/>
            </a:pPr>
            <a:endParaRPr lang="en-US" sz="2000" dirty="0">
              <a:solidFill>
                <a:schemeClr val="bg1"/>
              </a:solidFill>
              <a:latin typeface="Times New Roman" pitchFamily="18" charset="0"/>
            </a:endParaRPr>
          </a:p>
        </p:txBody>
      </p:sp>
      <p:sp>
        <p:nvSpPr>
          <p:cNvPr id="45" name="Oval 44"/>
          <p:cNvSpPr/>
          <p:nvPr/>
        </p:nvSpPr>
        <p:spPr>
          <a:xfrm>
            <a:off x="1792666" y="1595857"/>
            <a:ext cx="1406527" cy="174424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rgbClr val="FF0000"/>
                </a:solidFill>
                <a:latin typeface="Times New Roman" pitchFamily="18" charset="0"/>
                <a:cs typeface="Times New Roman" pitchFamily="18" charset="0"/>
              </a:rPr>
              <a:t>YÊU CẦU VỀ NÓI</a:t>
            </a:r>
            <a:endParaRPr lang="en-US" sz="2000" b="1" dirty="0">
              <a:solidFill>
                <a:srgbClr val="FF0000"/>
              </a:solidFill>
              <a:latin typeface="Times New Roman" pitchFamily="18" charset="0"/>
              <a:cs typeface="Times New Roman" pitchFamily="18" charset="0"/>
            </a:endParaRPr>
          </a:p>
        </p:txBody>
      </p:sp>
      <p:sp>
        <p:nvSpPr>
          <p:cNvPr id="46" name="Oval 45"/>
          <p:cNvSpPr/>
          <p:nvPr/>
        </p:nvSpPr>
        <p:spPr>
          <a:xfrm>
            <a:off x="1995486" y="4038600"/>
            <a:ext cx="1447800" cy="200363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rgbClr val="FF0000"/>
                </a:solidFill>
                <a:latin typeface="Times New Roman" pitchFamily="18" charset="0"/>
                <a:cs typeface="Times New Roman" pitchFamily="18" charset="0"/>
              </a:rPr>
              <a:t>YÊU CẦU VỀ NGHE</a:t>
            </a:r>
            <a:endParaRPr lang="en-US" sz="2000" b="1" dirty="0">
              <a:solidFill>
                <a:srgbClr val="FF0000"/>
              </a:solidFill>
              <a:latin typeface="Times New Roman" pitchFamily="18" charset="0"/>
              <a:cs typeface="Times New Roman" pitchFamily="18" charset="0"/>
            </a:endParaRPr>
          </a:p>
        </p:txBody>
      </p:sp>
      <p:cxnSp>
        <p:nvCxnSpPr>
          <p:cNvPr id="52" name="Straight Arrow Connector 51"/>
          <p:cNvCxnSpPr/>
          <p:nvPr/>
        </p:nvCxnSpPr>
        <p:spPr>
          <a:xfrm flipV="1">
            <a:off x="1403730" y="2871873"/>
            <a:ext cx="501270" cy="795652"/>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403730" y="3617524"/>
            <a:ext cx="729870" cy="1070663"/>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3886200" y="3509335"/>
            <a:ext cx="5153025" cy="1977065"/>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sz="2000" b="1" dirty="0" smtClean="0">
              <a:solidFill>
                <a:schemeClr val="bg1"/>
              </a:solidFill>
            </a:endParaRPr>
          </a:p>
          <a:p>
            <a:r>
              <a:rPr lang="en-US" sz="2000" b="1" dirty="0" smtClean="0">
                <a:solidFill>
                  <a:schemeClr val="bg1"/>
                </a:solidFill>
              </a:rPr>
              <a:t>   </a:t>
            </a:r>
          </a:p>
          <a:p>
            <a:pPr algn="just"/>
            <a:endParaRPr lang="en-US" sz="2000" b="1" dirty="0" smtClean="0">
              <a:solidFill>
                <a:schemeClr val="bg1"/>
              </a:solidFill>
            </a:endParaRPr>
          </a:p>
          <a:p>
            <a:pPr algn="just"/>
            <a:r>
              <a:rPr lang="en-US" sz="2000" b="1" dirty="0" smtClean="0">
                <a:solidFill>
                  <a:schemeClr val="bg1"/>
                </a:solidFill>
              </a:rPr>
              <a:t> </a:t>
            </a:r>
            <a:r>
              <a:rPr lang="en-US" b="1" dirty="0" smtClean="0">
                <a:solidFill>
                  <a:schemeClr val="bg1"/>
                </a:solidFill>
              </a:rPr>
              <a:t>- </a:t>
            </a:r>
            <a:r>
              <a:rPr lang="vi-VN" b="1" dirty="0">
                <a:solidFill>
                  <a:schemeClr val="bg1"/>
                </a:solidFill>
                <a:latin typeface="Times New Roman" charset="0"/>
                <a:ea typeface="Times New Roman" charset="0"/>
                <a:cs typeface="Times New Roman" charset="0"/>
              </a:rPr>
              <a:t>Có thói quen và thái độ chú ý nghe người khác nói (nhìn vào người nghe, có tư thế nghe phù hợp). Đặt một vài câu hỏi để hỏi lại những điều chưa rõ.</a:t>
            </a:r>
            <a:endParaRPr lang="en-US" b="1" dirty="0">
              <a:solidFill>
                <a:schemeClr val="bg1"/>
              </a:solidFill>
              <a:latin typeface="Times New Roman" charset="0"/>
              <a:ea typeface="Times New Roman" charset="0"/>
              <a:cs typeface="Times New Roman" charset="0"/>
            </a:endParaRPr>
          </a:p>
          <a:p>
            <a:pPr algn="just"/>
            <a:r>
              <a:rPr lang="vi-VN" b="1" dirty="0">
                <a:solidFill>
                  <a:schemeClr val="bg1"/>
                </a:solidFill>
                <a:latin typeface="Times New Roman" charset="0"/>
                <a:ea typeface="Times New Roman" charset="0"/>
                <a:cs typeface="Times New Roman" charset="0"/>
              </a:rPr>
              <a:t>- Nghe hiểu các thông báo, hướng dẫn, yêu cầu, nội quy trong lớp học.</a:t>
            </a:r>
          </a:p>
          <a:p>
            <a:pPr algn="just"/>
            <a:r>
              <a:rPr lang="vi-VN" b="1" dirty="0">
                <a:solidFill>
                  <a:schemeClr val="bg1"/>
                </a:solidFill>
                <a:latin typeface="Times New Roman" charset="0"/>
                <a:ea typeface="Times New Roman" charset="0"/>
                <a:cs typeface="Times New Roman" charset="0"/>
              </a:rPr>
              <a:t>- Nghe một câu chuyện và trả lời được các câu hỏi: </a:t>
            </a:r>
            <a:r>
              <a:rPr lang="vi-VN" b="1" i="1" dirty="0">
                <a:solidFill>
                  <a:schemeClr val="bg1"/>
                </a:solidFill>
                <a:latin typeface="Times New Roman" charset="0"/>
                <a:ea typeface="Times New Roman" charset="0"/>
                <a:cs typeface="Times New Roman" charset="0"/>
              </a:rPr>
              <a:t>Ai? C</a:t>
            </a:r>
            <a:r>
              <a:rPr lang="en-US" b="1" i="1" dirty="0">
                <a:solidFill>
                  <a:schemeClr val="bg1"/>
                </a:solidFill>
                <a:latin typeface="Times New Roman" charset="0"/>
                <a:ea typeface="Times New Roman" charset="0"/>
                <a:cs typeface="Times New Roman" charset="0"/>
              </a:rPr>
              <a:t>á</a:t>
            </a:r>
            <a:r>
              <a:rPr lang="vi-VN" b="1" i="1" dirty="0">
                <a:solidFill>
                  <a:schemeClr val="bg1"/>
                </a:solidFill>
                <a:latin typeface="Times New Roman" charset="0"/>
                <a:ea typeface="Times New Roman" charset="0"/>
                <a:cs typeface="Times New Roman" charset="0"/>
              </a:rPr>
              <a:t>i gì? Khi nào? Ở đâu? </a:t>
            </a:r>
          </a:p>
          <a:p>
            <a:endParaRPr lang="en-US" sz="2000" b="1" dirty="0">
              <a:solidFill>
                <a:schemeClr val="bg1"/>
              </a:solidFill>
              <a:latin typeface="Times New Roman" charset="0"/>
              <a:ea typeface="Times New Roman" charset="0"/>
              <a:cs typeface="Times New Roman" charset="0"/>
            </a:endParaRPr>
          </a:p>
          <a:p>
            <a:r>
              <a:rPr lang="en-US" sz="2000" b="1" dirty="0" smtClean="0">
                <a:solidFill>
                  <a:schemeClr val="bg1"/>
                </a:solidFill>
              </a:rPr>
              <a:t>   </a:t>
            </a:r>
            <a:endParaRPr lang="x-none" sz="2000" b="1">
              <a:solidFill>
                <a:schemeClr val="bg1"/>
              </a:solidFill>
            </a:endParaRPr>
          </a:p>
          <a:p>
            <a:pPr>
              <a:defRPr/>
            </a:pPr>
            <a:endParaRPr lang="en-US" dirty="0"/>
          </a:p>
        </p:txBody>
      </p:sp>
      <p:cxnSp>
        <p:nvCxnSpPr>
          <p:cNvPr id="64" name="Straight Arrow Connector 63"/>
          <p:cNvCxnSpPr>
            <a:stCxn id="46" idx="6"/>
          </p:cNvCxnSpPr>
          <p:nvPr/>
        </p:nvCxnSpPr>
        <p:spPr>
          <a:xfrm flipV="1">
            <a:off x="3443286" y="4267200"/>
            <a:ext cx="442914" cy="77321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3914775" y="5562600"/>
            <a:ext cx="5124450" cy="1066800"/>
          </a:xfrm>
          <a:prstGeom prst="rect">
            <a:avLst/>
          </a:prstGeom>
          <a:no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en-US" b="1" i="1" dirty="0" smtClean="0">
              <a:solidFill>
                <a:schemeClr val="tx1"/>
              </a:solidFill>
              <a:latin typeface="Times New Roman" charset="0"/>
              <a:ea typeface="Times New Roman" charset="0"/>
              <a:cs typeface="Times New Roman" charset="0"/>
            </a:endParaRPr>
          </a:p>
          <a:p>
            <a:pPr algn="just"/>
            <a:r>
              <a:rPr lang="vi-VN" b="1" i="1" dirty="0" smtClean="0">
                <a:solidFill>
                  <a:srgbClr val="FFFF00"/>
                </a:solidFill>
                <a:latin typeface="Times New Roman" charset="0"/>
                <a:ea typeface="Times New Roman" charset="0"/>
                <a:cs typeface="Times New Roman" charset="0"/>
              </a:rPr>
              <a:t>Nói </a:t>
            </a:r>
            <a:r>
              <a:rPr lang="vi-VN" b="1" i="1" dirty="0">
                <a:solidFill>
                  <a:srgbClr val="FFFF00"/>
                </a:solidFill>
                <a:latin typeface="Times New Roman" charset="0"/>
                <a:ea typeface="Times New Roman" charset="0"/>
                <a:cs typeface="Times New Roman" charset="0"/>
              </a:rPr>
              <a:t>nghe tương </a:t>
            </a:r>
            <a:r>
              <a:rPr lang="vi-VN" b="1" i="1" dirty="0" smtClean="0">
                <a:solidFill>
                  <a:srgbClr val="FFFF00"/>
                </a:solidFill>
                <a:latin typeface="Times New Roman" charset="0"/>
                <a:ea typeface="Times New Roman" charset="0"/>
                <a:cs typeface="Times New Roman" charset="0"/>
              </a:rPr>
              <a:t>tác</a:t>
            </a:r>
            <a:r>
              <a:rPr lang="en-US" b="1" i="1" dirty="0" smtClean="0">
                <a:solidFill>
                  <a:srgbClr val="FFFF00"/>
                </a:solidFill>
                <a:latin typeface="Times New Roman" charset="0"/>
                <a:ea typeface="Times New Roman" charset="0"/>
                <a:cs typeface="Times New Roman" charset="0"/>
              </a:rPr>
              <a:t>: </a:t>
            </a:r>
            <a:r>
              <a:rPr lang="en-US" b="1" i="1" dirty="0" smtClean="0">
                <a:solidFill>
                  <a:schemeClr val="bg1"/>
                </a:solidFill>
                <a:latin typeface="Times New Roman" charset="0"/>
                <a:ea typeface="Times New Roman" charset="0"/>
                <a:cs typeface="Times New Roman" charset="0"/>
              </a:rPr>
              <a:t>-</a:t>
            </a:r>
            <a:r>
              <a:rPr lang="vi-VN" b="1" dirty="0" smtClean="0">
                <a:solidFill>
                  <a:schemeClr val="bg1"/>
                </a:solidFill>
                <a:latin typeface="Times New Roman" charset="0"/>
                <a:ea typeface="Times New Roman" charset="0"/>
                <a:cs typeface="Times New Roman" charset="0"/>
              </a:rPr>
              <a:t> </a:t>
            </a:r>
            <a:r>
              <a:rPr lang="vi-VN" b="1" dirty="0">
                <a:solidFill>
                  <a:schemeClr val="bg1"/>
                </a:solidFill>
                <a:latin typeface="Times New Roman" charset="0"/>
                <a:ea typeface="Times New Roman" charset="0"/>
                <a:cs typeface="Times New Roman" charset="0"/>
              </a:rPr>
              <a:t>Biết đưa tay xin phát biểu, chờ đến lượt được phát biểu</a:t>
            </a:r>
            <a:r>
              <a:rPr lang="vi-VN" b="1" dirty="0" smtClean="0">
                <a:solidFill>
                  <a:schemeClr val="bg1"/>
                </a:solidFill>
                <a:latin typeface="Times New Roman" charset="0"/>
                <a:ea typeface="Times New Roman" charset="0"/>
                <a:cs typeface="Times New Roman" charset="0"/>
              </a:rPr>
              <a:t>.</a:t>
            </a:r>
            <a:r>
              <a:rPr lang="en-US" b="1" dirty="0" smtClean="0">
                <a:solidFill>
                  <a:schemeClr val="bg1"/>
                </a:solidFill>
                <a:latin typeface="Times New Roman" charset="0"/>
                <a:ea typeface="Times New Roman" charset="0"/>
                <a:cs typeface="Times New Roman" charset="0"/>
              </a:rPr>
              <a:t> </a:t>
            </a:r>
          </a:p>
          <a:p>
            <a:pPr algn="just"/>
            <a:r>
              <a:rPr lang="vi-VN" b="1" dirty="0" smtClean="0">
                <a:solidFill>
                  <a:schemeClr val="bg1"/>
                </a:solidFill>
                <a:latin typeface="Times New Roman" charset="0"/>
                <a:ea typeface="Times New Roman" charset="0"/>
                <a:cs typeface="Times New Roman" charset="0"/>
              </a:rPr>
              <a:t>- </a:t>
            </a:r>
            <a:r>
              <a:rPr lang="vi-VN" b="1" dirty="0">
                <a:solidFill>
                  <a:schemeClr val="bg1"/>
                </a:solidFill>
                <a:latin typeface="Times New Roman" charset="0"/>
                <a:ea typeface="Times New Roman" charset="0"/>
                <a:cs typeface="Times New Roman" charset="0"/>
              </a:rPr>
              <a:t>Biết trao đổi trong nhóm  để chia sẻ những ý nghĩ và thông tin đơn giản.</a:t>
            </a:r>
            <a:r>
              <a:rPr lang="en-US" b="1" dirty="0">
                <a:solidFill>
                  <a:schemeClr val="bg1"/>
                </a:solidFill>
                <a:latin typeface="Times New Roman" charset="0"/>
                <a:ea typeface="Times New Roman" charset="0"/>
                <a:cs typeface="Times New Roman" charset="0"/>
              </a:rPr>
              <a:t> </a:t>
            </a:r>
          </a:p>
          <a:p>
            <a:pPr>
              <a:defRPr/>
            </a:pPr>
            <a:endParaRPr lang="en-US" dirty="0"/>
          </a:p>
        </p:txBody>
      </p:sp>
      <p:cxnSp>
        <p:nvCxnSpPr>
          <p:cNvPr id="47" name="Straight Arrow Connector 46"/>
          <p:cNvCxnSpPr>
            <a:endCxn id="43" idx="1"/>
          </p:cNvCxnSpPr>
          <p:nvPr/>
        </p:nvCxnSpPr>
        <p:spPr>
          <a:xfrm>
            <a:off x="3430776" y="5040417"/>
            <a:ext cx="483999" cy="105558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69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4"/>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6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47"/>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5" grpId="0" animBg="1"/>
      <p:bldP spid="46" grpId="0" animBg="1"/>
      <p:bldP spid="61" grpId="0" animBg="1"/>
      <p:bldP spid="4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304800" y="381001"/>
            <a:ext cx="8458200" cy="9144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ts val="1000"/>
              </a:spcBef>
              <a:defRPr/>
            </a:pPr>
            <a:r>
              <a:rPr lang="en-US" sz="2400" b="1" dirty="0">
                <a:solidFill>
                  <a:srgbClr val="FF0000"/>
                </a:solidFill>
              </a:rPr>
              <a:t>BÀI KIỂM TRA ĐỊNH KÌ MÔN TIẾNG VIỆT LỚP 1</a:t>
            </a:r>
          </a:p>
        </p:txBody>
      </p:sp>
      <p:sp>
        <p:nvSpPr>
          <p:cNvPr id="10" name="Date Placeholder 9"/>
          <p:cNvSpPr>
            <a:spLocks noGrp="1"/>
          </p:cNvSpPr>
          <p:nvPr>
            <p:ph type="dt" sz="quarter" idx="4294967295"/>
          </p:nvPr>
        </p:nvSpPr>
        <p:spPr>
          <a:xfrm>
            <a:off x="822961" y="6459786"/>
            <a:ext cx="1854203" cy="365125"/>
          </a:xfrm>
          <a:prstGeom prst="rect">
            <a:avLst/>
          </a:prstGeom>
        </p:spPr>
        <p:txBody>
          <a:bodyPr/>
          <a:lstStyle/>
          <a:p>
            <a:pPr>
              <a:defRPr/>
            </a:pPr>
            <a:fld id="{8C32C301-78CF-446A-B44B-6B5A8C183EF7}" type="datetime1">
              <a:rPr lang="en-US" smtClean="0"/>
              <a:pPr>
                <a:defRPr/>
              </a:pPr>
              <a:t>11/10/2020</a:t>
            </a:fld>
            <a:endParaRPr lang="en-US"/>
          </a:p>
        </p:txBody>
      </p:sp>
      <p:sp>
        <p:nvSpPr>
          <p:cNvPr id="11" name="Slide Number Placeholder 10"/>
          <p:cNvSpPr>
            <a:spLocks noGrp="1"/>
          </p:cNvSpPr>
          <p:nvPr>
            <p:ph type="sldNum" sz="quarter" idx="4294967295"/>
          </p:nvPr>
        </p:nvSpPr>
        <p:spPr>
          <a:xfrm>
            <a:off x="7425344" y="6459786"/>
            <a:ext cx="984019" cy="365125"/>
          </a:xfrm>
          <a:prstGeom prst="rect">
            <a:avLst/>
          </a:prstGeo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B2C1A1-D271-4E7C-8E9E-6469EE143109}" type="slidenum">
              <a:rPr lang="en-US" altLang="vi-VN">
                <a:solidFill>
                  <a:srgbClr val="898989"/>
                </a:solidFill>
                <a:latin typeface="Calibri" panose="020F0502020204030204" pitchFamily="34" charset="0"/>
              </a:rPr>
              <a:pPr eaLnBrk="1" hangingPunct="1"/>
              <a:t>26</a:t>
            </a:fld>
            <a:endParaRPr lang="en-US" altLang="vi-VN">
              <a:solidFill>
                <a:srgbClr val="898989"/>
              </a:solidFill>
              <a:latin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1413442638"/>
              </p:ext>
            </p:extLst>
          </p:nvPr>
        </p:nvGraphicFramePr>
        <p:xfrm>
          <a:off x="990600" y="1676400"/>
          <a:ext cx="7620000" cy="459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3791508"/>
      </p:ext>
    </p:extLst>
  </p:cSld>
  <p:clrMapOvr>
    <a:masterClrMapping/>
  </p:clrMapOvr>
  <p:transition spd="slow">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8" name="AutoShape 4"/>
          <p:cNvSpPr>
            <a:spLocks noChangeArrowheads="1"/>
          </p:cNvSpPr>
          <p:nvPr/>
        </p:nvSpPr>
        <p:spPr bwMode="auto">
          <a:xfrm>
            <a:off x="567559" y="1981200"/>
            <a:ext cx="2099441" cy="4149969"/>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endParaRPr lang="en-US" altLang="en-US" sz="2800" dirty="0">
              <a:solidFill>
                <a:srgbClr val="FFFF00"/>
              </a:solidFill>
              <a:latin typeface="Cambria" charset="0"/>
              <a:ea typeface="Cambria" charset="0"/>
              <a:cs typeface="Cambria" charset="0"/>
            </a:endParaRPr>
          </a:p>
          <a:p>
            <a:r>
              <a:rPr lang="en-US" sz="2800" dirty="0">
                <a:solidFill>
                  <a:srgbClr val="FFFF00"/>
                </a:solidFill>
              </a:rPr>
              <a:t>1) </a:t>
            </a:r>
            <a:r>
              <a:rPr lang="en-US" sz="2800" dirty="0" err="1">
                <a:solidFill>
                  <a:srgbClr val="FFFF00"/>
                </a:solidFill>
              </a:rPr>
              <a:t>Đọc</a:t>
            </a:r>
            <a:r>
              <a:rPr lang="en-US" sz="2800" dirty="0">
                <a:solidFill>
                  <a:srgbClr val="FFFF00"/>
                </a:solidFill>
              </a:rPr>
              <a:t> </a:t>
            </a:r>
            <a:r>
              <a:rPr lang="en-US" sz="2800" dirty="0" err="1">
                <a:solidFill>
                  <a:srgbClr val="FFFF00"/>
                </a:solidFill>
              </a:rPr>
              <a:t>thành</a:t>
            </a:r>
            <a:r>
              <a:rPr lang="en-US" sz="2800" dirty="0">
                <a:solidFill>
                  <a:srgbClr val="FFFF00"/>
                </a:solidFill>
              </a:rPr>
              <a:t> </a:t>
            </a:r>
            <a:r>
              <a:rPr lang="en-US" sz="2800" dirty="0" err="1">
                <a:solidFill>
                  <a:srgbClr val="FFFF00"/>
                </a:solidFill>
              </a:rPr>
              <a:t>tiếng</a:t>
            </a:r>
            <a:r>
              <a:rPr lang="en-US" sz="2800" dirty="0">
                <a:solidFill>
                  <a:srgbClr val="FFFF00"/>
                </a:solidFill>
              </a:rPr>
              <a:t> </a:t>
            </a:r>
            <a:r>
              <a:rPr lang="en-US" sz="2800" dirty="0" err="1">
                <a:solidFill>
                  <a:srgbClr val="FFFF00"/>
                </a:solidFill>
              </a:rPr>
              <a:t>các</a:t>
            </a:r>
            <a:r>
              <a:rPr lang="en-US" sz="2800" dirty="0">
                <a:solidFill>
                  <a:srgbClr val="FFFF00"/>
                </a:solidFill>
              </a:rPr>
              <a:t> </a:t>
            </a:r>
            <a:r>
              <a:rPr lang="en-US" sz="2800" dirty="0" err="1">
                <a:solidFill>
                  <a:srgbClr val="FFFF00"/>
                </a:solidFill>
              </a:rPr>
              <a:t>chữ</a:t>
            </a:r>
            <a:r>
              <a:rPr lang="en-US" sz="2800" dirty="0">
                <a:solidFill>
                  <a:srgbClr val="FFFF00"/>
                </a:solidFill>
              </a:rPr>
              <a:t> </a:t>
            </a:r>
            <a:r>
              <a:rPr lang="en-US" sz="2800" dirty="0" err="1">
                <a:solidFill>
                  <a:srgbClr val="FFFF00"/>
                </a:solidFill>
              </a:rPr>
              <a:t>cái</a:t>
            </a:r>
            <a:r>
              <a:rPr lang="en-US" sz="2800" dirty="0">
                <a:solidFill>
                  <a:srgbClr val="FFFF00"/>
                </a:solidFill>
              </a:rPr>
              <a:t> </a:t>
            </a:r>
            <a:r>
              <a:rPr lang="en-US" sz="2800" dirty="0" err="1">
                <a:solidFill>
                  <a:srgbClr val="FFFF00"/>
                </a:solidFill>
              </a:rPr>
              <a:t>và</a:t>
            </a:r>
            <a:r>
              <a:rPr lang="en-US" sz="2800" dirty="0">
                <a:solidFill>
                  <a:srgbClr val="FFFF00"/>
                </a:solidFill>
              </a:rPr>
              <a:t> </a:t>
            </a:r>
            <a:r>
              <a:rPr lang="en-US" sz="2800" dirty="0" err="1">
                <a:solidFill>
                  <a:srgbClr val="FFFF00"/>
                </a:solidFill>
              </a:rPr>
              <a:t>tổ</a:t>
            </a:r>
            <a:r>
              <a:rPr lang="en-US" sz="2800" dirty="0">
                <a:solidFill>
                  <a:srgbClr val="FFFF00"/>
                </a:solidFill>
              </a:rPr>
              <a:t> </a:t>
            </a:r>
            <a:r>
              <a:rPr lang="en-US" sz="2800" dirty="0" err="1">
                <a:solidFill>
                  <a:srgbClr val="FFFF00"/>
                </a:solidFill>
              </a:rPr>
              <a:t>hợp</a:t>
            </a:r>
            <a:r>
              <a:rPr lang="en-US" sz="2800" dirty="0">
                <a:solidFill>
                  <a:srgbClr val="FFFF00"/>
                </a:solidFill>
              </a:rPr>
              <a:t> </a:t>
            </a:r>
            <a:r>
              <a:rPr lang="en-US" sz="2800" dirty="0" err="1">
                <a:solidFill>
                  <a:srgbClr val="FFFF00"/>
                </a:solidFill>
              </a:rPr>
              <a:t>chữ</a:t>
            </a:r>
            <a:r>
              <a:rPr lang="en-US" sz="2800" dirty="0">
                <a:solidFill>
                  <a:srgbClr val="FFFF00"/>
                </a:solidFill>
              </a:rPr>
              <a:t> </a:t>
            </a:r>
            <a:r>
              <a:rPr lang="en-US" sz="2800" dirty="0" err="1">
                <a:solidFill>
                  <a:srgbClr val="FFFF00"/>
                </a:solidFill>
              </a:rPr>
              <a:t>cái</a:t>
            </a:r>
            <a:r>
              <a:rPr lang="en-US" sz="2800" dirty="0">
                <a:solidFill>
                  <a:srgbClr val="FFFF00"/>
                </a:solidFill>
              </a:rPr>
              <a:t> </a:t>
            </a:r>
            <a:r>
              <a:rPr lang="en-US" sz="2800" dirty="0" err="1">
                <a:solidFill>
                  <a:srgbClr val="FFFF00"/>
                </a:solidFill>
              </a:rPr>
              <a:t>ghi</a:t>
            </a:r>
            <a:r>
              <a:rPr lang="en-US" sz="2800" dirty="0">
                <a:solidFill>
                  <a:srgbClr val="FFFF00"/>
                </a:solidFill>
              </a:rPr>
              <a:t> </a:t>
            </a:r>
            <a:r>
              <a:rPr lang="en-US" sz="2800" dirty="0" err="1">
                <a:solidFill>
                  <a:srgbClr val="FFFF00"/>
                </a:solidFill>
              </a:rPr>
              <a:t>âm</a:t>
            </a:r>
            <a:r>
              <a:rPr lang="en-US" sz="2800" dirty="0">
                <a:solidFill>
                  <a:srgbClr val="FFFF00"/>
                </a:solidFill>
              </a:rPr>
              <a:t>, </a:t>
            </a:r>
            <a:r>
              <a:rPr lang="en-US" sz="2800" dirty="0" err="1">
                <a:solidFill>
                  <a:srgbClr val="FFFF00"/>
                </a:solidFill>
              </a:rPr>
              <a:t>ghi</a:t>
            </a:r>
            <a:r>
              <a:rPr lang="en-US" sz="2800" dirty="0">
                <a:solidFill>
                  <a:srgbClr val="FFFF00"/>
                </a:solidFill>
              </a:rPr>
              <a:t> </a:t>
            </a:r>
            <a:r>
              <a:rPr lang="en-US" sz="2800" dirty="0" err="1">
                <a:solidFill>
                  <a:srgbClr val="FFFF00"/>
                </a:solidFill>
              </a:rPr>
              <a:t>vần</a:t>
            </a:r>
            <a:r>
              <a:rPr lang="en-US" sz="2800" dirty="0">
                <a:solidFill>
                  <a:srgbClr val="FFFF00"/>
                </a:solidFill>
              </a:rPr>
              <a:t> </a:t>
            </a:r>
            <a:r>
              <a:rPr lang="en-US" sz="2800" dirty="0" err="1">
                <a:solidFill>
                  <a:srgbClr val="FFFF00"/>
                </a:solidFill>
              </a:rPr>
              <a:t>đã</a:t>
            </a:r>
            <a:r>
              <a:rPr lang="en-US" sz="2800" dirty="0">
                <a:solidFill>
                  <a:srgbClr val="FFFF00"/>
                </a:solidFill>
              </a:rPr>
              <a:t> </a:t>
            </a:r>
            <a:r>
              <a:rPr lang="en-US" sz="2800" dirty="0" err="1">
                <a:solidFill>
                  <a:srgbClr val="FFFF00"/>
                </a:solidFill>
              </a:rPr>
              <a:t>học</a:t>
            </a:r>
            <a:r>
              <a:rPr lang="en-US" sz="2800" dirty="0">
                <a:solidFill>
                  <a:srgbClr val="FFFF00"/>
                </a:solidFill>
              </a:rPr>
              <a:t>; </a:t>
            </a:r>
            <a:endParaRPr lang="x-none" sz="2800" dirty="0">
              <a:solidFill>
                <a:srgbClr val="FFFF00"/>
              </a:solidFill>
            </a:endParaRPr>
          </a:p>
          <a:p>
            <a:pPr algn="ctr"/>
            <a:endParaRPr lang="en-US" altLang="en-US" sz="2800" dirty="0">
              <a:solidFill>
                <a:srgbClr val="000000"/>
              </a:solidFill>
              <a:latin typeface="Cambria" charset="0"/>
              <a:ea typeface="Cambria" charset="0"/>
              <a:cs typeface="Cambria" charset="0"/>
            </a:endParaRPr>
          </a:p>
        </p:txBody>
      </p:sp>
      <p:sp>
        <p:nvSpPr>
          <p:cNvPr id="32" name="AutoShape 4"/>
          <p:cNvSpPr>
            <a:spLocks noChangeArrowheads="1"/>
          </p:cNvSpPr>
          <p:nvPr/>
        </p:nvSpPr>
        <p:spPr bwMode="auto">
          <a:xfrm>
            <a:off x="2819401" y="1981200"/>
            <a:ext cx="1796136" cy="4173415"/>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sz="2800" dirty="0">
                <a:solidFill>
                  <a:srgbClr val="FFFF00"/>
                </a:solidFill>
              </a:rPr>
              <a:t>2) </a:t>
            </a:r>
            <a:r>
              <a:rPr lang="en-US" sz="2800" dirty="0" err="1">
                <a:solidFill>
                  <a:srgbClr val="FFFF00"/>
                </a:solidFill>
              </a:rPr>
              <a:t>Đọc</a:t>
            </a:r>
            <a:r>
              <a:rPr lang="en-US" sz="2800" dirty="0">
                <a:solidFill>
                  <a:srgbClr val="FFFF00"/>
                </a:solidFill>
              </a:rPr>
              <a:t> </a:t>
            </a:r>
            <a:r>
              <a:rPr lang="en-US" sz="2800" dirty="0" err="1">
                <a:solidFill>
                  <a:srgbClr val="FFFF00"/>
                </a:solidFill>
              </a:rPr>
              <a:t>tiếng</a:t>
            </a:r>
            <a:r>
              <a:rPr lang="en-US" sz="2800" dirty="0">
                <a:solidFill>
                  <a:srgbClr val="FFFF00"/>
                </a:solidFill>
              </a:rPr>
              <a:t> </a:t>
            </a:r>
            <a:r>
              <a:rPr lang="en-US" sz="2800" dirty="0" err="1">
                <a:solidFill>
                  <a:srgbClr val="FFFF00"/>
                </a:solidFill>
              </a:rPr>
              <a:t>và</a:t>
            </a:r>
            <a:r>
              <a:rPr lang="en-US" sz="2800" dirty="0">
                <a:solidFill>
                  <a:srgbClr val="FFFF00"/>
                </a:solidFill>
              </a:rPr>
              <a:t> </a:t>
            </a:r>
            <a:r>
              <a:rPr lang="en-US" sz="2800" dirty="0" err="1">
                <a:solidFill>
                  <a:srgbClr val="FFFF00"/>
                </a:solidFill>
              </a:rPr>
              <a:t>đọc</a:t>
            </a:r>
            <a:r>
              <a:rPr lang="en-US" sz="2800" dirty="0">
                <a:solidFill>
                  <a:srgbClr val="FFFF00"/>
                </a:solidFill>
              </a:rPr>
              <a:t> </a:t>
            </a:r>
            <a:r>
              <a:rPr lang="en-US" sz="2800" dirty="0" err="1">
                <a:solidFill>
                  <a:srgbClr val="FFFF00"/>
                </a:solidFill>
              </a:rPr>
              <a:t>từ</a:t>
            </a:r>
            <a:r>
              <a:rPr lang="en-US" sz="2800" dirty="0">
                <a:solidFill>
                  <a:srgbClr val="FFFF00"/>
                </a:solidFill>
              </a:rPr>
              <a:t> </a:t>
            </a:r>
            <a:r>
              <a:rPr lang="en-US" sz="2800" dirty="0" err="1">
                <a:solidFill>
                  <a:srgbClr val="FFFF00"/>
                </a:solidFill>
              </a:rPr>
              <a:t>kết</a:t>
            </a:r>
            <a:r>
              <a:rPr lang="en-US" sz="2800" dirty="0">
                <a:solidFill>
                  <a:srgbClr val="FFFF00"/>
                </a:solidFill>
              </a:rPr>
              <a:t> </a:t>
            </a:r>
            <a:r>
              <a:rPr lang="en-US" sz="2800" dirty="0" err="1">
                <a:solidFill>
                  <a:srgbClr val="FFFF00"/>
                </a:solidFill>
              </a:rPr>
              <a:t>hợp</a:t>
            </a:r>
            <a:r>
              <a:rPr lang="en-US" sz="2800" dirty="0">
                <a:solidFill>
                  <a:srgbClr val="FFFF00"/>
                </a:solidFill>
              </a:rPr>
              <a:t> </a:t>
            </a:r>
            <a:r>
              <a:rPr lang="en-US" sz="2800" dirty="0" err="1">
                <a:solidFill>
                  <a:srgbClr val="FFFF00"/>
                </a:solidFill>
              </a:rPr>
              <a:t>hiểu</a:t>
            </a:r>
            <a:r>
              <a:rPr lang="en-US" sz="2800" dirty="0">
                <a:solidFill>
                  <a:srgbClr val="FFFF00"/>
                </a:solidFill>
              </a:rPr>
              <a:t> </a:t>
            </a:r>
            <a:r>
              <a:rPr lang="en-US" sz="2800" dirty="0" err="1">
                <a:solidFill>
                  <a:srgbClr val="FFFF00"/>
                </a:solidFill>
              </a:rPr>
              <a:t>nghĩa</a:t>
            </a:r>
            <a:r>
              <a:rPr lang="en-US" sz="2800" dirty="0">
                <a:solidFill>
                  <a:srgbClr val="FFFF00"/>
                </a:solidFill>
              </a:rPr>
              <a:t> </a:t>
            </a:r>
            <a:r>
              <a:rPr lang="en-US" sz="2800" dirty="0" err="1">
                <a:solidFill>
                  <a:srgbClr val="FFFF00"/>
                </a:solidFill>
              </a:rPr>
              <a:t>từ</a:t>
            </a:r>
            <a:r>
              <a:rPr lang="en-US" sz="2800" dirty="0">
                <a:solidFill>
                  <a:srgbClr val="FFFF00"/>
                </a:solidFill>
              </a:rPr>
              <a:t> </a:t>
            </a:r>
            <a:r>
              <a:rPr lang="en-US" sz="2800" dirty="0" err="1">
                <a:solidFill>
                  <a:srgbClr val="FFFF00"/>
                </a:solidFill>
              </a:rPr>
              <a:t>có</a:t>
            </a:r>
            <a:r>
              <a:rPr lang="en-US" sz="2800" dirty="0">
                <a:solidFill>
                  <a:srgbClr val="FFFF00"/>
                </a:solidFill>
              </a:rPr>
              <a:t> </a:t>
            </a:r>
            <a:r>
              <a:rPr lang="en-US" sz="2800" dirty="0" err="1">
                <a:solidFill>
                  <a:srgbClr val="FFFF00"/>
                </a:solidFill>
              </a:rPr>
              <a:t>gợi</a:t>
            </a:r>
            <a:r>
              <a:rPr lang="en-US" sz="2800" dirty="0">
                <a:solidFill>
                  <a:srgbClr val="FFFF00"/>
                </a:solidFill>
              </a:rPr>
              <a:t> </a:t>
            </a:r>
            <a:r>
              <a:rPr lang="en-US" sz="2800" dirty="0" err="1">
                <a:solidFill>
                  <a:srgbClr val="FFFF00"/>
                </a:solidFill>
              </a:rPr>
              <a:t>ý</a:t>
            </a:r>
            <a:r>
              <a:rPr lang="en-US" sz="2800" dirty="0">
                <a:solidFill>
                  <a:srgbClr val="FFFF00"/>
                </a:solidFill>
              </a:rPr>
              <a:t> </a:t>
            </a:r>
            <a:r>
              <a:rPr lang="en-US" sz="2800" dirty="0" err="1">
                <a:solidFill>
                  <a:srgbClr val="FFFF00"/>
                </a:solidFill>
              </a:rPr>
              <a:t>bằng</a:t>
            </a:r>
            <a:r>
              <a:rPr lang="en-US" sz="2800" dirty="0">
                <a:solidFill>
                  <a:srgbClr val="FFFF00"/>
                </a:solidFill>
              </a:rPr>
              <a:t> </a:t>
            </a:r>
            <a:r>
              <a:rPr lang="en-US" sz="2800" dirty="0" err="1">
                <a:solidFill>
                  <a:srgbClr val="FFFF00"/>
                </a:solidFill>
              </a:rPr>
              <a:t>hình</a:t>
            </a:r>
            <a:r>
              <a:rPr lang="en-US" sz="2800" dirty="0">
                <a:solidFill>
                  <a:srgbClr val="FFFF00"/>
                </a:solidFill>
              </a:rPr>
              <a:t> </a:t>
            </a:r>
            <a:r>
              <a:rPr lang="en-US" sz="2800" dirty="0" err="1">
                <a:solidFill>
                  <a:srgbClr val="FFFF00"/>
                </a:solidFill>
              </a:rPr>
              <a:t>ảnh</a:t>
            </a:r>
            <a:r>
              <a:rPr lang="en-US" sz="2800" dirty="0">
                <a:solidFill>
                  <a:srgbClr val="FFFF00"/>
                </a:solidFill>
              </a:rPr>
              <a:t>; </a:t>
            </a:r>
            <a:endParaRPr lang="x-none" sz="2800" dirty="0">
              <a:solidFill>
                <a:srgbClr val="FFFF00"/>
              </a:solidFill>
            </a:endParaRPr>
          </a:p>
        </p:txBody>
      </p:sp>
      <p:sp>
        <p:nvSpPr>
          <p:cNvPr id="33" name="AutoShape 4"/>
          <p:cNvSpPr>
            <a:spLocks noChangeArrowheads="1"/>
          </p:cNvSpPr>
          <p:nvPr/>
        </p:nvSpPr>
        <p:spPr bwMode="auto">
          <a:xfrm>
            <a:off x="4732295" y="1981200"/>
            <a:ext cx="1633542" cy="4173415"/>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sz="2800" dirty="0">
                <a:solidFill>
                  <a:srgbClr val="FFFF00"/>
                </a:solidFill>
              </a:rPr>
              <a:t>3) </a:t>
            </a:r>
            <a:r>
              <a:rPr lang="en-US" sz="2800" dirty="0" err="1">
                <a:solidFill>
                  <a:srgbClr val="FFFF00"/>
                </a:solidFill>
              </a:rPr>
              <a:t>Đọc</a:t>
            </a:r>
            <a:r>
              <a:rPr lang="en-US" sz="2800" dirty="0">
                <a:solidFill>
                  <a:srgbClr val="FFFF00"/>
                </a:solidFill>
              </a:rPr>
              <a:t> </a:t>
            </a:r>
            <a:r>
              <a:rPr lang="en-US" sz="2800" dirty="0" err="1">
                <a:solidFill>
                  <a:srgbClr val="FFFF00"/>
                </a:solidFill>
              </a:rPr>
              <a:t>câu</a:t>
            </a:r>
            <a:r>
              <a:rPr lang="en-US" sz="2800" dirty="0">
                <a:solidFill>
                  <a:srgbClr val="FFFF00"/>
                </a:solidFill>
              </a:rPr>
              <a:t> </a:t>
            </a:r>
            <a:r>
              <a:rPr lang="en-US" sz="2800" dirty="0" err="1">
                <a:solidFill>
                  <a:srgbClr val="FFFF00"/>
                </a:solidFill>
              </a:rPr>
              <a:t>kết</a:t>
            </a:r>
            <a:r>
              <a:rPr lang="en-US" sz="2800" dirty="0">
                <a:solidFill>
                  <a:srgbClr val="FFFF00"/>
                </a:solidFill>
              </a:rPr>
              <a:t> </a:t>
            </a:r>
            <a:r>
              <a:rPr lang="en-US" sz="2800" dirty="0" err="1">
                <a:solidFill>
                  <a:srgbClr val="FFFF00"/>
                </a:solidFill>
              </a:rPr>
              <a:t>hợp</a:t>
            </a:r>
            <a:r>
              <a:rPr lang="en-US" sz="2800" dirty="0">
                <a:solidFill>
                  <a:srgbClr val="FFFF00"/>
                </a:solidFill>
              </a:rPr>
              <a:t> </a:t>
            </a:r>
            <a:r>
              <a:rPr lang="en-US" sz="2800" dirty="0" err="1">
                <a:solidFill>
                  <a:srgbClr val="FFFF00"/>
                </a:solidFill>
              </a:rPr>
              <a:t>với</a:t>
            </a:r>
            <a:r>
              <a:rPr lang="en-US" sz="2800" dirty="0">
                <a:solidFill>
                  <a:srgbClr val="FFFF00"/>
                </a:solidFill>
              </a:rPr>
              <a:t> </a:t>
            </a:r>
            <a:r>
              <a:rPr lang="en-US" sz="2800" dirty="0" err="1">
                <a:solidFill>
                  <a:srgbClr val="FFFF00"/>
                </a:solidFill>
              </a:rPr>
              <a:t>hiểu</a:t>
            </a:r>
            <a:r>
              <a:rPr lang="en-US" sz="2800" dirty="0">
                <a:solidFill>
                  <a:srgbClr val="FFFF00"/>
                </a:solidFill>
              </a:rPr>
              <a:t> </a:t>
            </a:r>
            <a:r>
              <a:rPr lang="en-US" sz="2800" dirty="0" err="1">
                <a:solidFill>
                  <a:srgbClr val="FFFF00"/>
                </a:solidFill>
              </a:rPr>
              <a:t>nghĩa</a:t>
            </a:r>
            <a:r>
              <a:rPr lang="en-US" sz="2800" dirty="0">
                <a:solidFill>
                  <a:srgbClr val="FFFF00"/>
                </a:solidFill>
              </a:rPr>
              <a:t> </a:t>
            </a:r>
            <a:r>
              <a:rPr lang="en-US" sz="2800" dirty="0" err="1">
                <a:solidFill>
                  <a:srgbClr val="FFFF00"/>
                </a:solidFill>
              </a:rPr>
              <a:t>có</a:t>
            </a:r>
            <a:r>
              <a:rPr lang="en-US" sz="2800" dirty="0">
                <a:solidFill>
                  <a:srgbClr val="FFFF00"/>
                </a:solidFill>
              </a:rPr>
              <a:t> </a:t>
            </a:r>
            <a:r>
              <a:rPr lang="en-US" sz="2800" dirty="0" err="1">
                <a:solidFill>
                  <a:srgbClr val="FFFF00"/>
                </a:solidFill>
              </a:rPr>
              <a:t>gợi</a:t>
            </a:r>
            <a:r>
              <a:rPr lang="en-US" sz="2800" dirty="0">
                <a:solidFill>
                  <a:srgbClr val="FFFF00"/>
                </a:solidFill>
              </a:rPr>
              <a:t> </a:t>
            </a:r>
            <a:r>
              <a:rPr lang="en-US" sz="2800" dirty="0" err="1">
                <a:solidFill>
                  <a:srgbClr val="FFFF00"/>
                </a:solidFill>
              </a:rPr>
              <a:t>ý</a:t>
            </a:r>
            <a:r>
              <a:rPr lang="en-US" sz="2800" dirty="0">
                <a:solidFill>
                  <a:srgbClr val="FFFF00"/>
                </a:solidFill>
              </a:rPr>
              <a:t> </a:t>
            </a:r>
            <a:r>
              <a:rPr lang="en-US" sz="2800" dirty="0" err="1">
                <a:solidFill>
                  <a:srgbClr val="FFFF00"/>
                </a:solidFill>
              </a:rPr>
              <a:t>bằng</a:t>
            </a:r>
            <a:r>
              <a:rPr lang="en-US" sz="2800" dirty="0">
                <a:solidFill>
                  <a:srgbClr val="FFFF00"/>
                </a:solidFill>
              </a:rPr>
              <a:t> </a:t>
            </a:r>
            <a:r>
              <a:rPr lang="en-US" sz="2800" dirty="0" err="1">
                <a:solidFill>
                  <a:srgbClr val="FFFF00"/>
                </a:solidFill>
              </a:rPr>
              <a:t>hình</a:t>
            </a:r>
            <a:r>
              <a:rPr lang="en-US" sz="2800" dirty="0">
                <a:solidFill>
                  <a:srgbClr val="FFFF00"/>
                </a:solidFill>
              </a:rPr>
              <a:t> </a:t>
            </a:r>
            <a:r>
              <a:rPr lang="en-US" sz="2800" dirty="0" err="1">
                <a:solidFill>
                  <a:srgbClr val="FFFF00"/>
                </a:solidFill>
              </a:rPr>
              <a:t>ảnh</a:t>
            </a:r>
            <a:r>
              <a:rPr lang="en-US" sz="2800" dirty="0">
                <a:solidFill>
                  <a:srgbClr val="FFFF00"/>
                </a:solidFill>
              </a:rPr>
              <a:t>; </a:t>
            </a:r>
            <a:endParaRPr lang="x-none" sz="2800" dirty="0">
              <a:solidFill>
                <a:srgbClr val="FFFF00"/>
              </a:solidFill>
            </a:endParaRPr>
          </a:p>
        </p:txBody>
      </p:sp>
      <p:sp>
        <p:nvSpPr>
          <p:cNvPr id="34" name="AutoShape 4"/>
          <p:cNvSpPr>
            <a:spLocks noChangeArrowheads="1"/>
          </p:cNvSpPr>
          <p:nvPr/>
        </p:nvSpPr>
        <p:spPr bwMode="auto">
          <a:xfrm>
            <a:off x="6498094" y="1981200"/>
            <a:ext cx="2188706" cy="4173415"/>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sz="2800" dirty="0">
                <a:solidFill>
                  <a:srgbClr val="FFFF00"/>
                </a:solidFill>
              </a:rPr>
              <a:t>4) </a:t>
            </a:r>
            <a:r>
              <a:rPr lang="en-US" sz="2800" dirty="0" err="1">
                <a:solidFill>
                  <a:srgbClr val="FFFF00"/>
                </a:solidFill>
              </a:rPr>
              <a:t>Đọc</a:t>
            </a:r>
            <a:r>
              <a:rPr lang="en-US" sz="2800" dirty="0">
                <a:solidFill>
                  <a:srgbClr val="FFFF00"/>
                </a:solidFill>
              </a:rPr>
              <a:t> </a:t>
            </a:r>
            <a:r>
              <a:rPr lang="en-US" sz="2800" dirty="0" err="1">
                <a:solidFill>
                  <a:srgbClr val="FFFF00"/>
                </a:solidFill>
              </a:rPr>
              <a:t>đoạn</a:t>
            </a:r>
            <a:r>
              <a:rPr lang="en-US" sz="2800" dirty="0">
                <a:solidFill>
                  <a:srgbClr val="FFFF00"/>
                </a:solidFill>
              </a:rPr>
              <a:t> </a:t>
            </a:r>
            <a:r>
              <a:rPr lang="en-US" sz="2800" dirty="0" err="1">
                <a:solidFill>
                  <a:srgbClr val="FFFF00"/>
                </a:solidFill>
              </a:rPr>
              <a:t>ngắn</a:t>
            </a:r>
            <a:r>
              <a:rPr lang="en-US" sz="2800" dirty="0">
                <a:solidFill>
                  <a:srgbClr val="FFFF00"/>
                </a:solidFill>
              </a:rPr>
              <a:t> </a:t>
            </a:r>
            <a:r>
              <a:rPr lang="en-US" sz="2800" dirty="0" err="1">
                <a:solidFill>
                  <a:srgbClr val="FFFF00"/>
                </a:solidFill>
              </a:rPr>
              <a:t>và</a:t>
            </a:r>
            <a:r>
              <a:rPr lang="en-US" sz="2800" dirty="0">
                <a:solidFill>
                  <a:srgbClr val="FFFF00"/>
                </a:solidFill>
              </a:rPr>
              <a:t> </a:t>
            </a:r>
            <a:r>
              <a:rPr lang="en-US" sz="2800" dirty="0" err="1">
                <a:solidFill>
                  <a:srgbClr val="FFFF00"/>
                </a:solidFill>
              </a:rPr>
              <a:t>trả</a:t>
            </a:r>
            <a:r>
              <a:rPr lang="vi-VN" sz="2800" dirty="0">
                <a:solidFill>
                  <a:srgbClr val="FFFF00"/>
                </a:solidFill>
              </a:rPr>
              <a:t> lời câu hỏi để </a:t>
            </a:r>
            <a:r>
              <a:rPr lang="en-US" sz="2800" dirty="0" err="1">
                <a:solidFill>
                  <a:srgbClr val="FFFF00"/>
                </a:solidFill>
              </a:rPr>
              <a:t>nhận</a:t>
            </a:r>
            <a:r>
              <a:rPr lang="en-US" sz="2800" dirty="0">
                <a:solidFill>
                  <a:srgbClr val="FFFF00"/>
                </a:solidFill>
              </a:rPr>
              <a:t> </a:t>
            </a:r>
            <a:r>
              <a:rPr lang="en-US" sz="2800" dirty="0" err="1">
                <a:solidFill>
                  <a:srgbClr val="FFFF00"/>
                </a:solidFill>
              </a:rPr>
              <a:t>biết</a:t>
            </a:r>
            <a:r>
              <a:rPr lang="en-US" sz="2800" dirty="0">
                <a:solidFill>
                  <a:srgbClr val="FFFF00"/>
                </a:solidFill>
              </a:rPr>
              <a:t> </a:t>
            </a:r>
            <a:r>
              <a:rPr lang="en-US" sz="2800" dirty="0" err="1">
                <a:solidFill>
                  <a:srgbClr val="FFFF00"/>
                </a:solidFill>
              </a:rPr>
              <a:t>được</a:t>
            </a:r>
            <a:r>
              <a:rPr lang="en-US" sz="2800" dirty="0">
                <a:solidFill>
                  <a:srgbClr val="FFFF00"/>
                </a:solidFill>
              </a:rPr>
              <a:t> </a:t>
            </a:r>
            <a:r>
              <a:rPr lang="en-US" sz="2800" dirty="0" err="1">
                <a:solidFill>
                  <a:srgbClr val="FFFF00"/>
                </a:solidFill>
              </a:rPr>
              <a:t>thông</a:t>
            </a:r>
            <a:r>
              <a:rPr lang="en-US" sz="2800" dirty="0">
                <a:solidFill>
                  <a:srgbClr val="FFFF00"/>
                </a:solidFill>
              </a:rPr>
              <a:t> tin </a:t>
            </a:r>
            <a:r>
              <a:rPr lang="en-US" sz="2800" dirty="0" err="1">
                <a:solidFill>
                  <a:srgbClr val="FFFF00"/>
                </a:solidFill>
              </a:rPr>
              <a:t>quan</a:t>
            </a:r>
            <a:r>
              <a:rPr lang="en-US" sz="2800" dirty="0">
                <a:solidFill>
                  <a:srgbClr val="FFFF00"/>
                </a:solidFill>
              </a:rPr>
              <a:t> </a:t>
            </a:r>
            <a:r>
              <a:rPr lang="en-US" sz="2800" dirty="0" err="1">
                <a:solidFill>
                  <a:srgbClr val="FFFF00"/>
                </a:solidFill>
              </a:rPr>
              <a:t>trọng</a:t>
            </a:r>
            <a:r>
              <a:rPr lang="en-US" sz="2800" dirty="0">
                <a:solidFill>
                  <a:srgbClr val="FFFF00"/>
                </a:solidFill>
              </a:rPr>
              <a:t> </a:t>
            </a:r>
            <a:r>
              <a:rPr lang="en-US" sz="2800" dirty="0" err="1">
                <a:solidFill>
                  <a:srgbClr val="FFFF00"/>
                </a:solidFill>
              </a:rPr>
              <a:t>trong</a:t>
            </a:r>
            <a:r>
              <a:rPr lang="en-US" sz="2800" dirty="0">
                <a:solidFill>
                  <a:srgbClr val="FFFF00"/>
                </a:solidFill>
              </a:rPr>
              <a:t> </a:t>
            </a:r>
            <a:r>
              <a:rPr lang="en-US" sz="2800" dirty="0" err="1">
                <a:solidFill>
                  <a:srgbClr val="FFFF00"/>
                </a:solidFill>
              </a:rPr>
              <a:t>đoạn</a:t>
            </a:r>
            <a:r>
              <a:rPr lang="en-US" sz="2800" dirty="0">
                <a:solidFill>
                  <a:srgbClr val="FFFF00"/>
                </a:solidFill>
              </a:rPr>
              <a:t>.</a:t>
            </a:r>
            <a:endParaRPr lang="x-none" sz="2800" dirty="0">
              <a:solidFill>
                <a:srgbClr val="FFFF00"/>
              </a:solidFill>
            </a:endParaRPr>
          </a:p>
        </p:txBody>
      </p:sp>
      <p:sp>
        <p:nvSpPr>
          <p:cNvPr id="27" name="TextBox 26">
            <a:extLst>
              <a:ext uri="{FF2B5EF4-FFF2-40B4-BE49-F238E27FC236}">
                <a16:creationId xmlns:a16="http://schemas.microsoft.com/office/drawing/2014/main" xmlns="" id="{385FED65-54B8-E24E-8AFA-1F5E3D6D56B4}"/>
              </a:ext>
            </a:extLst>
          </p:cNvPr>
          <p:cNvSpPr txBox="1"/>
          <p:nvPr/>
        </p:nvSpPr>
        <p:spPr>
          <a:xfrm>
            <a:off x="567560" y="533400"/>
            <a:ext cx="8195440" cy="523220"/>
          </a:xfrm>
          <a:prstGeom prst="rect">
            <a:avLst/>
          </a:prstGeom>
          <a:noFill/>
        </p:spPr>
        <p:txBody>
          <a:bodyPr wrap="square" rtlCol="0">
            <a:spAutoFit/>
          </a:bodyPr>
          <a:lstStyle/>
          <a:p>
            <a:pPr algn="ctr"/>
            <a:r>
              <a:rPr lang="vi-VN" sz="2800" b="1" dirty="0">
                <a:solidFill>
                  <a:srgbClr val="FFFF00"/>
                </a:solidFill>
                <a:latin typeface="Cambria" charset="0"/>
                <a:ea typeface="Cambria" charset="0"/>
                <a:cs typeface="Cambria" charset="0"/>
              </a:rPr>
              <a:t>I. KIỂM TRA ĐỌC – HỌC KÌ I  (Gợi ý)</a:t>
            </a:r>
            <a:endParaRPr lang="en-US" sz="2800" b="1" dirty="0">
              <a:solidFill>
                <a:srgbClr val="FFFF00"/>
              </a:solidFill>
              <a:latin typeface="Cambria" charset="0"/>
              <a:ea typeface="Cambria" charset="0"/>
              <a:cs typeface="Cambria" charset="0"/>
            </a:endParaRPr>
          </a:p>
        </p:txBody>
      </p:sp>
    </p:spTree>
    <p:extLst>
      <p:ext uri="{BB962C8B-B14F-4D97-AF65-F5344CB8AC3E}">
        <p14:creationId xmlns:p14="http://schemas.microsoft.com/office/powerpoint/2010/main" val="390344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46468"/>
                                        </p:tgtEl>
                                        <p:attrNameLst>
                                          <p:attrName>style.visibility</p:attrName>
                                        </p:attrNameLst>
                                      </p:cBhvr>
                                      <p:to>
                                        <p:strVal val="visible"/>
                                      </p:to>
                                    </p:set>
                                    <p:animEffect transition="in" filter="wipe(down)">
                                      <p:cBhvr>
                                        <p:cTn id="12" dur="500"/>
                                        <p:tgtEl>
                                          <p:spTgt spid="44646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checkerboard(across)">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checkerboard(across)">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checkerboard(across)">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8" grpId="0" animBg="1"/>
      <p:bldP spid="32" grpId="0" animBg="1"/>
      <p:bldP spid="33" grpId="0" animBg="1"/>
      <p:bldP spid="34" grpId="0" animBg="1"/>
      <p:bldP spid="2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8" name="AutoShape 4"/>
          <p:cNvSpPr>
            <a:spLocks noChangeArrowheads="1"/>
          </p:cNvSpPr>
          <p:nvPr/>
        </p:nvSpPr>
        <p:spPr bwMode="auto">
          <a:xfrm>
            <a:off x="567559" y="1676400"/>
            <a:ext cx="1870841" cy="4454769"/>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endParaRPr lang="en-US" altLang="en-US" sz="2800" dirty="0">
              <a:solidFill>
                <a:srgbClr val="000000"/>
              </a:solidFill>
              <a:latin typeface="Cambria" charset="0"/>
              <a:ea typeface="Cambria" charset="0"/>
              <a:cs typeface="Cambria" charset="0"/>
            </a:endParaRPr>
          </a:p>
          <a:p>
            <a:r>
              <a:rPr lang="en-US" sz="3200" dirty="0">
                <a:solidFill>
                  <a:schemeClr val="bg1"/>
                </a:solidFill>
              </a:rPr>
              <a:t>1) </a:t>
            </a:r>
            <a:r>
              <a:rPr lang="en-US" sz="3200" dirty="0" err="1">
                <a:solidFill>
                  <a:schemeClr val="bg1"/>
                </a:solidFill>
              </a:rPr>
              <a:t>Viết</a:t>
            </a:r>
            <a:r>
              <a:rPr lang="en-US" sz="3200" dirty="0">
                <a:solidFill>
                  <a:schemeClr val="bg1"/>
                </a:solidFill>
              </a:rPr>
              <a:t> </a:t>
            </a:r>
            <a:r>
              <a:rPr lang="en-US" sz="3200" dirty="0" err="1">
                <a:solidFill>
                  <a:schemeClr val="bg1"/>
                </a:solidFill>
              </a:rPr>
              <a:t>chữ</a:t>
            </a:r>
            <a:r>
              <a:rPr lang="en-US" sz="3200" dirty="0">
                <a:solidFill>
                  <a:schemeClr val="bg1"/>
                </a:solidFill>
              </a:rPr>
              <a:t> </a:t>
            </a:r>
            <a:r>
              <a:rPr lang="en-US" sz="3200" dirty="0" err="1">
                <a:solidFill>
                  <a:schemeClr val="bg1"/>
                </a:solidFill>
              </a:rPr>
              <a:t>cái</a:t>
            </a:r>
            <a:r>
              <a:rPr lang="en-US" sz="3200" dirty="0">
                <a:solidFill>
                  <a:schemeClr val="bg1"/>
                </a:solidFill>
              </a:rPr>
              <a:t>, </a:t>
            </a:r>
            <a:r>
              <a:rPr lang="en-US" sz="3200" dirty="0" err="1">
                <a:solidFill>
                  <a:schemeClr val="bg1"/>
                </a:solidFill>
              </a:rPr>
              <a:t>vần</a:t>
            </a:r>
            <a:r>
              <a:rPr lang="en-US" sz="3200" dirty="0">
                <a:solidFill>
                  <a:schemeClr val="bg1"/>
                </a:solidFill>
              </a:rPr>
              <a:t> </a:t>
            </a:r>
            <a:r>
              <a:rPr lang="en-US" sz="3200" dirty="0" err="1">
                <a:solidFill>
                  <a:schemeClr val="bg1"/>
                </a:solidFill>
              </a:rPr>
              <a:t>mới</a:t>
            </a:r>
            <a:r>
              <a:rPr lang="en-US" sz="3200" dirty="0">
                <a:solidFill>
                  <a:schemeClr val="bg1"/>
                </a:solidFill>
              </a:rPr>
              <a:t> </a:t>
            </a:r>
            <a:r>
              <a:rPr lang="en-US" sz="3200" dirty="0" err="1">
                <a:solidFill>
                  <a:schemeClr val="bg1"/>
                </a:solidFill>
              </a:rPr>
              <a:t>học</a:t>
            </a:r>
            <a:r>
              <a:rPr lang="en-US" dirty="0">
                <a:solidFill>
                  <a:schemeClr val="bg1"/>
                </a:solidFill>
              </a:rPr>
              <a:t> </a:t>
            </a:r>
            <a:endParaRPr lang="x-none" dirty="0">
              <a:solidFill>
                <a:schemeClr val="bg1"/>
              </a:solidFill>
            </a:endParaRPr>
          </a:p>
          <a:p>
            <a:pPr algn="ctr"/>
            <a:endParaRPr lang="en-US" altLang="en-US" sz="2800" dirty="0">
              <a:solidFill>
                <a:srgbClr val="000000"/>
              </a:solidFill>
              <a:latin typeface="Cambria" charset="0"/>
              <a:ea typeface="Cambria" charset="0"/>
              <a:cs typeface="Cambria" charset="0"/>
            </a:endParaRPr>
          </a:p>
        </p:txBody>
      </p:sp>
      <p:sp>
        <p:nvSpPr>
          <p:cNvPr id="32" name="AutoShape 4"/>
          <p:cNvSpPr>
            <a:spLocks noChangeArrowheads="1"/>
          </p:cNvSpPr>
          <p:nvPr/>
        </p:nvSpPr>
        <p:spPr bwMode="auto">
          <a:xfrm>
            <a:off x="2743201" y="1676400"/>
            <a:ext cx="1872336" cy="4478215"/>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sz="3200" dirty="0">
                <a:solidFill>
                  <a:schemeClr val="bg1"/>
                </a:solidFill>
              </a:rPr>
              <a:t>2) </a:t>
            </a:r>
            <a:r>
              <a:rPr lang="en-US" sz="3200" dirty="0" err="1">
                <a:solidFill>
                  <a:schemeClr val="bg1"/>
                </a:solidFill>
              </a:rPr>
              <a:t>Viết</a:t>
            </a:r>
            <a:r>
              <a:rPr lang="en-US" sz="3200" dirty="0">
                <a:solidFill>
                  <a:schemeClr val="bg1"/>
                </a:solidFill>
              </a:rPr>
              <a:t> </a:t>
            </a:r>
            <a:r>
              <a:rPr lang="en-US" sz="3200" dirty="0" err="1">
                <a:solidFill>
                  <a:schemeClr val="bg1"/>
                </a:solidFill>
              </a:rPr>
              <a:t>từ</a:t>
            </a:r>
            <a:r>
              <a:rPr lang="en-US" sz="3200" dirty="0">
                <a:solidFill>
                  <a:schemeClr val="bg1"/>
                </a:solidFill>
              </a:rPr>
              <a:t> </a:t>
            </a:r>
            <a:r>
              <a:rPr lang="en-US" sz="3200" dirty="0" err="1">
                <a:solidFill>
                  <a:schemeClr val="bg1"/>
                </a:solidFill>
              </a:rPr>
              <a:t>ngữ</a:t>
            </a:r>
            <a:r>
              <a:rPr lang="en-US" sz="3200" dirty="0">
                <a:solidFill>
                  <a:schemeClr val="bg1"/>
                </a:solidFill>
              </a:rPr>
              <a:t> </a:t>
            </a:r>
            <a:r>
              <a:rPr lang="en-US" sz="3200" dirty="0" err="1">
                <a:solidFill>
                  <a:schemeClr val="bg1"/>
                </a:solidFill>
              </a:rPr>
              <a:t>chứa</a:t>
            </a:r>
            <a:r>
              <a:rPr lang="en-US" sz="3200" dirty="0">
                <a:solidFill>
                  <a:schemeClr val="bg1"/>
                </a:solidFill>
              </a:rPr>
              <a:t> </a:t>
            </a:r>
            <a:r>
              <a:rPr lang="en-US" sz="3200" dirty="0" err="1">
                <a:solidFill>
                  <a:schemeClr val="bg1"/>
                </a:solidFill>
              </a:rPr>
              <a:t>tiếng</a:t>
            </a:r>
            <a:r>
              <a:rPr lang="en-US" sz="3200" dirty="0">
                <a:solidFill>
                  <a:schemeClr val="bg1"/>
                </a:solidFill>
              </a:rPr>
              <a:t> </a:t>
            </a:r>
            <a:r>
              <a:rPr lang="en-US" sz="3200" dirty="0" err="1">
                <a:solidFill>
                  <a:schemeClr val="bg1"/>
                </a:solidFill>
              </a:rPr>
              <a:t>có</a:t>
            </a:r>
            <a:r>
              <a:rPr lang="en-US" sz="3200" dirty="0">
                <a:solidFill>
                  <a:schemeClr val="bg1"/>
                </a:solidFill>
              </a:rPr>
              <a:t> </a:t>
            </a:r>
            <a:r>
              <a:rPr lang="en-US" sz="3200" dirty="0" err="1">
                <a:solidFill>
                  <a:schemeClr val="bg1"/>
                </a:solidFill>
              </a:rPr>
              <a:t>vần</a:t>
            </a:r>
            <a:r>
              <a:rPr lang="en-US" sz="3200" dirty="0">
                <a:solidFill>
                  <a:schemeClr val="bg1"/>
                </a:solidFill>
              </a:rPr>
              <a:t> </a:t>
            </a:r>
            <a:r>
              <a:rPr lang="en-US" sz="3200" dirty="0" err="1">
                <a:solidFill>
                  <a:schemeClr val="bg1"/>
                </a:solidFill>
              </a:rPr>
              <a:t>mới</a:t>
            </a:r>
            <a:r>
              <a:rPr lang="en-US" sz="3200" dirty="0">
                <a:solidFill>
                  <a:schemeClr val="bg1"/>
                </a:solidFill>
              </a:rPr>
              <a:t> </a:t>
            </a:r>
            <a:endParaRPr lang="x-none" sz="3200" dirty="0">
              <a:solidFill>
                <a:schemeClr val="bg1"/>
              </a:solidFill>
            </a:endParaRPr>
          </a:p>
        </p:txBody>
      </p:sp>
      <p:sp>
        <p:nvSpPr>
          <p:cNvPr id="33" name="AutoShape 4"/>
          <p:cNvSpPr>
            <a:spLocks noChangeArrowheads="1"/>
          </p:cNvSpPr>
          <p:nvPr/>
        </p:nvSpPr>
        <p:spPr bwMode="auto">
          <a:xfrm>
            <a:off x="4732295" y="1676400"/>
            <a:ext cx="1633542" cy="4478215"/>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sz="3200" dirty="0">
                <a:solidFill>
                  <a:schemeClr val="bg1"/>
                </a:solidFill>
              </a:rPr>
              <a:t>3) </a:t>
            </a:r>
            <a:r>
              <a:rPr lang="en-US" sz="3200" dirty="0" err="1">
                <a:solidFill>
                  <a:schemeClr val="bg1"/>
                </a:solidFill>
              </a:rPr>
              <a:t>Điền</a:t>
            </a:r>
            <a:r>
              <a:rPr lang="en-US" sz="3200" dirty="0">
                <a:solidFill>
                  <a:schemeClr val="bg1"/>
                </a:solidFill>
              </a:rPr>
              <a:t> </a:t>
            </a:r>
            <a:r>
              <a:rPr lang="en-US" sz="3200" dirty="0" err="1">
                <a:solidFill>
                  <a:schemeClr val="bg1"/>
                </a:solidFill>
              </a:rPr>
              <a:t>từ</a:t>
            </a:r>
            <a:r>
              <a:rPr lang="en-US" sz="3200" dirty="0">
                <a:solidFill>
                  <a:schemeClr val="bg1"/>
                </a:solidFill>
              </a:rPr>
              <a:t> </a:t>
            </a:r>
            <a:r>
              <a:rPr lang="en-US" sz="3200" dirty="0" err="1">
                <a:solidFill>
                  <a:schemeClr val="bg1"/>
                </a:solidFill>
              </a:rPr>
              <a:t>vào</a:t>
            </a:r>
            <a:r>
              <a:rPr lang="en-US" sz="3200" dirty="0">
                <a:solidFill>
                  <a:schemeClr val="bg1"/>
                </a:solidFill>
              </a:rPr>
              <a:t> </a:t>
            </a:r>
            <a:r>
              <a:rPr lang="en-US" sz="3200" dirty="0" err="1">
                <a:solidFill>
                  <a:schemeClr val="bg1"/>
                </a:solidFill>
              </a:rPr>
              <a:t>chỗ</a:t>
            </a:r>
            <a:r>
              <a:rPr lang="en-US" sz="3200" dirty="0">
                <a:solidFill>
                  <a:schemeClr val="bg1"/>
                </a:solidFill>
              </a:rPr>
              <a:t> </a:t>
            </a:r>
            <a:r>
              <a:rPr lang="en-US" sz="3200" dirty="0" err="1">
                <a:solidFill>
                  <a:schemeClr val="bg1"/>
                </a:solidFill>
              </a:rPr>
              <a:t>trống</a:t>
            </a:r>
            <a:r>
              <a:rPr lang="en-US" sz="3200" dirty="0">
                <a:solidFill>
                  <a:schemeClr val="bg1"/>
                </a:solidFill>
              </a:rPr>
              <a:t> </a:t>
            </a:r>
            <a:r>
              <a:rPr lang="en-US" sz="3200" dirty="0" err="1">
                <a:solidFill>
                  <a:schemeClr val="bg1"/>
                </a:solidFill>
              </a:rPr>
              <a:t>để</a:t>
            </a:r>
            <a:r>
              <a:rPr lang="en-US" sz="3200" dirty="0">
                <a:solidFill>
                  <a:schemeClr val="bg1"/>
                </a:solidFill>
              </a:rPr>
              <a:t> </a:t>
            </a:r>
            <a:r>
              <a:rPr lang="en-US" sz="3200" dirty="0" err="1">
                <a:solidFill>
                  <a:schemeClr val="bg1"/>
                </a:solidFill>
              </a:rPr>
              <a:t>hoàn</a:t>
            </a:r>
            <a:r>
              <a:rPr lang="en-US" sz="3200" dirty="0">
                <a:solidFill>
                  <a:schemeClr val="bg1"/>
                </a:solidFill>
              </a:rPr>
              <a:t> </a:t>
            </a:r>
            <a:r>
              <a:rPr lang="en-US" sz="3200" dirty="0" err="1">
                <a:solidFill>
                  <a:schemeClr val="bg1"/>
                </a:solidFill>
              </a:rPr>
              <a:t>thành</a:t>
            </a:r>
            <a:r>
              <a:rPr lang="en-US" sz="3200" dirty="0">
                <a:solidFill>
                  <a:schemeClr val="bg1"/>
                </a:solidFill>
              </a:rPr>
              <a:t> </a:t>
            </a:r>
            <a:r>
              <a:rPr lang="en-US" sz="3200" dirty="0" err="1">
                <a:solidFill>
                  <a:schemeClr val="bg1"/>
                </a:solidFill>
              </a:rPr>
              <a:t>câu</a:t>
            </a:r>
            <a:r>
              <a:rPr lang="en-US" sz="3200" dirty="0">
                <a:solidFill>
                  <a:schemeClr val="bg1"/>
                </a:solidFill>
              </a:rPr>
              <a:t>  </a:t>
            </a:r>
            <a:endParaRPr lang="x-none" sz="3200" dirty="0">
              <a:solidFill>
                <a:schemeClr val="bg1"/>
              </a:solidFill>
            </a:endParaRPr>
          </a:p>
        </p:txBody>
      </p:sp>
      <p:sp>
        <p:nvSpPr>
          <p:cNvPr id="34" name="AutoShape 4"/>
          <p:cNvSpPr>
            <a:spLocks noChangeArrowheads="1"/>
          </p:cNvSpPr>
          <p:nvPr/>
        </p:nvSpPr>
        <p:spPr bwMode="auto">
          <a:xfrm>
            <a:off x="6498094" y="1676400"/>
            <a:ext cx="2188706" cy="4478215"/>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sz="3200" dirty="0">
                <a:solidFill>
                  <a:schemeClr val="bg1"/>
                </a:solidFill>
              </a:rPr>
              <a:t>4) </a:t>
            </a:r>
            <a:r>
              <a:rPr lang="en-US" sz="3200" dirty="0" err="1">
                <a:solidFill>
                  <a:schemeClr val="bg1"/>
                </a:solidFill>
              </a:rPr>
              <a:t>Viết</a:t>
            </a:r>
            <a:r>
              <a:rPr lang="en-US" sz="3200" dirty="0">
                <a:solidFill>
                  <a:schemeClr val="bg1"/>
                </a:solidFill>
              </a:rPr>
              <a:t> </a:t>
            </a:r>
            <a:r>
              <a:rPr lang="en-US" sz="3200" dirty="0" err="1">
                <a:solidFill>
                  <a:schemeClr val="bg1"/>
                </a:solidFill>
              </a:rPr>
              <a:t>lại</a:t>
            </a:r>
            <a:r>
              <a:rPr lang="en-US" sz="3200" dirty="0">
                <a:solidFill>
                  <a:schemeClr val="bg1"/>
                </a:solidFill>
              </a:rPr>
              <a:t> </a:t>
            </a:r>
            <a:r>
              <a:rPr lang="en-US" sz="3200" dirty="0" err="1">
                <a:solidFill>
                  <a:schemeClr val="bg1"/>
                </a:solidFill>
              </a:rPr>
              <a:t>câu</a:t>
            </a:r>
            <a:r>
              <a:rPr lang="en-US" sz="3200" dirty="0">
                <a:solidFill>
                  <a:schemeClr val="bg1"/>
                </a:solidFill>
              </a:rPr>
              <a:t> </a:t>
            </a:r>
            <a:r>
              <a:rPr lang="en-US" sz="3200" dirty="0" err="1">
                <a:solidFill>
                  <a:schemeClr val="bg1"/>
                </a:solidFill>
              </a:rPr>
              <a:t>ngắn</a:t>
            </a:r>
            <a:endParaRPr lang="x-none" sz="3200" dirty="0">
              <a:solidFill>
                <a:schemeClr val="bg1"/>
              </a:solidFill>
            </a:endParaRPr>
          </a:p>
        </p:txBody>
      </p:sp>
      <p:sp>
        <p:nvSpPr>
          <p:cNvPr id="27" name="TextBox 26">
            <a:extLst>
              <a:ext uri="{FF2B5EF4-FFF2-40B4-BE49-F238E27FC236}">
                <a16:creationId xmlns:a16="http://schemas.microsoft.com/office/drawing/2014/main" xmlns="" id="{385FED65-54B8-E24E-8AFA-1F5E3D6D56B4}"/>
              </a:ext>
            </a:extLst>
          </p:cNvPr>
          <p:cNvSpPr txBox="1"/>
          <p:nvPr/>
        </p:nvSpPr>
        <p:spPr>
          <a:xfrm>
            <a:off x="304800" y="468155"/>
            <a:ext cx="8534400" cy="954107"/>
          </a:xfrm>
          <a:prstGeom prst="rect">
            <a:avLst/>
          </a:prstGeom>
          <a:noFill/>
        </p:spPr>
        <p:txBody>
          <a:bodyPr wrap="square" rtlCol="0">
            <a:spAutoFit/>
          </a:bodyPr>
          <a:lstStyle/>
          <a:p>
            <a:pPr algn="ctr"/>
            <a:r>
              <a:rPr lang="vi-VN" sz="2800" b="1" dirty="0">
                <a:solidFill>
                  <a:srgbClr val="FFFF00"/>
                </a:solidFill>
                <a:latin typeface="Cambria" charset="0"/>
                <a:ea typeface="Cambria" charset="0"/>
                <a:cs typeface="Cambria" charset="0"/>
              </a:rPr>
              <a:t>I. KIỂM TRA VIẾT – HỌC KÌ I</a:t>
            </a:r>
          </a:p>
          <a:p>
            <a:pPr algn="ctr"/>
            <a:r>
              <a:rPr lang="en-US" sz="2800" b="1" dirty="0">
                <a:solidFill>
                  <a:srgbClr val="FFFF00"/>
                </a:solidFill>
                <a:latin typeface="Cambria" charset="0"/>
                <a:ea typeface="Cambria" charset="0"/>
                <a:cs typeface="Cambria" charset="0"/>
              </a:rPr>
              <a:t>(</a:t>
            </a:r>
            <a:r>
              <a:rPr lang="en-US" sz="2800" b="1" dirty="0" err="1">
                <a:solidFill>
                  <a:srgbClr val="FFFF00"/>
                </a:solidFill>
                <a:latin typeface="Cambria" charset="0"/>
                <a:ea typeface="Cambria" charset="0"/>
                <a:cs typeface="Cambria" charset="0"/>
              </a:rPr>
              <a:t>Gợi</a:t>
            </a:r>
            <a:r>
              <a:rPr lang="en-US" sz="2800" b="1" dirty="0">
                <a:solidFill>
                  <a:srgbClr val="FFFF00"/>
                </a:solidFill>
                <a:latin typeface="Cambria" charset="0"/>
                <a:ea typeface="Cambria" charset="0"/>
                <a:cs typeface="Cambria" charset="0"/>
              </a:rPr>
              <a:t> </a:t>
            </a:r>
            <a:r>
              <a:rPr lang="en-US" sz="2800" b="1" dirty="0" err="1">
                <a:solidFill>
                  <a:srgbClr val="FFFF00"/>
                </a:solidFill>
                <a:latin typeface="Cambria" charset="0"/>
                <a:ea typeface="Cambria" charset="0"/>
                <a:cs typeface="Cambria" charset="0"/>
              </a:rPr>
              <a:t>ý</a:t>
            </a:r>
            <a:r>
              <a:rPr lang="en-US" sz="2800" b="1" dirty="0">
                <a:solidFill>
                  <a:srgbClr val="FFFF00"/>
                </a:solidFill>
                <a:latin typeface="Cambria" charset="0"/>
                <a:ea typeface="Cambria" charset="0"/>
                <a:cs typeface="Cambria" charset="0"/>
              </a:rPr>
              <a:t>)</a:t>
            </a:r>
          </a:p>
        </p:txBody>
      </p:sp>
    </p:spTree>
    <p:extLst>
      <p:ext uri="{BB962C8B-B14F-4D97-AF65-F5344CB8AC3E}">
        <p14:creationId xmlns:p14="http://schemas.microsoft.com/office/powerpoint/2010/main" val="1441669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46468"/>
                                        </p:tgtEl>
                                        <p:attrNameLst>
                                          <p:attrName>style.visibility</p:attrName>
                                        </p:attrNameLst>
                                      </p:cBhvr>
                                      <p:to>
                                        <p:strVal val="visible"/>
                                      </p:to>
                                    </p:set>
                                    <p:animEffect transition="in" filter="wipe(down)">
                                      <p:cBhvr>
                                        <p:cTn id="12" dur="500"/>
                                        <p:tgtEl>
                                          <p:spTgt spid="44646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checkerboard(across)">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checkerboard(across)">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checkerboard(across)">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8" grpId="0" animBg="1"/>
      <p:bldP spid="32" grpId="0" animBg="1"/>
      <p:bldP spid="33" grpId="0" animBg="1"/>
      <p:bldP spid="34" grpId="0" animBg="1"/>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55"/>
          <p:cNvSpPr txBox="1">
            <a:spLocks noChangeArrowheads="1"/>
          </p:cNvSpPr>
          <p:nvPr/>
        </p:nvSpPr>
        <p:spPr bwMode="auto">
          <a:xfrm>
            <a:off x="355600" y="76201"/>
            <a:ext cx="8686800" cy="784830"/>
          </a:xfrm>
          <a:prstGeom prst="rect">
            <a:avLst/>
          </a:prstGeom>
          <a:noFill/>
          <a:ln w="9525">
            <a:noFill/>
            <a:miter lim="800000"/>
            <a:headEnd/>
            <a:tailEnd/>
          </a:ln>
        </p:spPr>
        <p:txBody>
          <a:bodyPr>
            <a:spAutoFit/>
          </a:bodyPr>
          <a:lstStyle/>
          <a:p>
            <a:pPr algn="ctr" eaLnBrk="0" hangingPunct="0"/>
            <a:r>
              <a:rPr lang="en-US" altLang="en-US" sz="2000" dirty="0">
                <a:solidFill>
                  <a:srgbClr val="FF0000"/>
                </a:solidFill>
                <a:latin typeface="Times New Roman" pitchFamily="18" charset="0"/>
                <a:cs typeface="Times New Roman" pitchFamily="18" charset="0"/>
              </a:rPr>
              <a:t> </a:t>
            </a:r>
            <a:r>
              <a:rPr lang="en-US" altLang="en-US" sz="2400" b="1" dirty="0" smtClean="0">
                <a:solidFill>
                  <a:schemeClr val="bg1"/>
                </a:solidFill>
                <a:latin typeface="Times New Roman" pitchFamily="18" charset="0"/>
                <a:cs typeface="Times New Roman" pitchFamily="18" charset="0"/>
              </a:rPr>
              <a:t>KIỂM TRA ĐỌC – HỌC KỲ II( GỢI Ý)</a:t>
            </a:r>
            <a:endParaRPr lang="en-US" altLang="en-US" sz="2400" b="1" dirty="0">
              <a:solidFill>
                <a:schemeClr val="bg1"/>
              </a:solidFill>
              <a:latin typeface="Times New Roman" pitchFamily="18" charset="0"/>
              <a:cs typeface="Times New Roman" pitchFamily="18" charset="0"/>
            </a:endParaRPr>
          </a:p>
          <a:p>
            <a:pPr algn="ctr" eaLnBrk="0" hangingPunct="0"/>
            <a:endParaRPr lang="en-US" altLang="en-US" sz="2100" dirty="0">
              <a:solidFill>
                <a:srgbClr val="0000CC"/>
              </a:solidFill>
              <a:latin typeface="Times New Roman" pitchFamily="18" charset="0"/>
            </a:endParaRPr>
          </a:p>
        </p:txBody>
      </p:sp>
      <p:sp>
        <p:nvSpPr>
          <p:cNvPr id="26626" name="Line 58"/>
          <p:cNvSpPr>
            <a:spLocks noChangeShapeType="1"/>
          </p:cNvSpPr>
          <p:nvPr/>
        </p:nvSpPr>
        <p:spPr bwMode="auto">
          <a:xfrm>
            <a:off x="1339850" y="762000"/>
            <a:ext cx="6934200" cy="0"/>
          </a:xfrm>
          <a:prstGeom prst="line">
            <a:avLst/>
          </a:prstGeom>
          <a:noFill/>
          <a:ln w="57150" cmpd="thinThick">
            <a:solidFill>
              <a:srgbClr val="0000FF"/>
            </a:solidFill>
            <a:round/>
            <a:headEnd/>
            <a:tailEnd/>
          </a:ln>
        </p:spPr>
        <p:txBody>
          <a:bodyPr/>
          <a:lstStyle/>
          <a:p>
            <a:endParaRPr lang="en-US"/>
          </a:p>
        </p:txBody>
      </p:sp>
      <p:cxnSp>
        <p:nvCxnSpPr>
          <p:cNvPr id="8" name="Straight Arrow Connector 7"/>
          <p:cNvCxnSpPr/>
          <p:nvPr/>
        </p:nvCxnSpPr>
        <p:spPr>
          <a:xfrm flipH="1">
            <a:off x="3200400" y="730250"/>
            <a:ext cx="1371600" cy="783167"/>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572000" y="762000"/>
            <a:ext cx="1303338" cy="733424"/>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55600" y="1513417"/>
            <a:ext cx="3683000" cy="122978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FFFF00"/>
                </a:solidFill>
                <a:latin typeface="Arial" panose="020B0604020202020204" pitchFamily="34" charset="0"/>
                <a:cs typeface="Arial" panose="020B0604020202020204" pitchFamily="34" charset="0"/>
              </a:rPr>
              <a:t>1) </a:t>
            </a:r>
            <a:r>
              <a:rPr lang="en-US" sz="2000" b="1" dirty="0" err="1">
                <a:solidFill>
                  <a:srgbClr val="FFFF00"/>
                </a:solidFill>
                <a:latin typeface="Arial" panose="020B0604020202020204" pitchFamily="34" charset="0"/>
                <a:cs typeface="Arial" panose="020B0604020202020204" pitchFamily="34" charset="0"/>
              </a:rPr>
              <a:t>Đọc</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thành</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tiếng</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đoạn</a:t>
            </a:r>
            <a:r>
              <a:rPr lang="vi-VN" sz="2000" b="1" dirty="0">
                <a:solidFill>
                  <a:srgbClr val="FFFF00"/>
                </a:solidFill>
                <a:latin typeface="Arial" panose="020B0604020202020204" pitchFamily="34" charset="0"/>
                <a:cs typeface="Arial" panose="020B0604020202020204" pitchFamily="34" charset="0"/>
              </a:rPr>
              <a:t>/</a:t>
            </a:r>
            <a:r>
              <a:rPr lang="en-US" sz="2000" b="1" dirty="0" err="1">
                <a:solidFill>
                  <a:srgbClr val="FFFF00"/>
                </a:solidFill>
                <a:latin typeface="Arial" panose="020B0604020202020204" pitchFamily="34" charset="0"/>
                <a:cs typeface="Arial" panose="020B0604020202020204" pitchFamily="34" charset="0"/>
              </a:rPr>
              <a:t>bài</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ngắn</a:t>
            </a:r>
            <a:r>
              <a:rPr lang="vi-VN" sz="2000" b="1" dirty="0">
                <a:solidFill>
                  <a:srgbClr val="FFFF00"/>
                </a:solidFill>
                <a:latin typeface="Arial" panose="020B0604020202020204" pitchFamily="34" charset="0"/>
                <a:cs typeface="Arial" panose="020B0604020202020204" pitchFamily="34" charset="0"/>
              </a:rPr>
              <a:t> và t</a:t>
            </a:r>
            <a:r>
              <a:rPr lang="en-US" sz="2000" b="1" dirty="0" err="1">
                <a:solidFill>
                  <a:srgbClr val="FFFF00"/>
                </a:solidFill>
                <a:latin typeface="Arial" panose="020B0604020202020204" pitchFamily="34" charset="0"/>
                <a:cs typeface="Arial" panose="020B0604020202020204" pitchFamily="34" charset="0"/>
              </a:rPr>
              <a:t>rả</a:t>
            </a:r>
            <a:r>
              <a:rPr lang="vi-VN" sz="2000" b="1" dirty="0">
                <a:solidFill>
                  <a:srgbClr val="FFFF00"/>
                </a:solidFill>
                <a:latin typeface="Arial" panose="020B0604020202020204" pitchFamily="34" charset="0"/>
                <a:cs typeface="Arial" panose="020B0604020202020204" pitchFamily="34" charset="0"/>
              </a:rPr>
              <a:t> lời câu hỏi để n</a:t>
            </a:r>
            <a:r>
              <a:rPr lang="en-US" sz="2000" b="1" dirty="0" err="1">
                <a:solidFill>
                  <a:srgbClr val="FFFF00"/>
                </a:solidFill>
                <a:latin typeface="Arial" panose="020B0604020202020204" pitchFamily="34" charset="0"/>
                <a:cs typeface="Arial" panose="020B0604020202020204" pitchFamily="34" charset="0"/>
              </a:rPr>
              <a:t>hận</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biết</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thông</a:t>
            </a:r>
            <a:r>
              <a:rPr lang="vi-VN" sz="2000" b="1" dirty="0">
                <a:solidFill>
                  <a:srgbClr val="FFFF00"/>
                </a:solidFill>
                <a:latin typeface="Arial" panose="020B0604020202020204" pitchFamily="34" charset="0"/>
                <a:cs typeface="Arial" panose="020B0604020202020204" pitchFamily="34" charset="0"/>
              </a:rPr>
              <a:t> tin</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quan</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trọng</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trong</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đoạn</a:t>
            </a:r>
            <a:r>
              <a:rPr lang="vi-VN" sz="2000" b="1" dirty="0">
                <a:solidFill>
                  <a:srgbClr val="FFFF00"/>
                </a:solidFill>
                <a:latin typeface="Arial" panose="020B0604020202020204" pitchFamily="34" charset="0"/>
                <a:cs typeface="Arial" panose="020B0604020202020204" pitchFamily="34" charset="0"/>
              </a:rPr>
              <a:t>/</a:t>
            </a:r>
            <a:r>
              <a:rPr lang="en-US" sz="2000" b="1" dirty="0" err="1">
                <a:solidFill>
                  <a:srgbClr val="FFFF00"/>
                </a:solidFill>
                <a:latin typeface="Arial" panose="020B0604020202020204" pitchFamily="34" charset="0"/>
                <a:cs typeface="Arial" panose="020B0604020202020204" pitchFamily="34" charset="0"/>
              </a:rPr>
              <a:t>bài</a:t>
            </a:r>
            <a:r>
              <a:rPr lang="en-US" sz="2000" b="1" dirty="0">
                <a:solidFill>
                  <a:srgbClr val="FFFF00"/>
                </a:solidFill>
                <a:latin typeface="Arial" panose="020B0604020202020204" pitchFamily="34" charset="0"/>
                <a:cs typeface="Arial" panose="020B0604020202020204" pitchFamily="34" charset="0"/>
              </a:rPr>
              <a:t> </a:t>
            </a:r>
            <a:r>
              <a:rPr lang="en-US" sz="2000" b="1" dirty="0" err="1">
                <a:solidFill>
                  <a:srgbClr val="FFFF00"/>
                </a:solidFill>
                <a:latin typeface="Arial" panose="020B0604020202020204" pitchFamily="34" charset="0"/>
                <a:cs typeface="Arial" panose="020B0604020202020204" pitchFamily="34" charset="0"/>
              </a:rPr>
              <a:t>đọc</a:t>
            </a:r>
            <a:endParaRPr lang="en-US" sz="2000" dirty="0"/>
          </a:p>
        </p:txBody>
      </p:sp>
      <p:sp>
        <p:nvSpPr>
          <p:cNvPr id="12" name="Rectangle 11"/>
          <p:cNvSpPr/>
          <p:nvPr/>
        </p:nvSpPr>
        <p:spPr>
          <a:xfrm>
            <a:off x="5307806" y="1513416"/>
            <a:ext cx="2540794" cy="122978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sz="2000" b="1" dirty="0" smtClean="0">
              <a:latin typeface="Arial" panose="020B0604020202020204" pitchFamily="34" charset="0"/>
              <a:cs typeface="Arial" panose="020B0604020202020204" pitchFamily="34" charset="0"/>
            </a:endParaRPr>
          </a:p>
          <a:p>
            <a:r>
              <a:rPr lang="vi-VN" sz="2000" b="1" dirty="0" smtClean="0">
                <a:latin typeface="Arial" panose="020B0604020202020204" pitchFamily="34" charset="0"/>
                <a:cs typeface="Arial" panose="020B0604020202020204" pitchFamily="34" charset="0"/>
              </a:rPr>
              <a:t>2</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Đọc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hiểu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đoạn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bài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ngắn</a:t>
            </a:r>
            <a:endParaRPr lang="x-none" sz="2000" b="1">
              <a:latin typeface="Arial" panose="020B0604020202020204" pitchFamily="34" charset="0"/>
              <a:cs typeface="Arial" panose="020B0604020202020204" pitchFamily="34" charset="0"/>
            </a:endParaRPr>
          </a:p>
          <a:p>
            <a:endParaRPr lang="x-none" sz="2000" b="1">
              <a:latin typeface="Arial" panose="020B0604020202020204" pitchFamily="34" charset="0"/>
              <a:cs typeface="Arial" panose="020B0604020202020204" pitchFamily="34" charset="0"/>
            </a:endParaRPr>
          </a:p>
          <a:p>
            <a:pPr algn="ctr">
              <a:defRPr/>
            </a:pPr>
            <a:endParaRPr lang="en-US" sz="2000" dirty="0"/>
          </a:p>
        </p:txBody>
      </p:sp>
      <p:sp>
        <p:nvSpPr>
          <p:cNvPr id="13" name="Horizontal Scroll 12"/>
          <p:cNvSpPr/>
          <p:nvPr/>
        </p:nvSpPr>
        <p:spPr>
          <a:xfrm>
            <a:off x="457200" y="2514600"/>
            <a:ext cx="8229600" cy="4495799"/>
          </a:xfrm>
          <a:prstGeom prst="horizontalScroll">
            <a:avLst/>
          </a:prstGeom>
          <a:solidFill>
            <a:srgbClr val="FFFFB7"/>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t-BR" b="1" dirty="0" smtClean="0">
              <a:solidFill>
                <a:srgbClr val="0000CC"/>
              </a:solidFill>
              <a:latin typeface="Times New Roman" pitchFamily="18" charset="0"/>
              <a:cs typeface="Times New Roman" pitchFamily="18" charset="0"/>
            </a:endParaRPr>
          </a:p>
          <a:p>
            <a:pPr algn="just"/>
            <a:endParaRPr lang="pt-BR" b="1" dirty="0">
              <a:solidFill>
                <a:srgbClr val="0000CC"/>
              </a:solidFill>
              <a:latin typeface="Times New Roman" pitchFamily="18" charset="0"/>
              <a:cs typeface="Times New Roman" pitchFamily="18" charset="0"/>
            </a:endParaRPr>
          </a:p>
          <a:p>
            <a:pPr algn="just"/>
            <a:endParaRPr lang="pt-BR" b="1" dirty="0" smtClean="0">
              <a:solidFill>
                <a:srgbClr val="0000CC"/>
              </a:solidFill>
              <a:latin typeface="Times New Roman" pitchFamily="18" charset="0"/>
              <a:cs typeface="Times New Roman" pitchFamily="18" charset="0"/>
            </a:endParaRPr>
          </a:p>
          <a:p>
            <a:pPr algn="just"/>
            <a:endParaRPr lang="pt-BR" b="1" dirty="0">
              <a:solidFill>
                <a:srgbClr val="0000CC"/>
              </a:solidFill>
              <a:latin typeface="Times New Roman" pitchFamily="18" charset="0"/>
              <a:cs typeface="Times New Roman" pitchFamily="18" charset="0"/>
            </a:endParaRPr>
          </a:p>
          <a:p>
            <a:pPr algn="just"/>
            <a:r>
              <a:rPr lang="pt-BR" b="1" dirty="0" smtClean="0">
                <a:solidFill>
                  <a:srgbClr val="0000CC"/>
                </a:solidFill>
                <a:latin typeface="Times New Roman" pitchFamily="18" charset="0"/>
                <a:cs typeface="Times New Roman" pitchFamily="18" charset="0"/>
              </a:rPr>
              <a:t>Lưu </a:t>
            </a:r>
            <a:r>
              <a:rPr lang="pt-BR" b="1" dirty="0">
                <a:solidFill>
                  <a:srgbClr val="0000CC"/>
                </a:solidFill>
                <a:latin typeface="Times New Roman" pitchFamily="18" charset="0"/>
                <a:cs typeface="Times New Roman" pitchFamily="18" charset="0"/>
              </a:rPr>
              <a:t>ý</a:t>
            </a:r>
            <a:r>
              <a:rPr lang="pt-BR" b="1" dirty="0" smtClean="0">
                <a:solidFill>
                  <a:srgbClr val="0000CC"/>
                </a:solidFill>
                <a:latin typeface="Times New Roman" pitchFamily="18" charset="0"/>
                <a:cs typeface="Times New Roman" pitchFamily="18" charset="0"/>
              </a:rPr>
              <a:t>: </a:t>
            </a:r>
            <a:r>
              <a:rPr lang="pt-BR" b="1" dirty="0" smtClean="0">
                <a:solidFill>
                  <a:schemeClr val="tx1"/>
                </a:solidFill>
                <a:latin typeface="Times New Roman" pitchFamily="18" charset="0"/>
                <a:cs typeface="Times New Roman" pitchFamily="18" charset="0"/>
              </a:rPr>
              <a:t>+</a:t>
            </a:r>
            <a:r>
              <a:rPr lang="pt-BR" b="1" dirty="0" smtClean="0">
                <a:solidFill>
                  <a:srgbClr val="0000CC"/>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HS </a:t>
            </a:r>
            <a:r>
              <a:rPr lang="en-US" b="1" dirty="0" err="1">
                <a:solidFill>
                  <a:schemeClr val="tx1"/>
                </a:solidFill>
                <a:latin typeface="Times New Roman" pitchFamily="18" charset="0"/>
                <a:cs typeface="Times New Roman" pitchFamily="18" charset="0"/>
              </a:rPr>
              <a:t>đọc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một</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đoạn</a:t>
            </a:r>
            <a:r>
              <a:rPr lang="vi-VN" b="1" dirty="0">
                <a:solidFill>
                  <a:schemeClr val="tx1"/>
                </a:solidFill>
                <a:latin typeface="Times New Roman" pitchFamily="18" charset="0"/>
                <a:cs typeface="Times New Roman" pitchFamily="18" charset="0"/>
              </a:rPr>
              <a:t> văn / bài ngắn (có dung lượng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theo</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quy</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định</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của</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Chương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trình</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Tiếng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Việt</a:t>
            </a:r>
            <a:r>
              <a:rPr lang="en-US" b="1" dirty="0">
                <a:solidFill>
                  <a:schemeClr val="tx1"/>
                </a:solidFill>
                <a:latin typeface="Times New Roman" pitchFamily="18" charset="0"/>
                <a:cs typeface="Times New Roman" pitchFamily="18" charset="0"/>
              </a:rPr>
              <a:t> 1</a:t>
            </a:r>
            <a:r>
              <a:rPr lang="vi-VN" b="1" dirty="0">
                <a:solidFill>
                  <a:schemeClr val="tx1"/>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không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có</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trong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sách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giáo</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khoa</a:t>
            </a:r>
            <a:r>
              <a:rPr lang="en-US" b="1" dirty="0">
                <a:solidFill>
                  <a:srgbClr val="FF0000"/>
                </a:solidFill>
                <a:latin typeface="Times New Roman" pitchFamily="18" charset="0"/>
                <a:cs typeface="Times New Roman" pitchFamily="18" charset="0"/>
              </a:rPr>
              <a:t> (do GV </a:t>
            </a:r>
            <a:r>
              <a:rPr lang="en-US" b="1" dirty="0" err="1">
                <a:solidFill>
                  <a:srgbClr val="FF0000"/>
                </a:solidFill>
                <a:latin typeface="Times New Roman" pitchFamily="18" charset="0"/>
                <a:cs typeface="Times New Roman" pitchFamily="18" charset="0"/>
              </a:rPr>
              <a:t>lựa</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chọn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và</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chuẩn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bị</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trước</a:t>
            </a:r>
            <a:r>
              <a:rPr lang="en-US" b="1" dirty="0">
                <a:solidFill>
                  <a:schemeClr val="tx1"/>
                </a:solidFill>
                <a:latin typeface="Times New Roman" pitchFamily="18" charset="0"/>
                <a:cs typeface="Times New Roman" pitchFamily="18" charset="0"/>
              </a:rPr>
              <a:t>)</a:t>
            </a:r>
            <a:endParaRPr lang="x-none" b="1">
              <a:solidFill>
                <a:schemeClr val="tx1"/>
              </a:solidFill>
              <a:latin typeface="Times New Roman" pitchFamily="18" charset="0"/>
              <a:cs typeface="Times New Roman" pitchFamily="18" charset="0"/>
            </a:endParaRPr>
          </a:p>
          <a:p>
            <a:r>
              <a:rPr lang="en-US" b="1" dirty="0">
                <a:solidFill>
                  <a:schemeClr val="tx1"/>
                </a:solidFill>
                <a:latin typeface="Times New Roman" pitchFamily="18" charset="0"/>
                <a:cs typeface="Times New Roman" pitchFamily="18" charset="0"/>
              </a:rPr>
              <a:t>+ HS </a:t>
            </a:r>
            <a:r>
              <a:rPr lang="en-US" b="1" dirty="0" err="1">
                <a:solidFill>
                  <a:schemeClr val="tx1"/>
                </a:solidFill>
                <a:latin typeface="Times New Roman" pitchFamily="18" charset="0"/>
                <a:cs typeface="Times New Roman" pitchFamily="18" charset="0"/>
              </a:rPr>
              <a:t>trả</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lời</a:t>
            </a:r>
            <a:r>
              <a:rPr lang="en-US" b="1" dirty="0">
                <a:solidFill>
                  <a:schemeClr val="tx1"/>
                </a:solidFill>
                <a:latin typeface="Times New Roman" pitchFamily="18" charset="0"/>
                <a:cs typeface="Times New Roman" pitchFamily="18" charset="0"/>
              </a:rPr>
              <a:t> 1 </a:t>
            </a:r>
            <a:r>
              <a:rPr lang="en-US" b="1" dirty="0" err="1">
                <a:solidFill>
                  <a:schemeClr val="tx1"/>
                </a:solidFill>
                <a:latin typeface="Times New Roman" pitchFamily="18" charset="0"/>
                <a:cs typeface="Times New Roman" pitchFamily="18" charset="0"/>
              </a:rPr>
              <a:t>câu</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hỏi</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về</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nội</a:t>
            </a:r>
            <a:r>
              <a:rPr lang="en-US" b="1" dirty="0">
                <a:solidFill>
                  <a:schemeClr val="tx1"/>
                </a:solidFill>
                <a:latin typeface="Times New Roman" pitchFamily="18" charset="0"/>
                <a:cs typeface="Times New Roman" pitchFamily="18" charset="0"/>
              </a:rPr>
              <a:t> dung </a:t>
            </a:r>
            <a:r>
              <a:rPr lang="en-US" b="1" dirty="0" err="1">
                <a:solidFill>
                  <a:schemeClr val="tx1"/>
                </a:solidFill>
                <a:latin typeface="Times New Roman" pitchFamily="18" charset="0"/>
                <a:cs typeface="Times New Roman" pitchFamily="18" charset="0"/>
              </a:rPr>
              <a:t>đoạn</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đọc</a:t>
            </a:r>
            <a:r>
              <a:rPr lang="en-US" b="1" dirty="0">
                <a:solidFill>
                  <a:schemeClr val="tx1"/>
                </a:solidFill>
                <a:latin typeface="Times New Roman" pitchFamily="18" charset="0"/>
                <a:cs typeface="Times New Roman" pitchFamily="18" charset="0"/>
              </a:rPr>
              <a:t> do </a:t>
            </a:r>
            <a:r>
              <a:rPr lang="en-US" b="1" dirty="0" err="1">
                <a:solidFill>
                  <a:schemeClr val="tx1"/>
                </a:solidFill>
                <a:latin typeface="Times New Roman" pitchFamily="18" charset="0"/>
                <a:cs typeface="Times New Roman" pitchFamily="18" charset="0"/>
              </a:rPr>
              <a:t>giáo</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viên</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nêu</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ra</a:t>
            </a:r>
            <a:r>
              <a:rPr lang="en-US" b="1" dirty="0" err="1" smtClean="0">
                <a:solidFill>
                  <a:schemeClr val="tx1"/>
                </a:solidFill>
                <a:latin typeface="Times New Roman" pitchFamily="18" charset="0"/>
                <a:cs typeface="Times New Roman" pitchFamily="18" charset="0"/>
              </a:rPr>
              <a:t>.</a:t>
            </a:r>
            <a:endParaRPr lang="en-US" b="1" dirty="0">
              <a:solidFill>
                <a:schemeClr val="tx1"/>
              </a:solidFill>
              <a:latin typeface="Times New Roman" pitchFamily="18" charset="0"/>
              <a:cs typeface="Times New Roman" pitchFamily="18" charset="0"/>
            </a:endParaRPr>
          </a:p>
          <a:p>
            <a:r>
              <a:rPr lang="en-US" b="1" dirty="0">
                <a:solidFill>
                  <a:schemeClr val="tx1"/>
                </a:solidFill>
              </a:rPr>
              <a:t>+</a:t>
            </a:r>
            <a:r>
              <a:rPr lang="en-US" b="1" dirty="0" smtClean="0">
                <a:solidFill>
                  <a:schemeClr val="tx1"/>
                </a:solidFill>
              </a:rPr>
              <a:t> </a:t>
            </a:r>
            <a:r>
              <a:rPr lang="en-US" b="1" dirty="0" err="1" smtClean="0">
                <a:solidFill>
                  <a:schemeClr val="tx1"/>
                </a:solidFill>
              </a:rPr>
              <a:t>Điểm</a:t>
            </a:r>
            <a:r>
              <a:rPr lang="en-US" b="1" dirty="0" smtClean="0">
                <a:solidFill>
                  <a:schemeClr val="tx1"/>
                </a:solidFill>
              </a:rPr>
              <a:t> </a:t>
            </a:r>
            <a:r>
              <a:rPr lang="en-US" b="1" dirty="0" err="1">
                <a:solidFill>
                  <a:schemeClr val="tx1"/>
                </a:solidFill>
              </a:rPr>
              <a:t>tối</a:t>
            </a:r>
            <a:r>
              <a:rPr lang="en-US" b="1" dirty="0">
                <a:solidFill>
                  <a:schemeClr val="tx1"/>
                </a:solidFill>
              </a:rPr>
              <a:t> </a:t>
            </a:r>
            <a:r>
              <a:rPr lang="en-US" b="1" dirty="0" err="1">
                <a:solidFill>
                  <a:schemeClr val="tx1"/>
                </a:solidFill>
              </a:rPr>
              <a:t>đa</a:t>
            </a:r>
            <a:r>
              <a:rPr lang="en-US" b="1" dirty="0">
                <a:solidFill>
                  <a:schemeClr val="tx1"/>
                </a:solidFill>
              </a:rPr>
              <a:t> </a:t>
            </a:r>
            <a:r>
              <a:rPr lang="en-US" b="1" dirty="0" err="1">
                <a:solidFill>
                  <a:schemeClr val="tx1"/>
                </a:solidFill>
              </a:rPr>
              <a:t>cho</a:t>
            </a:r>
            <a:r>
              <a:rPr lang="en-US" b="1" dirty="0">
                <a:solidFill>
                  <a:schemeClr val="tx1"/>
                </a:solidFill>
              </a:rPr>
              <a:t> </a:t>
            </a:r>
            <a:r>
              <a:rPr lang="en-US" b="1" dirty="0" err="1">
                <a:solidFill>
                  <a:schemeClr val="tx1"/>
                </a:solidFill>
              </a:rPr>
              <a:t>mỗi</a:t>
            </a:r>
            <a:r>
              <a:rPr lang="en-US" b="1" dirty="0">
                <a:solidFill>
                  <a:schemeClr val="tx1"/>
                </a:solidFill>
              </a:rPr>
              <a:t> </a:t>
            </a:r>
            <a:r>
              <a:rPr lang="en-US" b="1" dirty="0" err="1">
                <a:solidFill>
                  <a:schemeClr val="tx1"/>
                </a:solidFill>
              </a:rPr>
              <a:t>câu</a:t>
            </a:r>
            <a:r>
              <a:rPr lang="en-US" b="1" dirty="0">
                <a:solidFill>
                  <a:schemeClr val="tx1"/>
                </a:solidFill>
              </a:rPr>
              <a:t> </a:t>
            </a:r>
            <a:r>
              <a:rPr lang="en-US" b="1" dirty="0" err="1">
                <a:solidFill>
                  <a:schemeClr val="tx1"/>
                </a:solidFill>
              </a:rPr>
              <a:t>trắc</a:t>
            </a:r>
            <a:r>
              <a:rPr lang="en-US" b="1" dirty="0">
                <a:solidFill>
                  <a:schemeClr val="tx1"/>
                </a:solidFill>
              </a:rPr>
              <a:t> </a:t>
            </a:r>
            <a:r>
              <a:rPr lang="en-US" b="1" dirty="0" err="1">
                <a:solidFill>
                  <a:schemeClr val="tx1"/>
                </a:solidFill>
              </a:rPr>
              <a:t>nghiệm</a:t>
            </a:r>
            <a:r>
              <a:rPr lang="en-US" b="1" dirty="0">
                <a:solidFill>
                  <a:schemeClr val="tx1"/>
                </a:solidFill>
              </a:rPr>
              <a:t> (</a:t>
            </a:r>
            <a:r>
              <a:rPr lang="en-US" b="1" dirty="0" err="1">
                <a:solidFill>
                  <a:schemeClr val="tx1"/>
                </a:solidFill>
              </a:rPr>
              <a:t>lựa</a:t>
            </a:r>
            <a:r>
              <a:rPr lang="en-US" b="1" dirty="0">
                <a:solidFill>
                  <a:schemeClr val="tx1"/>
                </a:solidFill>
              </a:rPr>
              <a:t> </a:t>
            </a:r>
            <a:r>
              <a:rPr lang="en-US" b="1" dirty="0" err="1">
                <a:solidFill>
                  <a:schemeClr val="tx1"/>
                </a:solidFill>
              </a:rPr>
              <a:t>chọn</a:t>
            </a:r>
            <a:r>
              <a:rPr lang="en-US" b="1" dirty="0">
                <a:solidFill>
                  <a:schemeClr val="tx1"/>
                </a:solidFill>
              </a:rPr>
              <a:t>, </a:t>
            </a:r>
            <a:r>
              <a:rPr lang="en-US" b="1" dirty="0" err="1">
                <a:solidFill>
                  <a:schemeClr val="tx1"/>
                </a:solidFill>
              </a:rPr>
              <a:t>trả</a:t>
            </a:r>
            <a:r>
              <a:rPr lang="en-US" b="1" dirty="0">
                <a:solidFill>
                  <a:schemeClr val="tx1"/>
                </a:solidFill>
              </a:rPr>
              <a:t> </a:t>
            </a:r>
            <a:r>
              <a:rPr lang="en-US" b="1" dirty="0" err="1">
                <a:solidFill>
                  <a:schemeClr val="tx1"/>
                </a:solidFill>
              </a:rPr>
              <a:t>lời</a:t>
            </a:r>
            <a:r>
              <a:rPr lang="en-US" b="1" dirty="0">
                <a:solidFill>
                  <a:schemeClr val="tx1"/>
                </a:solidFill>
              </a:rPr>
              <a:t> </a:t>
            </a:r>
            <a:r>
              <a:rPr lang="en-US" b="1" dirty="0" err="1">
                <a:solidFill>
                  <a:schemeClr val="tx1"/>
                </a:solidFill>
              </a:rPr>
              <a:t>ngắn</a:t>
            </a:r>
            <a:r>
              <a:rPr lang="en-US" b="1" dirty="0">
                <a:solidFill>
                  <a:schemeClr val="tx1"/>
                </a:solidFill>
              </a:rPr>
              <a:t>, </a:t>
            </a:r>
            <a:r>
              <a:rPr lang="en-US" b="1" dirty="0" err="1">
                <a:solidFill>
                  <a:schemeClr val="tx1"/>
                </a:solidFill>
              </a:rPr>
              <a:t>điền</a:t>
            </a:r>
            <a:r>
              <a:rPr lang="en-US" b="1" dirty="0">
                <a:solidFill>
                  <a:schemeClr val="tx1"/>
                </a:solidFill>
              </a:rPr>
              <a:t>, </a:t>
            </a:r>
            <a:r>
              <a:rPr lang="en-US" b="1" dirty="0" err="1">
                <a:solidFill>
                  <a:schemeClr val="tx1"/>
                </a:solidFill>
              </a:rPr>
              <a:t>nối</a:t>
            </a:r>
            <a:r>
              <a:rPr lang="en-US" b="1" dirty="0">
                <a:solidFill>
                  <a:schemeClr val="tx1"/>
                </a:solidFill>
              </a:rPr>
              <a:t>…): 1 </a:t>
            </a:r>
            <a:r>
              <a:rPr lang="en-US" b="1" dirty="0" err="1" smtClean="0">
                <a:solidFill>
                  <a:schemeClr val="tx1"/>
                </a:solidFill>
              </a:rPr>
              <a:t>điểm</a:t>
            </a:r>
            <a:r>
              <a:rPr lang="en-US" b="1" dirty="0">
                <a:solidFill>
                  <a:schemeClr val="tx1"/>
                </a:solidFill>
              </a:rPr>
              <a:t> </a:t>
            </a:r>
            <a:endParaRPr lang="en-US" b="1" dirty="0" smtClean="0">
              <a:solidFill>
                <a:schemeClr val="tx1"/>
              </a:solidFill>
            </a:endParaRPr>
          </a:p>
          <a:p>
            <a:r>
              <a:rPr lang="en-US" b="1" dirty="0">
                <a:solidFill>
                  <a:schemeClr val="tx1"/>
                </a:solidFill>
              </a:rPr>
              <a:t>+</a:t>
            </a:r>
            <a:r>
              <a:rPr lang="en-US" b="1" dirty="0" smtClean="0">
                <a:solidFill>
                  <a:schemeClr val="tx1"/>
                </a:solidFill>
              </a:rPr>
              <a:t>  </a:t>
            </a:r>
            <a:r>
              <a:rPr lang="en-US" b="1" dirty="0" err="1">
                <a:solidFill>
                  <a:schemeClr val="tx1"/>
                </a:solidFill>
              </a:rPr>
              <a:t>Điểm</a:t>
            </a:r>
            <a:r>
              <a:rPr lang="en-US" b="1" dirty="0">
                <a:solidFill>
                  <a:schemeClr val="tx1"/>
                </a:solidFill>
              </a:rPr>
              <a:t> </a:t>
            </a:r>
            <a:r>
              <a:rPr lang="en-US" b="1" dirty="0" err="1">
                <a:solidFill>
                  <a:schemeClr val="tx1"/>
                </a:solidFill>
              </a:rPr>
              <a:t>tối</a:t>
            </a:r>
            <a:r>
              <a:rPr lang="en-US" b="1" dirty="0">
                <a:solidFill>
                  <a:schemeClr val="tx1"/>
                </a:solidFill>
              </a:rPr>
              <a:t> </a:t>
            </a:r>
            <a:r>
              <a:rPr lang="en-US" b="1" dirty="0" err="1">
                <a:solidFill>
                  <a:schemeClr val="tx1"/>
                </a:solidFill>
              </a:rPr>
              <a:t>đa</a:t>
            </a:r>
            <a:r>
              <a:rPr lang="en-US" b="1" dirty="0">
                <a:solidFill>
                  <a:schemeClr val="tx1"/>
                </a:solidFill>
              </a:rPr>
              <a:t> </a:t>
            </a:r>
            <a:r>
              <a:rPr lang="en-US" b="1" dirty="0" err="1">
                <a:solidFill>
                  <a:schemeClr val="tx1"/>
                </a:solidFill>
              </a:rPr>
              <a:t>cho</a:t>
            </a:r>
            <a:r>
              <a:rPr lang="en-US" b="1" dirty="0">
                <a:solidFill>
                  <a:schemeClr val="tx1"/>
                </a:solidFill>
              </a:rPr>
              <a:t> </a:t>
            </a:r>
            <a:r>
              <a:rPr lang="en-US" b="1" dirty="0" err="1">
                <a:solidFill>
                  <a:schemeClr val="tx1"/>
                </a:solidFill>
              </a:rPr>
              <a:t>mỗi</a:t>
            </a:r>
            <a:r>
              <a:rPr lang="en-US" b="1" dirty="0">
                <a:solidFill>
                  <a:schemeClr val="tx1"/>
                </a:solidFill>
              </a:rPr>
              <a:t> </a:t>
            </a:r>
            <a:r>
              <a:rPr lang="en-US" b="1" dirty="0" err="1">
                <a:solidFill>
                  <a:schemeClr val="tx1"/>
                </a:solidFill>
              </a:rPr>
              <a:t>câu</a:t>
            </a:r>
            <a:r>
              <a:rPr lang="en-US" b="1" dirty="0">
                <a:solidFill>
                  <a:schemeClr val="tx1"/>
                </a:solidFill>
              </a:rPr>
              <a:t> </a:t>
            </a:r>
            <a:r>
              <a:rPr lang="en-US" b="1" dirty="0" err="1">
                <a:solidFill>
                  <a:schemeClr val="tx1"/>
                </a:solidFill>
              </a:rPr>
              <a:t>trả</a:t>
            </a:r>
            <a:r>
              <a:rPr lang="en-US" b="1" dirty="0">
                <a:solidFill>
                  <a:schemeClr val="tx1"/>
                </a:solidFill>
              </a:rPr>
              <a:t> </a:t>
            </a:r>
            <a:r>
              <a:rPr lang="en-US" b="1" dirty="0" err="1">
                <a:solidFill>
                  <a:schemeClr val="tx1"/>
                </a:solidFill>
              </a:rPr>
              <a:t>lời</a:t>
            </a:r>
            <a:r>
              <a:rPr lang="en-US" b="1" dirty="0">
                <a:solidFill>
                  <a:schemeClr val="tx1"/>
                </a:solidFill>
              </a:rPr>
              <a:t> </a:t>
            </a:r>
            <a:r>
              <a:rPr lang="en-US" b="1" dirty="0" err="1">
                <a:solidFill>
                  <a:schemeClr val="tx1"/>
                </a:solidFill>
              </a:rPr>
              <a:t>câu</a:t>
            </a:r>
            <a:r>
              <a:rPr lang="en-US" b="1" dirty="0">
                <a:solidFill>
                  <a:schemeClr val="tx1"/>
                </a:solidFill>
              </a:rPr>
              <a:t> </a:t>
            </a:r>
            <a:r>
              <a:rPr lang="en-US" b="1" dirty="0" err="1">
                <a:solidFill>
                  <a:schemeClr val="tx1"/>
                </a:solidFill>
              </a:rPr>
              <a:t>hỏi</a:t>
            </a:r>
            <a:r>
              <a:rPr lang="en-US" b="1" dirty="0">
                <a:solidFill>
                  <a:schemeClr val="tx1"/>
                </a:solidFill>
              </a:rPr>
              <a:t> </a:t>
            </a:r>
            <a:r>
              <a:rPr lang="en-US" b="1" dirty="0" err="1">
                <a:solidFill>
                  <a:schemeClr val="tx1"/>
                </a:solidFill>
              </a:rPr>
              <a:t>mở</a:t>
            </a:r>
            <a:r>
              <a:rPr lang="en-US" b="1" dirty="0">
                <a:solidFill>
                  <a:schemeClr val="tx1"/>
                </a:solidFill>
              </a:rPr>
              <a:t> (</a:t>
            </a:r>
            <a:r>
              <a:rPr lang="en-US" b="1" dirty="0" err="1">
                <a:solidFill>
                  <a:schemeClr val="tx1"/>
                </a:solidFill>
              </a:rPr>
              <a:t>chủ</a:t>
            </a:r>
            <a:r>
              <a:rPr lang="en-US" b="1" dirty="0">
                <a:solidFill>
                  <a:schemeClr val="tx1"/>
                </a:solidFill>
              </a:rPr>
              <a:t> </a:t>
            </a:r>
            <a:r>
              <a:rPr lang="en-US" b="1" dirty="0" err="1">
                <a:solidFill>
                  <a:schemeClr val="tx1"/>
                </a:solidFill>
              </a:rPr>
              <a:t>yếu</a:t>
            </a:r>
            <a:r>
              <a:rPr lang="en-US" b="1" dirty="0">
                <a:solidFill>
                  <a:schemeClr val="tx1"/>
                </a:solidFill>
              </a:rPr>
              <a:t> </a:t>
            </a:r>
            <a:r>
              <a:rPr lang="en-US" b="1" dirty="0" err="1">
                <a:solidFill>
                  <a:schemeClr val="tx1"/>
                </a:solidFill>
              </a:rPr>
              <a:t>là</a:t>
            </a:r>
            <a:r>
              <a:rPr lang="en-US" b="1" dirty="0">
                <a:solidFill>
                  <a:schemeClr val="tx1"/>
                </a:solidFill>
              </a:rPr>
              <a:t> </a:t>
            </a:r>
            <a:r>
              <a:rPr lang="en-US" b="1" dirty="0" err="1">
                <a:solidFill>
                  <a:schemeClr val="tx1"/>
                </a:solidFill>
              </a:rPr>
              <a:t>câu</a:t>
            </a:r>
            <a:r>
              <a:rPr lang="en-US" b="1" dirty="0">
                <a:solidFill>
                  <a:schemeClr val="tx1"/>
                </a:solidFill>
              </a:rPr>
              <a:t> </a:t>
            </a:r>
            <a:r>
              <a:rPr lang="en-US" b="1" dirty="0" err="1">
                <a:solidFill>
                  <a:schemeClr val="tx1"/>
                </a:solidFill>
              </a:rPr>
              <a:t>hỏi</a:t>
            </a:r>
            <a:r>
              <a:rPr lang="en-US" b="1" dirty="0">
                <a:solidFill>
                  <a:schemeClr val="tx1"/>
                </a:solidFill>
              </a:rPr>
              <a:t> ở </a:t>
            </a:r>
            <a:r>
              <a:rPr lang="en-US" b="1" dirty="0" err="1">
                <a:solidFill>
                  <a:schemeClr val="tx1"/>
                </a:solidFill>
              </a:rPr>
              <a:t>mức</a:t>
            </a:r>
            <a:r>
              <a:rPr lang="en-US" b="1" dirty="0">
                <a:solidFill>
                  <a:schemeClr val="tx1"/>
                </a:solidFill>
              </a:rPr>
              <a:t> 3) : 1 </a:t>
            </a:r>
            <a:r>
              <a:rPr lang="en-US" b="1" dirty="0" err="1">
                <a:solidFill>
                  <a:schemeClr val="tx1"/>
                </a:solidFill>
              </a:rPr>
              <a:t>điểm</a:t>
            </a:r>
            <a:r>
              <a:rPr lang="en-US" b="1" dirty="0">
                <a:solidFill>
                  <a:schemeClr val="tx1"/>
                </a:solidFill>
              </a:rPr>
              <a:t>. </a:t>
            </a:r>
            <a:endParaRPr lang="x-none" b="1">
              <a:solidFill>
                <a:schemeClr val="tx1"/>
              </a:solidFill>
            </a:endParaRPr>
          </a:p>
          <a:p>
            <a:pPr algn="just"/>
            <a:r>
              <a:rPr lang="en-US" b="1" dirty="0" smtClean="0">
                <a:solidFill>
                  <a:srgbClr val="FF0000"/>
                </a:solidFill>
              </a:rPr>
              <a:t>Ma </a:t>
            </a:r>
            <a:r>
              <a:rPr lang="en-US" b="1" dirty="0" err="1">
                <a:solidFill>
                  <a:srgbClr val="FF0000"/>
                </a:solidFill>
              </a:rPr>
              <a:t>trận</a:t>
            </a:r>
            <a:r>
              <a:rPr lang="en-US" b="1" dirty="0">
                <a:solidFill>
                  <a:srgbClr val="FF0000"/>
                </a:solidFill>
              </a:rPr>
              <a:t> </a:t>
            </a:r>
            <a:r>
              <a:rPr lang="en-US" b="1" dirty="0" err="1">
                <a:solidFill>
                  <a:srgbClr val="FF0000"/>
                </a:solidFill>
              </a:rPr>
              <a:t>kiểm</a:t>
            </a:r>
            <a:r>
              <a:rPr lang="en-US" b="1" dirty="0">
                <a:solidFill>
                  <a:srgbClr val="FF0000"/>
                </a:solidFill>
              </a:rPr>
              <a:t> </a:t>
            </a:r>
            <a:r>
              <a:rPr lang="en-US" b="1" dirty="0" err="1">
                <a:solidFill>
                  <a:srgbClr val="FF0000"/>
                </a:solidFill>
              </a:rPr>
              <a:t>tra</a:t>
            </a:r>
            <a:r>
              <a:rPr lang="en-US" b="1" dirty="0">
                <a:solidFill>
                  <a:srgbClr val="FF0000"/>
                </a:solidFill>
              </a:rPr>
              <a:t> </a:t>
            </a:r>
            <a:r>
              <a:rPr lang="en-US" b="1" dirty="0" err="1">
                <a:solidFill>
                  <a:srgbClr val="FF0000"/>
                </a:solidFill>
              </a:rPr>
              <a:t>đọc</a:t>
            </a:r>
            <a:r>
              <a:rPr lang="en-US" b="1" dirty="0">
                <a:solidFill>
                  <a:srgbClr val="FF0000"/>
                </a:solidFill>
              </a:rPr>
              <a:t> </a:t>
            </a:r>
            <a:r>
              <a:rPr lang="en-US" b="1" dirty="0" err="1">
                <a:solidFill>
                  <a:srgbClr val="FF0000"/>
                </a:solidFill>
              </a:rPr>
              <a:t>hiểu</a:t>
            </a:r>
            <a:r>
              <a:rPr lang="en-US" b="1" dirty="0">
                <a:solidFill>
                  <a:srgbClr val="FF0000"/>
                </a:solidFill>
              </a:rPr>
              <a:t>:</a:t>
            </a:r>
            <a:endParaRPr lang="x-none">
              <a:solidFill>
                <a:srgbClr val="FF0000"/>
              </a:solidFill>
            </a:endParaRPr>
          </a:p>
          <a:p>
            <a:pPr algn="just"/>
            <a:r>
              <a:rPr lang="en-US" i="1" dirty="0" err="1">
                <a:solidFill>
                  <a:schemeClr val="tx1"/>
                </a:solidFill>
              </a:rPr>
              <a:t>Phân</a:t>
            </a:r>
            <a:r>
              <a:rPr lang="en-US" i="1" dirty="0">
                <a:solidFill>
                  <a:schemeClr val="tx1"/>
                </a:solidFill>
              </a:rPr>
              <a:t> </a:t>
            </a:r>
            <a:r>
              <a:rPr lang="en-US" i="1" dirty="0" err="1">
                <a:solidFill>
                  <a:schemeClr val="tx1"/>
                </a:solidFill>
              </a:rPr>
              <a:t>bố</a:t>
            </a:r>
            <a:r>
              <a:rPr lang="en-US" i="1" dirty="0">
                <a:solidFill>
                  <a:schemeClr val="tx1"/>
                </a:solidFill>
              </a:rPr>
              <a:t> </a:t>
            </a:r>
            <a:r>
              <a:rPr lang="en-US" i="1" dirty="0" err="1">
                <a:solidFill>
                  <a:schemeClr val="tx1"/>
                </a:solidFill>
              </a:rPr>
              <a:t>nội</a:t>
            </a:r>
            <a:r>
              <a:rPr lang="en-US" i="1" dirty="0">
                <a:solidFill>
                  <a:schemeClr val="tx1"/>
                </a:solidFill>
              </a:rPr>
              <a:t> dung </a:t>
            </a:r>
            <a:r>
              <a:rPr lang="en-US" i="1" dirty="0" err="1">
                <a:solidFill>
                  <a:schemeClr val="tx1"/>
                </a:solidFill>
              </a:rPr>
              <a:t>kiểm</a:t>
            </a:r>
            <a:r>
              <a:rPr lang="en-US" i="1" dirty="0">
                <a:solidFill>
                  <a:schemeClr val="tx1"/>
                </a:solidFill>
              </a:rPr>
              <a:t> </a:t>
            </a:r>
            <a:r>
              <a:rPr lang="en-US" i="1" dirty="0" err="1">
                <a:solidFill>
                  <a:schemeClr val="tx1"/>
                </a:solidFill>
              </a:rPr>
              <a:t>tra</a:t>
            </a:r>
            <a:r>
              <a:rPr lang="en-US" i="1" dirty="0">
                <a:solidFill>
                  <a:schemeClr val="tx1"/>
                </a:solidFill>
              </a:rPr>
              <a:t> ở </a:t>
            </a:r>
            <a:r>
              <a:rPr lang="en-US" i="1" dirty="0" err="1">
                <a:solidFill>
                  <a:schemeClr val="tx1"/>
                </a:solidFill>
              </a:rPr>
              <a:t>từng</a:t>
            </a:r>
            <a:r>
              <a:rPr lang="en-US" i="1" dirty="0">
                <a:solidFill>
                  <a:schemeClr val="tx1"/>
                </a:solidFill>
              </a:rPr>
              <a:t> </a:t>
            </a:r>
            <a:r>
              <a:rPr lang="en-US" i="1" dirty="0" err="1">
                <a:solidFill>
                  <a:schemeClr val="tx1"/>
                </a:solidFill>
              </a:rPr>
              <a:t>mức</a:t>
            </a:r>
            <a:r>
              <a:rPr lang="en-US" i="1" dirty="0">
                <a:solidFill>
                  <a:schemeClr val="tx1"/>
                </a:solidFill>
              </a:rPr>
              <a:t> :</a:t>
            </a:r>
            <a:endParaRPr lang="en-US" dirty="0">
              <a:solidFill>
                <a:schemeClr val="tx1"/>
              </a:solidFill>
            </a:endParaRPr>
          </a:p>
          <a:p>
            <a:r>
              <a:rPr lang="en-US" dirty="0">
                <a:solidFill>
                  <a:schemeClr val="tx1"/>
                </a:solidFill>
              </a:rPr>
              <a:t>- </a:t>
            </a:r>
            <a:r>
              <a:rPr lang="en-US" dirty="0" err="1">
                <a:solidFill>
                  <a:schemeClr val="tx1"/>
                </a:solidFill>
              </a:rPr>
              <a:t>Mức</a:t>
            </a:r>
            <a:r>
              <a:rPr lang="en-US" dirty="0">
                <a:solidFill>
                  <a:schemeClr val="tx1"/>
                </a:solidFill>
              </a:rPr>
              <a:t> 1: </a:t>
            </a:r>
            <a:r>
              <a:rPr lang="en-US" dirty="0" err="1">
                <a:solidFill>
                  <a:srgbClr val="FF0000"/>
                </a:solidFill>
              </a:rPr>
              <a:t>khoảng</a:t>
            </a:r>
            <a:r>
              <a:rPr lang="en-US" dirty="0">
                <a:solidFill>
                  <a:srgbClr val="FF0000"/>
                </a:solidFill>
              </a:rPr>
              <a:t> 50% </a:t>
            </a:r>
            <a:r>
              <a:rPr lang="en-US" dirty="0" smtClean="0">
                <a:solidFill>
                  <a:srgbClr val="FF0000"/>
                </a:solidFill>
              </a:rPr>
              <a:t>; </a:t>
            </a:r>
            <a:r>
              <a:rPr lang="en-US" dirty="0" smtClean="0">
                <a:solidFill>
                  <a:schemeClr val="tx1"/>
                </a:solidFill>
              </a:rPr>
              <a:t>- </a:t>
            </a:r>
            <a:r>
              <a:rPr lang="en-US" dirty="0" err="1">
                <a:solidFill>
                  <a:schemeClr val="tx1"/>
                </a:solidFill>
              </a:rPr>
              <a:t>Mức</a:t>
            </a:r>
            <a:r>
              <a:rPr lang="en-US" dirty="0">
                <a:solidFill>
                  <a:schemeClr val="tx1"/>
                </a:solidFill>
              </a:rPr>
              <a:t> 2: </a:t>
            </a:r>
            <a:r>
              <a:rPr lang="en-US" dirty="0" err="1">
                <a:solidFill>
                  <a:srgbClr val="FF0000"/>
                </a:solidFill>
              </a:rPr>
              <a:t>khoảng</a:t>
            </a:r>
            <a:r>
              <a:rPr lang="en-US" dirty="0">
                <a:solidFill>
                  <a:srgbClr val="FF0000"/>
                </a:solidFill>
              </a:rPr>
              <a:t> 30% </a:t>
            </a:r>
            <a:r>
              <a:rPr lang="en-US" dirty="0" smtClean="0">
                <a:solidFill>
                  <a:schemeClr val="tx1"/>
                </a:solidFill>
              </a:rPr>
              <a:t>;- </a:t>
            </a:r>
            <a:r>
              <a:rPr lang="en-US" dirty="0" err="1">
                <a:solidFill>
                  <a:schemeClr val="tx1"/>
                </a:solidFill>
              </a:rPr>
              <a:t>Mức</a:t>
            </a:r>
            <a:r>
              <a:rPr lang="en-US" dirty="0">
                <a:solidFill>
                  <a:schemeClr val="tx1"/>
                </a:solidFill>
              </a:rPr>
              <a:t> 3: </a:t>
            </a:r>
            <a:r>
              <a:rPr lang="en-US" dirty="0" err="1">
                <a:solidFill>
                  <a:srgbClr val="FF0000"/>
                </a:solidFill>
              </a:rPr>
              <a:t>khoảng</a:t>
            </a:r>
            <a:r>
              <a:rPr lang="en-US" dirty="0">
                <a:solidFill>
                  <a:srgbClr val="FF0000"/>
                </a:solidFill>
              </a:rPr>
              <a:t> 20%</a:t>
            </a:r>
            <a:endParaRPr lang="x-none">
              <a:solidFill>
                <a:srgbClr val="FF0000"/>
              </a:solidFill>
            </a:endParaRPr>
          </a:p>
          <a:p>
            <a:endParaRPr lang="en-US" b="1" dirty="0" smtClean="0">
              <a:solidFill>
                <a:schemeClr val="tx1"/>
              </a:solidFill>
              <a:latin typeface="Times New Roman" pitchFamily="18" charset="0"/>
              <a:cs typeface="Times New Roman" pitchFamily="18" charset="0"/>
            </a:endParaRPr>
          </a:p>
          <a:p>
            <a:endParaRPr lang="x-none" b="1">
              <a:solidFill>
                <a:schemeClr val="tx1"/>
              </a:solidFill>
              <a:latin typeface="Times New Roman" pitchFamily="18" charset="0"/>
              <a:cs typeface="Times New Roman" pitchFamily="18" charset="0"/>
            </a:endParaRPr>
          </a:p>
          <a:p>
            <a:pPr algn="ctr">
              <a:defRPr/>
            </a:pPr>
            <a:endParaRPr lang="en-US" sz="2000" dirty="0"/>
          </a:p>
        </p:txBody>
      </p:sp>
    </p:spTree>
    <p:extLst>
      <p:ext uri="{BB962C8B-B14F-4D97-AF65-F5344CB8AC3E}">
        <p14:creationId xmlns:p14="http://schemas.microsoft.com/office/powerpoint/2010/main" val="118283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8714"/>
            <a:ext cx="8077200" cy="615553"/>
          </a:xfrm>
        </p:spPr>
        <p:txBody>
          <a:bodyPr/>
          <a:lstStyle/>
          <a:p>
            <a:r>
              <a:rPr lang="en-US"/>
              <a:t>Mục tiêu cần đạt sau tập huấn</a:t>
            </a:r>
          </a:p>
        </p:txBody>
      </p:sp>
      <p:sp>
        <p:nvSpPr>
          <p:cNvPr id="3" name="Text Placeholder 2"/>
          <p:cNvSpPr>
            <a:spLocks noGrp="1"/>
          </p:cNvSpPr>
          <p:nvPr>
            <p:ph type="body" idx="1"/>
          </p:nvPr>
        </p:nvSpPr>
        <p:spPr>
          <a:xfrm>
            <a:off x="228600" y="1521511"/>
            <a:ext cx="8763000" cy="2954655"/>
          </a:xfrm>
        </p:spPr>
        <p:txBody>
          <a:bodyPr/>
          <a:lstStyle/>
          <a:p>
            <a:pPr algn="just"/>
            <a:r>
              <a:rPr lang="en-US" sz="3200" b="1" dirty="0" smtClean="0"/>
              <a:t>	4. </a:t>
            </a:r>
            <a:r>
              <a:rPr lang="en-US" sz="3200" b="1" dirty="0" err="1" smtClean="0"/>
              <a:t>Cách</a:t>
            </a:r>
            <a:r>
              <a:rPr lang="en-US" sz="3200" b="1" dirty="0" smtClean="0"/>
              <a:t> </a:t>
            </a:r>
            <a:r>
              <a:rPr lang="en-US" sz="3200" b="1" dirty="0" err="1" smtClean="0"/>
              <a:t>đánh</a:t>
            </a:r>
            <a:r>
              <a:rPr lang="en-US" sz="3200" b="1" dirty="0" smtClean="0"/>
              <a:t> </a:t>
            </a:r>
            <a:r>
              <a:rPr lang="en-US" sz="3200" b="1" dirty="0" err="1" smtClean="0"/>
              <a:t>giá</a:t>
            </a:r>
            <a:r>
              <a:rPr lang="en-US" sz="3200" b="1" dirty="0" smtClean="0"/>
              <a:t>, </a:t>
            </a:r>
            <a:r>
              <a:rPr lang="en-US" sz="3200" b="1" dirty="0" err="1" smtClean="0"/>
              <a:t>tổ</a:t>
            </a:r>
            <a:r>
              <a:rPr lang="en-US" sz="3200" b="1" dirty="0" smtClean="0"/>
              <a:t> </a:t>
            </a:r>
            <a:r>
              <a:rPr lang="en-US" sz="3200" b="1" dirty="0" err="1" smtClean="0"/>
              <a:t>chức</a:t>
            </a:r>
            <a:r>
              <a:rPr lang="en-US" sz="3200" b="1" dirty="0" smtClean="0"/>
              <a:t> </a:t>
            </a:r>
            <a:r>
              <a:rPr lang="en-US" sz="3200" b="1" dirty="0" err="1" smtClean="0"/>
              <a:t>đánh</a:t>
            </a:r>
            <a:r>
              <a:rPr lang="en-US" sz="3200" b="1" dirty="0" smtClean="0"/>
              <a:t> </a:t>
            </a:r>
            <a:r>
              <a:rPr lang="en-US" sz="3200" b="1" dirty="0" err="1" smtClean="0"/>
              <a:t>giá</a:t>
            </a:r>
            <a:r>
              <a:rPr lang="en-US" sz="3200" b="1" dirty="0" smtClean="0"/>
              <a:t> </a:t>
            </a:r>
            <a:r>
              <a:rPr lang="en-US" sz="3200" b="1" dirty="0" err="1"/>
              <a:t>định</a:t>
            </a:r>
            <a:r>
              <a:rPr lang="en-US" sz="3200" b="1" dirty="0"/>
              <a:t> </a:t>
            </a:r>
            <a:r>
              <a:rPr lang="en-US" sz="3200" b="1" dirty="0" err="1"/>
              <a:t>kỳ</a:t>
            </a:r>
            <a:r>
              <a:rPr lang="en-US" sz="3200" b="1" dirty="0"/>
              <a:t> </a:t>
            </a:r>
            <a:r>
              <a:rPr lang="en-US" sz="3200" b="1" dirty="0" err="1"/>
              <a:t>về</a:t>
            </a:r>
            <a:r>
              <a:rPr lang="en-US" sz="3200" b="1" dirty="0"/>
              <a:t> </a:t>
            </a:r>
            <a:r>
              <a:rPr lang="en-US" sz="3200" b="1" dirty="0" err="1"/>
              <a:t>nội</a:t>
            </a:r>
            <a:r>
              <a:rPr lang="en-US" sz="3200" b="1" dirty="0"/>
              <a:t> dung </a:t>
            </a:r>
            <a:r>
              <a:rPr lang="en-US" sz="3200" b="1" dirty="0" err="1"/>
              <a:t>học</a:t>
            </a:r>
            <a:r>
              <a:rPr lang="en-US" sz="3200" b="1" dirty="0"/>
              <a:t> </a:t>
            </a:r>
            <a:r>
              <a:rPr lang="en-US" sz="3200" b="1" dirty="0" err="1"/>
              <a:t>tập</a:t>
            </a:r>
            <a:r>
              <a:rPr lang="en-US" sz="3200" b="1" dirty="0"/>
              <a:t> </a:t>
            </a:r>
            <a:r>
              <a:rPr lang="en-US" sz="3200" b="1" dirty="0" err="1"/>
              <a:t>các</a:t>
            </a:r>
            <a:r>
              <a:rPr lang="en-US" sz="3200" b="1" dirty="0"/>
              <a:t> </a:t>
            </a:r>
            <a:r>
              <a:rPr lang="en-US" sz="3200" b="1" dirty="0" err="1"/>
              <a:t>môn</a:t>
            </a:r>
            <a:r>
              <a:rPr lang="en-US" sz="3200" b="1" dirty="0"/>
              <a:t> </a:t>
            </a:r>
            <a:r>
              <a:rPr lang="en-US" sz="3200" b="1" dirty="0" err="1"/>
              <a:t>học</a:t>
            </a:r>
            <a:r>
              <a:rPr lang="en-US" sz="3200" b="1" dirty="0"/>
              <a:t>, </a:t>
            </a:r>
            <a:r>
              <a:rPr lang="en-US" sz="3200" b="1" dirty="0" err="1"/>
              <a:t>hoạt</a:t>
            </a:r>
            <a:r>
              <a:rPr lang="en-US" sz="3200" b="1" dirty="0"/>
              <a:t> </a:t>
            </a:r>
            <a:r>
              <a:rPr lang="en-US" sz="3200" b="1" dirty="0" err="1"/>
              <a:t>động</a:t>
            </a:r>
            <a:r>
              <a:rPr lang="en-US" sz="3200" b="1" dirty="0"/>
              <a:t> </a:t>
            </a:r>
            <a:r>
              <a:rPr lang="en-US" sz="3200" b="1" dirty="0" err="1"/>
              <a:t>giáo</a:t>
            </a:r>
            <a:r>
              <a:rPr lang="en-US" sz="3200" b="1" dirty="0"/>
              <a:t> </a:t>
            </a:r>
            <a:r>
              <a:rPr lang="en-US" sz="3200" b="1" dirty="0" err="1"/>
              <a:t>dục</a:t>
            </a:r>
            <a:r>
              <a:rPr lang="en-US" sz="3200" b="1" dirty="0"/>
              <a:t> </a:t>
            </a:r>
            <a:r>
              <a:rPr lang="en-US" sz="3200" b="1" dirty="0" err="1"/>
              <a:t>như</a:t>
            </a:r>
            <a:r>
              <a:rPr lang="en-US" sz="3200" b="1" dirty="0"/>
              <a:t> </a:t>
            </a:r>
            <a:r>
              <a:rPr lang="en-US" sz="3200" b="1" dirty="0" err="1"/>
              <a:t>thế</a:t>
            </a:r>
            <a:r>
              <a:rPr lang="en-US" sz="3200" b="1" dirty="0"/>
              <a:t> </a:t>
            </a:r>
            <a:r>
              <a:rPr lang="en-US" sz="3200" b="1" dirty="0" err="1"/>
              <a:t>nào</a:t>
            </a:r>
            <a:r>
              <a:rPr lang="en-US" sz="3200" b="1" dirty="0" smtClean="0"/>
              <a:t>?</a:t>
            </a:r>
          </a:p>
          <a:p>
            <a:pPr algn="just"/>
            <a:r>
              <a:rPr lang="en-US" sz="3200" b="1" dirty="0" smtClean="0"/>
              <a:t>	5. </a:t>
            </a:r>
            <a:r>
              <a:rPr lang="en-US" sz="3200" b="1" dirty="0" err="1"/>
              <a:t>Đánh</a:t>
            </a:r>
            <a:r>
              <a:rPr lang="en-US" sz="3200" b="1" dirty="0"/>
              <a:t> </a:t>
            </a:r>
            <a:r>
              <a:rPr lang="en-US" sz="3200" b="1" dirty="0" err="1"/>
              <a:t>giá</a:t>
            </a:r>
            <a:r>
              <a:rPr lang="en-US" sz="3200" b="1" dirty="0"/>
              <a:t> </a:t>
            </a:r>
            <a:r>
              <a:rPr lang="en-US" sz="3200" b="1" dirty="0" err="1"/>
              <a:t>học</a:t>
            </a:r>
            <a:r>
              <a:rPr lang="en-US" sz="3200" b="1" dirty="0"/>
              <a:t> </a:t>
            </a:r>
            <a:r>
              <a:rPr lang="en-US" sz="3200" b="1" dirty="0" err="1"/>
              <a:t>sinh</a:t>
            </a:r>
            <a:r>
              <a:rPr lang="en-US" sz="3200" b="1" dirty="0"/>
              <a:t> </a:t>
            </a:r>
            <a:r>
              <a:rPr lang="en-US" sz="3200" b="1" dirty="0" err="1"/>
              <a:t>tiểu</a:t>
            </a:r>
            <a:r>
              <a:rPr lang="en-US" sz="3200" b="1" dirty="0"/>
              <a:t> </a:t>
            </a:r>
            <a:r>
              <a:rPr lang="en-US" sz="3200" b="1" dirty="0" err="1"/>
              <a:t>học</a:t>
            </a:r>
            <a:r>
              <a:rPr lang="en-US" sz="3200" b="1" dirty="0"/>
              <a:t> </a:t>
            </a:r>
            <a:r>
              <a:rPr lang="en-US" sz="3200" b="1" dirty="0" err="1"/>
              <a:t>môn</a:t>
            </a:r>
            <a:r>
              <a:rPr lang="en-US" sz="3200" b="1" dirty="0"/>
              <a:t> </a:t>
            </a:r>
            <a:r>
              <a:rPr lang="en-US" sz="3200" b="1" dirty="0" err="1"/>
              <a:t>Tiếng</a:t>
            </a:r>
            <a:r>
              <a:rPr lang="en-US" sz="3200" b="1" dirty="0"/>
              <a:t> </a:t>
            </a:r>
            <a:r>
              <a:rPr lang="en-US" sz="3200" b="1" dirty="0" err="1"/>
              <a:t>Việt</a:t>
            </a:r>
            <a:r>
              <a:rPr lang="en-US" sz="3200" b="1" dirty="0"/>
              <a:t> </a:t>
            </a:r>
            <a:r>
              <a:rPr lang="en-US" sz="3200" b="1" dirty="0" err="1"/>
              <a:t>lớp</a:t>
            </a:r>
            <a:r>
              <a:rPr lang="en-US" sz="3200" b="1" dirty="0"/>
              <a:t> 1 </a:t>
            </a:r>
            <a:endParaRPr lang="en-US" sz="3200" b="1" dirty="0" smtClean="0"/>
          </a:p>
          <a:p>
            <a:pPr algn="just"/>
            <a:r>
              <a:rPr lang="en-US" sz="3200" b="1" dirty="0" smtClean="0"/>
              <a:t>	6. </a:t>
            </a:r>
            <a:r>
              <a:rPr lang="en-US" sz="3200" b="1" dirty="0" err="1"/>
              <a:t>Đánh</a:t>
            </a:r>
            <a:r>
              <a:rPr lang="en-US" sz="3200" b="1" dirty="0"/>
              <a:t> </a:t>
            </a:r>
            <a:r>
              <a:rPr lang="en-US" sz="3200" b="1" dirty="0" err="1"/>
              <a:t>giá</a:t>
            </a:r>
            <a:r>
              <a:rPr lang="en-US" sz="3200" b="1" dirty="0"/>
              <a:t> </a:t>
            </a:r>
            <a:r>
              <a:rPr lang="en-US" sz="3200" b="1" dirty="0" err="1"/>
              <a:t>học</a:t>
            </a:r>
            <a:r>
              <a:rPr lang="en-US" sz="3200" b="1" dirty="0"/>
              <a:t> </a:t>
            </a:r>
            <a:r>
              <a:rPr lang="en-US" sz="3200" b="1" dirty="0" err="1"/>
              <a:t>sinh</a:t>
            </a:r>
            <a:r>
              <a:rPr lang="en-US" sz="3200" b="1" dirty="0"/>
              <a:t> </a:t>
            </a:r>
            <a:r>
              <a:rPr lang="en-US" sz="3200" b="1" dirty="0" err="1"/>
              <a:t>tiểu</a:t>
            </a:r>
            <a:r>
              <a:rPr lang="en-US" sz="3200" b="1" dirty="0"/>
              <a:t> </a:t>
            </a:r>
            <a:r>
              <a:rPr lang="en-US" sz="3200" b="1" dirty="0" err="1"/>
              <a:t>học</a:t>
            </a:r>
            <a:r>
              <a:rPr lang="en-US" sz="3200" b="1" dirty="0"/>
              <a:t> </a:t>
            </a:r>
            <a:r>
              <a:rPr lang="en-US" sz="3200" b="1" dirty="0" err="1"/>
              <a:t>môn</a:t>
            </a:r>
            <a:r>
              <a:rPr lang="en-US" sz="3200" b="1" dirty="0"/>
              <a:t> </a:t>
            </a:r>
            <a:r>
              <a:rPr lang="en-US" sz="3200" b="1" dirty="0" err="1"/>
              <a:t>Toán</a:t>
            </a:r>
            <a:r>
              <a:rPr lang="en-US" sz="3200" b="1" dirty="0"/>
              <a:t> </a:t>
            </a:r>
            <a:r>
              <a:rPr lang="en-US" sz="3200" b="1" dirty="0" err="1"/>
              <a:t>lớp</a:t>
            </a:r>
            <a:r>
              <a:rPr lang="en-US" sz="3200" b="1" dirty="0"/>
              <a:t> 1 </a:t>
            </a:r>
          </a:p>
        </p:txBody>
      </p:sp>
    </p:spTree>
    <p:extLst>
      <p:ext uri="{BB962C8B-B14F-4D97-AF65-F5344CB8AC3E}">
        <p14:creationId xmlns:p14="http://schemas.microsoft.com/office/powerpoint/2010/main" val="199768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8" name="AutoShape 4"/>
          <p:cNvSpPr>
            <a:spLocks noChangeArrowheads="1"/>
          </p:cNvSpPr>
          <p:nvPr/>
        </p:nvSpPr>
        <p:spPr bwMode="auto">
          <a:xfrm>
            <a:off x="304800" y="1828800"/>
            <a:ext cx="2667000" cy="1600200"/>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vi-VN" sz="2800" b="1" dirty="0" smtClean="0">
                <a:solidFill>
                  <a:srgbClr val="FFFF00"/>
                </a:solidFill>
              </a:rPr>
              <a:t>1</a:t>
            </a:r>
            <a:r>
              <a:rPr lang="en-US" sz="2800" b="1" dirty="0">
                <a:solidFill>
                  <a:srgbClr val="FFFF00"/>
                </a:solidFill>
              </a:rPr>
              <a:t>) </a:t>
            </a:r>
            <a:r>
              <a:rPr lang="en-US" sz="2800" b="1" dirty="0" err="1">
                <a:solidFill>
                  <a:srgbClr val="FFFF00"/>
                </a:solidFill>
              </a:rPr>
              <a:t>Viết</a:t>
            </a:r>
            <a:r>
              <a:rPr lang="en-US" sz="2800" b="1" dirty="0">
                <a:solidFill>
                  <a:srgbClr val="FFFF00"/>
                </a:solidFill>
              </a:rPr>
              <a:t> </a:t>
            </a:r>
            <a:r>
              <a:rPr lang="en-US" sz="2800" b="1" dirty="0" err="1">
                <a:solidFill>
                  <a:srgbClr val="FFFF00"/>
                </a:solidFill>
              </a:rPr>
              <a:t>đúng</a:t>
            </a:r>
            <a:r>
              <a:rPr lang="en-US" sz="2800" b="1" dirty="0">
                <a:solidFill>
                  <a:srgbClr val="FFFF00"/>
                </a:solidFill>
              </a:rPr>
              <a:t> </a:t>
            </a:r>
            <a:r>
              <a:rPr lang="en-US" sz="2800" b="1" dirty="0" err="1">
                <a:solidFill>
                  <a:srgbClr val="FFFF00"/>
                </a:solidFill>
              </a:rPr>
              <a:t>từ</a:t>
            </a:r>
            <a:r>
              <a:rPr lang="en-US" sz="2800" b="1" dirty="0">
                <a:solidFill>
                  <a:srgbClr val="FFFF00"/>
                </a:solidFill>
              </a:rPr>
              <a:t> </a:t>
            </a:r>
            <a:r>
              <a:rPr lang="en-US" sz="2800" b="1" dirty="0" err="1">
                <a:solidFill>
                  <a:srgbClr val="FFFF00"/>
                </a:solidFill>
              </a:rPr>
              <a:t>ngữ</a:t>
            </a:r>
            <a:r>
              <a:rPr lang="en-US" sz="2800" b="1" dirty="0">
                <a:solidFill>
                  <a:srgbClr val="FFFF00"/>
                </a:solidFill>
              </a:rPr>
              <a:t> </a:t>
            </a:r>
            <a:r>
              <a:rPr lang="en-US" sz="2800" b="1" dirty="0" err="1">
                <a:solidFill>
                  <a:srgbClr val="FFFF00"/>
                </a:solidFill>
              </a:rPr>
              <a:t>theo</a:t>
            </a:r>
            <a:r>
              <a:rPr lang="en-US" sz="2800" b="1" dirty="0">
                <a:solidFill>
                  <a:srgbClr val="FFFF00"/>
                </a:solidFill>
              </a:rPr>
              <a:t> </a:t>
            </a:r>
            <a:r>
              <a:rPr lang="en-US" sz="2800" b="1" dirty="0" err="1">
                <a:solidFill>
                  <a:srgbClr val="FFFF00"/>
                </a:solidFill>
              </a:rPr>
              <a:t>quy</a:t>
            </a:r>
            <a:r>
              <a:rPr lang="en-US" sz="2800" b="1" dirty="0">
                <a:solidFill>
                  <a:srgbClr val="FFFF00"/>
                </a:solidFill>
              </a:rPr>
              <a:t> </a:t>
            </a:r>
            <a:r>
              <a:rPr lang="en-US" sz="2800" b="1" dirty="0" err="1">
                <a:solidFill>
                  <a:srgbClr val="FFFF00"/>
                </a:solidFill>
              </a:rPr>
              <a:t>tắc</a:t>
            </a:r>
            <a:r>
              <a:rPr lang="en-US" sz="2800" b="1" dirty="0">
                <a:solidFill>
                  <a:srgbClr val="FFFF00"/>
                </a:solidFill>
              </a:rPr>
              <a:t> </a:t>
            </a:r>
            <a:r>
              <a:rPr lang="en-US" sz="2800" b="1" dirty="0" err="1">
                <a:solidFill>
                  <a:srgbClr val="FFFF00"/>
                </a:solidFill>
              </a:rPr>
              <a:t>chính</a:t>
            </a:r>
            <a:r>
              <a:rPr lang="en-US" sz="2800" b="1" dirty="0">
                <a:solidFill>
                  <a:srgbClr val="FFFF00"/>
                </a:solidFill>
              </a:rPr>
              <a:t> </a:t>
            </a:r>
            <a:r>
              <a:rPr lang="en-US" sz="2800" b="1" dirty="0" err="1">
                <a:solidFill>
                  <a:srgbClr val="FFFF00"/>
                </a:solidFill>
              </a:rPr>
              <a:t>tả</a:t>
            </a:r>
            <a:endParaRPr lang="x-none" sz="2800" b="1" dirty="0">
              <a:solidFill>
                <a:srgbClr val="FFFF00"/>
              </a:solidFill>
            </a:endParaRPr>
          </a:p>
        </p:txBody>
      </p:sp>
      <p:sp>
        <p:nvSpPr>
          <p:cNvPr id="33" name="AutoShape 4"/>
          <p:cNvSpPr>
            <a:spLocks noChangeArrowheads="1"/>
          </p:cNvSpPr>
          <p:nvPr/>
        </p:nvSpPr>
        <p:spPr bwMode="auto">
          <a:xfrm>
            <a:off x="3411187" y="1828801"/>
            <a:ext cx="2532413" cy="1600199"/>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vi-VN" sz="2800" b="1" dirty="0">
                <a:solidFill>
                  <a:schemeClr val="bg1"/>
                </a:solidFill>
              </a:rPr>
              <a:t>2</a:t>
            </a:r>
            <a:r>
              <a:rPr lang="en-US" sz="2800" b="1" dirty="0">
                <a:solidFill>
                  <a:schemeClr val="bg1"/>
                </a:solidFill>
              </a:rPr>
              <a:t>) </a:t>
            </a:r>
            <a:r>
              <a:rPr lang="en-US" sz="2800" b="1" dirty="0" err="1">
                <a:solidFill>
                  <a:schemeClr val="bg1"/>
                </a:solidFill>
              </a:rPr>
              <a:t>Viết</a:t>
            </a:r>
            <a:r>
              <a:rPr lang="en-US" sz="2800" b="1" dirty="0">
                <a:solidFill>
                  <a:schemeClr val="bg1"/>
                </a:solidFill>
              </a:rPr>
              <a:t> </a:t>
            </a:r>
            <a:r>
              <a:rPr lang="en-US" sz="2800" b="1" dirty="0" err="1">
                <a:solidFill>
                  <a:schemeClr val="bg1"/>
                </a:solidFill>
              </a:rPr>
              <a:t>đúng</a:t>
            </a:r>
            <a:r>
              <a:rPr lang="en-US" sz="2800" b="1" dirty="0">
                <a:solidFill>
                  <a:schemeClr val="bg1"/>
                </a:solidFill>
              </a:rPr>
              <a:t> </a:t>
            </a:r>
            <a:r>
              <a:rPr lang="en-US" sz="2800" b="1" dirty="0" err="1">
                <a:solidFill>
                  <a:schemeClr val="bg1"/>
                </a:solidFill>
              </a:rPr>
              <a:t>chính</a:t>
            </a:r>
            <a:r>
              <a:rPr lang="en-US" sz="2800" b="1" dirty="0">
                <a:solidFill>
                  <a:schemeClr val="bg1"/>
                </a:solidFill>
              </a:rPr>
              <a:t> </a:t>
            </a:r>
            <a:r>
              <a:rPr lang="en-US" sz="2800" b="1" dirty="0" err="1">
                <a:solidFill>
                  <a:schemeClr val="bg1"/>
                </a:solidFill>
              </a:rPr>
              <a:t>tả</a:t>
            </a:r>
            <a:r>
              <a:rPr lang="en-US" sz="2800" b="1" dirty="0">
                <a:solidFill>
                  <a:schemeClr val="bg1"/>
                </a:solidFill>
              </a:rPr>
              <a:t> </a:t>
            </a:r>
            <a:r>
              <a:rPr lang="en-US" sz="2800" b="1" dirty="0" err="1">
                <a:solidFill>
                  <a:schemeClr val="bg1"/>
                </a:solidFill>
              </a:rPr>
              <a:t>đoạn</a:t>
            </a:r>
            <a:r>
              <a:rPr lang="en-US" sz="2800" b="1" dirty="0">
                <a:solidFill>
                  <a:schemeClr val="bg1"/>
                </a:solidFill>
              </a:rPr>
              <a:t> </a:t>
            </a:r>
            <a:r>
              <a:rPr lang="en-US" sz="2800" b="1" dirty="0" err="1">
                <a:solidFill>
                  <a:schemeClr val="bg1"/>
                </a:solidFill>
              </a:rPr>
              <a:t>thơ</a:t>
            </a:r>
            <a:r>
              <a:rPr lang="en-US" sz="2800" b="1" dirty="0">
                <a:solidFill>
                  <a:schemeClr val="bg1"/>
                </a:solidFill>
              </a:rPr>
              <a:t>, </a:t>
            </a:r>
            <a:r>
              <a:rPr lang="en-US" sz="2800" b="1" dirty="0" err="1">
                <a:solidFill>
                  <a:schemeClr val="bg1"/>
                </a:solidFill>
              </a:rPr>
              <a:t>đoạn</a:t>
            </a:r>
            <a:r>
              <a:rPr lang="en-US" sz="2800" b="1" dirty="0">
                <a:solidFill>
                  <a:schemeClr val="bg1"/>
                </a:solidFill>
              </a:rPr>
              <a:t> </a:t>
            </a:r>
            <a:r>
              <a:rPr lang="en-US" sz="2800" b="1" dirty="0" err="1">
                <a:solidFill>
                  <a:schemeClr val="bg1"/>
                </a:solidFill>
              </a:rPr>
              <a:t>văn</a:t>
            </a:r>
            <a:endParaRPr lang="x-none" sz="2800" b="1" dirty="0">
              <a:solidFill>
                <a:schemeClr val="bg1"/>
              </a:solidFill>
            </a:endParaRPr>
          </a:p>
        </p:txBody>
      </p:sp>
      <p:sp>
        <p:nvSpPr>
          <p:cNvPr id="34" name="AutoShape 4"/>
          <p:cNvSpPr>
            <a:spLocks noChangeArrowheads="1"/>
          </p:cNvSpPr>
          <p:nvPr/>
        </p:nvSpPr>
        <p:spPr bwMode="auto">
          <a:xfrm>
            <a:off x="6498094" y="1828801"/>
            <a:ext cx="2188706" cy="1600199"/>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just"/>
            <a:r>
              <a:rPr lang="en-US" sz="3200" b="1" dirty="0">
                <a:solidFill>
                  <a:srgbClr val="FFFF00"/>
                </a:solidFill>
              </a:rPr>
              <a:t>3) </a:t>
            </a:r>
            <a:r>
              <a:rPr lang="en-US" sz="3200" b="1" dirty="0" err="1">
                <a:solidFill>
                  <a:srgbClr val="FFFF00"/>
                </a:solidFill>
              </a:rPr>
              <a:t>Viết</a:t>
            </a:r>
            <a:r>
              <a:rPr lang="en-US" sz="3200" b="1" dirty="0">
                <a:solidFill>
                  <a:srgbClr val="FFFF00"/>
                </a:solidFill>
              </a:rPr>
              <a:t> </a:t>
            </a:r>
            <a:r>
              <a:rPr lang="en-US" sz="3200" b="1" dirty="0" err="1">
                <a:solidFill>
                  <a:srgbClr val="FFFF00"/>
                </a:solidFill>
              </a:rPr>
              <a:t>câu</a:t>
            </a:r>
            <a:r>
              <a:rPr lang="en-US" sz="3200" b="1" dirty="0">
                <a:solidFill>
                  <a:srgbClr val="FFFF00"/>
                </a:solidFill>
              </a:rPr>
              <a:t> </a:t>
            </a:r>
            <a:r>
              <a:rPr lang="en-US" sz="3200" b="1" dirty="0" err="1">
                <a:solidFill>
                  <a:srgbClr val="FFFF00"/>
                </a:solidFill>
              </a:rPr>
              <a:t>ngắn</a:t>
            </a:r>
            <a:r>
              <a:rPr lang="en-US" sz="3200" b="1" dirty="0">
                <a:solidFill>
                  <a:srgbClr val="FFFF00"/>
                </a:solidFill>
              </a:rPr>
              <a:t> </a:t>
            </a:r>
            <a:r>
              <a:rPr lang="en-US" sz="3200" b="1" dirty="0" err="1">
                <a:solidFill>
                  <a:srgbClr val="FFFF00"/>
                </a:solidFill>
              </a:rPr>
              <a:t>theo</a:t>
            </a:r>
            <a:r>
              <a:rPr lang="en-US" sz="3200" b="1" dirty="0">
                <a:solidFill>
                  <a:srgbClr val="FFFF00"/>
                </a:solidFill>
              </a:rPr>
              <a:t> </a:t>
            </a:r>
            <a:r>
              <a:rPr lang="en-US" sz="3200" b="1" dirty="0" err="1">
                <a:solidFill>
                  <a:srgbClr val="FFFF00"/>
                </a:solidFill>
              </a:rPr>
              <a:t>gợi</a:t>
            </a:r>
            <a:r>
              <a:rPr lang="en-US" sz="3200" b="1" dirty="0">
                <a:solidFill>
                  <a:srgbClr val="FFFF00"/>
                </a:solidFill>
              </a:rPr>
              <a:t> </a:t>
            </a:r>
            <a:r>
              <a:rPr lang="en-US" sz="3200" b="1" dirty="0" err="1">
                <a:solidFill>
                  <a:srgbClr val="FFFF00"/>
                </a:solidFill>
              </a:rPr>
              <a:t>ý</a:t>
            </a:r>
            <a:endParaRPr lang="x-none" sz="3200" b="1" dirty="0">
              <a:solidFill>
                <a:srgbClr val="FFFF00"/>
              </a:solidFill>
            </a:endParaRPr>
          </a:p>
        </p:txBody>
      </p:sp>
      <p:sp>
        <p:nvSpPr>
          <p:cNvPr id="27" name="TextBox 26">
            <a:extLst>
              <a:ext uri="{FF2B5EF4-FFF2-40B4-BE49-F238E27FC236}">
                <a16:creationId xmlns:a16="http://schemas.microsoft.com/office/drawing/2014/main" xmlns="" id="{385FED65-54B8-E24E-8AFA-1F5E3D6D56B4}"/>
              </a:ext>
            </a:extLst>
          </p:cNvPr>
          <p:cNvSpPr txBox="1"/>
          <p:nvPr/>
        </p:nvSpPr>
        <p:spPr>
          <a:xfrm>
            <a:off x="304800" y="503412"/>
            <a:ext cx="8534400" cy="1200329"/>
          </a:xfrm>
          <a:prstGeom prst="rect">
            <a:avLst/>
          </a:prstGeom>
          <a:noFill/>
        </p:spPr>
        <p:txBody>
          <a:bodyPr wrap="square" rtlCol="0">
            <a:spAutoFit/>
          </a:bodyPr>
          <a:lstStyle/>
          <a:p>
            <a:pPr algn="ctr"/>
            <a:r>
              <a:rPr lang="vi-VN" sz="3600" b="1" dirty="0">
                <a:solidFill>
                  <a:srgbClr val="FFFF00"/>
                </a:solidFill>
                <a:latin typeface="Cambria" charset="0"/>
                <a:ea typeface="Cambria" charset="0"/>
                <a:cs typeface="Cambria" charset="0"/>
              </a:rPr>
              <a:t>I. KIỂM TRA VIẾT – HỌC KÌ II</a:t>
            </a:r>
          </a:p>
          <a:p>
            <a:pPr algn="ctr"/>
            <a:r>
              <a:rPr lang="en-US" sz="3600" b="1" dirty="0">
                <a:solidFill>
                  <a:srgbClr val="FFFF00"/>
                </a:solidFill>
                <a:latin typeface="Cambria" charset="0"/>
                <a:ea typeface="Cambria" charset="0"/>
                <a:cs typeface="Cambria" charset="0"/>
              </a:rPr>
              <a:t>(</a:t>
            </a:r>
            <a:r>
              <a:rPr lang="en-US" sz="3600" b="1" dirty="0" err="1">
                <a:solidFill>
                  <a:srgbClr val="FFFF00"/>
                </a:solidFill>
                <a:latin typeface="Cambria" charset="0"/>
                <a:ea typeface="Cambria" charset="0"/>
                <a:cs typeface="Cambria" charset="0"/>
              </a:rPr>
              <a:t>Gợi</a:t>
            </a:r>
            <a:r>
              <a:rPr lang="en-US" sz="3600" b="1" dirty="0">
                <a:solidFill>
                  <a:srgbClr val="FFFF00"/>
                </a:solidFill>
                <a:latin typeface="Cambria" charset="0"/>
                <a:ea typeface="Cambria" charset="0"/>
                <a:cs typeface="Cambria" charset="0"/>
              </a:rPr>
              <a:t> </a:t>
            </a:r>
            <a:r>
              <a:rPr lang="en-US" sz="3600" b="1" dirty="0" err="1">
                <a:solidFill>
                  <a:srgbClr val="FFFF00"/>
                </a:solidFill>
                <a:latin typeface="Cambria" charset="0"/>
                <a:ea typeface="Cambria" charset="0"/>
                <a:cs typeface="Cambria" charset="0"/>
              </a:rPr>
              <a:t>ý</a:t>
            </a:r>
            <a:r>
              <a:rPr lang="en-US" sz="3600" b="1" dirty="0">
                <a:solidFill>
                  <a:srgbClr val="FFFF00"/>
                </a:solidFill>
                <a:latin typeface="Cambria" charset="0"/>
                <a:ea typeface="Cambria" charset="0"/>
                <a:cs typeface="Cambria" charset="0"/>
              </a:rPr>
              <a:t>)</a:t>
            </a:r>
          </a:p>
        </p:txBody>
      </p:sp>
      <p:sp>
        <p:nvSpPr>
          <p:cNvPr id="6" name="Horizontal Scroll 5"/>
          <p:cNvSpPr/>
          <p:nvPr/>
        </p:nvSpPr>
        <p:spPr>
          <a:xfrm>
            <a:off x="304800" y="3276600"/>
            <a:ext cx="8229600" cy="3733800"/>
          </a:xfrm>
          <a:prstGeom prst="horizontalScroll">
            <a:avLst/>
          </a:prstGeom>
          <a:solidFill>
            <a:srgbClr val="FFFFB7"/>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t-BR" b="1" dirty="0" smtClean="0">
              <a:solidFill>
                <a:srgbClr val="0000CC"/>
              </a:solidFill>
              <a:latin typeface="Times New Roman" pitchFamily="18" charset="0"/>
              <a:cs typeface="Times New Roman" pitchFamily="18" charset="0"/>
            </a:endParaRPr>
          </a:p>
          <a:p>
            <a:pPr algn="just"/>
            <a:endParaRPr lang="pt-BR" b="1" dirty="0">
              <a:solidFill>
                <a:srgbClr val="0000CC"/>
              </a:solidFill>
              <a:latin typeface="Times New Roman" pitchFamily="18" charset="0"/>
              <a:cs typeface="Times New Roman" pitchFamily="18" charset="0"/>
            </a:endParaRPr>
          </a:p>
          <a:p>
            <a:pPr algn="just"/>
            <a:endParaRPr lang="pt-BR" b="1" dirty="0" smtClean="0">
              <a:solidFill>
                <a:srgbClr val="0000CC"/>
              </a:solidFill>
              <a:latin typeface="Times New Roman" pitchFamily="18" charset="0"/>
              <a:cs typeface="Times New Roman" pitchFamily="18" charset="0"/>
            </a:endParaRPr>
          </a:p>
          <a:p>
            <a:pPr algn="just"/>
            <a:endParaRPr lang="pt-BR" b="1" dirty="0">
              <a:solidFill>
                <a:srgbClr val="0000CC"/>
              </a:solidFill>
              <a:latin typeface="Times New Roman" pitchFamily="18" charset="0"/>
              <a:cs typeface="Times New Roman" pitchFamily="18" charset="0"/>
            </a:endParaRPr>
          </a:p>
          <a:p>
            <a:pPr algn="just"/>
            <a:endParaRPr lang="pt-BR" b="1" dirty="0" smtClean="0">
              <a:solidFill>
                <a:srgbClr val="0000CC"/>
              </a:solidFill>
              <a:latin typeface="Times New Roman" pitchFamily="18" charset="0"/>
              <a:cs typeface="Times New Roman" pitchFamily="18" charset="0"/>
            </a:endParaRPr>
          </a:p>
          <a:p>
            <a:pPr algn="just"/>
            <a:endParaRPr lang="pt-BR" b="1" dirty="0">
              <a:solidFill>
                <a:srgbClr val="0000CC"/>
              </a:solidFill>
              <a:latin typeface="Times New Roman" pitchFamily="18" charset="0"/>
              <a:cs typeface="Times New Roman" pitchFamily="18" charset="0"/>
            </a:endParaRPr>
          </a:p>
          <a:p>
            <a:pPr algn="just"/>
            <a:endParaRPr lang="pt-BR" b="1" dirty="0" smtClean="0">
              <a:solidFill>
                <a:srgbClr val="0000CC"/>
              </a:solidFill>
              <a:latin typeface="Times New Roman" pitchFamily="18" charset="0"/>
              <a:cs typeface="Times New Roman" pitchFamily="18" charset="0"/>
            </a:endParaRPr>
          </a:p>
          <a:p>
            <a:endParaRPr lang="pt-BR" b="1" dirty="0" smtClean="0">
              <a:solidFill>
                <a:srgbClr val="0000CC"/>
              </a:solidFill>
              <a:latin typeface="Times New Roman" pitchFamily="18" charset="0"/>
              <a:cs typeface="Times New Roman" pitchFamily="18" charset="0"/>
            </a:endParaRPr>
          </a:p>
          <a:p>
            <a:endParaRPr lang="pt-BR" b="1" dirty="0">
              <a:solidFill>
                <a:srgbClr val="0000CC"/>
              </a:solidFill>
              <a:latin typeface="Times New Roman" pitchFamily="18" charset="0"/>
              <a:cs typeface="Times New Roman" pitchFamily="18" charset="0"/>
            </a:endParaRPr>
          </a:p>
          <a:p>
            <a:endParaRPr lang="pt-BR" b="1" dirty="0" smtClean="0">
              <a:solidFill>
                <a:srgbClr val="0000CC"/>
              </a:solidFill>
              <a:latin typeface="Times New Roman" pitchFamily="18" charset="0"/>
              <a:cs typeface="Times New Roman" pitchFamily="18" charset="0"/>
            </a:endParaRPr>
          </a:p>
          <a:p>
            <a:endParaRPr lang="pt-BR" sz="2400" b="1" dirty="0" smtClean="0">
              <a:solidFill>
                <a:srgbClr val="0000CC"/>
              </a:solidFill>
              <a:latin typeface="Times New Roman" pitchFamily="18" charset="0"/>
              <a:cs typeface="Times New Roman" pitchFamily="18" charset="0"/>
            </a:endParaRPr>
          </a:p>
          <a:p>
            <a:endParaRPr lang="pt-BR" sz="2400" b="1" dirty="0" smtClean="0">
              <a:solidFill>
                <a:srgbClr val="0000CC"/>
              </a:solidFill>
              <a:latin typeface="Times New Roman" pitchFamily="18" charset="0"/>
              <a:cs typeface="Times New Roman" pitchFamily="18" charset="0"/>
            </a:endParaRPr>
          </a:p>
          <a:p>
            <a:endParaRPr lang="pt-BR" sz="2400" b="1" dirty="0">
              <a:solidFill>
                <a:srgbClr val="0000CC"/>
              </a:solidFill>
              <a:latin typeface="Times New Roman" pitchFamily="18" charset="0"/>
              <a:cs typeface="Times New Roman" pitchFamily="18" charset="0"/>
            </a:endParaRPr>
          </a:p>
          <a:p>
            <a:r>
              <a:rPr lang="pt-BR" sz="2400" b="1" dirty="0" smtClean="0">
                <a:solidFill>
                  <a:srgbClr val="0000CC"/>
                </a:solidFill>
                <a:latin typeface="Times New Roman" pitchFamily="18" charset="0"/>
                <a:cs typeface="Times New Roman" pitchFamily="18" charset="0"/>
              </a:rPr>
              <a:t>Lưu </a:t>
            </a:r>
            <a:r>
              <a:rPr lang="pt-BR" sz="2400" b="1" dirty="0">
                <a:solidFill>
                  <a:srgbClr val="0000CC"/>
                </a:solidFill>
                <a:latin typeface="Times New Roman" pitchFamily="18" charset="0"/>
                <a:cs typeface="Times New Roman" pitchFamily="18" charset="0"/>
              </a:rPr>
              <a:t>ý</a:t>
            </a:r>
            <a:r>
              <a:rPr lang="pt-BR" sz="2400" b="1" dirty="0" smtClean="0">
                <a:solidFill>
                  <a:srgbClr val="0000CC"/>
                </a:solidFill>
                <a:latin typeface="Times New Roman" pitchFamily="18" charset="0"/>
                <a:cs typeface="Times New Roman" pitchFamily="18" charset="0"/>
              </a:rPr>
              <a:t>: </a:t>
            </a:r>
            <a:r>
              <a:rPr lang="pt-BR" b="1" dirty="0" smtClean="0">
                <a:solidFill>
                  <a:schemeClr val="tx1"/>
                </a:solidFill>
                <a:latin typeface="Times New Roman" pitchFamily="18" charset="0"/>
                <a:cs typeface="Times New Roman" pitchFamily="18" charset="0"/>
              </a:rPr>
              <a:t>-</a:t>
            </a:r>
            <a:r>
              <a:rPr lang="pt-BR" b="1" dirty="0" smtClean="0">
                <a:solidFill>
                  <a:srgbClr val="0000CC"/>
                </a:solidFill>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GV </a:t>
            </a:r>
            <a:r>
              <a:rPr lang="en-US" sz="2000" b="1" dirty="0" err="1">
                <a:solidFill>
                  <a:srgbClr val="FF0000"/>
                </a:solidFill>
                <a:latin typeface="Times New Roman" pitchFamily="18" charset="0"/>
                <a:cs typeface="Times New Roman" pitchFamily="18" charset="0"/>
              </a:rPr>
              <a:t>đọc</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cho</a:t>
            </a:r>
            <a:r>
              <a:rPr lang="en-US" sz="2000" b="1" dirty="0">
                <a:solidFill>
                  <a:srgbClr val="FF0000"/>
                </a:solidFill>
                <a:latin typeface="Times New Roman" pitchFamily="18" charset="0"/>
                <a:cs typeface="Times New Roman" pitchFamily="18" charset="0"/>
              </a:rPr>
              <a:t> HS </a:t>
            </a:r>
            <a:r>
              <a:rPr lang="en-US" sz="2000" b="1" dirty="0" err="1">
                <a:solidFill>
                  <a:srgbClr val="FF0000"/>
                </a:solidFill>
                <a:latin typeface="Times New Roman" pitchFamily="18" charset="0"/>
                <a:cs typeface="Times New Roman" pitchFamily="18" charset="0"/>
              </a:rPr>
              <a:t>cả</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lớp</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viết</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Chính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tả</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nghe</a:t>
            </a:r>
            <a:r>
              <a:rPr lang="en-US" sz="2000" b="1" dirty="0">
                <a:solidFill>
                  <a:srgbClr val="FF0000"/>
                </a:solidFill>
                <a:latin typeface="Times New Roman" pitchFamily="18" charset="0"/>
                <a:cs typeface="Times New Roman" pitchFamily="18" charset="0"/>
              </a:rPr>
              <a:t> – </a:t>
            </a:r>
            <a:r>
              <a:rPr lang="en-US" sz="2000" b="1" dirty="0" err="1">
                <a:solidFill>
                  <a:srgbClr val="FF0000"/>
                </a:solidFill>
                <a:latin typeface="Times New Roman" pitchFamily="18" charset="0"/>
                <a:cs typeface="Times New Roman" pitchFamily="18" charset="0"/>
              </a:rPr>
              <a:t>viết</a:t>
            </a:r>
            <a:r>
              <a:rPr lang="en-US" sz="2000" b="1" dirty="0">
                <a:solidFill>
                  <a:srgbClr val="FF0000"/>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một</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đoạn</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văn</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hoặc</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thơ</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có</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độ</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dài</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khoảng</a:t>
            </a:r>
            <a:r>
              <a:rPr lang="en-US" sz="2000" b="1" dirty="0">
                <a:solidFill>
                  <a:schemeClr val="tx1"/>
                </a:solidFill>
                <a:latin typeface="Times New Roman" pitchFamily="18" charset="0"/>
                <a:cs typeface="Times New Roman" pitchFamily="18" charset="0"/>
              </a:rPr>
              <a:t> 30 – 35 </a:t>
            </a:r>
            <a:r>
              <a:rPr lang="en-US" sz="2000" b="1" dirty="0" err="1">
                <a:solidFill>
                  <a:schemeClr val="tx1"/>
                </a:solidFill>
                <a:latin typeface="Times New Roman" pitchFamily="18" charset="0"/>
                <a:cs typeface="Times New Roman" pitchFamily="18" charset="0"/>
              </a:rPr>
              <a:t>chữ</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Thời</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gian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khoảng</a:t>
            </a:r>
            <a:r>
              <a:rPr lang="en-US" sz="2000" b="1" dirty="0" smtClean="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Khoảng</a:t>
            </a:r>
            <a:r>
              <a:rPr lang="en-US" sz="2000" b="1" dirty="0">
                <a:solidFill>
                  <a:schemeClr val="tx1"/>
                </a:solidFill>
                <a:latin typeface="Times New Roman" pitchFamily="18" charset="0"/>
                <a:cs typeface="Times New Roman" pitchFamily="18" charset="0"/>
              </a:rPr>
              <a:t> 15 </a:t>
            </a:r>
            <a:r>
              <a:rPr lang="en-US" sz="2000" b="1" dirty="0" err="1" smtClean="0">
                <a:solidFill>
                  <a:schemeClr val="tx1"/>
                </a:solidFill>
                <a:latin typeface="Times New Roman" pitchFamily="18" charset="0"/>
                <a:cs typeface="Times New Roman" pitchFamily="18" charset="0"/>
              </a:rPr>
              <a:t>phút</a:t>
            </a:r>
            <a:r>
              <a:rPr lang="en-US" sz="2000" b="1" dirty="0" smtClean="0">
                <a:solidFill>
                  <a:schemeClr val="tx1"/>
                </a:solidFill>
                <a:latin typeface="Times New Roman" pitchFamily="18" charset="0"/>
                <a:cs typeface="Times New Roman" pitchFamily="18" charset="0"/>
              </a:rPr>
              <a:t>   </a:t>
            </a:r>
          </a:p>
          <a:p>
            <a:r>
              <a:rPr lang="en-US" sz="2000" b="1" dirty="0" smtClean="0">
                <a:solidFill>
                  <a:schemeClr val="tx1"/>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Bài</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tập</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về</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chính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tả</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âm</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vần</a:t>
            </a:r>
            <a:r>
              <a:rPr lang="en-US" sz="2000" b="1" dirty="0">
                <a:solidFill>
                  <a:srgbClr val="FF0000"/>
                </a:solidFill>
                <a:latin typeface="Times New Roman" pitchFamily="18" charset="0"/>
                <a:cs typeface="Times New Roman" pitchFamily="18" charset="0"/>
              </a:rPr>
              <a:t> </a:t>
            </a:r>
            <a:r>
              <a:rPr lang="en-US" sz="2000" b="1" dirty="0">
                <a:solidFill>
                  <a:schemeClr val="tx1"/>
                </a:solidFill>
                <a:latin typeface="Times New Roman" pitchFamily="18" charset="0"/>
                <a:cs typeface="Times New Roman" pitchFamily="18" charset="0"/>
              </a:rPr>
              <a:t>(</a:t>
            </a:r>
            <a:r>
              <a:rPr lang="en-US" sz="2000" b="1" dirty="0" err="1">
                <a:solidFill>
                  <a:schemeClr val="tx1"/>
                </a:solidFill>
                <a:latin typeface="Times New Roman" pitchFamily="18" charset="0"/>
                <a:cs typeface="Times New Roman" pitchFamily="18" charset="0"/>
              </a:rPr>
              <a:t>một</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số</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hiện</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tượng</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chính</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tả</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bao</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gồm</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các</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chữ</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có</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vần</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khó</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các</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chữ</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mở</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đầu</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bằng</a:t>
            </a:r>
            <a:r>
              <a:rPr lang="en-US" sz="2000" b="1" dirty="0">
                <a:solidFill>
                  <a:schemeClr val="tx1"/>
                </a:solidFill>
                <a:latin typeface="Times New Roman" pitchFamily="18" charset="0"/>
                <a:cs typeface="Times New Roman" pitchFamily="18" charset="0"/>
              </a:rPr>
              <a:t>: c/k, g/</a:t>
            </a:r>
            <a:r>
              <a:rPr lang="en-US" sz="2000" b="1" dirty="0" err="1">
                <a:solidFill>
                  <a:schemeClr val="tx1"/>
                </a:solidFill>
                <a:latin typeface="Times New Roman" pitchFamily="18" charset="0"/>
                <a:cs typeface="Times New Roman" pitchFamily="18" charset="0"/>
              </a:rPr>
              <a:t>gh</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ng</a:t>
            </a:r>
            <a:r>
              <a:rPr lang="en-US" sz="2000" b="1" dirty="0">
                <a:solidFill>
                  <a:schemeClr val="tx1"/>
                </a:solidFill>
                <a:latin typeface="Times New Roman" pitchFamily="18" charset="0"/>
                <a:cs typeface="Times New Roman" pitchFamily="18" charset="0"/>
              </a:rPr>
              <a:t>/</a:t>
            </a:r>
            <a:r>
              <a:rPr lang="en-US" sz="2000" b="1" dirty="0" err="1">
                <a:solidFill>
                  <a:schemeClr val="tx1"/>
                </a:solidFill>
                <a:latin typeface="Times New Roman" pitchFamily="18" charset="0"/>
                <a:cs typeface="Times New Roman" pitchFamily="18" charset="0"/>
              </a:rPr>
              <a:t>ngh</a:t>
            </a:r>
            <a:r>
              <a:rPr lang="en-US" sz="2000" b="1" dirty="0">
                <a:solidFill>
                  <a:schemeClr val="tx1"/>
                </a:solidFill>
                <a:latin typeface="Times New Roman" pitchFamily="18" charset="0"/>
                <a:cs typeface="Times New Roman" pitchFamily="18" charset="0"/>
              </a:rPr>
              <a:t>)</a:t>
            </a:r>
            <a:endParaRPr lang="x-none" sz="2000" b="1">
              <a:solidFill>
                <a:schemeClr val="tx1"/>
              </a:solidFill>
              <a:latin typeface="Times New Roman" pitchFamily="18" charset="0"/>
              <a:cs typeface="Times New Roman" pitchFamily="18" charset="0"/>
            </a:endParaRPr>
          </a:p>
          <a:p>
            <a:r>
              <a:rPr lang="en-US" sz="2000" b="1" dirty="0" smtClean="0">
                <a:solidFill>
                  <a:schemeClr val="tx1"/>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Bài</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tập</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về</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câu</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bài</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tập</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nối</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câu</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dấu</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câu</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hoặc</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bài</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tập</a:t>
            </a:r>
            <a:r>
              <a:rPr lang="en-US" sz="2000" b="1" dirty="0">
                <a:solidFill>
                  <a:schemeClr val="tx1"/>
                </a:solidFill>
                <a:latin typeface="Times New Roman" pitchFamily="18" charset="0"/>
                <a:cs typeface="Times New Roman" pitchFamily="18" charset="0"/>
              </a:rPr>
              <a:t> v</a:t>
            </a:r>
            <a:r>
              <a:rPr lang="pt-BR" sz="2000" b="1" dirty="0">
                <a:solidFill>
                  <a:schemeClr val="tx1"/>
                </a:solidFill>
                <a:latin typeface="Times New Roman" pitchFamily="18" charset="0"/>
                <a:cs typeface="Times New Roman" pitchFamily="18" charset="0"/>
              </a:rPr>
              <a:t>iết câu đơn giản, trả lời câu hỏi về bản thân hoặc gia đình, trường học, cộng đồng, ... về nội dung bức tranh / ảnh</a:t>
            </a:r>
            <a:r>
              <a:rPr lang="en-US" sz="2000" b="1" dirty="0">
                <a:solidFill>
                  <a:schemeClr val="tx1"/>
                </a:solidFill>
                <a:latin typeface="Times New Roman" pitchFamily="18" charset="0"/>
                <a:cs typeface="Times New Roman" pitchFamily="18" charset="0"/>
              </a:rPr>
              <a:t>.</a:t>
            </a:r>
            <a:endParaRPr lang="x-none" sz="2000" b="1">
              <a:solidFill>
                <a:schemeClr val="tx1"/>
              </a:solidFill>
              <a:latin typeface="Times New Roman" pitchFamily="18" charset="0"/>
              <a:cs typeface="Times New Roman" pitchFamily="18" charset="0"/>
            </a:endParaRPr>
          </a:p>
          <a:p>
            <a:endParaRPr lang="en-US" sz="2000" b="1" dirty="0" smtClean="0">
              <a:solidFill>
                <a:schemeClr val="tx1"/>
              </a:solidFill>
              <a:latin typeface="Times New Roman" pitchFamily="18" charset="0"/>
              <a:cs typeface="Times New Roman" pitchFamily="18" charset="0"/>
            </a:endParaRPr>
          </a:p>
          <a:p>
            <a:endParaRPr lang="en-US" sz="2000" b="1" dirty="0">
              <a:solidFill>
                <a:schemeClr val="tx1"/>
              </a:solidFill>
              <a:latin typeface="Times New Roman" pitchFamily="18" charset="0"/>
              <a:cs typeface="Times New Roman" pitchFamily="18" charset="0"/>
            </a:endParaRPr>
          </a:p>
          <a:p>
            <a:endParaRPr lang="en-US" sz="2000" b="1" dirty="0" smtClean="0">
              <a:solidFill>
                <a:schemeClr val="tx1"/>
              </a:solidFill>
              <a:latin typeface="Times New Roman" pitchFamily="18" charset="0"/>
              <a:cs typeface="Times New Roman" pitchFamily="18" charset="0"/>
            </a:endParaRPr>
          </a:p>
          <a:p>
            <a:r>
              <a:rPr lang="en-US" sz="2000" b="1" dirty="0" smtClean="0">
                <a:solidFill>
                  <a:schemeClr val="tx1"/>
                </a:solidFill>
                <a:latin typeface="Times New Roman" pitchFamily="18" charset="0"/>
                <a:cs typeface="Times New Roman" pitchFamily="18" charset="0"/>
              </a:rPr>
              <a:t> </a:t>
            </a:r>
          </a:p>
          <a:p>
            <a:r>
              <a:rPr lang="en-US" sz="2000" b="1" dirty="0" smtClean="0">
                <a:solidFill>
                  <a:schemeClr val="tx1"/>
                </a:solidFill>
                <a:latin typeface="Times New Roman" pitchFamily="18" charset="0"/>
                <a:cs typeface="Times New Roman" pitchFamily="18" charset="0"/>
              </a:rPr>
              <a:t> </a:t>
            </a:r>
            <a:endParaRPr lang="pt-BR" sz="2000" b="1" dirty="0" smtClean="0">
              <a:solidFill>
                <a:srgbClr val="0000CC"/>
              </a:solidFill>
              <a:latin typeface="Times New Roman" pitchFamily="18" charset="0"/>
              <a:cs typeface="Times New Roman" pitchFamily="18" charset="0"/>
            </a:endParaRPr>
          </a:p>
          <a:p>
            <a:pPr algn="just"/>
            <a:endParaRPr lang="pt-BR" b="1" dirty="0">
              <a:solidFill>
                <a:srgbClr val="0000CC"/>
              </a:solidFill>
              <a:latin typeface="Times New Roman" pitchFamily="18" charset="0"/>
              <a:cs typeface="Times New Roman" pitchFamily="18" charset="0"/>
            </a:endParaRPr>
          </a:p>
          <a:p>
            <a:pPr algn="just"/>
            <a:endParaRPr lang="pt-BR" b="1" dirty="0" smtClean="0">
              <a:solidFill>
                <a:srgbClr val="0000CC"/>
              </a:solidFill>
              <a:latin typeface="Times New Roman" pitchFamily="18" charset="0"/>
              <a:cs typeface="Times New Roman" pitchFamily="18" charset="0"/>
            </a:endParaRPr>
          </a:p>
          <a:p>
            <a:pPr algn="just"/>
            <a:endParaRPr lang="pt-BR" b="1" dirty="0">
              <a:solidFill>
                <a:srgbClr val="0000CC"/>
              </a:solidFill>
              <a:latin typeface="Times New Roman" pitchFamily="18" charset="0"/>
              <a:cs typeface="Times New Roman" pitchFamily="18" charset="0"/>
            </a:endParaRPr>
          </a:p>
          <a:p>
            <a:pPr algn="just"/>
            <a:endParaRPr lang="pt-BR" b="1" dirty="0" smtClean="0">
              <a:solidFill>
                <a:srgbClr val="0000CC"/>
              </a:solidFill>
              <a:latin typeface="Times New Roman" pitchFamily="18" charset="0"/>
              <a:cs typeface="Times New Roman" pitchFamily="18" charset="0"/>
            </a:endParaRPr>
          </a:p>
          <a:p>
            <a:pPr algn="just"/>
            <a:endParaRPr lang="pt-BR" b="1" dirty="0">
              <a:solidFill>
                <a:srgbClr val="0000CC"/>
              </a:solidFill>
              <a:latin typeface="Times New Roman" pitchFamily="18" charset="0"/>
              <a:cs typeface="Times New Roman" pitchFamily="18" charset="0"/>
            </a:endParaRPr>
          </a:p>
          <a:p>
            <a:pPr algn="just"/>
            <a:endParaRPr lang="x-none">
              <a:solidFill>
                <a:srgbClr val="FF0000"/>
              </a:solidFill>
            </a:endParaRPr>
          </a:p>
          <a:p>
            <a:endParaRPr lang="en-US" b="1" dirty="0" smtClean="0">
              <a:solidFill>
                <a:schemeClr val="tx1"/>
              </a:solidFill>
              <a:latin typeface="Times New Roman" pitchFamily="18" charset="0"/>
              <a:cs typeface="Times New Roman" pitchFamily="18" charset="0"/>
            </a:endParaRPr>
          </a:p>
          <a:p>
            <a:endParaRPr lang="x-none" b="1">
              <a:solidFill>
                <a:schemeClr val="tx1"/>
              </a:solidFill>
              <a:latin typeface="Times New Roman" pitchFamily="18" charset="0"/>
              <a:cs typeface="Times New Roman" pitchFamily="18" charset="0"/>
            </a:endParaRPr>
          </a:p>
          <a:p>
            <a:pPr algn="ctr">
              <a:defRPr/>
            </a:pPr>
            <a:endParaRPr lang="en-US" sz="2000" dirty="0"/>
          </a:p>
        </p:txBody>
      </p:sp>
    </p:spTree>
    <p:extLst>
      <p:ext uri="{BB962C8B-B14F-4D97-AF65-F5344CB8AC3E}">
        <p14:creationId xmlns:p14="http://schemas.microsoft.com/office/powerpoint/2010/main" val="2071028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46468"/>
                                        </p:tgtEl>
                                        <p:attrNameLst>
                                          <p:attrName>style.visibility</p:attrName>
                                        </p:attrNameLst>
                                      </p:cBhvr>
                                      <p:to>
                                        <p:strVal val="visible"/>
                                      </p:to>
                                    </p:set>
                                    <p:animEffect transition="in" filter="wipe(down)">
                                      <p:cBhvr>
                                        <p:cTn id="12" dur="500"/>
                                        <p:tgtEl>
                                          <p:spTgt spid="44646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checkerboard(across)">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checkerboard(across)">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8" grpId="0" animBg="1"/>
      <p:bldP spid="33" grpId="0" animBg="1"/>
      <p:bldP spid="34" grpId="0" animBg="1"/>
      <p:bldP spid="27" grpId="0"/>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8714"/>
            <a:ext cx="8991600" cy="861774"/>
          </a:xfrm>
        </p:spPr>
        <p:txBody>
          <a:bodyPr/>
          <a:lstStyle/>
          <a:p>
            <a:pPr algn="ctr"/>
            <a:r>
              <a:rPr lang="en-US" sz="2800" b="1">
                <a:solidFill>
                  <a:srgbClr val="FFFF00"/>
                </a:solidFill>
              </a:rPr>
              <a:t>Ví dụ minh </a:t>
            </a:r>
            <a:r>
              <a:rPr lang="en-US" sz="2800" b="1" smtClean="0">
                <a:solidFill>
                  <a:srgbClr val="FFFF00"/>
                </a:solidFill>
              </a:rPr>
              <a:t>họa:</a:t>
            </a:r>
            <a:br>
              <a:rPr lang="en-US" sz="2800" b="1" smtClean="0">
                <a:solidFill>
                  <a:srgbClr val="FFFF00"/>
                </a:solidFill>
              </a:rPr>
            </a:br>
            <a:r>
              <a:rPr lang="en-US" sz="2800" b="1" smtClean="0">
                <a:solidFill>
                  <a:srgbClr val="FFFF00"/>
                </a:solidFill>
              </a:rPr>
              <a:t>  </a:t>
            </a:r>
            <a:r>
              <a:rPr lang="en-US" sz="2600" b="1">
                <a:solidFill>
                  <a:srgbClr val="FFFF00"/>
                </a:solidFill>
              </a:rPr>
              <a:t>M</a:t>
            </a:r>
            <a:r>
              <a:rPr lang="en-US" sz="2600" b="1" smtClean="0">
                <a:solidFill>
                  <a:srgbClr val="FFFF00"/>
                </a:solidFill>
              </a:rPr>
              <a:t>a </a:t>
            </a:r>
            <a:r>
              <a:rPr lang="en-US" sz="2600" b="1">
                <a:solidFill>
                  <a:srgbClr val="FFFF00"/>
                </a:solidFill>
              </a:rPr>
              <a:t>trận </a:t>
            </a:r>
            <a:r>
              <a:rPr lang="es-ES" sz="2600" b="1">
                <a:solidFill>
                  <a:srgbClr val="FFFF00"/>
                </a:solidFill>
              </a:rPr>
              <a:t>nội dung</a:t>
            </a:r>
            <a:r>
              <a:rPr lang="en-US" sz="2600" b="1">
                <a:solidFill>
                  <a:srgbClr val="FFFF00"/>
                </a:solidFill>
              </a:rPr>
              <a:t> kiểm tra kiến thức và đọc hiểu</a:t>
            </a:r>
            <a:r>
              <a:rPr lang="de-DE" sz="2600" b="1">
                <a:solidFill>
                  <a:srgbClr val="FFFF00"/>
                </a:solidFill>
              </a:rPr>
              <a:t> cuối</a:t>
            </a:r>
            <a:r>
              <a:rPr lang="en-US" sz="2600" b="1">
                <a:solidFill>
                  <a:srgbClr val="FFFF00"/>
                </a:solidFill>
              </a:rPr>
              <a:t> năm lớp 1.</a:t>
            </a:r>
          </a:p>
        </p:txBody>
      </p:sp>
      <p:graphicFrame>
        <p:nvGraphicFramePr>
          <p:cNvPr id="4" name="Table 3"/>
          <p:cNvGraphicFramePr>
            <a:graphicFrameLocks noGrp="1"/>
          </p:cNvGraphicFramePr>
          <p:nvPr>
            <p:extLst>
              <p:ext uri="{D42A27DB-BD31-4B8C-83A1-F6EECF244321}">
                <p14:modId xmlns:p14="http://schemas.microsoft.com/office/powerpoint/2010/main" val="734223714"/>
              </p:ext>
            </p:extLst>
          </p:nvPr>
        </p:nvGraphicFramePr>
        <p:xfrm>
          <a:off x="228600" y="1371600"/>
          <a:ext cx="8686798" cy="5029201"/>
        </p:xfrm>
        <a:graphic>
          <a:graphicData uri="http://schemas.openxmlformats.org/drawingml/2006/table">
            <a:tbl>
              <a:tblPr firstRow="1" firstCol="1" bandRow="1">
                <a:tableStyleId>{5C22544A-7EE6-4342-B048-85BDC9FD1C3A}</a:tableStyleId>
              </a:tblPr>
              <a:tblGrid>
                <a:gridCol w="2341765"/>
                <a:gridCol w="1585419"/>
                <a:gridCol w="1275496"/>
                <a:gridCol w="1275496"/>
                <a:gridCol w="1111025"/>
                <a:gridCol w="1097597"/>
              </a:tblGrid>
              <a:tr h="1074291">
                <a:tc>
                  <a:txBody>
                    <a:bodyPr/>
                    <a:lstStyle/>
                    <a:p>
                      <a:pPr algn="ctr">
                        <a:lnSpc>
                          <a:spcPts val="1800"/>
                        </a:lnSpc>
                        <a:spcBef>
                          <a:spcPts val="300"/>
                        </a:spcBef>
                        <a:spcAft>
                          <a:spcPts val="200"/>
                        </a:spcAft>
                      </a:pPr>
                      <a:r>
                        <a:rPr lang="es-ES" sz="2400">
                          <a:effectLst/>
                        </a:rPr>
                        <a:t>Mạch kiến thức, kĩ năng</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Số câu, số điểm</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Mức 1</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Mức 2</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Mức 3</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Tổng</a:t>
                      </a:r>
                      <a:endParaRPr lang="en-US" sz="2400">
                        <a:effectLst/>
                        <a:latin typeface=".VnTime"/>
                        <a:ea typeface="Times New Roman"/>
                        <a:cs typeface="Times New Roman"/>
                      </a:endParaRPr>
                    </a:p>
                  </a:txBody>
                  <a:tcPr marL="68580" marR="68580" marT="0" marB="0" anchor="ctr"/>
                </a:tc>
              </a:tr>
              <a:tr h="637653">
                <a:tc rowSpan="2">
                  <a:txBody>
                    <a:bodyPr/>
                    <a:lstStyle/>
                    <a:p>
                      <a:pPr algn="ctr">
                        <a:lnSpc>
                          <a:spcPts val="1800"/>
                        </a:lnSpc>
                        <a:spcBef>
                          <a:spcPts val="300"/>
                        </a:spcBef>
                        <a:spcAft>
                          <a:spcPts val="200"/>
                        </a:spcAft>
                      </a:pPr>
                      <a:endParaRPr lang="es-ES" sz="2400" smtClean="0">
                        <a:effectLst/>
                      </a:endParaRPr>
                    </a:p>
                    <a:p>
                      <a:pPr algn="ctr">
                        <a:lnSpc>
                          <a:spcPts val="1800"/>
                        </a:lnSpc>
                        <a:spcBef>
                          <a:spcPts val="300"/>
                        </a:spcBef>
                        <a:spcAft>
                          <a:spcPts val="200"/>
                        </a:spcAft>
                      </a:pPr>
                      <a:r>
                        <a:rPr lang="es-ES" sz="2400" smtClean="0">
                          <a:effectLst/>
                        </a:rPr>
                        <a:t>Kiến </a:t>
                      </a:r>
                      <a:r>
                        <a:rPr lang="es-ES" sz="2400">
                          <a:effectLst/>
                        </a:rPr>
                        <a:t>thức </a:t>
                      </a:r>
                      <a:endParaRPr lang="en-US" sz="2400">
                        <a:effectLst/>
                        <a:latin typeface=".VnTime"/>
                        <a:ea typeface="Times New Roman"/>
                        <a:cs typeface="Times New Roman"/>
                      </a:endParaRPr>
                    </a:p>
                  </a:txBody>
                  <a:tcPr marL="68580" marR="68580" marT="0" marB="0"/>
                </a:tc>
                <a:tc>
                  <a:txBody>
                    <a:bodyPr/>
                    <a:lstStyle/>
                    <a:p>
                      <a:pPr algn="ctr">
                        <a:lnSpc>
                          <a:spcPts val="1800"/>
                        </a:lnSpc>
                        <a:spcBef>
                          <a:spcPts val="300"/>
                        </a:spcBef>
                        <a:spcAft>
                          <a:spcPts val="200"/>
                        </a:spcAft>
                      </a:pPr>
                      <a:r>
                        <a:rPr lang="en-US" sz="2400">
                          <a:effectLst/>
                        </a:rPr>
                        <a:t>Số câu</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2</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2</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1</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b="1">
                          <a:solidFill>
                            <a:srgbClr val="FFFF00"/>
                          </a:solidFill>
                          <a:effectLst/>
                        </a:rPr>
                        <a:t>05</a:t>
                      </a:r>
                      <a:endParaRPr lang="en-US" sz="2400" b="1">
                        <a:solidFill>
                          <a:srgbClr val="FFFF00"/>
                        </a:solidFill>
                        <a:effectLst/>
                        <a:latin typeface=".VnTime"/>
                        <a:ea typeface="Times New Roman"/>
                        <a:cs typeface="Times New Roman"/>
                      </a:endParaRPr>
                    </a:p>
                  </a:txBody>
                  <a:tcPr marL="68580" marR="68580" marT="0" marB="0" anchor="ctr"/>
                </a:tc>
              </a:tr>
              <a:tr h="576269">
                <a:tc vMerge="1">
                  <a:txBody>
                    <a:bodyPr/>
                    <a:lstStyle/>
                    <a:p>
                      <a:endParaRPr lang="en-US"/>
                    </a:p>
                  </a:txBody>
                  <a:tcPr/>
                </a:tc>
                <a:tc>
                  <a:txBody>
                    <a:bodyPr/>
                    <a:lstStyle/>
                    <a:p>
                      <a:pPr algn="ctr">
                        <a:lnSpc>
                          <a:spcPts val="1800"/>
                        </a:lnSpc>
                        <a:spcBef>
                          <a:spcPts val="300"/>
                        </a:spcBef>
                        <a:spcAft>
                          <a:spcPts val="200"/>
                        </a:spcAft>
                      </a:pPr>
                      <a:r>
                        <a:rPr lang="en-US" sz="2400">
                          <a:effectLst/>
                        </a:rPr>
                        <a:t>Số điểm</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1</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1</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1</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b="1">
                          <a:solidFill>
                            <a:srgbClr val="FF0000"/>
                          </a:solidFill>
                          <a:effectLst/>
                        </a:rPr>
                        <a:t>03</a:t>
                      </a:r>
                      <a:endParaRPr lang="en-US" sz="2400" b="1">
                        <a:solidFill>
                          <a:srgbClr val="FF0000"/>
                        </a:solidFill>
                        <a:effectLst/>
                        <a:latin typeface=".VnTime"/>
                        <a:ea typeface="Times New Roman"/>
                        <a:cs typeface="Times New Roman"/>
                      </a:endParaRPr>
                    </a:p>
                  </a:txBody>
                  <a:tcPr marL="68580" marR="68580" marT="0" marB="0" anchor="ctr"/>
                </a:tc>
              </a:tr>
              <a:tr h="757016">
                <a:tc rowSpan="2">
                  <a:txBody>
                    <a:bodyPr/>
                    <a:lstStyle/>
                    <a:p>
                      <a:pPr algn="ctr">
                        <a:lnSpc>
                          <a:spcPts val="1800"/>
                        </a:lnSpc>
                        <a:spcBef>
                          <a:spcPts val="300"/>
                        </a:spcBef>
                        <a:spcAft>
                          <a:spcPts val="200"/>
                        </a:spcAft>
                      </a:pPr>
                      <a:endParaRPr lang="es-ES" sz="2400" smtClean="0">
                        <a:effectLst/>
                      </a:endParaRPr>
                    </a:p>
                    <a:p>
                      <a:pPr algn="ctr">
                        <a:lnSpc>
                          <a:spcPts val="1800"/>
                        </a:lnSpc>
                        <a:spcBef>
                          <a:spcPts val="300"/>
                        </a:spcBef>
                        <a:spcAft>
                          <a:spcPts val="200"/>
                        </a:spcAft>
                      </a:pPr>
                      <a:r>
                        <a:rPr lang="es-ES" sz="2400" smtClean="0">
                          <a:effectLst/>
                        </a:rPr>
                        <a:t>Đọc </a:t>
                      </a:r>
                      <a:r>
                        <a:rPr lang="es-ES" sz="2400">
                          <a:effectLst/>
                        </a:rPr>
                        <a:t>hiểu văn bản</a:t>
                      </a:r>
                      <a:endParaRPr lang="en-US" sz="2400">
                        <a:effectLst/>
                      </a:endParaRPr>
                    </a:p>
                    <a:p>
                      <a:pPr algn="ctr">
                        <a:lnSpc>
                          <a:spcPts val="1800"/>
                        </a:lnSpc>
                        <a:spcBef>
                          <a:spcPts val="300"/>
                        </a:spcBef>
                        <a:spcAft>
                          <a:spcPts val="200"/>
                        </a:spcAft>
                      </a:pPr>
                      <a:r>
                        <a:rPr lang="en-US" sz="2400">
                          <a:effectLst/>
                        </a:rPr>
                        <a:t> </a:t>
                      </a:r>
                      <a:endParaRPr lang="en-US" sz="2400">
                        <a:effectLst/>
                        <a:latin typeface=".VnTime"/>
                        <a:ea typeface="Times New Roman"/>
                        <a:cs typeface="Times New Roman"/>
                      </a:endParaRPr>
                    </a:p>
                  </a:txBody>
                  <a:tcPr marL="68580" marR="68580" marT="0" marB="0"/>
                </a:tc>
                <a:tc>
                  <a:txBody>
                    <a:bodyPr/>
                    <a:lstStyle/>
                    <a:p>
                      <a:pPr algn="ctr">
                        <a:lnSpc>
                          <a:spcPts val="1800"/>
                        </a:lnSpc>
                        <a:spcBef>
                          <a:spcPts val="300"/>
                        </a:spcBef>
                        <a:spcAft>
                          <a:spcPts val="200"/>
                        </a:spcAft>
                      </a:pPr>
                      <a:r>
                        <a:rPr lang="en-US" sz="2400">
                          <a:effectLst/>
                        </a:rPr>
                        <a:t>Số câu</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2</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2</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1</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b="1">
                          <a:solidFill>
                            <a:srgbClr val="FFFF00"/>
                          </a:solidFill>
                          <a:effectLst/>
                        </a:rPr>
                        <a:t>05</a:t>
                      </a:r>
                      <a:endParaRPr lang="en-US" sz="2400" b="1">
                        <a:solidFill>
                          <a:srgbClr val="FFFF00"/>
                        </a:solidFill>
                        <a:effectLst/>
                        <a:latin typeface=".VnTime"/>
                        <a:ea typeface="Times New Roman"/>
                        <a:cs typeface="Times New Roman"/>
                      </a:endParaRPr>
                    </a:p>
                  </a:txBody>
                  <a:tcPr marL="68580" marR="68580" marT="0" marB="0" anchor="ctr"/>
                </a:tc>
              </a:tr>
              <a:tr h="770658">
                <a:tc vMerge="1">
                  <a:txBody>
                    <a:bodyPr/>
                    <a:lstStyle/>
                    <a:p>
                      <a:endParaRPr lang="en-US"/>
                    </a:p>
                  </a:txBody>
                  <a:tcPr/>
                </a:tc>
                <a:tc>
                  <a:txBody>
                    <a:bodyPr/>
                    <a:lstStyle/>
                    <a:p>
                      <a:pPr algn="ctr">
                        <a:lnSpc>
                          <a:spcPts val="1800"/>
                        </a:lnSpc>
                        <a:spcBef>
                          <a:spcPts val="300"/>
                        </a:spcBef>
                        <a:spcAft>
                          <a:spcPts val="200"/>
                        </a:spcAft>
                      </a:pPr>
                      <a:r>
                        <a:rPr lang="en-US" sz="2400">
                          <a:effectLst/>
                        </a:rPr>
                        <a:t>Số điểm</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1</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1</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1</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b="1">
                          <a:solidFill>
                            <a:srgbClr val="FF0000"/>
                          </a:solidFill>
                          <a:effectLst/>
                        </a:rPr>
                        <a:t>03</a:t>
                      </a:r>
                      <a:endParaRPr lang="en-US" sz="2400" b="1">
                        <a:solidFill>
                          <a:srgbClr val="FF0000"/>
                        </a:solidFill>
                        <a:effectLst/>
                        <a:latin typeface=".VnTime"/>
                        <a:ea typeface="Times New Roman"/>
                        <a:cs typeface="Times New Roman"/>
                      </a:endParaRPr>
                    </a:p>
                  </a:txBody>
                  <a:tcPr marL="68580" marR="68580" marT="0" marB="0" anchor="ctr"/>
                </a:tc>
              </a:tr>
              <a:tr h="644573">
                <a:tc rowSpan="2">
                  <a:txBody>
                    <a:bodyPr/>
                    <a:lstStyle/>
                    <a:p>
                      <a:pPr algn="ctr">
                        <a:lnSpc>
                          <a:spcPts val="1800"/>
                        </a:lnSpc>
                        <a:spcBef>
                          <a:spcPts val="300"/>
                        </a:spcBef>
                        <a:spcAft>
                          <a:spcPts val="200"/>
                        </a:spcAft>
                      </a:pPr>
                      <a:r>
                        <a:rPr lang="en-US" sz="2400">
                          <a:effectLst/>
                        </a:rPr>
                        <a:t>Tổng</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Số câu</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4</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4</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2</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b="1">
                          <a:solidFill>
                            <a:srgbClr val="FFFF00"/>
                          </a:solidFill>
                          <a:effectLst/>
                        </a:rPr>
                        <a:t>10</a:t>
                      </a:r>
                      <a:endParaRPr lang="en-US" sz="2400" b="1">
                        <a:solidFill>
                          <a:srgbClr val="FFFF00"/>
                        </a:solidFill>
                        <a:effectLst/>
                        <a:latin typeface=".VnTime"/>
                        <a:ea typeface="Times New Roman"/>
                        <a:cs typeface="Times New Roman"/>
                      </a:endParaRPr>
                    </a:p>
                  </a:txBody>
                  <a:tcPr marL="68580" marR="68580" marT="0" marB="0" anchor="ctr"/>
                </a:tc>
              </a:tr>
              <a:tr h="568741">
                <a:tc vMerge="1">
                  <a:txBody>
                    <a:bodyPr/>
                    <a:lstStyle/>
                    <a:p>
                      <a:endParaRPr lang="en-US"/>
                    </a:p>
                  </a:txBody>
                  <a:tcPr/>
                </a:tc>
                <a:tc>
                  <a:txBody>
                    <a:bodyPr/>
                    <a:lstStyle/>
                    <a:p>
                      <a:pPr algn="ctr">
                        <a:lnSpc>
                          <a:spcPts val="1800"/>
                        </a:lnSpc>
                        <a:spcBef>
                          <a:spcPts val="300"/>
                        </a:spcBef>
                        <a:spcAft>
                          <a:spcPts val="200"/>
                        </a:spcAft>
                      </a:pPr>
                      <a:r>
                        <a:rPr lang="en-US" sz="2400">
                          <a:effectLst/>
                        </a:rPr>
                        <a:t>Số điểm</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2</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2</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a:effectLst/>
                        </a:rPr>
                        <a:t>2</a:t>
                      </a:r>
                      <a:endParaRPr lang="en-US" sz="2400">
                        <a:effectLst/>
                        <a:latin typeface=".VnTime"/>
                        <a:ea typeface="Times New Roman"/>
                        <a:cs typeface="Times New Roman"/>
                      </a:endParaRPr>
                    </a:p>
                  </a:txBody>
                  <a:tcPr marL="68580" marR="68580" marT="0" marB="0" anchor="ctr"/>
                </a:tc>
                <a:tc>
                  <a:txBody>
                    <a:bodyPr/>
                    <a:lstStyle/>
                    <a:p>
                      <a:pPr algn="ctr">
                        <a:lnSpc>
                          <a:spcPts val="1800"/>
                        </a:lnSpc>
                        <a:spcBef>
                          <a:spcPts val="300"/>
                        </a:spcBef>
                        <a:spcAft>
                          <a:spcPts val="200"/>
                        </a:spcAft>
                      </a:pPr>
                      <a:r>
                        <a:rPr lang="en-US" sz="2400" b="1">
                          <a:solidFill>
                            <a:srgbClr val="FF0000"/>
                          </a:solidFill>
                          <a:effectLst/>
                        </a:rPr>
                        <a:t>06</a:t>
                      </a:r>
                      <a:endParaRPr lang="en-US" sz="2400" b="1">
                        <a:solidFill>
                          <a:srgbClr val="FF0000"/>
                        </a:solidFill>
                        <a:effectLst/>
                        <a:latin typeface=".VnTime"/>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90593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667000" y="2362200"/>
            <a:ext cx="3200400" cy="1676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3" name="Rounded Rectangular Callout 22"/>
          <p:cNvSpPr/>
          <p:nvPr/>
        </p:nvSpPr>
        <p:spPr>
          <a:xfrm>
            <a:off x="0" y="0"/>
            <a:ext cx="4419600" cy="2209801"/>
          </a:xfrm>
          <a:prstGeom prst="wedgeRoundRectCallout">
            <a:avLst>
              <a:gd name="adj1" fmla="val 41222"/>
              <a:gd name="adj2" fmla="val 5827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5" name="Rounded Rectangular Callout 24"/>
          <p:cNvSpPr/>
          <p:nvPr/>
        </p:nvSpPr>
        <p:spPr>
          <a:xfrm>
            <a:off x="4572000" y="0"/>
            <a:ext cx="4572000" cy="2209801"/>
          </a:xfrm>
          <a:prstGeom prst="wedgeRoundRectCallout">
            <a:avLst>
              <a:gd name="adj1" fmla="val -40681"/>
              <a:gd name="adj2" fmla="val 625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ular Callout 25"/>
          <p:cNvSpPr/>
          <p:nvPr/>
        </p:nvSpPr>
        <p:spPr>
          <a:xfrm rot="10800000">
            <a:off x="0" y="4267200"/>
            <a:ext cx="4267200" cy="2590800"/>
          </a:xfrm>
          <a:prstGeom prst="wedgeRoundRectCallout">
            <a:avLst>
              <a:gd name="adj1" fmla="val -25859"/>
              <a:gd name="adj2" fmla="val 6679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7" name="Rounded Rectangular Callout 26"/>
          <p:cNvSpPr/>
          <p:nvPr/>
        </p:nvSpPr>
        <p:spPr>
          <a:xfrm rot="10800000">
            <a:off x="4572000" y="4419600"/>
            <a:ext cx="4572000" cy="2438400"/>
          </a:xfrm>
          <a:prstGeom prst="wedgeRoundRectCallout">
            <a:avLst>
              <a:gd name="adj1" fmla="val 27999"/>
              <a:gd name="adj2" fmla="val 80296"/>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8" name="TextBox 27"/>
          <p:cNvSpPr txBox="1"/>
          <p:nvPr/>
        </p:nvSpPr>
        <p:spPr>
          <a:xfrm>
            <a:off x="3048000" y="2590800"/>
            <a:ext cx="2667000" cy="1292662"/>
          </a:xfrm>
          <a:prstGeom prst="rect">
            <a:avLst/>
          </a:prstGeom>
          <a:noFill/>
        </p:spPr>
        <p:txBody>
          <a:bodyPr wrap="square" rtlCol="0">
            <a:spAutoFit/>
          </a:bodyPr>
          <a:lstStyle/>
          <a:p>
            <a:pPr algn="ctr"/>
            <a:r>
              <a:rPr lang="en-US" sz="2600" smtClean="0">
                <a:solidFill>
                  <a:srgbClr val="FF0000"/>
                </a:solidFill>
              </a:rPr>
              <a:t>Hướng </a:t>
            </a:r>
            <a:r>
              <a:rPr lang="en-US" sz="2600">
                <a:solidFill>
                  <a:srgbClr val="FF0000"/>
                </a:solidFill>
              </a:rPr>
              <a:t>dẫn biên soạn đề kiểm tra theo ma trận</a:t>
            </a:r>
          </a:p>
        </p:txBody>
      </p:sp>
      <p:sp>
        <p:nvSpPr>
          <p:cNvPr id="29" name="TextBox 28"/>
          <p:cNvSpPr txBox="1"/>
          <p:nvPr/>
        </p:nvSpPr>
        <p:spPr>
          <a:xfrm>
            <a:off x="304800" y="53876"/>
            <a:ext cx="3886200" cy="1785104"/>
          </a:xfrm>
          <a:prstGeom prst="rect">
            <a:avLst/>
          </a:prstGeom>
          <a:noFill/>
        </p:spPr>
        <p:txBody>
          <a:bodyPr wrap="square" rtlCol="0">
            <a:spAutoFit/>
          </a:bodyPr>
          <a:lstStyle/>
          <a:p>
            <a:pPr algn="just"/>
            <a:r>
              <a:rPr lang="en-US" sz="2200" smtClean="0">
                <a:solidFill>
                  <a:srgbClr val="FF3300"/>
                </a:solidFill>
              </a:rPr>
              <a:t>1. </a:t>
            </a:r>
            <a:r>
              <a:rPr lang="en-US" sz="2200">
                <a:solidFill>
                  <a:srgbClr val="FF3300"/>
                </a:solidFill>
              </a:rPr>
              <a:t>Bài đọc hiểu gồm 1 văn bản là câu chuyện, bài văn, bài thơ… Tổng độ dài của các văn bản khoảng 80 - 100 chữ, thời gian đọc thầm khoảng 2- 3 phút. </a:t>
            </a:r>
          </a:p>
        </p:txBody>
      </p:sp>
      <p:sp>
        <p:nvSpPr>
          <p:cNvPr id="30" name="TextBox 29"/>
          <p:cNvSpPr txBox="1"/>
          <p:nvPr/>
        </p:nvSpPr>
        <p:spPr>
          <a:xfrm>
            <a:off x="4610100" y="53876"/>
            <a:ext cx="4495800" cy="2123658"/>
          </a:xfrm>
          <a:prstGeom prst="rect">
            <a:avLst/>
          </a:prstGeom>
          <a:noFill/>
        </p:spPr>
        <p:txBody>
          <a:bodyPr wrap="square" rtlCol="0">
            <a:spAutoFit/>
          </a:bodyPr>
          <a:lstStyle/>
          <a:p>
            <a:r>
              <a:rPr lang="en-US" sz="2200" smtClean="0">
                <a:solidFill>
                  <a:srgbClr val="FFFF00"/>
                </a:solidFill>
              </a:rPr>
              <a:t>2. </a:t>
            </a:r>
            <a:r>
              <a:rPr lang="en-US" sz="2200">
                <a:solidFill>
                  <a:srgbClr val="FFFF00"/>
                </a:solidFill>
              </a:rPr>
              <a:t>Dạng câu hỏi TNKQ </a:t>
            </a:r>
            <a:r>
              <a:rPr lang="en-US" sz="2200" smtClean="0">
                <a:solidFill>
                  <a:srgbClr val="FFFF00"/>
                </a:solidFill>
              </a:rPr>
              <a:t> gồm </a:t>
            </a:r>
            <a:r>
              <a:rPr lang="en-US" sz="2200">
                <a:solidFill>
                  <a:srgbClr val="FFFF00"/>
                </a:solidFill>
              </a:rPr>
              <a:t>: câu hỏi 4 phương án trả lời để học sinh chọn 1 phương án trả lời, câu hỏi yêu cầu điền ngắn (một âm, tiếng, từ , dấu câu vào chỗ trống, câu hỏi yêu cầu nối cặp đôi tạo thành câu</a:t>
            </a:r>
            <a:r>
              <a:rPr lang="en-US" sz="2200" smtClean="0">
                <a:solidFill>
                  <a:srgbClr val="FFFF00"/>
                </a:solidFill>
              </a:rPr>
              <a:t>…)</a:t>
            </a:r>
            <a:endParaRPr lang="en-US" sz="2200">
              <a:solidFill>
                <a:srgbClr val="FFFF00"/>
              </a:solidFill>
            </a:endParaRPr>
          </a:p>
        </p:txBody>
      </p:sp>
      <p:sp>
        <p:nvSpPr>
          <p:cNvPr id="31" name="TextBox 30"/>
          <p:cNvSpPr txBox="1"/>
          <p:nvPr/>
        </p:nvSpPr>
        <p:spPr>
          <a:xfrm>
            <a:off x="152400" y="4419600"/>
            <a:ext cx="4038600" cy="2354491"/>
          </a:xfrm>
          <a:prstGeom prst="rect">
            <a:avLst/>
          </a:prstGeom>
          <a:noFill/>
        </p:spPr>
        <p:txBody>
          <a:bodyPr wrap="square" rtlCol="0">
            <a:spAutoFit/>
          </a:bodyPr>
          <a:lstStyle/>
          <a:p>
            <a:pPr algn="just"/>
            <a:r>
              <a:rPr lang="en-US" sz="2100" smtClean="0">
                <a:solidFill>
                  <a:schemeClr val="tx2"/>
                </a:solidFill>
              </a:rPr>
              <a:t>3. </a:t>
            </a:r>
            <a:r>
              <a:rPr lang="en-US" sz="2100">
                <a:solidFill>
                  <a:schemeClr val="tx2"/>
                </a:solidFill>
              </a:rPr>
              <a:t>Câu hỏi tự luận trong đề bài này là loại câu hỏi yêu cầu HS tự hình thành câu trả lời bao gồm một hoặc một vài câu dùng để: nêu ý kiến cá nhân về một chi tiết trong bài đọc, nêu ý kiến giải thích ngắn về một chi tiết trong bài đọc, … </a:t>
            </a:r>
          </a:p>
        </p:txBody>
      </p:sp>
      <p:sp>
        <p:nvSpPr>
          <p:cNvPr id="32" name="TextBox 31"/>
          <p:cNvSpPr txBox="1"/>
          <p:nvPr/>
        </p:nvSpPr>
        <p:spPr>
          <a:xfrm>
            <a:off x="4724400" y="4876800"/>
            <a:ext cx="4267200" cy="1446550"/>
          </a:xfrm>
          <a:prstGeom prst="rect">
            <a:avLst/>
          </a:prstGeom>
          <a:noFill/>
        </p:spPr>
        <p:txBody>
          <a:bodyPr wrap="square" rtlCol="0">
            <a:spAutoFit/>
          </a:bodyPr>
          <a:lstStyle/>
          <a:p>
            <a:pPr algn="just"/>
            <a:r>
              <a:rPr lang="en-US" sz="2200">
                <a:solidFill>
                  <a:srgbClr val="FFFF00"/>
                </a:solidFill>
              </a:rPr>
              <a:t>+ Thời gian tính trung bình để học sinh làm một câu hỏi TNKQ : 1-2 phút; làm một câu hỏi tự luận :từ 2- 4 phút</a:t>
            </a:r>
            <a:r>
              <a:rPr lang="en-US" sz="2200" smtClean="0">
                <a:solidFill>
                  <a:srgbClr val="FFFF00"/>
                </a:solidFill>
              </a:rPr>
              <a:t>.</a:t>
            </a:r>
            <a:endParaRPr lang="en-US" sz="2200">
              <a:solidFill>
                <a:srgbClr val="FFFF00"/>
              </a:solidFill>
            </a:endParaRPr>
          </a:p>
        </p:txBody>
      </p:sp>
    </p:spTree>
    <p:extLst>
      <p:ext uri="{BB962C8B-B14F-4D97-AF65-F5344CB8AC3E}">
        <p14:creationId xmlns:p14="http://schemas.microsoft.com/office/powerpoint/2010/main" val="357080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additive="base">
                                        <p:cTn id="27" dur="500" fill="hold"/>
                                        <p:tgtEl>
                                          <p:spTgt spid="30"/>
                                        </p:tgtEl>
                                        <p:attrNameLst>
                                          <p:attrName>ppt_x</p:attrName>
                                        </p:attrNameLst>
                                      </p:cBhvr>
                                      <p:tavLst>
                                        <p:tav tm="0">
                                          <p:val>
                                            <p:strVal val="#ppt_x"/>
                                          </p:val>
                                        </p:tav>
                                        <p:tav tm="100000">
                                          <p:val>
                                            <p:strVal val="#ppt_x"/>
                                          </p:val>
                                        </p:tav>
                                      </p:tavLst>
                                    </p:anim>
                                    <p:anim calcmode="lin" valueType="num">
                                      <p:cBhvr additive="base">
                                        <p:cTn id="28" dur="500" fill="hold"/>
                                        <p:tgtEl>
                                          <p:spTgt spid="3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 calcmode="lin" valueType="num">
                                      <p:cBhvr additive="base">
                                        <p:cTn id="51" dur="500" fill="hold"/>
                                        <p:tgtEl>
                                          <p:spTgt spid="32"/>
                                        </p:tgtEl>
                                        <p:attrNameLst>
                                          <p:attrName>ppt_x</p:attrName>
                                        </p:attrNameLst>
                                      </p:cBhvr>
                                      <p:tavLst>
                                        <p:tav tm="0">
                                          <p:val>
                                            <p:strVal val="#ppt_x"/>
                                          </p:val>
                                        </p:tav>
                                        <p:tav tm="100000">
                                          <p:val>
                                            <p:strVal val="#ppt_x"/>
                                          </p:val>
                                        </p:tav>
                                      </p:tavLst>
                                    </p:anim>
                                    <p:anim calcmode="lin" valueType="num">
                                      <p:cBhvr additive="base">
                                        <p:cTn id="5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3" grpId="0" animBg="1"/>
      <p:bldP spid="25" grpId="0" animBg="1"/>
      <p:bldP spid="26" grpId="0" animBg="1"/>
      <p:bldP spid="27" grpId="0" animBg="1"/>
      <p:bldP spid="28" grpId="0"/>
      <p:bldP spid="29" grpId="0"/>
      <p:bldP spid="30" grpId="0"/>
      <p:bldP spid="31" grpId="0"/>
      <p:bldP spid="3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8715"/>
            <a:ext cx="8610600" cy="635686"/>
          </a:xfrm>
        </p:spPr>
        <p:txBody>
          <a:bodyPr/>
          <a:lstStyle/>
          <a:p>
            <a:r>
              <a:rPr lang="en-US" dirty="0" err="1" smtClean="0"/>
              <a:t>Ví</a:t>
            </a:r>
            <a:r>
              <a:rPr lang="en-US" dirty="0" smtClean="0"/>
              <a:t> </a:t>
            </a:r>
            <a:r>
              <a:rPr lang="en-US" dirty="0" err="1" smtClean="0"/>
              <a:t>dụ</a:t>
            </a:r>
            <a:r>
              <a:rPr lang="en-US" dirty="0" smtClean="0"/>
              <a:t> minh </a:t>
            </a:r>
            <a:r>
              <a:rPr lang="en-US" dirty="0" err="1" smtClean="0"/>
              <a:t>họa</a:t>
            </a:r>
            <a:r>
              <a:rPr lang="en-US" dirty="0" smtClean="0"/>
              <a:t> </a:t>
            </a:r>
            <a:r>
              <a:rPr lang="en-US" dirty="0" err="1" smtClean="0"/>
              <a:t>về</a:t>
            </a:r>
            <a:r>
              <a:rPr lang="en-US" dirty="0" smtClean="0"/>
              <a:t> </a:t>
            </a:r>
            <a:r>
              <a:rPr lang="en-US" dirty="0" err="1" smtClean="0"/>
              <a:t>đề</a:t>
            </a:r>
            <a:r>
              <a:rPr lang="en-US" dirty="0" smtClean="0"/>
              <a:t> KTĐK</a:t>
            </a:r>
            <a:endParaRPr lang="en-US" dirty="0"/>
          </a:p>
        </p:txBody>
      </p:sp>
      <p:sp>
        <p:nvSpPr>
          <p:cNvPr id="3" name="Text Placeholder 2"/>
          <p:cNvSpPr>
            <a:spLocks noGrp="1"/>
          </p:cNvSpPr>
          <p:nvPr>
            <p:ph type="body" idx="1"/>
          </p:nvPr>
        </p:nvSpPr>
        <p:spPr>
          <a:xfrm>
            <a:off x="534034" y="1521511"/>
            <a:ext cx="8075930" cy="430887"/>
          </a:xfrm>
        </p:spPr>
        <p:txBody>
          <a:bodyPr/>
          <a:lstStyle/>
          <a:p>
            <a:r>
              <a:rPr lang="en-US" smtClean="0"/>
              <a:t>Có file Word đính kèm</a:t>
            </a:r>
            <a:endParaRPr lang="en-US"/>
          </a:p>
        </p:txBody>
      </p:sp>
    </p:spTree>
    <p:extLst>
      <p:ext uri="{BB962C8B-B14F-4D97-AF65-F5344CB8AC3E}">
        <p14:creationId xmlns:p14="http://schemas.microsoft.com/office/powerpoint/2010/main" val="40771910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846659"/>
          </a:xfrm>
        </p:spPr>
        <p:txBody>
          <a:bodyPr/>
          <a:lstStyle/>
          <a:p>
            <a:pPr algn="ctr"/>
            <a:r>
              <a:rPr lang="en-US" dirty="0" err="1">
                <a:solidFill>
                  <a:srgbClr val="FFFF00"/>
                </a:solidFill>
              </a:rPr>
              <a:t>Hoạt</a:t>
            </a:r>
            <a:r>
              <a:rPr lang="en-US" dirty="0">
                <a:solidFill>
                  <a:srgbClr val="FFFF00"/>
                </a:solidFill>
              </a:rPr>
              <a:t> </a:t>
            </a:r>
            <a:r>
              <a:rPr lang="en-US" dirty="0" err="1">
                <a:solidFill>
                  <a:srgbClr val="FFFF00"/>
                </a:solidFill>
              </a:rPr>
              <a:t>động</a:t>
            </a:r>
            <a:r>
              <a:rPr lang="en-US" dirty="0">
                <a:solidFill>
                  <a:srgbClr val="FFFF00"/>
                </a:solidFill>
              </a:rPr>
              <a:t> 8</a:t>
            </a:r>
            <a:r>
              <a:rPr lang="en-US" b="1" dirty="0" smtClean="0">
                <a:solidFill>
                  <a:srgbClr val="FFFF00"/>
                </a:solidFill>
              </a:rPr>
              <a:t> </a:t>
            </a:r>
            <a:r>
              <a:rPr lang="en-US" b="1" dirty="0" smtClean="0"/>
              <a:t/>
            </a:r>
            <a:br>
              <a:rPr lang="en-US" b="1" dirty="0" smtClean="0"/>
            </a:br>
            <a:r>
              <a:rPr lang="en-US" dirty="0" err="1" smtClean="0"/>
              <a:t>Đánh</a:t>
            </a:r>
            <a:r>
              <a:rPr lang="en-US" dirty="0" smtClean="0"/>
              <a:t> </a:t>
            </a:r>
            <a:r>
              <a:rPr lang="en-US" dirty="0" err="1"/>
              <a:t>giá</a:t>
            </a:r>
            <a:r>
              <a:rPr lang="en-US" dirty="0"/>
              <a:t> </a:t>
            </a:r>
            <a:r>
              <a:rPr lang="en-US" dirty="0" err="1"/>
              <a:t>học</a:t>
            </a:r>
            <a:r>
              <a:rPr lang="en-US" dirty="0"/>
              <a:t> </a:t>
            </a:r>
            <a:r>
              <a:rPr lang="en-US" dirty="0" err="1"/>
              <a:t>sinh</a:t>
            </a:r>
            <a:r>
              <a:rPr lang="en-US" dirty="0"/>
              <a:t> </a:t>
            </a:r>
            <a:r>
              <a:rPr lang="en-US" dirty="0" err="1"/>
              <a:t>tiểu</a:t>
            </a:r>
            <a:r>
              <a:rPr lang="en-US" dirty="0"/>
              <a:t> </a:t>
            </a:r>
            <a:r>
              <a:rPr lang="en-US" dirty="0" err="1"/>
              <a:t>học</a:t>
            </a:r>
            <a:r>
              <a:rPr lang="en-US" dirty="0"/>
              <a:t> </a:t>
            </a:r>
            <a:r>
              <a:rPr lang="en-US" dirty="0" err="1"/>
              <a:t>môn</a:t>
            </a:r>
            <a:r>
              <a:rPr lang="en-US" dirty="0"/>
              <a:t> </a:t>
            </a:r>
            <a:r>
              <a:rPr lang="en-US" dirty="0" err="1" smtClean="0"/>
              <a:t>Toán</a:t>
            </a:r>
            <a:r>
              <a:rPr lang="en-US" dirty="0" smtClean="0"/>
              <a:t> </a:t>
            </a:r>
            <a:r>
              <a:rPr lang="en-US" dirty="0" err="1"/>
              <a:t>lớp</a:t>
            </a:r>
            <a:r>
              <a:rPr lang="en-US" dirty="0"/>
              <a:t> 1 </a:t>
            </a:r>
            <a:r>
              <a:rPr lang="en-US" dirty="0" err="1"/>
              <a:t>như</a:t>
            </a:r>
            <a:r>
              <a:rPr lang="en-US" dirty="0"/>
              <a:t> </a:t>
            </a:r>
            <a:r>
              <a:rPr lang="en-US" dirty="0" err="1"/>
              <a:t>thế</a:t>
            </a:r>
            <a:r>
              <a:rPr lang="en-US" dirty="0"/>
              <a:t> </a:t>
            </a:r>
            <a:r>
              <a:rPr lang="en-US" dirty="0" err="1"/>
              <a:t>nào</a:t>
            </a:r>
            <a:r>
              <a:rPr lang="en-US" dirty="0"/>
              <a:t>?</a:t>
            </a:r>
          </a:p>
        </p:txBody>
      </p:sp>
      <p:sp>
        <p:nvSpPr>
          <p:cNvPr id="3" name="Text Placeholder 2"/>
          <p:cNvSpPr>
            <a:spLocks noGrp="1"/>
          </p:cNvSpPr>
          <p:nvPr>
            <p:ph type="body" idx="1"/>
          </p:nvPr>
        </p:nvSpPr>
        <p:spPr>
          <a:xfrm>
            <a:off x="457200" y="2133600"/>
            <a:ext cx="8075930" cy="2746906"/>
          </a:xfrm>
        </p:spPr>
        <p:txBody>
          <a:bodyPr/>
          <a:lstStyle/>
          <a:p>
            <a:r>
              <a:rPr lang="en-US" dirty="0" err="1" smtClean="0"/>
              <a:t>Học</a:t>
            </a:r>
            <a:r>
              <a:rPr lang="en-US" dirty="0" smtClean="0"/>
              <a:t> </a:t>
            </a:r>
            <a:r>
              <a:rPr lang="en-US" dirty="0" err="1" smtClean="0"/>
              <a:t>viên</a:t>
            </a:r>
            <a:r>
              <a:rPr lang="en-US" dirty="0" smtClean="0"/>
              <a:t> </a:t>
            </a:r>
            <a:r>
              <a:rPr lang="en-US" dirty="0" err="1" smtClean="0"/>
              <a:t>làm</a:t>
            </a:r>
            <a:r>
              <a:rPr lang="en-US" dirty="0" smtClean="0"/>
              <a:t> </a:t>
            </a:r>
            <a:r>
              <a:rPr lang="en-US" dirty="0" err="1" smtClean="0"/>
              <a:t>việc</a:t>
            </a:r>
            <a:r>
              <a:rPr lang="en-US" dirty="0" smtClean="0"/>
              <a:t> </a:t>
            </a:r>
            <a:r>
              <a:rPr lang="en-US" dirty="0" err="1" smtClean="0"/>
              <a:t>theo</a:t>
            </a:r>
            <a:r>
              <a:rPr lang="en-US" dirty="0" smtClean="0"/>
              <a:t> </a:t>
            </a:r>
            <a:r>
              <a:rPr lang="en-US" dirty="0" err="1" smtClean="0"/>
              <a:t>nhóm</a:t>
            </a:r>
            <a:r>
              <a:rPr lang="en-US" dirty="0" smtClean="0"/>
              <a:t> 7-10 </a:t>
            </a:r>
            <a:r>
              <a:rPr lang="en-US" dirty="0" err="1" smtClean="0"/>
              <a:t>phút</a:t>
            </a:r>
            <a:r>
              <a:rPr lang="en-US" dirty="0" smtClean="0"/>
              <a:t> </a:t>
            </a:r>
            <a:r>
              <a:rPr lang="en-US" dirty="0" err="1" smtClean="0"/>
              <a:t>sau</a:t>
            </a:r>
            <a:r>
              <a:rPr lang="en-US" dirty="0" smtClean="0"/>
              <a:t> </a:t>
            </a:r>
            <a:r>
              <a:rPr lang="en-US" dirty="0" err="1" smtClean="0"/>
              <a:t>đó</a:t>
            </a:r>
            <a:r>
              <a:rPr lang="en-US" dirty="0" smtClean="0"/>
              <a:t> </a:t>
            </a:r>
            <a:r>
              <a:rPr lang="en-US" dirty="0" err="1" smtClean="0"/>
              <a:t>đại</a:t>
            </a:r>
            <a:r>
              <a:rPr lang="en-US" dirty="0" smtClean="0"/>
              <a:t> </a:t>
            </a:r>
            <a:r>
              <a:rPr lang="en-US" dirty="0" err="1" smtClean="0"/>
              <a:t>diện</a:t>
            </a:r>
            <a:r>
              <a:rPr lang="en-US" dirty="0" smtClean="0"/>
              <a:t> </a:t>
            </a:r>
            <a:r>
              <a:rPr lang="en-US" dirty="0" err="1" smtClean="0"/>
              <a:t>các</a:t>
            </a:r>
            <a:r>
              <a:rPr lang="en-US" dirty="0" smtClean="0"/>
              <a:t> </a:t>
            </a:r>
            <a:r>
              <a:rPr lang="en-US" dirty="0" err="1" smtClean="0"/>
              <a:t>nhóm</a:t>
            </a:r>
            <a:r>
              <a:rPr lang="en-US" dirty="0" smtClean="0"/>
              <a:t> </a:t>
            </a:r>
            <a:r>
              <a:rPr lang="en-US" dirty="0" err="1" smtClean="0"/>
              <a:t>trình</a:t>
            </a:r>
            <a:r>
              <a:rPr lang="en-US" dirty="0" smtClean="0"/>
              <a:t> </a:t>
            </a:r>
            <a:r>
              <a:rPr lang="en-US" dirty="0" err="1" smtClean="0"/>
              <a:t>bày</a:t>
            </a:r>
            <a:r>
              <a:rPr lang="en-US" dirty="0" smtClean="0"/>
              <a:t> </a:t>
            </a:r>
            <a:r>
              <a:rPr lang="en-US" dirty="0" err="1" smtClean="0"/>
              <a:t>trước</a:t>
            </a:r>
            <a:r>
              <a:rPr lang="en-US" dirty="0" smtClean="0"/>
              <a:t> </a:t>
            </a:r>
            <a:r>
              <a:rPr lang="en-US" dirty="0" err="1" smtClean="0"/>
              <a:t>lớp</a:t>
            </a:r>
            <a:r>
              <a:rPr lang="en-US" dirty="0" smtClean="0"/>
              <a:t>.</a:t>
            </a:r>
          </a:p>
          <a:p>
            <a:endParaRPr lang="en-US" dirty="0" smtClean="0"/>
          </a:p>
          <a:p>
            <a:pPr algn="ctr"/>
            <a:r>
              <a:rPr lang="en-US" sz="3600" b="1" dirty="0" err="1" smtClean="0">
                <a:solidFill>
                  <a:schemeClr val="bg1"/>
                </a:solidFill>
              </a:rPr>
              <a:t>Nội</a:t>
            </a:r>
            <a:r>
              <a:rPr lang="en-US" sz="3600" b="1" dirty="0" smtClean="0">
                <a:solidFill>
                  <a:schemeClr val="bg1"/>
                </a:solidFill>
              </a:rPr>
              <a:t> dung </a:t>
            </a:r>
            <a:r>
              <a:rPr lang="en-US" sz="3600" b="1" dirty="0" err="1" smtClean="0">
                <a:solidFill>
                  <a:schemeClr val="bg1"/>
                </a:solidFill>
              </a:rPr>
              <a:t>đánh</a:t>
            </a:r>
            <a:r>
              <a:rPr lang="en-US" sz="3600" b="1" dirty="0" smtClean="0">
                <a:solidFill>
                  <a:schemeClr val="bg1"/>
                </a:solidFill>
              </a:rPr>
              <a:t> </a:t>
            </a:r>
            <a:r>
              <a:rPr lang="en-US" sz="3600" b="1" dirty="0" err="1" smtClean="0">
                <a:solidFill>
                  <a:schemeClr val="bg1"/>
                </a:solidFill>
              </a:rPr>
              <a:t>giá</a:t>
            </a:r>
            <a:r>
              <a:rPr lang="en-US" sz="3600" b="1" dirty="0" smtClean="0">
                <a:solidFill>
                  <a:schemeClr val="bg1"/>
                </a:solidFill>
              </a:rPr>
              <a:t> </a:t>
            </a:r>
            <a:r>
              <a:rPr lang="en-US" sz="3600" b="1" dirty="0" err="1" smtClean="0">
                <a:solidFill>
                  <a:schemeClr val="bg1"/>
                </a:solidFill>
              </a:rPr>
              <a:t>môn</a:t>
            </a:r>
            <a:r>
              <a:rPr lang="en-US" sz="3600" b="1" dirty="0" smtClean="0">
                <a:solidFill>
                  <a:schemeClr val="bg1"/>
                </a:solidFill>
              </a:rPr>
              <a:t> </a:t>
            </a:r>
            <a:r>
              <a:rPr lang="en-US" sz="3600" b="1" dirty="0" err="1" smtClean="0">
                <a:solidFill>
                  <a:schemeClr val="bg1"/>
                </a:solidFill>
              </a:rPr>
              <a:t>Toán</a:t>
            </a:r>
            <a:endParaRPr lang="en-US" sz="3600" b="1" dirty="0" smtClean="0">
              <a:solidFill>
                <a:schemeClr val="bg1"/>
              </a:solidFill>
            </a:endParaRPr>
          </a:p>
          <a:p>
            <a:pPr marL="457200" indent="-457200" algn="just">
              <a:spcBef>
                <a:spcPts val="100"/>
              </a:spcBef>
              <a:spcAft>
                <a:spcPts val="100"/>
              </a:spcAft>
              <a:buAutoNum type="arabicPeriod"/>
            </a:pPr>
            <a:r>
              <a:rPr lang="en-US" b="1" kern="1200" dirty="0" err="1" smtClean="0">
                <a:latin typeface="Times New Roman" charset="0"/>
                <a:ea typeface="Times New Roman" charset="0"/>
                <a:cs typeface="Times New Roman" charset="0"/>
              </a:rPr>
              <a:t>Số</a:t>
            </a:r>
            <a:r>
              <a:rPr lang="en-US" b="1" kern="1200" dirty="0" smtClean="0">
                <a:latin typeface="Times New Roman" charset="0"/>
                <a:ea typeface="Times New Roman" charset="0"/>
                <a:cs typeface="Times New Roman" charset="0"/>
              </a:rPr>
              <a:t> </a:t>
            </a:r>
            <a:r>
              <a:rPr lang="en-US" b="1" kern="1200" dirty="0" err="1" smtClean="0">
                <a:latin typeface="Times New Roman" charset="0"/>
                <a:ea typeface="Times New Roman" charset="0"/>
                <a:cs typeface="Times New Roman" charset="0"/>
              </a:rPr>
              <a:t>học</a:t>
            </a:r>
            <a:endParaRPr lang="en-US" b="1" kern="1200" dirty="0">
              <a:latin typeface="Times New Roman" charset="0"/>
              <a:ea typeface="Times New Roman" charset="0"/>
              <a:cs typeface="Times New Roman" charset="0"/>
            </a:endParaRPr>
          </a:p>
          <a:p>
            <a:pPr marL="457200" indent="-457200" algn="just">
              <a:spcBef>
                <a:spcPts val="100"/>
              </a:spcBef>
              <a:spcAft>
                <a:spcPts val="100"/>
              </a:spcAft>
              <a:buAutoNum type="arabicPeriod"/>
            </a:pPr>
            <a:r>
              <a:rPr lang="en-US" b="1" kern="1200" dirty="0" err="1" smtClean="0">
                <a:solidFill>
                  <a:schemeClr val="bg1"/>
                </a:solidFill>
                <a:latin typeface="Times New Roman" charset="0"/>
                <a:ea typeface="Times New Roman" charset="0"/>
                <a:cs typeface="Times New Roman" charset="0"/>
              </a:rPr>
              <a:t>Hình</a:t>
            </a:r>
            <a:r>
              <a:rPr lang="en-US" b="1" kern="1200" dirty="0" smtClean="0">
                <a:solidFill>
                  <a:schemeClr val="bg1"/>
                </a:solidFill>
                <a:latin typeface="Times New Roman" charset="0"/>
                <a:ea typeface="Times New Roman" charset="0"/>
                <a:cs typeface="Times New Roman" charset="0"/>
              </a:rPr>
              <a:t> </a:t>
            </a:r>
            <a:r>
              <a:rPr lang="en-US" b="1" kern="1200" dirty="0" err="1" smtClean="0">
                <a:solidFill>
                  <a:schemeClr val="bg1"/>
                </a:solidFill>
                <a:latin typeface="Times New Roman" charset="0"/>
                <a:ea typeface="Times New Roman" charset="0"/>
                <a:cs typeface="Times New Roman" charset="0"/>
              </a:rPr>
              <a:t>học</a:t>
            </a:r>
            <a:r>
              <a:rPr lang="en-US" b="1" kern="1200" dirty="0" smtClean="0">
                <a:solidFill>
                  <a:schemeClr val="bg1"/>
                </a:solidFill>
                <a:latin typeface="Times New Roman" charset="0"/>
                <a:ea typeface="Times New Roman" charset="0"/>
                <a:cs typeface="Times New Roman" charset="0"/>
              </a:rPr>
              <a:t> </a:t>
            </a:r>
            <a:r>
              <a:rPr lang="en-US" b="1" kern="1200" dirty="0" err="1" smtClean="0">
                <a:solidFill>
                  <a:schemeClr val="bg1"/>
                </a:solidFill>
                <a:latin typeface="Times New Roman" charset="0"/>
                <a:ea typeface="Times New Roman" charset="0"/>
                <a:cs typeface="Times New Roman" charset="0"/>
              </a:rPr>
              <a:t>và</a:t>
            </a:r>
            <a:r>
              <a:rPr lang="en-US" b="1" kern="1200" dirty="0" smtClean="0">
                <a:solidFill>
                  <a:schemeClr val="bg1"/>
                </a:solidFill>
                <a:latin typeface="Times New Roman" charset="0"/>
                <a:ea typeface="Times New Roman" charset="0"/>
                <a:cs typeface="Times New Roman" charset="0"/>
              </a:rPr>
              <a:t> </a:t>
            </a:r>
            <a:r>
              <a:rPr lang="en-US" b="1" kern="1200" dirty="0" err="1" smtClean="0">
                <a:solidFill>
                  <a:schemeClr val="bg1"/>
                </a:solidFill>
                <a:latin typeface="Times New Roman" charset="0"/>
                <a:ea typeface="Times New Roman" charset="0"/>
                <a:cs typeface="Times New Roman" charset="0"/>
              </a:rPr>
              <a:t>đại</a:t>
            </a:r>
            <a:r>
              <a:rPr lang="en-US" b="1" kern="1200" dirty="0" smtClean="0">
                <a:solidFill>
                  <a:schemeClr val="bg1"/>
                </a:solidFill>
                <a:latin typeface="Times New Roman" charset="0"/>
                <a:ea typeface="Times New Roman" charset="0"/>
                <a:cs typeface="Times New Roman" charset="0"/>
              </a:rPr>
              <a:t> </a:t>
            </a:r>
            <a:r>
              <a:rPr lang="en-US" b="1" kern="1200" dirty="0" err="1" smtClean="0">
                <a:solidFill>
                  <a:schemeClr val="bg1"/>
                </a:solidFill>
                <a:latin typeface="Times New Roman" charset="0"/>
                <a:ea typeface="Times New Roman" charset="0"/>
                <a:cs typeface="Times New Roman" charset="0"/>
              </a:rPr>
              <a:t>lượng</a:t>
            </a:r>
            <a:endParaRPr lang="en-US" b="1" kern="12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5494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55"/>
          <p:cNvSpPr txBox="1">
            <a:spLocks noChangeArrowheads="1"/>
          </p:cNvSpPr>
          <p:nvPr/>
        </p:nvSpPr>
        <p:spPr bwMode="auto">
          <a:xfrm>
            <a:off x="1192494" y="228600"/>
            <a:ext cx="6803466" cy="954107"/>
          </a:xfrm>
          <a:prstGeom prst="rect">
            <a:avLst/>
          </a:prstGeom>
          <a:noFill/>
          <a:ln w="9525">
            <a:noFill/>
            <a:miter lim="800000"/>
            <a:headEnd/>
            <a:tailEnd/>
          </a:ln>
        </p:spPr>
        <p:txBody>
          <a:bodyPr wrap="none">
            <a:spAutoFit/>
          </a:bodyPr>
          <a:lstStyle/>
          <a:p>
            <a:pPr algn="ctr" eaLnBrk="0" hangingPunct="0"/>
            <a:r>
              <a:rPr lang="en-US" sz="2800" b="1" dirty="0" smtClean="0">
                <a:solidFill>
                  <a:schemeClr val="bg1"/>
                </a:solidFill>
                <a:latin typeface="Times New Roman" pitchFamily="18" charset="0"/>
                <a:cs typeface="Times New Roman" pitchFamily="18" charset="0"/>
              </a:rPr>
              <a:t>MÔN TOÁN</a:t>
            </a:r>
          </a:p>
          <a:p>
            <a:pPr algn="ctr" eaLnBrk="0" hangingPunct="0"/>
            <a:r>
              <a:rPr lang="vi-VN" sz="2800" b="1" dirty="0" smtClean="0">
                <a:solidFill>
                  <a:schemeClr val="bg1"/>
                </a:solidFill>
                <a:latin typeface="Times New Roman" pitchFamily="18" charset="0"/>
                <a:cs typeface="Times New Roman" pitchFamily="18" charset="0"/>
              </a:rPr>
              <a:t>Phân </a:t>
            </a:r>
            <a:r>
              <a:rPr lang="vi-VN" sz="2800" b="1" dirty="0">
                <a:solidFill>
                  <a:schemeClr val="bg1"/>
                </a:solidFill>
                <a:latin typeface="Times New Roman" pitchFamily="18" charset="0"/>
                <a:cs typeface="Times New Roman" pitchFamily="18" charset="0"/>
              </a:rPr>
              <a:t>phối tỉ lệ số câu, số điểm và các mức: </a:t>
            </a:r>
            <a:endParaRPr lang="en-US" sz="2800" b="1" dirty="0">
              <a:solidFill>
                <a:schemeClr val="bg1"/>
              </a:solidFill>
              <a:latin typeface="Times New Roman" pitchFamily="18" charset="0"/>
              <a:cs typeface="Times New Roman" pitchFamily="18" charset="0"/>
            </a:endParaRPr>
          </a:p>
        </p:txBody>
      </p:sp>
      <p:sp>
        <p:nvSpPr>
          <p:cNvPr id="17410" name="Line 58"/>
          <p:cNvSpPr>
            <a:spLocks noChangeShapeType="1"/>
          </p:cNvSpPr>
          <p:nvPr/>
        </p:nvSpPr>
        <p:spPr bwMode="auto">
          <a:xfrm>
            <a:off x="1027766" y="1371600"/>
            <a:ext cx="6934200" cy="0"/>
          </a:xfrm>
          <a:prstGeom prst="line">
            <a:avLst/>
          </a:prstGeom>
          <a:noFill/>
          <a:ln w="57150" cmpd="thinThick">
            <a:solidFill>
              <a:srgbClr val="0000FF"/>
            </a:solidFill>
            <a:round/>
            <a:headEnd/>
            <a:tailEnd/>
          </a:ln>
        </p:spPr>
        <p:txBody>
          <a:bodyPr/>
          <a:lstStyle/>
          <a:p>
            <a:endParaRPr lang="en-US"/>
          </a:p>
        </p:txBody>
      </p:sp>
      <p:sp>
        <p:nvSpPr>
          <p:cNvPr id="17411" name="Slide Number Placeholder 5"/>
          <p:cNvSpPr txBox="1">
            <a:spLocks noGrp="1"/>
          </p:cNvSpPr>
          <p:nvPr/>
        </p:nvSpPr>
        <p:spPr bwMode="auto">
          <a:xfrm>
            <a:off x="6248400" y="6430434"/>
            <a:ext cx="2133600" cy="319617"/>
          </a:xfrm>
          <a:prstGeom prst="rect">
            <a:avLst/>
          </a:prstGeom>
          <a:noFill/>
          <a:ln w="9525">
            <a:noFill/>
            <a:miter lim="800000"/>
            <a:headEnd/>
            <a:tailEnd/>
          </a:ln>
        </p:spPr>
        <p:txBody>
          <a:bodyPr/>
          <a:lstStyle/>
          <a:p>
            <a:pPr algn="r"/>
            <a:fld id="{0F6ED7C9-B769-4241-B2F9-69DDED22D8FE}" type="slidenum">
              <a:rPr lang="en-US" altLang="en-US" sz="1400" b="0"/>
              <a:pPr algn="r"/>
              <a:t>35</a:t>
            </a:fld>
            <a:endParaRPr lang="en-US" altLang="en-US" sz="1400" b="0"/>
          </a:p>
        </p:txBody>
      </p:sp>
      <p:grpSp>
        <p:nvGrpSpPr>
          <p:cNvPr id="2" name="Group 21"/>
          <p:cNvGrpSpPr>
            <a:grpSpLocks/>
          </p:cNvGrpSpPr>
          <p:nvPr/>
        </p:nvGrpSpPr>
        <p:grpSpPr bwMode="auto">
          <a:xfrm>
            <a:off x="182856" y="1373516"/>
            <a:ext cx="4492887" cy="5749276"/>
            <a:chOff x="105914" y="1688782"/>
            <a:chExt cx="2873748" cy="6006983"/>
          </a:xfrm>
        </p:grpSpPr>
        <p:grpSp>
          <p:nvGrpSpPr>
            <p:cNvPr id="17449" name="Group 101"/>
            <p:cNvGrpSpPr>
              <a:grpSpLocks/>
            </p:cNvGrpSpPr>
            <p:nvPr/>
          </p:nvGrpSpPr>
          <p:grpSpPr bwMode="auto">
            <a:xfrm>
              <a:off x="105914" y="1961006"/>
              <a:ext cx="1832607" cy="5734759"/>
              <a:chOff x="223817" y="2048411"/>
              <a:chExt cx="2554197" cy="5299336"/>
            </a:xfrm>
          </p:grpSpPr>
          <p:sp>
            <p:nvSpPr>
              <p:cNvPr id="17451" name="AutoShape 5"/>
              <p:cNvSpPr>
                <a:spLocks noChangeArrowheads="1"/>
              </p:cNvSpPr>
              <p:nvPr/>
            </p:nvSpPr>
            <p:spPr bwMode="gray">
              <a:xfrm>
                <a:off x="223817" y="2048411"/>
                <a:ext cx="2554197" cy="4357807"/>
              </a:xfrm>
              <a:prstGeom prst="roundRect">
                <a:avLst>
                  <a:gd name="adj" fmla="val 16667"/>
                </a:avLst>
              </a:prstGeom>
              <a:solidFill>
                <a:srgbClr val="3CA1E6"/>
              </a:solidFill>
              <a:ln w="9525">
                <a:noFill/>
                <a:round/>
                <a:headEnd/>
                <a:tailEnd/>
              </a:ln>
            </p:spPr>
            <p:txBody>
              <a:bodyPr wrap="none" anchor="ctr"/>
              <a:lstStyle/>
              <a:p>
                <a:pPr eaLnBrk="0" hangingPunct="0"/>
                <a:endParaRPr lang="en-US" altLang="en-US">
                  <a:solidFill>
                    <a:srgbClr val="000000"/>
                  </a:solidFill>
                </a:endParaRPr>
              </a:p>
            </p:txBody>
          </p:sp>
          <p:grpSp>
            <p:nvGrpSpPr>
              <p:cNvPr id="17455" name="Group 10"/>
              <p:cNvGrpSpPr>
                <a:grpSpLocks/>
              </p:cNvGrpSpPr>
              <p:nvPr/>
            </p:nvGrpSpPr>
            <p:grpSpPr bwMode="auto">
              <a:xfrm>
                <a:off x="762000" y="2138413"/>
                <a:ext cx="642937" cy="622726"/>
                <a:chOff x="1289" y="587"/>
                <a:chExt cx="668" cy="647"/>
              </a:xfrm>
            </p:grpSpPr>
            <p:sp>
              <p:nvSpPr>
                <p:cNvPr id="17458" name="Oval 11"/>
                <p:cNvSpPr>
                  <a:spLocks noChangeArrowheads="1"/>
                </p:cNvSpPr>
                <p:nvPr/>
              </p:nvSpPr>
              <p:spPr bwMode="gray">
                <a:xfrm>
                  <a:off x="1289" y="667"/>
                  <a:ext cx="668" cy="499"/>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7459"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60"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61"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62"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grpSp>
          <p:sp>
            <p:nvSpPr>
              <p:cNvPr id="17456" name="Text Box 16"/>
              <p:cNvSpPr txBox="1">
                <a:spLocks noChangeArrowheads="1"/>
              </p:cNvSpPr>
              <p:nvPr/>
            </p:nvSpPr>
            <p:spPr bwMode="gray">
              <a:xfrm>
                <a:off x="909654" y="2209800"/>
                <a:ext cx="363502" cy="426567"/>
              </a:xfrm>
              <a:prstGeom prst="rect">
                <a:avLst/>
              </a:prstGeom>
              <a:noFill/>
              <a:ln w="9525" algn="ctr">
                <a:noFill/>
                <a:miter lim="800000"/>
                <a:headEnd/>
                <a:tailEnd/>
              </a:ln>
            </p:spPr>
            <p:txBody>
              <a:bodyPr wrap="none">
                <a:spAutoFit/>
              </a:bodyPr>
              <a:lstStyle/>
              <a:p>
                <a:pPr algn="ctr"/>
                <a:r>
                  <a:rPr lang="en-US" altLang="en-US" sz="2400">
                    <a:solidFill>
                      <a:srgbClr val="000000"/>
                    </a:solidFill>
                  </a:rPr>
                  <a:t>1</a:t>
                </a:r>
                <a:endParaRPr lang="en-US" altLang="en-US">
                  <a:solidFill>
                    <a:srgbClr val="000000"/>
                  </a:solidFill>
                </a:endParaRPr>
              </a:p>
            </p:txBody>
          </p:sp>
          <p:sp>
            <p:nvSpPr>
              <p:cNvPr id="17457" name="Text Box 17"/>
              <p:cNvSpPr txBox="1">
                <a:spLocks noChangeArrowheads="1"/>
              </p:cNvSpPr>
              <p:nvPr/>
            </p:nvSpPr>
            <p:spPr bwMode="gray">
              <a:xfrm>
                <a:off x="223817" y="2088079"/>
                <a:ext cx="2554197" cy="5259668"/>
              </a:xfrm>
              <a:prstGeom prst="rect">
                <a:avLst/>
              </a:prstGeom>
              <a:noFill/>
              <a:ln w="9525" algn="ctr">
                <a:noFill/>
                <a:miter lim="800000"/>
                <a:headEnd/>
                <a:tailEnd/>
              </a:ln>
            </p:spPr>
            <p:txBody>
              <a:bodyPr wrap="square">
                <a:spAutoFit/>
              </a:bodyPr>
              <a:lstStyle/>
              <a:p>
                <a:pPr algn="ctr"/>
                <a:r>
                  <a:rPr lang="vi-VN" sz="2400" b="1" dirty="0" smtClean="0">
                    <a:latin typeface="+mj-lt"/>
                  </a:rPr>
                  <a:t> </a:t>
                </a:r>
                <a:endParaRPr lang="en-US" sz="2400" b="1" dirty="0" smtClean="0">
                  <a:latin typeface="+mj-lt"/>
                </a:endParaRPr>
              </a:p>
              <a:p>
                <a:endParaRPr lang="en-US" sz="2000" b="1" dirty="0">
                  <a:latin typeface="+mj-lt"/>
                </a:endParaRPr>
              </a:p>
              <a:p>
                <a:r>
                  <a:rPr lang="en-US" sz="2000" b="1" dirty="0" smtClean="0">
                    <a:solidFill>
                      <a:schemeClr val="bg1"/>
                    </a:solidFill>
                    <a:latin typeface="+mj-lt"/>
                  </a:rPr>
                  <a:t>- </a:t>
                </a:r>
                <a:r>
                  <a:rPr lang="vi-VN" sz="2000" b="1" dirty="0" smtClean="0">
                    <a:solidFill>
                      <a:schemeClr val="bg1"/>
                    </a:solidFill>
                    <a:latin typeface="+mj-lt"/>
                  </a:rPr>
                  <a:t>Xây </a:t>
                </a:r>
                <a:r>
                  <a:rPr lang="vi-VN" sz="2000" b="1" dirty="0">
                    <a:solidFill>
                      <a:schemeClr val="bg1"/>
                    </a:solidFill>
                    <a:latin typeface="+mj-lt"/>
                  </a:rPr>
                  <a:t>dựng 10 câu hỏi trong đề kiểm tra gồm câu hỏi </a:t>
                </a:r>
                <a:r>
                  <a:rPr lang="vi-VN" sz="2000" b="1" dirty="0">
                    <a:solidFill>
                      <a:srgbClr val="FF0000"/>
                    </a:solidFill>
                    <a:latin typeface="+mj-lt"/>
                  </a:rPr>
                  <a:t>trắc nghiệm khách quan  </a:t>
                </a:r>
                <a:r>
                  <a:rPr lang="vi-VN" sz="2000" b="1" dirty="0">
                    <a:solidFill>
                      <a:schemeClr val="bg1"/>
                    </a:solidFill>
                    <a:latin typeface="+mj-lt"/>
                  </a:rPr>
                  <a:t>và câu hỏi tự luận</a:t>
                </a:r>
                <a:r>
                  <a:rPr lang="en-US" sz="2000" dirty="0" smtClean="0">
                    <a:solidFill>
                      <a:schemeClr val="bg1"/>
                    </a:solidFill>
                    <a:latin typeface="+mj-lt"/>
                  </a:rPr>
                  <a:t> .</a:t>
                </a:r>
              </a:p>
              <a:p>
                <a:pPr algn="ctr"/>
                <a:r>
                  <a:rPr lang="en-US" sz="2000" b="1" dirty="0" smtClean="0">
                    <a:solidFill>
                      <a:schemeClr val="bg1"/>
                    </a:solidFill>
                    <a:latin typeface="Times New Roman" pitchFamily="18" charset="0"/>
                    <a:cs typeface="Times New Roman" pitchFamily="18" charset="0"/>
                  </a:rPr>
                  <a:t>- </a:t>
                </a:r>
                <a:r>
                  <a:rPr lang="vi-VN" sz="2000" b="1" dirty="0" smtClean="0">
                    <a:solidFill>
                      <a:schemeClr val="bg1"/>
                    </a:solidFill>
                    <a:latin typeface="Times New Roman" pitchFamily="18" charset="0"/>
                    <a:cs typeface="Times New Roman" pitchFamily="18" charset="0"/>
                  </a:rPr>
                  <a:t>Căn </a:t>
                </a:r>
                <a:r>
                  <a:rPr lang="vi-VN" sz="2000" b="1" dirty="0">
                    <a:solidFill>
                      <a:schemeClr val="bg1"/>
                    </a:solidFill>
                    <a:latin typeface="Times New Roman" pitchFamily="18" charset="0"/>
                    <a:cs typeface="Times New Roman" pitchFamily="18" charset="0"/>
                  </a:rPr>
                  <a:t>cứ vào thời lượng, nội dung chương trình, phân phối tỉ lệ theo mạch kiến thức: </a:t>
                </a:r>
                <a:r>
                  <a:rPr lang="vi-VN" sz="2000" b="1" dirty="0">
                    <a:solidFill>
                      <a:srgbClr val="FF0000"/>
                    </a:solidFill>
                    <a:latin typeface="Times New Roman" pitchFamily="18" charset="0"/>
                    <a:cs typeface="Times New Roman" pitchFamily="18" charset="0"/>
                  </a:rPr>
                  <a:t>Số học: </a:t>
                </a:r>
                <a:r>
                  <a:rPr lang="vi-VN" sz="2000" b="1" dirty="0">
                    <a:solidFill>
                      <a:schemeClr val="bg1"/>
                    </a:solidFill>
                    <a:latin typeface="Times New Roman" pitchFamily="18" charset="0"/>
                    <a:cs typeface="Times New Roman" pitchFamily="18" charset="0"/>
                  </a:rPr>
                  <a:t>khoảng 8</a:t>
                </a:r>
                <a:r>
                  <a:rPr lang="en-US" sz="2000" b="1" dirty="0">
                    <a:solidFill>
                      <a:schemeClr val="bg1"/>
                    </a:solidFill>
                    <a:latin typeface="Times New Roman" pitchFamily="18" charset="0"/>
                    <a:cs typeface="Times New Roman" pitchFamily="18" charset="0"/>
                  </a:rPr>
                  <a:t>0</a:t>
                </a:r>
                <a:r>
                  <a:rPr lang="vi-VN" sz="2000" b="1" dirty="0">
                    <a:solidFill>
                      <a:schemeClr val="bg1"/>
                    </a:solidFill>
                    <a:latin typeface="Times New Roman" pitchFamily="18" charset="0"/>
                    <a:cs typeface="Times New Roman" pitchFamily="18" charset="0"/>
                  </a:rPr>
                  <a:t>% (8 câu); </a:t>
                </a:r>
                <a:r>
                  <a:rPr lang="en-US" sz="2000" b="1" dirty="0" err="1">
                    <a:solidFill>
                      <a:srgbClr val="FF0000"/>
                    </a:solidFill>
                    <a:latin typeface="Times New Roman" pitchFamily="18" charset="0"/>
                    <a:cs typeface="Times New Roman" pitchFamily="18" charset="0"/>
                  </a:rPr>
                  <a:t>Hình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học</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và</a:t>
                </a:r>
                <a:r>
                  <a:rPr lang="en-US" sz="2000" b="1" dirty="0">
                    <a:solidFill>
                      <a:srgbClr val="FF0000"/>
                    </a:solidFill>
                    <a:latin typeface="Times New Roman" pitchFamily="18" charset="0"/>
                    <a:cs typeface="Times New Roman" pitchFamily="18" charset="0"/>
                  </a:rPr>
                  <a:t> </a:t>
                </a:r>
                <a:r>
                  <a:rPr lang="vi-VN" sz="2000" b="1" dirty="0">
                    <a:solidFill>
                      <a:srgbClr val="FF0000"/>
                    </a:solidFill>
                    <a:latin typeface="Times New Roman" pitchFamily="18" charset="0"/>
                    <a:cs typeface="Times New Roman" pitchFamily="18" charset="0"/>
                  </a:rPr>
                  <a:t>Đại lượng</a:t>
                </a:r>
                <a:r>
                  <a:rPr lang="en-US" sz="2000" b="1" dirty="0">
                    <a:solidFill>
                      <a:srgbClr val="FF0000"/>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kho</a:t>
                </a:r>
                <a:r>
                  <a:rPr lang="vi-VN" sz="2000" b="1" dirty="0">
                    <a:solidFill>
                      <a:schemeClr val="bg1"/>
                    </a:solidFill>
                    <a:latin typeface="Times New Roman" pitchFamily="18" charset="0"/>
                    <a:cs typeface="Times New Roman" pitchFamily="18" charset="0"/>
                  </a:rPr>
                  <a:t>ảng </a:t>
                </a:r>
                <a:r>
                  <a:rPr lang="en-US" sz="2000" b="1" dirty="0">
                    <a:solidFill>
                      <a:schemeClr val="bg1"/>
                    </a:solidFill>
                    <a:latin typeface="Times New Roman" pitchFamily="18" charset="0"/>
                    <a:cs typeface="Times New Roman" pitchFamily="18" charset="0"/>
                  </a:rPr>
                  <a:t>20</a:t>
                </a:r>
                <a:r>
                  <a:rPr lang="vi-VN" sz="2000" b="1" dirty="0">
                    <a:solidFill>
                      <a:schemeClr val="bg1"/>
                    </a:solidFill>
                    <a:latin typeface="Times New Roman" pitchFamily="18" charset="0"/>
                    <a:cs typeface="Times New Roman" pitchFamily="18" charset="0"/>
                  </a:rPr>
                  <a:t>% </a:t>
                </a:r>
                <a:endParaRPr lang="en-US" sz="2000" b="1" dirty="0">
                  <a:solidFill>
                    <a:schemeClr val="bg1"/>
                  </a:solidFill>
                  <a:latin typeface="Times New Roman" pitchFamily="18" charset="0"/>
                  <a:cs typeface="Times New Roman" pitchFamily="18" charset="0"/>
                </a:endParaRPr>
              </a:p>
              <a:p>
                <a:pPr algn="ctr"/>
                <a:r>
                  <a:rPr lang="en-US" sz="2000" dirty="0">
                    <a:solidFill>
                      <a:srgbClr val="000000"/>
                    </a:solidFill>
                    <a:latin typeface="Times New Roman" pitchFamily="18" charset="0"/>
                  </a:rPr>
                  <a:t/>
                </a:r>
                <a:br>
                  <a:rPr lang="en-US" sz="2000" dirty="0">
                    <a:solidFill>
                      <a:srgbClr val="000000"/>
                    </a:solidFill>
                    <a:latin typeface="Times New Roman" pitchFamily="18" charset="0"/>
                  </a:rPr>
                </a:br>
                <a:endParaRPr lang="en-US" sz="2000" dirty="0">
                  <a:solidFill>
                    <a:srgbClr val="FF0000"/>
                  </a:solidFill>
                  <a:latin typeface="Times New Roman" pitchFamily="18" charset="0"/>
                </a:endParaRPr>
              </a:p>
              <a:p>
                <a:pPr algn="ctr"/>
                <a:endParaRPr lang="en-US" altLang="en-US" sz="2400" dirty="0">
                  <a:solidFill>
                    <a:srgbClr val="000000"/>
                  </a:solidFill>
                  <a:latin typeface="Times New Roman" pitchFamily="18" charset="0"/>
                  <a:cs typeface="Times New Roman" pitchFamily="18" charset="0"/>
                </a:endParaRPr>
              </a:p>
            </p:txBody>
          </p:sp>
        </p:grpSp>
        <p:cxnSp>
          <p:nvCxnSpPr>
            <p:cNvPr id="10" name="Straight Arrow Connector 9"/>
            <p:cNvCxnSpPr/>
            <p:nvPr/>
          </p:nvCxnSpPr>
          <p:spPr>
            <a:xfrm flipH="1">
              <a:off x="1743565" y="1688782"/>
              <a:ext cx="1236097" cy="272224"/>
            </a:xfrm>
            <a:prstGeom prst="straightConnector1">
              <a:avLst/>
            </a:prstGeom>
            <a:ln w="31750">
              <a:solidFill>
                <a:srgbClr val="0000CC"/>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 22"/>
          <p:cNvGrpSpPr>
            <a:grpSpLocks/>
          </p:cNvGrpSpPr>
          <p:nvPr/>
        </p:nvGrpSpPr>
        <p:grpSpPr bwMode="auto">
          <a:xfrm>
            <a:off x="3274168" y="1309843"/>
            <a:ext cx="2143125" cy="4757581"/>
            <a:chOff x="1536700" y="1699498"/>
            <a:chExt cx="1483316" cy="4285127"/>
          </a:xfrm>
        </p:grpSpPr>
        <p:grpSp>
          <p:nvGrpSpPr>
            <p:cNvPr id="17433" name="Group 4"/>
            <p:cNvGrpSpPr>
              <a:grpSpLocks/>
            </p:cNvGrpSpPr>
            <p:nvPr/>
          </p:nvGrpSpPr>
          <p:grpSpPr bwMode="auto">
            <a:xfrm>
              <a:off x="1536700" y="1993900"/>
              <a:ext cx="1483316" cy="3990725"/>
              <a:chOff x="1638301" y="1993900"/>
              <a:chExt cx="1483316" cy="3990725"/>
            </a:xfrm>
          </p:grpSpPr>
          <p:grpSp>
            <p:nvGrpSpPr>
              <p:cNvPr id="17435" name="Group 1"/>
              <p:cNvGrpSpPr>
                <a:grpSpLocks/>
              </p:cNvGrpSpPr>
              <p:nvPr/>
            </p:nvGrpSpPr>
            <p:grpSpPr bwMode="auto">
              <a:xfrm>
                <a:off x="1638301" y="1993900"/>
                <a:ext cx="1478967" cy="3990725"/>
                <a:chOff x="2286000" y="2133600"/>
                <a:chExt cx="2163763" cy="3632734"/>
              </a:xfrm>
            </p:grpSpPr>
            <p:sp>
              <p:nvSpPr>
                <p:cNvPr id="17437" name="AutoShape 19"/>
                <p:cNvSpPr>
                  <a:spLocks noChangeArrowheads="1"/>
                </p:cNvSpPr>
                <p:nvPr/>
              </p:nvSpPr>
              <p:spPr bwMode="gray">
                <a:xfrm>
                  <a:off x="2286000" y="2511425"/>
                  <a:ext cx="2163763" cy="28575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pPr eaLnBrk="0" hangingPunct="0"/>
                  <a:endParaRPr lang="en-US" altLang="en-US">
                    <a:solidFill>
                      <a:srgbClr val="000000"/>
                    </a:solidFill>
                  </a:endParaRPr>
                </a:p>
              </p:txBody>
            </p:sp>
            <p:sp>
              <p:nvSpPr>
                <p:cNvPr id="17438" name="AutoShape 20"/>
                <p:cNvSpPr>
                  <a:spLocks noChangeArrowheads="1"/>
                </p:cNvSpPr>
                <p:nvPr/>
              </p:nvSpPr>
              <p:spPr bwMode="gray">
                <a:xfrm>
                  <a:off x="2319338" y="2519363"/>
                  <a:ext cx="2098675" cy="2803525"/>
                </a:xfrm>
                <a:prstGeom prst="roundRect">
                  <a:avLst>
                    <a:gd name="adj" fmla="val 16667"/>
                  </a:avLst>
                </a:prstGeom>
                <a:solidFill>
                  <a:srgbClr val="73E77E"/>
                </a:solidFill>
                <a:ln w="9525">
                  <a:noFill/>
                  <a:round/>
                  <a:headEnd/>
                  <a:tailEnd/>
                </a:ln>
              </p:spPr>
              <p:txBody>
                <a:bodyPr wrap="none" anchor="ctr"/>
                <a:lstStyle/>
                <a:p>
                  <a:pPr eaLnBrk="0" hangingPunct="0"/>
                  <a:endParaRPr lang="en-US" altLang="en-US">
                    <a:solidFill>
                      <a:srgbClr val="000000"/>
                    </a:solidFill>
                  </a:endParaRPr>
                </a:p>
              </p:txBody>
            </p:sp>
            <p:sp>
              <p:nvSpPr>
                <p:cNvPr id="17439" name="AutoShape 21"/>
                <p:cNvSpPr>
                  <a:spLocks noChangeArrowheads="1"/>
                </p:cNvSpPr>
                <p:nvPr/>
              </p:nvSpPr>
              <p:spPr bwMode="gray">
                <a:xfrm>
                  <a:off x="2362200" y="4562475"/>
                  <a:ext cx="2070101" cy="1203859"/>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7440" name="AutoShape 22"/>
                <p:cNvSpPr>
                  <a:spLocks noChangeArrowheads="1"/>
                </p:cNvSpPr>
                <p:nvPr/>
              </p:nvSpPr>
              <p:spPr bwMode="gray">
                <a:xfrm>
                  <a:off x="2336801" y="2541588"/>
                  <a:ext cx="2070101" cy="708025"/>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7441" name="Oval 23"/>
                <p:cNvSpPr>
                  <a:spLocks noChangeArrowheads="1"/>
                </p:cNvSpPr>
                <p:nvPr/>
              </p:nvSpPr>
              <p:spPr bwMode="gray">
                <a:xfrm>
                  <a:off x="3124200" y="2294878"/>
                  <a:ext cx="642937" cy="472781"/>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7442" name="Oval 24"/>
                <p:cNvSpPr>
                  <a:spLocks noChangeArrowheads="1"/>
                </p:cNvSpPr>
                <p:nvPr/>
              </p:nvSpPr>
              <p:spPr bwMode="gray">
                <a:xfrm>
                  <a:off x="3124200" y="2209800"/>
                  <a:ext cx="622300" cy="622300"/>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43" name="Oval 25"/>
                <p:cNvSpPr>
                  <a:spLocks noChangeArrowheads="1"/>
                </p:cNvSpPr>
                <p:nvPr/>
              </p:nvSpPr>
              <p:spPr bwMode="gray">
                <a:xfrm>
                  <a:off x="3124200" y="2133600"/>
                  <a:ext cx="608013" cy="608012"/>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44" name="Oval 26"/>
                <p:cNvSpPr>
                  <a:spLocks noChangeArrowheads="1"/>
                </p:cNvSpPr>
                <p:nvPr/>
              </p:nvSpPr>
              <p:spPr bwMode="gray">
                <a:xfrm>
                  <a:off x="3124200" y="2209800"/>
                  <a:ext cx="577850" cy="56673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45" name="Oval 27"/>
                <p:cNvSpPr>
                  <a:spLocks noChangeArrowheads="1"/>
                </p:cNvSpPr>
                <p:nvPr/>
              </p:nvSpPr>
              <p:spPr bwMode="gray">
                <a:xfrm>
                  <a:off x="3119437" y="2282825"/>
                  <a:ext cx="512763" cy="460375"/>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46" name="Text Box 28"/>
                <p:cNvSpPr txBox="1">
                  <a:spLocks noChangeArrowheads="1"/>
                </p:cNvSpPr>
                <p:nvPr/>
              </p:nvSpPr>
              <p:spPr bwMode="gray">
                <a:xfrm>
                  <a:off x="3281383" y="2295525"/>
                  <a:ext cx="344444" cy="420268"/>
                </a:xfrm>
                <a:prstGeom prst="rect">
                  <a:avLst/>
                </a:prstGeom>
                <a:noFill/>
                <a:ln w="9525" algn="ctr">
                  <a:noFill/>
                  <a:miter lim="800000"/>
                  <a:headEnd/>
                  <a:tailEnd/>
                </a:ln>
              </p:spPr>
              <p:txBody>
                <a:bodyPr wrap="none">
                  <a:spAutoFit/>
                </a:bodyPr>
                <a:lstStyle/>
                <a:p>
                  <a:pPr algn="ctr"/>
                  <a:r>
                    <a:rPr lang="en-US" altLang="en-US" sz="2400">
                      <a:solidFill>
                        <a:srgbClr val="000000"/>
                      </a:solidFill>
                    </a:rPr>
                    <a:t>2</a:t>
                  </a:r>
                  <a:endParaRPr lang="en-US" altLang="en-US">
                    <a:solidFill>
                      <a:srgbClr val="000000"/>
                    </a:solidFill>
                  </a:endParaRPr>
                </a:p>
              </p:txBody>
            </p:sp>
          </p:grpSp>
          <p:sp>
            <p:nvSpPr>
              <p:cNvPr id="17436" name="Rectangle 3"/>
              <p:cNvSpPr>
                <a:spLocks noChangeArrowheads="1"/>
              </p:cNvSpPr>
              <p:nvPr/>
            </p:nvSpPr>
            <p:spPr bwMode="auto">
              <a:xfrm>
                <a:off x="1726184" y="2878421"/>
                <a:ext cx="1395433" cy="1912767"/>
              </a:xfrm>
              <a:prstGeom prst="rect">
                <a:avLst/>
              </a:prstGeom>
              <a:noFill/>
              <a:ln w="9525">
                <a:noFill/>
                <a:miter lim="800000"/>
                <a:headEnd/>
                <a:tailEnd/>
              </a:ln>
            </p:spPr>
            <p:txBody>
              <a:bodyPr>
                <a:spAutoFit/>
              </a:bodyPr>
              <a:lstStyle/>
              <a:p>
                <a:pPr algn="ctr">
                  <a:lnSpc>
                    <a:spcPct val="90000"/>
                  </a:lnSpc>
                </a:pPr>
                <a:endParaRPr lang="en-US" sz="2400" b="1" dirty="0" smtClean="0">
                  <a:latin typeface="Times New Roman" pitchFamily="18" charset="0"/>
                  <a:cs typeface="Times New Roman" pitchFamily="18" charset="0"/>
                </a:endParaRPr>
              </a:p>
              <a:p>
                <a:pPr algn="ctr">
                  <a:lnSpc>
                    <a:spcPct val="90000"/>
                  </a:lnSpc>
                </a:pPr>
                <a:endParaRPr lang="en-US" sz="2400" b="1" dirty="0">
                  <a:latin typeface="Times New Roman" pitchFamily="18" charset="0"/>
                  <a:cs typeface="Times New Roman" pitchFamily="18" charset="0"/>
                </a:endParaRPr>
              </a:p>
              <a:p>
                <a:pPr algn="ctr">
                  <a:lnSpc>
                    <a:spcPct val="90000"/>
                  </a:lnSpc>
                </a:pPr>
                <a:endParaRPr lang="en-US" sz="2400" b="1" dirty="0" smtClean="0">
                  <a:latin typeface="Times New Roman" pitchFamily="18" charset="0"/>
                  <a:cs typeface="Times New Roman" pitchFamily="18" charset="0"/>
                </a:endParaRPr>
              </a:p>
              <a:p>
                <a:pPr algn="ctr">
                  <a:lnSpc>
                    <a:spcPct val="90000"/>
                  </a:lnSpc>
                </a:pPr>
                <a:r>
                  <a:rPr lang="en-US" sz="2400" b="1" dirty="0" smtClean="0">
                    <a:latin typeface="Times New Roman" pitchFamily="18" charset="0"/>
                    <a:cs typeface="Times New Roman" pitchFamily="18" charset="0"/>
                  </a:rPr>
                  <a:t>M</a:t>
                </a:r>
                <a:r>
                  <a:rPr lang="vi-VN" sz="2400" b="1" dirty="0" smtClean="0">
                    <a:latin typeface="Times New Roman" pitchFamily="18" charset="0"/>
                    <a:cs typeface="Times New Roman" pitchFamily="18" charset="0"/>
                  </a:rPr>
                  <a:t>ỗi </a:t>
                </a:r>
                <a:r>
                  <a:rPr lang="vi-VN" sz="2400" b="1" dirty="0">
                    <a:latin typeface="Times New Roman" pitchFamily="18" charset="0"/>
                    <a:cs typeface="Times New Roman" pitchFamily="18" charset="0"/>
                  </a:rPr>
                  <a:t>câu hỏi 1 </a:t>
                </a:r>
                <a:r>
                  <a:rPr lang="vi-VN" sz="2400" b="1" dirty="0" smtClean="0">
                    <a:latin typeface="Times New Roman" pitchFamily="18" charset="0"/>
                    <a:cs typeface="Times New Roman" pitchFamily="18" charset="0"/>
                  </a:rPr>
                  <a:t>điểm</a:t>
                </a:r>
                <a:endParaRPr lang="en-US" sz="2400" b="1" dirty="0">
                  <a:solidFill>
                    <a:srgbClr val="FF0000"/>
                  </a:solidFill>
                  <a:latin typeface="Times New Roman" pitchFamily="18" charset="0"/>
                  <a:cs typeface="Times New Roman" pitchFamily="18" charset="0"/>
                </a:endParaRPr>
              </a:p>
              <a:p>
                <a:pPr algn="ctr"/>
                <a:endParaRPr lang="en-US" altLang="en-US" sz="2400" b="1" dirty="0">
                  <a:solidFill>
                    <a:srgbClr val="000000"/>
                  </a:solidFill>
                  <a:latin typeface="Times New Roman" pitchFamily="18" charset="0"/>
                  <a:cs typeface="Times New Roman" pitchFamily="18" charset="0"/>
                </a:endParaRPr>
              </a:p>
            </p:txBody>
          </p:sp>
        </p:grpSp>
        <p:cxnSp>
          <p:nvCxnSpPr>
            <p:cNvPr id="13" name="Straight Arrow Connector 12"/>
            <p:cNvCxnSpPr>
              <a:endCxn id="17441" idx="7"/>
            </p:cNvCxnSpPr>
            <p:nvPr/>
          </p:nvCxnSpPr>
          <p:spPr>
            <a:xfrm>
              <a:off x="2409110" y="1699498"/>
              <a:ext cx="75614" cy="547633"/>
            </a:xfrm>
            <a:prstGeom prst="straightConnector1">
              <a:avLst/>
            </a:prstGeom>
            <a:ln w="34925">
              <a:solidFill>
                <a:srgbClr val="0000CC"/>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23"/>
          <p:cNvGrpSpPr>
            <a:grpSpLocks/>
          </p:cNvGrpSpPr>
          <p:nvPr/>
        </p:nvGrpSpPr>
        <p:grpSpPr bwMode="auto">
          <a:xfrm>
            <a:off x="4556125" y="1373516"/>
            <a:ext cx="4359275" cy="4783758"/>
            <a:chOff x="1930606" y="1700960"/>
            <a:chExt cx="2626455" cy="4784628"/>
          </a:xfrm>
        </p:grpSpPr>
        <p:grpSp>
          <p:nvGrpSpPr>
            <p:cNvPr id="17415" name="Group 5"/>
            <p:cNvGrpSpPr>
              <a:grpSpLocks/>
            </p:cNvGrpSpPr>
            <p:nvPr/>
          </p:nvGrpSpPr>
          <p:grpSpPr bwMode="auto">
            <a:xfrm>
              <a:off x="2726171" y="2124476"/>
              <a:ext cx="1830890" cy="4361112"/>
              <a:chOff x="2865871" y="2124476"/>
              <a:chExt cx="1830890" cy="4361112"/>
            </a:xfrm>
          </p:grpSpPr>
          <p:grpSp>
            <p:nvGrpSpPr>
              <p:cNvPr id="17417" name="Group 2"/>
              <p:cNvGrpSpPr>
                <a:grpSpLocks/>
              </p:cNvGrpSpPr>
              <p:nvPr/>
            </p:nvGrpSpPr>
            <p:grpSpPr bwMode="auto">
              <a:xfrm>
                <a:off x="2865871" y="2124476"/>
                <a:ext cx="1830890" cy="4223613"/>
                <a:chOff x="4145109" y="2181275"/>
                <a:chExt cx="2636692" cy="3936618"/>
              </a:xfrm>
            </p:grpSpPr>
            <p:sp>
              <p:nvSpPr>
                <p:cNvPr id="17419" name="AutoShape 33"/>
                <p:cNvSpPr>
                  <a:spLocks noChangeArrowheads="1"/>
                </p:cNvSpPr>
                <p:nvPr/>
              </p:nvSpPr>
              <p:spPr bwMode="gray">
                <a:xfrm>
                  <a:off x="4145109" y="2511425"/>
                  <a:ext cx="2636692" cy="2857500"/>
                </a:xfrm>
                <a:prstGeom prst="roundRect">
                  <a:avLst>
                    <a:gd name="adj" fmla="val 17509"/>
                  </a:avLst>
                </a:prstGeom>
                <a:gradFill rotWithShape="1">
                  <a:gsLst>
                    <a:gs pos="0">
                      <a:srgbClr val="B59F43"/>
                    </a:gs>
                    <a:gs pos="100000">
                      <a:srgbClr val="8F8849"/>
                    </a:gs>
                  </a:gsLst>
                  <a:lin ang="2700000" scaled="1"/>
                </a:gradFill>
                <a:ln w="9525">
                  <a:noFill/>
                  <a:round/>
                  <a:headEnd/>
                  <a:tailEnd/>
                </a:ln>
              </p:spPr>
              <p:txBody>
                <a:bodyPr wrap="none" anchor="ctr"/>
                <a:lstStyle/>
                <a:p>
                  <a:pPr eaLnBrk="0" hangingPunct="0"/>
                  <a:endParaRPr lang="en-US" altLang="en-US">
                    <a:solidFill>
                      <a:srgbClr val="000000"/>
                    </a:solidFill>
                  </a:endParaRPr>
                </a:p>
              </p:txBody>
            </p:sp>
            <p:sp>
              <p:nvSpPr>
                <p:cNvPr id="17420" name="AutoShape 34"/>
                <p:cNvSpPr>
                  <a:spLocks noChangeArrowheads="1"/>
                </p:cNvSpPr>
                <p:nvPr/>
              </p:nvSpPr>
              <p:spPr bwMode="gray">
                <a:xfrm>
                  <a:off x="4145109" y="2598854"/>
                  <a:ext cx="2625790" cy="3519039"/>
                </a:xfrm>
                <a:prstGeom prst="roundRect">
                  <a:avLst>
                    <a:gd name="adj" fmla="val 16667"/>
                  </a:avLst>
                </a:prstGeom>
                <a:solidFill>
                  <a:srgbClr val="E9E065"/>
                </a:solidFill>
                <a:ln w="9525">
                  <a:noFill/>
                  <a:round/>
                  <a:headEnd/>
                  <a:tailEnd/>
                </a:ln>
              </p:spPr>
              <p:txBody>
                <a:bodyPr wrap="none" anchor="ctr"/>
                <a:lstStyle/>
                <a:p>
                  <a:pPr eaLnBrk="0" hangingPunct="0"/>
                  <a:endParaRPr lang="en-US" altLang="en-US">
                    <a:solidFill>
                      <a:srgbClr val="000000"/>
                    </a:solidFill>
                  </a:endParaRPr>
                </a:p>
              </p:txBody>
            </p:sp>
            <p:grpSp>
              <p:nvGrpSpPr>
                <p:cNvPr id="17423" name="Group 130"/>
                <p:cNvGrpSpPr>
                  <a:grpSpLocks/>
                </p:cNvGrpSpPr>
                <p:nvPr/>
              </p:nvGrpSpPr>
              <p:grpSpPr bwMode="auto">
                <a:xfrm>
                  <a:off x="5410200" y="2181275"/>
                  <a:ext cx="679511" cy="638126"/>
                  <a:chOff x="6611938" y="2208263"/>
                  <a:chExt cx="679511" cy="638126"/>
                </a:xfrm>
              </p:grpSpPr>
              <p:grpSp>
                <p:nvGrpSpPr>
                  <p:cNvPr id="17426" name="Group 37"/>
                  <p:cNvGrpSpPr>
                    <a:grpSpLocks/>
                  </p:cNvGrpSpPr>
                  <p:nvPr/>
                </p:nvGrpSpPr>
                <p:grpSpPr bwMode="auto">
                  <a:xfrm>
                    <a:off x="6611938" y="2208263"/>
                    <a:ext cx="679511" cy="638126"/>
                    <a:chOff x="1289" y="587"/>
                    <a:chExt cx="706" cy="663"/>
                  </a:xfrm>
                </p:grpSpPr>
                <p:sp>
                  <p:nvSpPr>
                    <p:cNvPr id="17428" name="Oval 38"/>
                    <p:cNvSpPr>
                      <a:spLocks noChangeArrowheads="1"/>
                    </p:cNvSpPr>
                    <p:nvPr/>
                  </p:nvSpPr>
                  <p:spPr bwMode="gray">
                    <a:xfrm>
                      <a:off x="1289" y="664"/>
                      <a:ext cx="668" cy="503"/>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7429" name="Oval 39"/>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30"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31" name="Oval 41"/>
                    <p:cNvSpPr>
                      <a:spLocks noChangeArrowheads="1"/>
                    </p:cNvSpPr>
                    <p:nvPr/>
                  </p:nvSpPr>
                  <p:spPr bwMode="gray">
                    <a:xfrm>
                      <a:off x="1395" y="661"/>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32" name="Oval 42"/>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grpSp>
              <p:sp>
                <p:nvSpPr>
                  <p:cNvPr id="17427" name="Text Box 43"/>
                  <p:cNvSpPr txBox="1">
                    <a:spLocks noChangeArrowheads="1"/>
                  </p:cNvSpPr>
                  <p:nvPr/>
                </p:nvSpPr>
                <p:spPr bwMode="gray">
                  <a:xfrm>
                    <a:off x="6722398" y="2295525"/>
                    <a:ext cx="336292" cy="430373"/>
                  </a:xfrm>
                  <a:prstGeom prst="rect">
                    <a:avLst/>
                  </a:prstGeom>
                  <a:noFill/>
                  <a:ln w="9525" algn="ctr">
                    <a:noFill/>
                    <a:miter lim="800000"/>
                    <a:headEnd/>
                    <a:tailEnd/>
                  </a:ln>
                </p:spPr>
                <p:txBody>
                  <a:bodyPr wrap="none">
                    <a:spAutoFit/>
                  </a:bodyPr>
                  <a:lstStyle/>
                  <a:p>
                    <a:pPr algn="ctr"/>
                    <a:r>
                      <a:rPr lang="en-US" altLang="en-US" sz="2400">
                        <a:solidFill>
                          <a:srgbClr val="000000"/>
                        </a:solidFill>
                      </a:rPr>
                      <a:t>3</a:t>
                    </a:r>
                    <a:endParaRPr lang="en-US" altLang="en-US">
                      <a:solidFill>
                        <a:srgbClr val="000000"/>
                      </a:solidFill>
                    </a:endParaRPr>
                  </a:p>
                </p:txBody>
              </p:sp>
            </p:grpSp>
          </p:grpSp>
          <p:sp>
            <p:nvSpPr>
              <p:cNvPr id="17418" name="Rectangle 74"/>
              <p:cNvSpPr>
                <a:spLocks noChangeArrowheads="1"/>
              </p:cNvSpPr>
              <p:nvPr/>
            </p:nvSpPr>
            <p:spPr bwMode="auto">
              <a:xfrm>
                <a:off x="2865871" y="2819303"/>
                <a:ext cx="1786781" cy="3666285"/>
              </a:xfrm>
              <a:prstGeom prst="rect">
                <a:avLst/>
              </a:prstGeom>
              <a:noFill/>
              <a:ln w="9525">
                <a:noFill/>
                <a:miter lim="800000"/>
                <a:headEnd/>
                <a:tailEnd/>
              </a:ln>
            </p:spPr>
            <p:txBody>
              <a:bodyPr wrap="square">
                <a:spAutoFit/>
              </a:bodyPr>
              <a:lstStyle/>
              <a:p>
                <a:r>
                  <a:rPr lang="vi-VN" sz="2400" b="1" dirty="0">
                    <a:latin typeface="+mj-lt"/>
                  </a:rPr>
                  <a:t>Tỉ lệ các mức: </a:t>
                </a:r>
                <a:r>
                  <a:rPr lang="vi-VN" sz="2400" b="1" dirty="0">
                    <a:solidFill>
                      <a:srgbClr val="FF0000"/>
                    </a:solidFill>
                    <a:latin typeface="+mj-lt"/>
                  </a:rPr>
                  <a:t>Mức 1:</a:t>
                </a:r>
                <a:r>
                  <a:rPr lang="vi-VN" sz="2400" b="1" dirty="0">
                    <a:latin typeface="+mj-lt"/>
                  </a:rPr>
                  <a:t> khoảng </a:t>
                </a:r>
                <a:r>
                  <a:rPr lang="en-US" sz="2400" b="1" dirty="0">
                    <a:latin typeface="+mj-lt"/>
                  </a:rPr>
                  <a:t>5</a:t>
                </a:r>
                <a:r>
                  <a:rPr lang="vi-VN" sz="2400" b="1" dirty="0">
                    <a:latin typeface="+mj-lt"/>
                  </a:rPr>
                  <a:t>0% (</a:t>
                </a:r>
                <a:r>
                  <a:rPr lang="en-US" sz="2400" b="1" dirty="0">
                    <a:latin typeface="+mj-lt"/>
                  </a:rPr>
                  <a:t>5</a:t>
                </a:r>
                <a:r>
                  <a:rPr lang="vi-VN" sz="2400" b="1" dirty="0">
                    <a:latin typeface="+mj-lt"/>
                  </a:rPr>
                  <a:t> câu); </a:t>
                </a:r>
                <a:r>
                  <a:rPr lang="vi-VN" sz="2400" b="1" dirty="0">
                    <a:solidFill>
                      <a:srgbClr val="FF0000"/>
                    </a:solidFill>
                    <a:latin typeface="+mj-lt"/>
                  </a:rPr>
                  <a:t>Mức 2: </a:t>
                </a:r>
                <a:r>
                  <a:rPr lang="vi-VN" sz="2400" b="1" dirty="0">
                    <a:latin typeface="+mj-lt"/>
                  </a:rPr>
                  <a:t>khoảng 30% (3 câu); </a:t>
                </a:r>
                <a:r>
                  <a:rPr lang="vi-VN" sz="2400" b="1" dirty="0">
                    <a:solidFill>
                      <a:srgbClr val="FF0000"/>
                    </a:solidFill>
                    <a:latin typeface="+mj-lt"/>
                  </a:rPr>
                  <a:t>Mức 3: </a:t>
                </a:r>
                <a:r>
                  <a:rPr lang="vi-VN" sz="2400" b="1" dirty="0">
                    <a:latin typeface="+mj-lt"/>
                  </a:rPr>
                  <a:t>khoảng 20% </a:t>
                </a:r>
                <a:r>
                  <a:rPr lang="vi-VN" sz="2400" b="1" dirty="0" smtClean="0">
                    <a:latin typeface="+mj-lt"/>
                  </a:rPr>
                  <a:t>(</a:t>
                </a:r>
                <a:r>
                  <a:rPr lang="en-US" sz="2400" b="1" dirty="0" smtClean="0">
                    <a:latin typeface="+mj-lt"/>
                  </a:rPr>
                  <a:t>2</a:t>
                </a:r>
                <a:r>
                  <a:rPr lang="vi-VN" sz="2400" b="1" dirty="0" smtClean="0">
                    <a:latin typeface="+mj-lt"/>
                  </a:rPr>
                  <a:t> </a:t>
                </a:r>
                <a:r>
                  <a:rPr lang="vi-VN" sz="2400" b="1" dirty="0">
                    <a:latin typeface="+mj-lt"/>
                  </a:rPr>
                  <a:t>câu).</a:t>
                </a:r>
                <a:endParaRPr lang="en-US" sz="2400" b="1" dirty="0">
                  <a:latin typeface="+mj-lt"/>
                </a:endParaRPr>
              </a:p>
              <a:p>
                <a:r>
                  <a:rPr lang="vi-VN" sz="2400" b="1" dirty="0">
                    <a:latin typeface="+mj-lt"/>
                  </a:rPr>
                  <a:t>- Thời lượng làm bài kiểm tra: khoảng </a:t>
                </a:r>
                <a:r>
                  <a:rPr lang="vi-VN" sz="2400" b="1" dirty="0">
                    <a:solidFill>
                      <a:srgbClr val="FF0000"/>
                    </a:solidFill>
                    <a:latin typeface="+mj-lt"/>
                  </a:rPr>
                  <a:t>30 phút. </a:t>
                </a:r>
                <a:endParaRPr lang="en-US" sz="2400" b="1" dirty="0">
                  <a:solidFill>
                    <a:srgbClr val="FF0000"/>
                  </a:solidFill>
                  <a:latin typeface="+mj-lt"/>
                </a:endParaRPr>
              </a:p>
              <a:p>
                <a:pPr algn="ctr">
                  <a:lnSpc>
                    <a:spcPct val="90000"/>
                  </a:lnSpc>
                </a:pPr>
                <a:r>
                  <a:rPr lang="fr-FR" dirty="0" smtClean="0">
                    <a:solidFill>
                      <a:srgbClr val="0000CC"/>
                    </a:solidFill>
                  </a:rPr>
                  <a:t> </a:t>
                </a:r>
                <a:endParaRPr lang="en-US" dirty="0">
                  <a:solidFill>
                    <a:srgbClr val="FFFFFF"/>
                  </a:solidFill>
                </a:endParaRPr>
              </a:p>
              <a:p>
                <a:pPr algn="ctr"/>
                <a:endParaRPr lang="en-US" altLang="en-US" sz="2400" dirty="0">
                  <a:solidFill>
                    <a:srgbClr val="000000"/>
                  </a:solidFill>
                  <a:latin typeface="Times New Roman" pitchFamily="18" charset="0"/>
                  <a:cs typeface="Times New Roman" pitchFamily="18" charset="0"/>
                </a:endParaRPr>
              </a:p>
            </p:txBody>
          </p:sp>
        </p:grpSp>
        <p:cxnSp>
          <p:nvCxnSpPr>
            <p:cNvPr id="159" name="Straight Arrow Connector 158"/>
            <p:cNvCxnSpPr/>
            <p:nvPr/>
          </p:nvCxnSpPr>
          <p:spPr>
            <a:xfrm>
              <a:off x="1930606" y="1700960"/>
              <a:ext cx="1897369" cy="402240"/>
            </a:xfrm>
            <a:prstGeom prst="straightConnector1">
              <a:avLst/>
            </a:prstGeom>
            <a:ln w="31750">
              <a:solidFill>
                <a:srgbClr val="0000CC"/>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5706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923330"/>
          </a:xfrm>
        </p:spPr>
        <p:txBody>
          <a:bodyPr/>
          <a:lstStyle/>
          <a:p>
            <a:pPr algn="ctr"/>
            <a:r>
              <a:rPr lang="fr-FR" sz="3000" b="1"/>
              <a:t>Ví dụ </a:t>
            </a:r>
            <a:r>
              <a:rPr lang="fr-FR" sz="3000" b="1" smtClean="0"/>
              <a:t/>
            </a:r>
            <a:br>
              <a:rPr lang="fr-FR" sz="3000" b="1" smtClean="0"/>
            </a:br>
            <a:r>
              <a:rPr lang="en-US" sz="3000" b="1" smtClean="0"/>
              <a:t>ma </a:t>
            </a:r>
            <a:r>
              <a:rPr lang="en-US" sz="3000" b="1"/>
              <a:t>trận câu hỏi đề </a:t>
            </a:r>
            <a:r>
              <a:rPr lang="en-US" sz="3000" b="1" smtClean="0"/>
              <a:t>KT môn </a:t>
            </a:r>
            <a:r>
              <a:rPr lang="en-US" sz="3000" b="1"/>
              <a:t>Toán cuối năm học lớp </a:t>
            </a:r>
            <a:r>
              <a:rPr lang="en-US" sz="3000"/>
              <a:t>1</a:t>
            </a:r>
          </a:p>
        </p:txBody>
      </p:sp>
      <p:sp>
        <p:nvSpPr>
          <p:cNvPr id="3" name="Text Placeholder 2"/>
          <p:cNvSpPr>
            <a:spLocks noGrp="1"/>
          </p:cNvSpPr>
          <p:nvPr>
            <p:ph type="body"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716449716"/>
              </p:ext>
            </p:extLst>
          </p:nvPr>
        </p:nvGraphicFramePr>
        <p:xfrm>
          <a:off x="457201" y="1524000"/>
          <a:ext cx="8229598" cy="4876799"/>
        </p:xfrm>
        <a:graphic>
          <a:graphicData uri="http://schemas.openxmlformats.org/drawingml/2006/table">
            <a:tbl>
              <a:tblPr>
                <a:tableStyleId>{5C22544A-7EE6-4342-B048-85BDC9FD1C3A}</a:tableStyleId>
              </a:tblPr>
              <a:tblGrid>
                <a:gridCol w="685799"/>
                <a:gridCol w="1752600"/>
                <a:gridCol w="1143000"/>
                <a:gridCol w="1286665"/>
                <a:gridCol w="1151735"/>
                <a:gridCol w="1143000"/>
                <a:gridCol w="1066799"/>
              </a:tblGrid>
              <a:tr h="1345929">
                <a:tc>
                  <a:txBody>
                    <a:bodyPr/>
                    <a:lstStyle/>
                    <a:p>
                      <a:pPr algn="ctr">
                        <a:lnSpc>
                          <a:spcPts val="1800"/>
                        </a:lnSpc>
                        <a:spcBef>
                          <a:spcPts val="500"/>
                        </a:spcBef>
                        <a:spcAft>
                          <a:spcPts val="300"/>
                        </a:spcAft>
                      </a:pPr>
                      <a:r>
                        <a:rPr lang="en-US" sz="2400">
                          <a:solidFill>
                            <a:srgbClr val="C00000"/>
                          </a:solidFill>
                          <a:effectLst/>
                        </a:rPr>
                        <a:t>TT</a:t>
                      </a:r>
                      <a:endParaRPr lang="en-US" sz="2000">
                        <a:solidFill>
                          <a:srgbClr val="C00000"/>
                        </a:solidFill>
                        <a:effectLst/>
                        <a:latin typeface=".VnTime"/>
                        <a:ea typeface="Times New Roman"/>
                        <a:cs typeface="Times New Roman"/>
                      </a:endParaRPr>
                    </a:p>
                  </a:txBody>
                  <a:tcPr marL="68580" marR="68580" marT="0" marB="0" anchor="ctr"/>
                </a:tc>
                <a:tc gridSpan="2">
                  <a:txBody>
                    <a:bodyPr/>
                    <a:lstStyle/>
                    <a:p>
                      <a:pPr algn="ctr">
                        <a:lnSpc>
                          <a:spcPts val="1800"/>
                        </a:lnSpc>
                        <a:spcBef>
                          <a:spcPts val="500"/>
                        </a:spcBef>
                        <a:spcAft>
                          <a:spcPts val="300"/>
                        </a:spcAft>
                      </a:pPr>
                      <a:r>
                        <a:rPr lang="en-US" sz="2400">
                          <a:solidFill>
                            <a:srgbClr val="C00000"/>
                          </a:solidFill>
                          <a:effectLst/>
                        </a:rPr>
                        <a:t>Chủ đề</a:t>
                      </a:r>
                      <a:endParaRPr lang="en-US" sz="2000">
                        <a:solidFill>
                          <a:srgbClr val="C00000"/>
                        </a:solidFill>
                        <a:effectLst/>
                        <a:latin typeface=".VnTime"/>
                        <a:ea typeface="Times New Roman"/>
                        <a:cs typeface="Times New Roman"/>
                      </a:endParaRPr>
                    </a:p>
                  </a:txBody>
                  <a:tcPr marL="68580" marR="68580" marT="0" marB="0" anchor="ctr"/>
                </a:tc>
                <a:tc hMerge="1">
                  <a:txBody>
                    <a:bodyPr/>
                    <a:lstStyle/>
                    <a:p>
                      <a:endParaRPr lang="en-US"/>
                    </a:p>
                  </a:txBody>
                  <a:tcPr/>
                </a:tc>
                <a:tc>
                  <a:txBody>
                    <a:bodyPr/>
                    <a:lstStyle/>
                    <a:p>
                      <a:pPr algn="ctr">
                        <a:lnSpc>
                          <a:spcPts val="1800"/>
                        </a:lnSpc>
                        <a:spcBef>
                          <a:spcPts val="500"/>
                        </a:spcBef>
                        <a:spcAft>
                          <a:spcPts val="300"/>
                        </a:spcAft>
                      </a:pPr>
                      <a:r>
                        <a:rPr lang="en-US" sz="2400">
                          <a:solidFill>
                            <a:srgbClr val="C00000"/>
                          </a:solidFill>
                          <a:effectLst/>
                        </a:rPr>
                        <a:t>Mức 1</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Mức  2</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Mức  3</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Cộng</a:t>
                      </a:r>
                      <a:endParaRPr lang="en-US" sz="2000">
                        <a:solidFill>
                          <a:srgbClr val="C00000"/>
                        </a:solidFill>
                        <a:effectLst/>
                        <a:latin typeface=".VnTime"/>
                        <a:ea typeface="Times New Roman"/>
                        <a:cs typeface="Times New Roman"/>
                      </a:endParaRPr>
                    </a:p>
                  </a:txBody>
                  <a:tcPr marL="68580" marR="68580" marT="0" marB="0" anchor="ctr"/>
                </a:tc>
              </a:tr>
              <a:tr h="698903">
                <a:tc rowSpan="2">
                  <a:txBody>
                    <a:bodyPr/>
                    <a:lstStyle/>
                    <a:p>
                      <a:pPr algn="ctr">
                        <a:lnSpc>
                          <a:spcPts val="1800"/>
                        </a:lnSpc>
                        <a:spcBef>
                          <a:spcPts val="500"/>
                        </a:spcBef>
                        <a:spcAft>
                          <a:spcPts val="300"/>
                        </a:spcAft>
                      </a:pPr>
                      <a:endParaRPr lang="en-US" sz="2400" smtClean="0">
                        <a:solidFill>
                          <a:srgbClr val="C00000"/>
                        </a:solidFill>
                        <a:effectLst/>
                      </a:endParaRPr>
                    </a:p>
                    <a:p>
                      <a:pPr algn="ctr">
                        <a:lnSpc>
                          <a:spcPts val="1800"/>
                        </a:lnSpc>
                        <a:spcBef>
                          <a:spcPts val="500"/>
                        </a:spcBef>
                        <a:spcAft>
                          <a:spcPts val="300"/>
                        </a:spcAft>
                      </a:pPr>
                      <a:endParaRPr lang="en-US" sz="2400" smtClean="0">
                        <a:solidFill>
                          <a:srgbClr val="C00000"/>
                        </a:solidFill>
                        <a:effectLst/>
                      </a:endParaRPr>
                    </a:p>
                    <a:p>
                      <a:pPr algn="ctr">
                        <a:lnSpc>
                          <a:spcPts val="1800"/>
                        </a:lnSpc>
                        <a:spcBef>
                          <a:spcPts val="500"/>
                        </a:spcBef>
                        <a:spcAft>
                          <a:spcPts val="300"/>
                        </a:spcAft>
                      </a:pPr>
                      <a:r>
                        <a:rPr lang="en-US" sz="2400" smtClean="0">
                          <a:solidFill>
                            <a:srgbClr val="C00000"/>
                          </a:solidFill>
                          <a:effectLst/>
                        </a:rPr>
                        <a:t>1</a:t>
                      </a:r>
                      <a:endParaRPr lang="en-US" sz="2000">
                        <a:solidFill>
                          <a:srgbClr val="C00000"/>
                        </a:solidFill>
                        <a:effectLst/>
                        <a:latin typeface=".VnTime"/>
                        <a:ea typeface="Times New Roman"/>
                        <a:cs typeface="Times New Roman"/>
                      </a:endParaRPr>
                    </a:p>
                  </a:txBody>
                  <a:tcPr marL="68580" marR="68580" marT="0" marB="0"/>
                </a:tc>
                <a:tc rowSpan="2">
                  <a:txBody>
                    <a:bodyPr/>
                    <a:lstStyle/>
                    <a:p>
                      <a:pPr algn="just">
                        <a:lnSpc>
                          <a:spcPts val="1800"/>
                        </a:lnSpc>
                        <a:spcBef>
                          <a:spcPts val="500"/>
                        </a:spcBef>
                        <a:spcAft>
                          <a:spcPts val="300"/>
                        </a:spcAft>
                      </a:pPr>
                      <a:endParaRPr lang="en-US" sz="2400" smtClean="0">
                        <a:solidFill>
                          <a:srgbClr val="C00000"/>
                        </a:solidFill>
                        <a:effectLst/>
                      </a:endParaRPr>
                    </a:p>
                    <a:p>
                      <a:pPr algn="just">
                        <a:lnSpc>
                          <a:spcPts val="1800"/>
                        </a:lnSpc>
                        <a:spcBef>
                          <a:spcPts val="500"/>
                        </a:spcBef>
                        <a:spcAft>
                          <a:spcPts val="300"/>
                        </a:spcAft>
                      </a:pPr>
                      <a:endParaRPr lang="en-US" sz="2400" smtClean="0">
                        <a:solidFill>
                          <a:srgbClr val="C00000"/>
                        </a:solidFill>
                        <a:effectLst/>
                      </a:endParaRPr>
                    </a:p>
                    <a:p>
                      <a:pPr algn="just">
                        <a:lnSpc>
                          <a:spcPts val="1800"/>
                        </a:lnSpc>
                        <a:spcBef>
                          <a:spcPts val="500"/>
                        </a:spcBef>
                        <a:spcAft>
                          <a:spcPts val="300"/>
                        </a:spcAft>
                      </a:pPr>
                      <a:r>
                        <a:rPr lang="en-US" sz="2400" smtClean="0">
                          <a:solidFill>
                            <a:srgbClr val="C00000"/>
                          </a:solidFill>
                          <a:effectLst/>
                        </a:rPr>
                        <a:t>Số </a:t>
                      </a:r>
                      <a:r>
                        <a:rPr lang="en-US" sz="2400">
                          <a:solidFill>
                            <a:srgbClr val="C00000"/>
                          </a:solidFill>
                          <a:effectLst/>
                        </a:rPr>
                        <a:t>học</a:t>
                      </a:r>
                      <a:endParaRPr lang="en-US" sz="2000">
                        <a:solidFill>
                          <a:srgbClr val="C00000"/>
                        </a:solidFill>
                        <a:effectLst/>
                        <a:latin typeface=".VnTime"/>
                        <a:ea typeface="Times New Roman"/>
                        <a:cs typeface="Times New Roman"/>
                      </a:endParaRPr>
                    </a:p>
                  </a:txBody>
                  <a:tcPr marL="68580" marR="68580" marT="0" marB="0"/>
                </a:tc>
                <a:tc>
                  <a:txBody>
                    <a:bodyPr/>
                    <a:lstStyle/>
                    <a:p>
                      <a:pPr algn="ctr">
                        <a:lnSpc>
                          <a:spcPts val="1800"/>
                        </a:lnSpc>
                        <a:spcBef>
                          <a:spcPts val="500"/>
                        </a:spcBef>
                        <a:spcAft>
                          <a:spcPts val="300"/>
                        </a:spcAft>
                      </a:pPr>
                      <a:r>
                        <a:rPr lang="en-US" sz="2400">
                          <a:solidFill>
                            <a:srgbClr val="C00000"/>
                          </a:solidFill>
                          <a:effectLst/>
                        </a:rPr>
                        <a:t>Số câu</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04</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02</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02</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08</a:t>
                      </a:r>
                      <a:endParaRPr lang="en-US" sz="2000">
                        <a:solidFill>
                          <a:srgbClr val="C00000"/>
                        </a:solidFill>
                        <a:effectLst/>
                        <a:latin typeface=".VnTime"/>
                        <a:ea typeface="Times New Roman"/>
                        <a:cs typeface="Times New Roman"/>
                      </a:endParaRPr>
                    </a:p>
                  </a:txBody>
                  <a:tcPr marL="68580" marR="68580" marT="0" marB="0" anchor="ctr"/>
                </a:tc>
              </a:tr>
              <a:tr h="698903">
                <a:tc vMerge="1">
                  <a:txBody>
                    <a:bodyPr/>
                    <a:lstStyle/>
                    <a:p>
                      <a:endParaRPr lang="en-US"/>
                    </a:p>
                  </a:txBody>
                  <a:tcPr/>
                </a:tc>
                <a:tc vMerge="1">
                  <a:txBody>
                    <a:bodyPr/>
                    <a:lstStyle/>
                    <a:p>
                      <a:endParaRPr lang="en-US"/>
                    </a:p>
                  </a:txBody>
                  <a:tcPr/>
                </a:tc>
                <a:tc>
                  <a:txBody>
                    <a:bodyPr/>
                    <a:lstStyle/>
                    <a:p>
                      <a:pPr algn="ctr">
                        <a:lnSpc>
                          <a:spcPts val="1800"/>
                        </a:lnSpc>
                        <a:spcBef>
                          <a:spcPts val="500"/>
                        </a:spcBef>
                        <a:spcAft>
                          <a:spcPts val="300"/>
                        </a:spcAft>
                      </a:pPr>
                      <a:r>
                        <a:rPr lang="en-US" sz="2400">
                          <a:solidFill>
                            <a:srgbClr val="C00000"/>
                          </a:solidFill>
                          <a:effectLst/>
                        </a:rPr>
                        <a:t>Câu số</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1, 3, 4, 5</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6, 7</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9, 10</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just">
                        <a:lnSpc>
                          <a:spcPts val="1800"/>
                        </a:lnSpc>
                        <a:spcBef>
                          <a:spcPts val="500"/>
                        </a:spcBef>
                        <a:spcAft>
                          <a:spcPts val="300"/>
                        </a:spcAft>
                      </a:pPr>
                      <a:r>
                        <a:rPr lang="en-US" sz="1800">
                          <a:solidFill>
                            <a:srgbClr val="C00000"/>
                          </a:solidFill>
                          <a:effectLst/>
                        </a:rPr>
                        <a:t> </a:t>
                      </a:r>
                      <a:endParaRPr lang="en-US" sz="2000">
                        <a:solidFill>
                          <a:srgbClr val="C00000"/>
                        </a:solidFill>
                        <a:effectLst/>
                        <a:latin typeface=".VnTime"/>
                        <a:ea typeface="Times New Roman"/>
                        <a:cs typeface="Times New Roman"/>
                      </a:endParaRPr>
                    </a:p>
                  </a:txBody>
                  <a:tcPr marL="68580" marR="68580" marT="0" marB="0" anchor="ctr"/>
                </a:tc>
              </a:tr>
              <a:tr h="698903">
                <a:tc rowSpan="2">
                  <a:txBody>
                    <a:bodyPr/>
                    <a:lstStyle/>
                    <a:p>
                      <a:pPr algn="ctr">
                        <a:lnSpc>
                          <a:spcPts val="1800"/>
                        </a:lnSpc>
                        <a:spcBef>
                          <a:spcPts val="500"/>
                        </a:spcBef>
                        <a:spcAft>
                          <a:spcPts val="300"/>
                        </a:spcAft>
                      </a:pPr>
                      <a:endParaRPr lang="en-US" sz="2400" smtClean="0">
                        <a:solidFill>
                          <a:srgbClr val="C00000"/>
                        </a:solidFill>
                        <a:effectLst/>
                      </a:endParaRPr>
                    </a:p>
                    <a:p>
                      <a:pPr algn="ctr">
                        <a:lnSpc>
                          <a:spcPts val="1800"/>
                        </a:lnSpc>
                        <a:spcBef>
                          <a:spcPts val="500"/>
                        </a:spcBef>
                        <a:spcAft>
                          <a:spcPts val="300"/>
                        </a:spcAft>
                      </a:pPr>
                      <a:r>
                        <a:rPr lang="en-US" sz="2400" smtClean="0">
                          <a:solidFill>
                            <a:srgbClr val="C00000"/>
                          </a:solidFill>
                          <a:effectLst/>
                        </a:rPr>
                        <a:t>2</a:t>
                      </a:r>
                      <a:endParaRPr lang="en-US" sz="2000">
                        <a:solidFill>
                          <a:srgbClr val="C00000"/>
                        </a:solidFill>
                        <a:effectLst/>
                        <a:latin typeface=".VnTime"/>
                        <a:ea typeface="Times New Roman"/>
                        <a:cs typeface="Times New Roman"/>
                      </a:endParaRPr>
                    </a:p>
                  </a:txBody>
                  <a:tcPr marL="68580" marR="68580" marT="0" marB="0"/>
                </a:tc>
                <a:tc rowSpan="2">
                  <a:txBody>
                    <a:bodyPr/>
                    <a:lstStyle/>
                    <a:p>
                      <a:pPr algn="just">
                        <a:lnSpc>
                          <a:spcPts val="1800"/>
                        </a:lnSpc>
                        <a:spcBef>
                          <a:spcPts val="500"/>
                        </a:spcBef>
                        <a:spcAft>
                          <a:spcPts val="300"/>
                        </a:spcAft>
                      </a:pPr>
                      <a:endParaRPr lang="en-US" sz="2400" smtClean="0">
                        <a:solidFill>
                          <a:srgbClr val="C00000"/>
                        </a:solidFill>
                        <a:effectLst/>
                      </a:endParaRPr>
                    </a:p>
                    <a:p>
                      <a:pPr algn="just">
                        <a:lnSpc>
                          <a:spcPts val="1800"/>
                        </a:lnSpc>
                        <a:spcBef>
                          <a:spcPts val="500"/>
                        </a:spcBef>
                        <a:spcAft>
                          <a:spcPts val="300"/>
                        </a:spcAft>
                      </a:pPr>
                      <a:r>
                        <a:rPr lang="en-US" sz="2400" smtClean="0">
                          <a:solidFill>
                            <a:srgbClr val="C00000"/>
                          </a:solidFill>
                          <a:effectLst/>
                        </a:rPr>
                        <a:t>Hình </a:t>
                      </a:r>
                      <a:r>
                        <a:rPr lang="en-US" sz="2400">
                          <a:solidFill>
                            <a:srgbClr val="C00000"/>
                          </a:solidFill>
                          <a:effectLst/>
                        </a:rPr>
                        <a:t>học và đo lường</a:t>
                      </a:r>
                      <a:endParaRPr lang="en-US" sz="2000">
                        <a:solidFill>
                          <a:srgbClr val="C00000"/>
                        </a:solidFill>
                        <a:effectLst/>
                        <a:latin typeface=".VnTime"/>
                        <a:ea typeface="Times New Roman"/>
                        <a:cs typeface="Times New Roman"/>
                      </a:endParaRPr>
                    </a:p>
                  </a:txBody>
                  <a:tcPr marL="68580" marR="68580" marT="0" marB="0"/>
                </a:tc>
                <a:tc>
                  <a:txBody>
                    <a:bodyPr/>
                    <a:lstStyle/>
                    <a:p>
                      <a:pPr algn="ctr">
                        <a:lnSpc>
                          <a:spcPts val="1800"/>
                        </a:lnSpc>
                        <a:spcBef>
                          <a:spcPts val="500"/>
                        </a:spcBef>
                        <a:spcAft>
                          <a:spcPts val="300"/>
                        </a:spcAft>
                      </a:pPr>
                      <a:r>
                        <a:rPr lang="en-US" sz="2400">
                          <a:solidFill>
                            <a:srgbClr val="C00000"/>
                          </a:solidFill>
                          <a:effectLst/>
                        </a:rPr>
                        <a:t>Số câu</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just">
                        <a:lnSpc>
                          <a:spcPts val="1800"/>
                        </a:lnSpc>
                        <a:spcBef>
                          <a:spcPts val="500"/>
                        </a:spcBef>
                        <a:spcAft>
                          <a:spcPts val="300"/>
                        </a:spcAft>
                      </a:pPr>
                      <a:r>
                        <a:rPr lang="en-US" sz="2400">
                          <a:solidFill>
                            <a:srgbClr val="C00000"/>
                          </a:solidFill>
                          <a:effectLst/>
                        </a:rPr>
                        <a:t>      01</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just">
                        <a:lnSpc>
                          <a:spcPts val="1800"/>
                        </a:lnSpc>
                        <a:spcBef>
                          <a:spcPts val="500"/>
                        </a:spcBef>
                        <a:spcAft>
                          <a:spcPts val="300"/>
                        </a:spcAft>
                      </a:pPr>
                      <a:r>
                        <a:rPr lang="en-US" sz="2400">
                          <a:solidFill>
                            <a:srgbClr val="C00000"/>
                          </a:solidFill>
                          <a:effectLst/>
                        </a:rPr>
                        <a:t>     01</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 </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02</a:t>
                      </a:r>
                      <a:endParaRPr lang="en-US" sz="2000">
                        <a:solidFill>
                          <a:srgbClr val="C00000"/>
                        </a:solidFill>
                        <a:effectLst/>
                        <a:latin typeface=".VnTime"/>
                        <a:ea typeface="Times New Roman"/>
                        <a:cs typeface="Times New Roman"/>
                      </a:endParaRPr>
                    </a:p>
                  </a:txBody>
                  <a:tcPr marL="68580" marR="68580" marT="0" marB="0" anchor="ctr"/>
                </a:tc>
              </a:tr>
              <a:tr h="735258">
                <a:tc vMerge="1">
                  <a:txBody>
                    <a:bodyPr/>
                    <a:lstStyle/>
                    <a:p>
                      <a:endParaRPr lang="en-US"/>
                    </a:p>
                  </a:txBody>
                  <a:tcPr/>
                </a:tc>
                <a:tc vMerge="1">
                  <a:txBody>
                    <a:bodyPr/>
                    <a:lstStyle/>
                    <a:p>
                      <a:endParaRPr lang="en-US"/>
                    </a:p>
                  </a:txBody>
                  <a:tcPr/>
                </a:tc>
                <a:tc>
                  <a:txBody>
                    <a:bodyPr/>
                    <a:lstStyle/>
                    <a:p>
                      <a:pPr algn="ctr">
                        <a:lnSpc>
                          <a:spcPts val="1800"/>
                        </a:lnSpc>
                        <a:spcBef>
                          <a:spcPts val="500"/>
                        </a:spcBef>
                        <a:spcAft>
                          <a:spcPts val="300"/>
                        </a:spcAft>
                      </a:pPr>
                      <a:r>
                        <a:rPr lang="en-US" sz="2400">
                          <a:solidFill>
                            <a:srgbClr val="C00000"/>
                          </a:solidFill>
                          <a:effectLst/>
                        </a:rPr>
                        <a:t>Câu số</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just">
                        <a:lnSpc>
                          <a:spcPts val="1800"/>
                        </a:lnSpc>
                        <a:spcBef>
                          <a:spcPts val="500"/>
                        </a:spcBef>
                        <a:spcAft>
                          <a:spcPts val="300"/>
                        </a:spcAft>
                      </a:pPr>
                      <a:r>
                        <a:rPr lang="en-US" sz="2400">
                          <a:solidFill>
                            <a:srgbClr val="C00000"/>
                          </a:solidFill>
                          <a:effectLst/>
                        </a:rPr>
                        <a:t>       2</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just">
                        <a:lnSpc>
                          <a:spcPts val="1800"/>
                        </a:lnSpc>
                        <a:spcBef>
                          <a:spcPts val="500"/>
                        </a:spcBef>
                        <a:spcAft>
                          <a:spcPts val="300"/>
                        </a:spcAft>
                      </a:pPr>
                      <a:r>
                        <a:rPr lang="en-US" sz="2400">
                          <a:solidFill>
                            <a:srgbClr val="C00000"/>
                          </a:solidFill>
                          <a:effectLst/>
                        </a:rPr>
                        <a:t>      8</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 </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just">
                        <a:lnSpc>
                          <a:spcPts val="1800"/>
                        </a:lnSpc>
                        <a:spcBef>
                          <a:spcPts val="500"/>
                        </a:spcBef>
                        <a:spcAft>
                          <a:spcPts val="300"/>
                        </a:spcAft>
                      </a:pPr>
                      <a:r>
                        <a:rPr lang="en-US" sz="1800">
                          <a:solidFill>
                            <a:srgbClr val="C00000"/>
                          </a:solidFill>
                          <a:effectLst/>
                        </a:rPr>
                        <a:t> </a:t>
                      </a:r>
                      <a:endParaRPr lang="en-US" sz="2000">
                        <a:solidFill>
                          <a:srgbClr val="C00000"/>
                        </a:solidFill>
                        <a:effectLst/>
                        <a:latin typeface=".VnTime"/>
                        <a:ea typeface="Times New Roman"/>
                        <a:cs typeface="Times New Roman"/>
                      </a:endParaRPr>
                    </a:p>
                  </a:txBody>
                  <a:tcPr marL="68580" marR="68580" marT="0" marB="0" anchor="ctr"/>
                </a:tc>
              </a:tr>
              <a:tr h="698903">
                <a:tc gridSpan="3">
                  <a:txBody>
                    <a:bodyPr/>
                    <a:lstStyle/>
                    <a:p>
                      <a:pPr algn="ctr">
                        <a:lnSpc>
                          <a:spcPts val="1800"/>
                        </a:lnSpc>
                        <a:spcBef>
                          <a:spcPts val="500"/>
                        </a:spcBef>
                        <a:spcAft>
                          <a:spcPts val="300"/>
                        </a:spcAft>
                      </a:pPr>
                      <a:endParaRPr lang="en-US" sz="2400" smtClean="0">
                        <a:solidFill>
                          <a:srgbClr val="C00000"/>
                        </a:solidFill>
                        <a:effectLst/>
                      </a:endParaRPr>
                    </a:p>
                    <a:p>
                      <a:pPr algn="ctr">
                        <a:lnSpc>
                          <a:spcPts val="1800"/>
                        </a:lnSpc>
                        <a:spcBef>
                          <a:spcPts val="500"/>
                        </a:spcBef>
                        <a:spcAft>
                          <a:spcPts val="300"/>
                        </a:spcAft>
                      </a:pPr>
                      <a:r>
                        <a:rPr lang="en-US" sz="2400" smtClean="0">
                          <a:solidFill>
                            <a:srgbClr val="C00000"/>
                          </a:solidFill>
                          <a:effectLst/>
                        </a:rPr>
                        <a:t>TS </a:t>
                      </a:r>
                      <a:r>
                        <a:rPr lang="en-US" sz="2400">
                          <a:solidFill>
                            <a:srgbClr val="C00000"/>
                          </a:solidFill>
                          <a:effectLst/>
                        </a:rPr>
                        <a:t>câu</a:t>
                      </a:r>
                      <a:endParaRPr lang="en-US" sz="2000">
                        <a:solidFill>
                          <a:srgbClr val="C00000"/>
                        </a:solidFill>
                        <a:effectLst/>
                        <a:latin typeface=".VnTime"/>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algn="ctr">
                        <a:lnSpc>
                          <a:spcPts val="1800"/>
                        </a:lnSpc>
                        <a:spcBef>
                          <a:spcPts val="500"/>
                        </a:spcBef>
                        <a:spcAft>
                          <a:spcPts val="300"/>
                        </a:spcAft>
                      </a:pPr>
                      <a:r>
                        <a:rPr lang="en-US" sz="2400">
                          <a:solidFill>
                            <a:srgbClr val="C00000"/>
                          </a:solidFill>
                          <a:effectLst/>
                        </a:rPr>
                        <a:t>05</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03</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02</a:t>
                      </a:r>
                      <a:endParaRPr lang="en-US" sz="2000">
                        <a:solidFill>
                          <a:srgbClr val="C00000"/>
                        </a:solidFill>
                        <a:effectLst/>
                        <a:latin typeface=".VnTime"/>
                        <a:ea typeface="Times New Roman"/>
                        <a:cs typeface="Times New Roman"/>
                      </a:endParaRPr>
                    </a:p>
                  </a:txBody>
                  <a:tcPr marL="68580" marR="68580" marT="0" marB="0" anchor="ctr"/>
                </a:tc>
                <a:tc>
                  <a:txBody>
                    <a:bodyPr/>
                    <a:lstStyle/>
                    <a:p>
                      <a:pPr algn="ctr">
                        <a:lnSpc>
                          <a:spcPts val="1800"/>
                        </a:lnSpc>
                        <a:spcBef>
                          <a:spcPts val="500"/>
                        </a:spcBef>
                        <a:spcAft>
                          <a:spcPts val="300"/>
                        </a:spcAft>
                      </a:pPr>
                      <a:r>
                        <a:rPr lang="en-US" sz="2400">
                          <a:solidFill>
                            <a:srgbClr val="C00000"/>
                          </a:solidFill>
                          <a:effectLst/>
                        </a:rPr>
                        <a:t>10</a:t>
                      </a:r>
                      <a:endParaRPr lang="en-US" sz="2000">
                        <a:solidFill>
                          <a:srgbClr val="C00000"/>
                        </a:solidFill>
                        <a:effectLst/>
                        <a:latin typeface=".VnTime"/>
                        <a:ea typeface="Times New Roman"/>
                        <a:cs typeface="Times New Roman"/>
                      </a:endParaRPr>
                    </a:p>
                  </a:txBody>
                  <a:tcPr marL="68580" marR="68580" marT="0" marB="0" anchor="ctr"/>
                </a:tc>
              </a:tr>
            </a:tbl>
          </a:graphicData>
        </a:graphic>
      </p:graphicFrame>
      <p:cxnSp>
        <p:nvCxnSpPr>
          <p:cNvPr id="7" name="Straight Connector 6"/>
          <p:cNvCxnSpPr/>
          <p:nvPr/>
        </p:nvCxnSpPr>
        <p:spPr>
          <a:xfrm>
            <a:off x="1143000" y="1524000"/>
            <a:ext cx="0" cy="487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38600" y="1524000"/>
            <a:ext cx="0" cy="487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34000" y="1524000"/>
            <a:ext cx="0" cy="487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477000" y="1524000"/>
            <a:ext cx="0" cy="487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620000" y="1524000"/>
            <a:ext cx="0" cy="487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57200" y="288195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95600" y="2881952"/>
            <a:ext cx="0" cy="35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57200" y="426720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5592" y="571500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95600" y="4953000"/>
            <a:ext cx="579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95600" y="3581400"/>
            <a:ext cx="5791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0458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8714"/>
            <a:ext cx="8763000" cy="615553"/>
          </a:xfrm>
        </p:spPr>
        <p:txBody>
          <a:bodyPr/>
          <a:lstStyle/>
          <a:p>
            <a:r>
              <a:rPr lang="en-US" smtClean="0">
                <a:solidFill>
                  <a:srgbClr val="FFFF00"/>
                </a:solidFill>
              </a:rPr>
              <a:t>Ví dụ minh họa (Mở file Word)</a:t>
            </a:r>
            <a:endParaRPr lang="en-US">
              <a:solidFill>
                <a:srgbClr val="FFFF00"/>
              </a:solidFill>
            </a:endParaRPr>
          </a:p>
        </p:txBody>
      </p:sp>
    </p:spTree>
    <p:extLst>
      <p:ext uri="{BB962C8B-B14F-4D97-AF65-F5344CB8AC3E}">
        <p14:creationId xmlns:p14="http://schemas.microsoft.com/office/powerpoint/2010/main" val="20088657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white">
          <a:xfrm>
            <a:off x="838200" y="2819401"/>
            <a:ext cx="7391400" cy="563033"/>
          </a:xfrm>
          <a:prstGeom prst="rect">
            <a:avLst/>
          </a:prstGeom>
          <a:noFill/>
          <a:ln w="9525">
            <a:noFill/>
            <a:miter lim="800000"/>
            <a:headEnd/>
            <a:tailEnd/>
          </a:ln>
        </p:spPr>
        <p:txBody>
          <a:bodyPr anchor="ctr"/>
          <a:lstStyle/>
          <a:p>
            <a:pPr algn="ctr" eaLnBrk="0" hangingPunct="0">
              <a:defRPr/>
            </a:pPr>
            <a:r>
              <a:rPr lang="en-US" altLang="en-US" sz="5400" b="1" i="1" kern="0" dirty="0" err="1">
                <a:solidFill>
                  <a:schemeClr val="bg1"/>
                </a:solidFill>
                <a:latin typeface="Times New Roman" pitchFamily="18" charset="0"/>
                <a:ea typeface="+mj-ea"/>
                <a:cs typeface="Times New Roman" pitchFamily="18" charset="0"/>
              </a:rPr>
              <a:t>Xin</a:t>
            </a:r>
            <a:r>
              <a:rPr lang="en-US" altLang="en-US" sz="5400" b="1" i="1" kern="0" dirty="0">
                <a:solidFill>
                  <a:schemeClr val="bg1"/>
                </a:solidFill>
                <a:latin typeface="Times New Roman" pitchFamily="18" charset="0"/>
                <a:ea typeface="+mj-ea"/>
                <a:cs typeface="Times New Roman" pitchFamily="18" charset="0"/>
              </a:rPr>
              <a:t> </a:t>
            </a:r>
            <a:r>
              <a:rPr lang="en-US" altLang="en-US" sz="5400" b="1" i="1" kern="0" dirty="0" err="1">
                <a:solidFill>
                  <a:schemeClr val="bg1"/>
                </a:solidFill>
                <a:latin typeface="Times New Roman" pitchFamily="18" charset="0"/>
                <a:ea typeface="+mj-ea"/>
                <a:cs typeface="Times New Roman" pitchFamily="18" charset="0"/>
              </a:rPr>
              <a:t>trân</a:t>
            </a:r>
            <a:r>
              <a:rPr lang="en-US" altLang="en-US" sz="5400" b="1" i="1" kern="0" dirty="0">
                <a:solidFill>
                  <a:schemeClr val="bg1"/>
                </a:solidFill>
                <a:latin typeface="Times New Roman" pitchFamily="18" charset="0"/>
                <a:ea typeface="+mj-ea"/>
                <a:cs typeface="Times New Roman" pitchFamily="18" charset="0"/>
              </a:rPr>
              <a:t> </a:t>
            </a:r>
            <a:r>
              <a:rPr lang="en-US" altLang="en-US" sz="5400" b="1" i="1" kern="0" dirty="0" err="1">
                <a:solidFill>
                  <a:schemeClr val="bg1"/>
                </a:solidFill>
                <a:latin typeface="Times New Roman" pitchFamily="18" charset="0"/>
                <a:ea typeface="+mj-ea"/>
                <a:cs typeface="Times New Roman" pitchFamily="18" charset="0"/>
              </a:rPr>
              <a:t>trọng</a:t>
            </a:r>
            <a:r>
              <a:rPr lang="en-US" altLang="en-US" sz="5400" b="1" i="1" kern="0" dirty="0">
                <a:solidFill>
                  <a:schemeClr val="bg1"/>
                </a:solidFill>
                <a:latin typeface="Times New Roman" pitchFamily="18" charset="0"/>
                <a:ea typeface="+mj-ea"/>
                <a:cs typeface="Times New Roman" pitchFamily="18" charset="0"/>
              </a:rPr>
              <a:t> </a:t>
            </a:r>
            <a:r>
              <a:rPr lang="en-US" altLang="en-US" sz="5400" b="1" i="1" kern="0" dirty="0" err="1">
                <a:solidFill>
                  <a:schemeClr val="bg1"/>
                </a:solidFill>
                <a:latin typeface="Times New Roman" pitchFamily="18" charset="0"/>
                <a:ea typeface="+mj-ea"/>
                <a:cs typeface="Times New Roman" pitchFamily="18" charset="0"/>
              </a:rPr>
              <a:t>cảm</a:t>
            </a:r>
            <a:r>
              <a:rPr lang="en-US" altLang="en-US" sz="5400" b="1" i="1" kern="0" dirty="0">
                <a:solidFill>
                  <a:schemeClr val="bg1"/>
                </a:solidFill>
                <a:latin typeface="Times New Roman" pitchFamily="18" charset="0"/>
                <a:ea typeface="+mj-ea"/>
                <a:cs typeface="Times New Roman" pitchFamily="18" charset="0"/>
              </a:rPr>
              <a:t> </a:t>
            </a:r>
            <a:r>
              <a:rPr lang="en-US" altLang="en-US" sz="5400" b="1" i="1" kern="0" dirty="0" err="1" smtClean="0">
                <a:solidFill>
                  <a:schemeClr val="bg1"/>
                </a:solidFill>
                <a:latin typeface="Times New Roman" pitchFamily="18" charset="0"/>
                <a:ea typeface="+mj-ea"/>
                <a:cs typeface="Times New Roman" pitchFamily="18" charset="0"/>
              </a:rPr>
              <a:t>ơn</a:t>
            </a:r>
            <a:r>
              <a:rPr lang="en-US" altLang="en-US" sz="5400" b="1" i="1" kern="0" dirty="0" smtClean="0">
                <a:solidFill>
                  <a:schemeClr val="bg1"/>
                </a:solidFill>
                <a:latin typeface="Times New Roman" pitchFamily="18" charset="0"/>
                <a:ea typeface="+mj-ea"/>
                <a:cs typeface="Times New Roman" pitchFamily="18" charset="0"/>
              </a:rPr>
              <a:t> </a:t>
            </a:r>
            <a:r>
              <a:rPr lang="en-US" altLang="en-US" sz="5400" b="1" i="1" kern="0" dirty="0" err="1" smtClean="0">
                <a:solidFill>
                  <a:schemeClr val="bg1"/>
                </a:solidFill>
                <a:latin typeface="Times New Roman" pitchFamily="18" charset="0"/>
                <a:ea typeface="+mj-ea"/>
                <a:cs typeface="Times New Roman" pitchFamily="18" charset="0"/>
              </a:rPr>
              <a:t>các</a:t>
            </a:r>
            <a:r>
              <a:rPr lang="en-US" altLang="en-US" sz="5400" b="1" i="1" kern="0" dirty="0" smtClean="0">
                <a:solidFill>
                  <a:schemeClr val="bg1"/>
                </a:solidFill>
                <a:latin typeface="Times New Roman" pitchFamily="18" charset="0"/>
                <a:ea typeface="+mj-ea"/>
                <a:cs typeface="Times New Roman" pitchFamily="18" charset="0"/>
              </a:rPr>
              <a:t> </a:t>
            </a:r>
            <a:r>
              <a:rPr lang="en-US" altLang="en-US" sz="5400" b="1" i="1" kern="0" dirty="0" err="1" smtClean="0">
                <a:solidFill>
                  <a:schemeClr val="bg1"/>
                </a:solidFill>
                <a:latin typeface="Times New Roman" pitchFamily="18" charset="0"/>
                <a:ea typeface="+mj-ea"/>
                <a:cs typeface="Times New Roman" pitchFamily="18" charset="0"/>
              </a:rPr>
              <a:t>Thầy</a:t>
            </a:r>
            <a:r>
              <a:rPr lang="en-US" altLang="en-US" sz="5400" b="1" i="1" kern="0" dirty="0" smtClean="0">
                <a:solidFill>
                  <a:schemeClr val="bg1"/>
                </a:solidFill>
                <a:latin typeface="Times New Roman" pitchFamily="18" charset="0"/>
                <a:ea typeface="+mj-ea"/>
                <a:cs typeface="Times New Roman" pitchFamily="18" charset="0"/>
              </a:rPr>
              <a:t> </a:t>
            </a:r>
            <a:r>
              <a:rPr lang="en-US" altLang="en-US" sz="5400" b="1" i="1" kern="0" dirty="0" err="1" smtClean="0">
                <a:solidFill>
                  <a:schemeClr val="bg1"/>
                </a:solidFill>
                <a:latin typeface="Times New Roman" pitchFamily="18" charset="0"/>
                <a:ea typeface="+mj-ea"/>
                <a:cs typeface="Times New Roman" pitchFamily="18" charset="0"/>
              </a:rPr>
              <a:t>cô</a:t>
            </a:r>
            <a:r>
              <a:rPr lang="en-US" altLang="en-US" sz="5400" b="1" i="1" kern="0" dirty="0" smtClean="0">
                <a:solidFill>
                  <a:schemeClr val="bg1"/>
                </a:solidFill>
                <a:latin typeface="Times New Roman" pitchFamily="18" charset="0"/>
                <a:ea typeface="+mj-ea"/>
                <a:cs typeface="Times New Roman" pitchFamily="18" charset="0"/>
              </a:rPr>
              <a:t> </a:t>
            </a:r>
            <a:r>
              <a:rPr lang="en-US" altLang="en-US" sz="5400" b="1" i="1" kern="0" dirty="0" err="1" smtClean="0">
                <a:solidFill>
                  <a:schemeClr val="bg1"/>
                </a:solidFill>
                <a:latin typeface="Times New Roman" pitchFamily="18" charset="0"/>
                <a:ea typeface="+mj-ea"/>
                <a:cs typeface="Times New Roman" pitchFamily="18" charset="0"/>
              </a:rPr>
              <a:t>giáo</a:t>
            </a:r>
            <a:r>
              <a:rPr lang="en-US" altLang="en-US" sz="5400" b="1" i="1" kern="0" dirty="0" smtClean="0">
                <a:solidFill>
                  <a:schemeClr val="bg1"/>
                </a:solidFill>
                <a:latin typeface="Times New Roman" pitchFamily="18" charset="0"/>
                <a:ea typeface="+mj-ea"/>
                <a:cs typeface="Times New Roman" pitchFamily="18" charset="0"/>
              </a:rPr>
              <a:t>!</a:t>
            </a:r>
            <a:endParaRPr lang="en-US" altLang="en-US" sz="5400" b="1" i="1" kern="0" dirty="0">
              <a:solidFill>
                <a:schemeClr val="bg1"/>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4595221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95701" y="113968"/>
            <a:ext cx="8449018" cy="6448432"/>
          </a:xfrm>
          <a:prstGeom prst="rect">
            <a:avLst/>
          </a:prstGeom>
        </p:spPr>
        <p:txBody>
          <a:bodyPr vert="horz" wrap="square" lIns="0" tIns="12700" rIns="0" bIns="0" rtlCol="0">
            <a:spAutoFit/>
          </a:bodyPr>
          <a:lstStyle/>
          <a:p>
            <a:pPr marR="115570" algn="ctr">
              <a:lnSpc>
                <a:spcPct val="110000"/>
              </a:lnSpc>
              <a:spcBef>
                <a:spcPts val="600"/>
              </a:spcBef>
              <a:tabLst>
                <a:tab pos="241300" algn="l"/>
              </a:tabLst>
            </a:pPr>
            <a:r>
              <a:rPr lang="en-US" sz="2000" spc="-20" dirty="0" smtClean="0">
                <a:solidFill>
                  <a:srgbClr val="FFFF00"/>
                </a:solidFill>
                <a:latin typeface="Calibri"/>
                <a:cs typeface="Calibri"/>
              </a:rPr>
              <a:t>	</a:t>
            </a:r>
            <a:r>
              <a:rPr lang="en-US" sz="5400" spc="-20" dirty="0" err="1" smtClean="0">
                <a:solidFill>
                  <a:srgbClr val="FFFF00"/>
                </a:solidFill>
                <a:latin typeface="Times New Roman" pitchFamily="18" charset="0"/>
                <a:cs typeface="Times New Roman" pitchFamily="18" charset="0"/>
              </a:rPr>
              <a:t>Hoạt</a:t>
            </a:r>
            <a:r>
              <a:rPr lang="en-US" sz="5400" spc="-20" dirty="0" smtClean="0">
                <a:solidFill>
                  <a:srgbClr val="FFFF00"/>
                </a:solidFill>
                <a:latin typeface="Times New Roman" pitchFamily="18" charset="0"/>
                <a:cs typeface="Times New Roman" pitchFamily="18" charset="0"/>
              </a:rPr>
              <a:t> </a:t>
            </a:r>
            <a:r>
              <a:rPr lang="en-US" sz="5400" spc="-20" dirty="0" err="1" smtClean="0">
                <a:solidFill>
                  <a:srgbClr val="FFFF00"/>
                </a:solidFill>
                <a:latin typeface="Times New Roman" pitchFamily="18" charset="0"/>
                <a:cs typeface="Times New Roman" pitchFamily="18" charset="0"/>
              </a:rPr>
              <a:t>động</a:t>
            </a:r>
            <a:r>
              <a:rPr lang="en-US" sz="5400" spc="-20" dirty="0">
                <a:solidFill>
                  <a:srgbClr val="FFFF00"/>
                </a:solidFill>
                <a:latin typeface="Times New Roman" pitchFamily="18" charset="0"/>
                <a:cs typeface="Times New Roman" pitchFamily="18" charset="0"/>
              </a:rPr>
              <a:t> </a:t>
            </a:r>
            <a:r>
              <a:rPr lang="en-US" sz="5400" spc="-20" dirty="0" smtClean="0">
                <a:solidFill>
                  <a:srgbClr val="FFFF00"/>
                </a:solidFill>
                <a:latin typeface="Times New Roman" pitchFamily="18" charset="0"/>
                <a:cs typeface="Times New Roman" pitchFamily="18" charset="0"/>
              </a:rPr>
              <a:t>1</a:t>
            </a:r>
          </a:p>
          <a:p>
            <a:pPr marR="115570" algn="just">
              <a:lnSpc>
                <a:spcPct val="110000"/>
              </a:lnSpc>
              <a:spcBef>
                <a:spcPts val="600"/>
              </a:spcBef>
              <a:tabLst>
                <a:tab pos="241300" algn="l"/>
              </a:tabLst>
            </a:pPr>
            <a:r>
              <a:rPr lang="en-US" sz="3600" b="1" dirty="0" smtClean="0">
                <a:solidFill>
                  <a:schemeClr val="bg1"/>
                </a:solidFill>
                <a:latin typeface="Times New Roman" pitchFamily="18" charset="0"/>
                <a:cs typeface="Times New Roman" pitchFamily="18" charset="0"/>
              </a:rPr>
              <a:t>		</a:t>
            </a:r>
            <a:r>
              <a:rPr lang="en-US" sz="3600" b="1" dirty="0" err="1" smtClean="0">
                <a:solidFill>
                  <a:schemeClr val="bg1"/>
                </a:solidFill>
                <a:latin typeface="Times New Roman" pitchFamily="18" charset="0"/>
                <a:cs typeface="Times New Roman" pitchFamily="18" charset="0"/>
              </a:rPr>
              <a:t>Thầy</a:t>
            </a:r>
            <a:r>
              <a:rPr lang="en-US" sz="3600" b="1" dirty="0" smtClean="0">
                <a:solidFill>
                  <a:schemeClr val="bg1"/>
                </a:solidFill>
                <a:latin typeface="Times New Roman" pitchFamily="18" charset="0"/>
                <a:cs typeface="Times New Roman" pitchFamily="18" charset="0"/>
              </a:rPr>
              <a:t> </a:t>
            </a:r>
            <a:r>
              <a:rPr lang="en-US" sz="3600" b="1" dirty="0" err="1" smtClean="0">
                <a:solidFill>
                  <a:schemeClr val="bg1"/>
                </a:solidFill>
                <a:latin typeface="Times New Roman" pitchFamily="18" charset="0"/>
                <a:cs typeface="Times New Roman" pitchFamily="18" charset="0"/>
              </a:rPr>
              <a:t>cô</a:t>
            </a:r>
            <a:r>
              <a:rPr lang="en-US" sz="3600" b="1" dirty="0" smtClean="0">
                <a:solidFill>
                  <a:schemeClr val="bg1"/>
                </a:solidFill>
                <a:latin typeface="Times New Roman" pitchFamily="18" charset="0"/>
                <a:cs typeface="Times New Roman" pitchFamily="18" charset="0"/>
              </a:rPr>
              <a:t> </a:t>
            </a:r>
            <a:r>
              <a:rPr lang="en-US" sz="3600" b="1" dirty="0" err="1" smtClean="0">
                <a:solidFill>
                  <a:schemeClr val="bg1"/>
                </a:solidFill>
                <a:latin typeface="Times New Roman" pitchFamily="18" charset="0"/>
                <a:cs typeface="Times New Roman" pitchFamily="18" charset="0"/>
              </a:rPr>
              <a:t>cho</a:t>
            </a:r>
            <a:r>
              <a:rPr lang="en-US" sz="3600" b="1" dirty="0" smtClean="0">
                <a:solidFill>
                  <a:schemeClr val="bg1"/>
                </a:solidFill>
                <a:latin typeface="Times New Roman" pitchFamily="18" charset="0"/>
                <a:cs typeface="Times New Roman" pitchFamily="18" charset="0"/>
              </a:rPr>
              <a:t> </a:t>
            </a:r>
            <a:r>
              <a:rPr lang="en-US" sz="3600" b="1" dirty="0" err="1" smtClean="0">
                <a:solidFill>
                  <a:schemeClr val="bg1"/>
                </a:solidFill>
                <a:latin typeface="Times New Roman" pitchFamily="18" charset="0"/>
                <a:cs typeface="Times New Roman" pitchFamily="18" charset="0"/>
              </a:rPr>
              <a:t>biết</a:t>
            </a:r>
            <a:r>
              <a:rPr lang="en-US" sz="3600" b="1" dirty="0" smtClean="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Thông</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tư</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số</a:t>
            </a:r>
            <a:r>
              <a:rPr lang="en-US" sz="3600" b="1" dirty="0">
                <a:solidFill>
                  <a:schemeClr val="bg1"/>
                </a:solidFill>
                <a:latin typeface="Times New Roman" pitchFamily="18" charset="0"/>
                <a:cs typeface="Times New Roman" pitchFamily="18" charset="0"/>
              </a:rPr>
              <a:t> </a:t>
            </a:r>
            <a:r>
              <a:rPr lang="en-US" sz="3600" b="1" dirty="0" smtClean="0">
                <a:solidFill>
                  <a:schemeClr val="bg1"/>
                </a:solidFill>
                <a:latin typeface="Times New Roman" pitchFamily="18" charset="0"/>
                <a:cs typeface="Times New Roman" pitchFamily="18" charset="0"/>
              </a:rPr>
              <a:t>27/2020/TT-BGDĐT</a:t>
            </a:r>
            <a:r>
              <a:rPr lang="en-US" sz="3200" spc="-20" dirty="0" smtClean="0">
                <a:solidFill>
                  <a:schemeClr val="bg1"/>
                </a:solidFill>
                <a:latin typeface="Times New Roman" pitchFamily="18" charset="0"/>
                <a:cs typeface="Times New Roman" pitchFamily="18" charset="0"/>
              </a:rPr>
              <a:t> </a:t>
            </a:r>
            <a:r>
              <a:rPr lang="en-US" sz="3200" spc="-20" dirty="0" err="1" smtClean="0">
                <a:solidFill>
                  <a:schemeClr val="bg1"/>
                </a:solidFill>
                <a:latin typeface="Times New Roman" pitchFamily="18" charset="0"/>
                <a:cs typeface="Times New Roman" pitchFamily="18" charset="0"/>
              </a:rPr>
              <a:t>k</a:t>
            </a:r>
            <a:r>
              <a:rPr lang="en-US" sz="3600" b="1" dirty="0" err="1" smtClean="0">
                <a:solidFill>
                  <a:schemeClr val="bg1"/>
                </a:solidFill>
                <a:latin typeface="Times New Roman" pitchFamily="18" charset="0"/>
                <a:cs typeface="Times New Roman" pitchFamily="18" charset="0"/>
              </a:rPr>
              <a:t>ế</a:t>
            </a:r>
            <a:r>
              <a:rPr lang="en-US" sz="3600" b="1" dirty="0" smtClean="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thừa</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tinh</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thần</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đánh</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giá</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từ</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Thông</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tư</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số</a:t>
            </a:r>
            <a:r>
              <a:rPr lang="en-US" sz="3600" b="1" dirty="0">
                <a:solidFill>
                  <a:schemeClr val="bg1"/>
                </a:solidFill>
                <a:latin typeface="Times New Roman" pitchFamily="18" charset="0"/>
                <a:cs typeface="Times New Roman" pitchFamily="18" charset="0"/>
              </a:rPr>
              <a:t> 30/2014/TT-BGDĐT </a:t>
            </a:r>
            <a:r>
              <a:rPr lang="en-US" sz="3600" b="1" dirty="0" err="1">
                <a:solidFill>
                  <a:schemeClr val="bg1"/>
                </a:solidFill>
                <a:latin typeface="Times New Roman" pitchFamily="18" charset="0"/>
                <a:cs typeface="Times New Roman" pitchFamily="18" charset="0"/>
              </a:rPr>
              <a:t>và</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Thông</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tư</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số</a:t>
            </a:r>
            <a:r>
              <a:rPr lang="en-US" sz="3600" b="1" dirty="0">
                <a:solidFill>
                  <a:schemeClr val="bg1"/>
                </a:solidFill>
                <a:latin typeface="Times New Roman" pitchFamily="18" charset="0"/>
                <a:cs typeface="Times New Roman" pitchFamily="18" charset="0"/>
              </a:rPr>
              <a:t> </a:t>
            </a:r>
            <a:r>
              <a:rPr lang="en-US" sz="3600" b="1" dirty="0" smtClean="0">
                <a:solidFill>
                  <a:schemeClr val="bg1"/>
                </a:solidFill>
                <a:latin typeface="Times New Roman" pitchFamily="18" charset="0"/>
                <a:cs typeface="Times New Roman" pitchFamily="18" charset="0"/>
              </a:rPr>
              <a:t>22/2016/TT-BGDĐT </a:t>
            </a:r>
            <a:r>
              <a:rPr lang="en-US" sz="3600" b="1" dirty="0" err="1" smtClean="0">
                <a:solidFill>
                  <a:schemeClr val="bg1"/>
                </a:solidFill>
                <a:latin typeface="Times New Roman" pitchFamily="18" charset="0"/>
                <a:cs typeface="Times New Roman" pitchFamily="18" charset="0"/>
              </a:rPr>
              <a:t>những</a:t>
            </a:r>
            <a:r>
              <a:rPr lang="en-US" sz="3600" b="1" dirty="0" smtClean="0">
                <a:solidFill>
                  <a:schemeClr val="bg1"/>
                </a:solidFill>
                <a:latin typeface="Times New Roman" pitchFamily="18" charset="0"/>
                <a:cs typeface="Times New Roman" pitchFamily="18" charset="0"/>
              </a:rPr>
              <a:t> </a:t>
            </a:r>
            <a:r>
              <a:rPr lang="en-US" sz="3600" b="1" dirty="0" err="1" smtClean="0">
                <a:solidFill>
                  <a:schemeClr val="bg1"/>
                </a:solidFill>
                <a:latin typeface="Times New Roman" pitchFamily="18" charset="0"/>
                <a:cs typeface="Times New Roman" pitchFamily="18" charset="0"/>
              </a:rPr>
              <a:t>điểm</a:t>
            </a:r>
            <a:r>
              <a:rPr lang="en-US" sz="3600" b="1" dirty="0" smtClean="0">
                <a:solidFill>
                  <a:schemeClr val="bg1"/>
                </a:solidFill>
                <a:latin typeface="Times New Roman" pitchFamily="18" charset="0"/>
                <a:cs typeface="Times New Roman" pitchFamily="18" charset="0"/>
              </a:rPr>
              <a:t> </a:t>
            </a:r>
            <a:r>
              <a:rPr lang="en-US" sz="3600" b="1" dirty="0" err="1" smtClean="0">
                <a:solidFill>
                  <a:schemeClr val="bg1"/>
                </a:solidFill>
                <a:latin typeface="Times New Roman" pitchFamily="18" charset="0"/>
                <a:cs typeface="Times New Roman" pitchFamily="18" charset="0"/>
              </a:rPr>
              <a:t>nào</a:t>
            </a:r>
            <a:r>
              <a:rPr lang="en-US" sz="3600" b="1" dirty="0" smtClean="0">
                <a:solidFill>
                  <a:schemeClr val="bg1"/>
                </a:solidFill>
                <a:latin typeface="Times New Roman" pitchFamily="18" charset="0"/>
                <a:cs typeface="Times New Roman" pitchFamily="18" charset="0"/>
              </a:rPr>
              <a:t>?</a:t>
            </a:r>
          </a:p>
          <a:p>
            <a:pPr marR="115570" algn="just">
              <a:lnSpc>
                <a:spcPct val="110000"/>
              </a:lnSpc>
              <a:spcBef>
                <a:spcPts val="600"/>
              </a:spcBef>
              <a:tabLst>
                <a:tab pos="241300" algn="l"/>
              </a:tabLst>
            </a:pPr>
            <a:r>
              <a:rPr lang="en-US" sz="3600" b="1" dirty="0" err="1" smtClean="0">
                <a:solidFill>
                  <a:srgbClr val="FFFF00"/>
                </a:solidFill>
                <a:latin typeface="Times New Roman" pitchFamily="18" charset="0"/>
                <a:cs typeface="Times New Roman" pitchFamily="18" charset="0"/>
              </a:rPr>
              <a:t>Hoạt</a:t>
            </a:r>
            <a:r>
              <a:rPr lang="en-US" sz="3600" b="1" dirty="0" smtClean="0">
                <a:solidFill>
                  <a:srgbClr val="FFFF00"/>
                </a:solidFill>
                <a:latin typeface="Times New Roman" pitchFamily="18" charset="0"/>
                <a:cs typeface="Times New Roman" pitchFamily="18" charset="0"/>
              </a:rPr>
              <a:t> </a:t>
            </a:r>
            <a:r>
              <a:rPr lang="en-US" sz="3600" b="1" dirty="0" err="1" smtClean="0">
                <a:solidFill>
                  <a:srgbClr val="FFFF00"/>
                </a:solidFill>
                <a:latin typeface="Times New Roman" pitchFamily="18" charset="0"/>
                <a:cs typeface="Times New Roman" pitchFamily="18" charset="0"/>
              </a:rPr>
              <a:t>động</a:t>
            </a:r>
            <a:r>
              <a:rPr lang="en-US" sz="3600" b="1" dirty="0" smtClean="0">
                <a:solidFill>
                  <a:srgbClr val="FFFF00"/>
                </a:solidFill>
                <a:latin typeface="Times New Roman" pitchFamily="18" charset="0"/>
                <a:cs typeface="Times New Roman" pitchFamily="18" charset="0"/>
              </a:rPr>
              <a:t> </a:t>
            </a:r>
            <a:r>
              <a:rPr lang="en-US" sz="3600" b="1" dirty="0" err="1" smtClean="0">
                <a:solidFill>
                  <a:srgbClr val="FFFF00"/>
                </a:solidFill>
                <a:latin typeface="Times New Roman" pitchFamily="18" charset="0"/>
                <a:cs typeface="Times New Roman" pitchFamily="18" charset="0"/>
              </a:rPr>
              <a:t>cá</a:t>
            </a:r>
            <a:r>
              <a:rPr lang="en-US" sz="3600" b="1" dirty="0" smtClean="0">
                <a:solidFill>
                  <a:srgbClr val="FFFF00"/>
                </a:solidFill>
                <a:latin typeface="Times New Roman" pitchFamily="18" charset="0"/>
                <a:cs typeface="Times New Roman" pitchFamily="18" charset="0"/>
              </a:rPr>
              <a:t> </a:t>
            </a:r>
            <a:r>
              <a:rPr lang="en-US" sz="3600" b="1" dirty="0" err="1" smtClean="0">
                <a:solidFill>
                  <a:srgbClr val="FFFF00"/>
                </a:solidFill>
                <a:latin typeface="Times New Roman" pitchFamily="18" charset="0"/>
                <a:cs typeface="Times New Roman" pitchFamily="18" charset="0"/>
              </a:rPr>
              <a:t>nhân</a:t>
            </a:r>
            <a:r>
              <a:rPr lang="en-US" sz="3600" b="1" dirty="0" smtClean="0">
                <a:solidFill>
                  <a:srgbClr val="FFFF00"/>
                </a:solidFill>
                <a:latin typeface="Times New Roman" pitchFamily="18" charset="0"/>
                <a:cs typeface="Times New Roman" pitchFamily="18" charset="0"/>
              </a:rPr>
              <a:t> (</a:t>
            </a:r>
            <a:r>
              <a:rPr lang="en-US" sz="3600" b="1" dirty="0" err="1" smtClean="0">
                <a:solidFill>
                  <a:srgbClr val="FFFF00"/>
                </a:solidFill>
                <a:latin typeface="Times New Roman" pitchFamily="18" charset="0"/>
                <a:cs typeface="Times New Roman" pitchFamily="18" charset="0"/>
              </a:rPr>
              <a:t>Thời</a:t>
            </a:r>
            <a:r>
              <a:rPr lang="en-US" sz="3600" b="1" dirty="0" smtClean="0">
                <a:solidFill>
                  <a:srgbClr val="FFFF00"/>
                </a:solidFill>
                <a:latin typeface="Times New Roman" pitchFamily="18" charset="0"/>
                <a:cs typeface="Times New Roman" pitchFamily="18" charset="0"/>
              </a:rPr>
              <a:t> </a:t>
            </a:r>
            <a:r>
              <a:rPr lang="en-US" sz="3600" b="1" err="1" smtClean="0">
                <a:solidFill>
                  <a:srgbClr val="FFFF00"/>
                </a:solidFill>
                <a:latin typeface="Times New Roman" pitchFamily="18" charset="0"/>
                <a:cs typeface="Times New Roman" pitchFamily="18" charset="0"/>
              </a:rPr>
              <a:t>gian</a:t>
            </a:r>
            <a:r>
              <a:rPr lang="en-US" sz="3600" b="1" smtClean="0">
                <a:solidFill>
                  <a:srgbClr val="FFFF00"/>
                </a:solidFill>
                <a:latin typeface="Times New Roman" pitchFamily="18" charset="0"/>
                <a:cs typeface="Times New Roman" pitchFamily="18" charset="0"/>
              </a:rPr>
              <a:t> </a:t>
            </a:r>
            <a:r>
              <a:rPr lang="en-US" sz="3600" b="1" smtClean="0">
                <a:solidFill>
                  <a:srgbClr val="FFFF00"/>
                </a:solidFill>
                <a:latin typeface="Times New Roman" pitchFamily="18" charset="0"/>
                <a:cs typeface="Times New Roman" pitchFamily="18" charset="0"/>
              </a:rPr>
              <a:t>5 </a:t>
            </a:r>
            <a:r>
              <a:rPr lang="en-US" sz="3600" b="1" smtClean="0">
                <a:solidFill>
                  <a:srgbClr val="FFFF00"/>
                </a:solidFill>
                <a:latin typeface="Times New Roman" pitchFamily="18" charset="0"/>
                <a:cs typeface="Times New Roman" pitchFamily="18" charset="0"/>
              </a:rPr>
              <a:t>– </a:t>
            </a:r>
            <a:r>
              <a:rPr lang="en-US" sz="3600" b="1" smtClean="0">
                <a:solidFill>
                  <a:srgbClr val="FFFF00"/>
                </a:solidFill>
                <a:latin typeface="Times New Roman" pitchFamily="18" charset="0"/>
                <a:cs typeface="Times New Roman" pitchFamily="18" charset="0"/>
              </a:rPr>
              <a:t>7 </a:t>
            </a:r>
            <a:r>
              <a:rPr lang="en-US" sz="3600" b="1" dirty="0" err="1" smtClean="0">
                <a:solidFill>
                  <a:srgbClr val="FFFF00"/>
                </a:solidFill>
                <a:latin typeface="Times New Roman" pitchFamily="18" charset="0"/>
                <a:cs typeface="Times New Roman" pitchFamily="18" charset="0"/>
              </a:rPr>
              <a:t>phút</a:t>
            </a:r>
            <a:r>
              <a:rPr lang="en-US" sz="3600" b="1" dirty="0" smtClean="0">
                <a:solidFill>
                  <a:srgbClr val="FFFF00"/>
                </a:solidFill>
                <a:latin typeface="Times New Roman" pitchFamily="18" charset="0"/>
                <a:cs typeface="Times New Roman" pitchFamily="18" charset="0"/>
              </a:rPr>
              <a:t>)</a:t>
            </a:r>
          </a:p>
          <a:p>
            <a:pPr marR="115570" algn="just">
              <a:lnSpc>
                <a:spcPct val="110000"/>
              </a:lnSpc>
              <a:spcBef>
                <a:spcPts val="600"/>
              </a:spcBef>
              <a:tabLst>
                <a:tab pos="241300" algn="l"/>
              </a:tabLst>
            </a:pPr>
            <a:r>
              <a:rPr lang="en-US" sz="3600" b="1" i="1" spc="-20" dirty="0" err="1" smtClean="0">
                <a:solidFill>
                  <a:srgbClr val="FFFF00"/>
                </a:solidFill>
                <a:latin typeface="Times New Roman" pitchFamily="18" charset="0"/>
                <a:cs typeface="Times New Roman" pitchFamily="18" charset="0"/>
              </a:rPr>
              <a:t>Mỗi</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thầy</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cô</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tìm</a:t>
            </a:r>
            <a:r>
              <a:rPr lang="en-US" sz="3600" b="1" i="1" spc="-20" dirty="0" smtClean="0">
                <a:solidFill>
                  <a:srgbClr val="FFFF00"/>
                </a:solidFill>
                <a:latin typeface="Times New Roman" pitchFamily="18" charset="0"/>
                <a:cs typeface="Times New Roman" pitchFamily="18" charset="0"/>
              </a:rPr>
              <a:t> 1 </a:t>
            </a:r>
            <a:r>
              <a:rPr lang="en-US" sz="3600" b="1" i="1" spc="-20" dirty="0" err="1" smtClean="0">
                <a:solidFill>
                  <a:srgbClr val="FFFF00"/>
                </a:solidFill>
                <a:latin typeface="Times New Roman" pitchFamily="18" charset="0"/>
                <a:cs typeface="Times New Roman" pitchFamily="18" charset="0"/>
              </a:rPr>
              <a:t>điểm</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kế</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thừa</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sau</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đó</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tập</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trung</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lại</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để</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trả</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lời</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cho</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câu</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hỏi</a:t>
            </a:r>
            <a:r>
              <a:rPr lang="en-US" sz="3600" b="1" i="1" spc="-20" dirty="0" smtClean="0">
                <a:solidFill>
                  <a:srgbClr val="FFFF00"/>
                </a:solidFill>
                <a:latin typeface="Times New Roman" pitchFamily="18" charset="0"/>
                <a:cs typeface="Times New Roman" pitchFamily="18" charset="0"/>
              </a:rPr>
              <a:t> </a:t>
            </a:r>
            <a:r>
              <a:rPr lang="en-US" sz="3600" b="1" i="1" spc="-20" dirty="0" err="1" smtClean="0">
                <a:solidFill>
                  <a:srgbClr val="FFFF00"/>
                </a:solidFill>
                <a:latin typeface="Times New Roman" pitchFamily="18" charset="0"/>
                <a:cs typeface="Times New Roman" pitchFamily="18" charset="0"/>
              </a:rPr>
              <a:t>trên</a:t>
            </a:r>
            <a:r>
              <a:rPr lang="en-US" sz="3600" b="1" i="1" spc="-20" dirty="0" smtClean="0">
                <a:solidFill>
                  <a:srgbClr val="FFFF00"/>
                </a:solidFill>
                <a:latin typeface="Times New Roman" pitchFamily="18" charset="0"/>
                <a:cs typeface="Times New Roman" pitchFamily="18" charset="0"/>
              </a:rPr>
              <a:t>.</a:t>
            </a:r>
            <a:endParaRPr lang="en-US" sz="3600" i="1" spc="-20" dirty="0">
              <a:solidFill>
                <a:srgbClr val="FFFF00"/>
              </a:solidFill>
              <a:latin typeface="Times New Roman" pitchFamily="18" charset="0"/>
              <a:cs typeface="Times New Roman" pitchFamily="18" charset="0"/>
            </a:endParaRPr>
          </a:p>
          <a:p>
            <a:pPr marR="115570" algn="just">
              <a:lnSpc>
                <a:spcPct val="110000"/>
              </a:lnSpc>
              <a:spcBef>
                <a:spcPts val="600"/>
              </a:spcBef>
              <a:tabLst>
                <a:tab pos="241300" algn="l"/>
              </a:tabLst>
            </a:pPr>
            <a:r>
              <a:rPr lang="en-US" sz="2000" spc="-20" dirty="0">
                <a:solidFill>
                  <a:srgbClr val="FFFF00"/>
                </a:solidFill>
                <a:latin typeface="Calibri"/>
                <a:cs typeface="Calibri"/>
              </a:rPr>
              <a:t>	</a:t>
            </a:r>
          </a:p>
        </p:txBody>
      </p:sp>
    </p:spTree>
    <p:extLst>
      <p:ext uri="{BB962C8B-B14F-4D97-AF65-F5344CB8AC3E}">
        <p14:creationId xmlns:p14="http://schemas.microsoft.com/office/powerpoint/2010/main" val="139715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a:spLocks noChangeArrowheads="1"/>
          </p:cNvSpPr>
          <p:nvPr/>
        </p:nvSpPr>
        <p:spPr bwMode="auto">
          <a:xfrm>
            <a:off x="2691939" y="1132100"/>
            <a:ext cx="1588909" cy="4593799"/>
          </a:xfrm>
          <a:prstGeom prst="rightArrow">
            <a:avLst>
              <a:gd name="adj1" fmla="val 50000"/>
              <a:gd name="adj2" fmla="val 49055"/>
            </a:avLst>
          </a:prstGeom>
          <a:solidFill>
            <a:schemeClr val="accent1"/>
          </a:solidFill>
          <a:ln w="9525" algn="ctr">
            <a:solidFill>
              <a:schemeClr val="tx1"/>
            </a:solidFill>
            <a:round/>
            <a:headEnd/>
            <a:tailEnd/>
          </a:ln>
        </p:spPr>
        <p:txBody>
          <a:bodyPr/>
          <a:lstStyle/>
          <a:p>
            <a:pPr eaLnBrk="0" hangingPunct="0"/>
            <a:endParaRPr lang="en-US"/>
          </a:p>
        </p:txBody>
      </p:sp>
      <p:sp>
        <p:nvSpPr>
          <p:cNvPr id="14" name="Rectangle 13"/>
          <p:cNvSpPr/>
          <p:nvPr/>
        </p:nvSpPr>
        <p:spPr bwMode="auto">
          <a:xfrm>
            <a:off x="2822" y="2311400"/>
            <a:ext cx="2667000" cy="2235200"/>
          </a:xfrm>
          <a:prstGeom prst="rect">
            <a:avLst/>
          </a:prstGeom>
          <a:solidFill>
            <a:srgbClr val="FFFFC1"/>
          </a:solidFill>
          <a:ln w="25400" cap="flat" cmpd="sng" algn="ctr">
            <a:solidFill>
              <a:schemeClr val="tx1"/>
            </a:solidFill>
            <a:prstDash val="solid"/>
            <a:round/>
            <a:headEnd type="none" w="med" len="med"/>
            <a:tailEnd type="none" w="med" len="med"/>
          </a:ln>
          <a:effectLst/>
        </p:spPr>
        <p:txBody>
          <a:bodyPr/>
          <a:lstStyle/>
          <a:p>
            <a:pPr eaLnBrk="0" hangingPunct="0">
              <a:defRPr/>
            </a:pPr>
            <a:r>
              <a:rPr lang="en-US" sz="2000" b="1" dirty="0" err="1">
                <a:latin typeface="Times New Roman" pitchFamily="18" charset="0"/>
                <a:cs typeface="Times New Roman" pitchFamily="18" charset="0"/>
              </a:rPr>
              <a:t>Thông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tư</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số</a:t>
            </a:r>
            <a:r>
              <a:rPr lang="en-US" sz="2000" b="1" dirty="0">
                <a:latin typeface="Times New Roman" pitchFamily="18" charset="0"/>
                <a:cs typeface="Times New Roman" pitchFamily="18" charset="0"/>
              </a:rPr>
              <a:t> 27/2020/TT-BGDĐT</a:t>
            </a:r>
            <a:r>
              <a:rPr lang="en-US" sz="2000" spc="-20" dirty="0">
                <a:latin typeface="Times New Roman" pitchFamily="18" charset="0"/>
                <a:cs typeface="Times New Roman" pitchFamily="18" charset="0"/>
              </a:rPr>
              <a:t> </a:t>
            </a:r>
            <a:r>
              <a:rPr lang="en-US" sz="2000" spc="-20" dirty="0" err="1">
                <a:latin typeface="Times New Roman" pitchFamily="18" charset="0"/>
                <a:cs typeface="Times New Roman" pitchFamily="18" charset="0"/>
              </a:rPr>
              <a:t>k</a:t>
            </a:r>
            <a:r>
              <a:rPr lang="en-US" sz="2000" b="1" dirty="0" err="1">
                <a:latin typeface="Times New Roman" pitchFamily="18" charset="0"/>
                <a:cs typeface="Times New Roman" pitchFamily="18" charset="0"/>
              </a:rPr>
              <a:t>ế</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thừa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thần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đánh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giá</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từ</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Thông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tư</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số</a:t>
            </a:r>
            <a:r>
              <a:rPr lang="en-US" sz="2000" b="1" dirty="0">
                <a:latin typeface="Times New Roman" pitchFamily="18" charset="0"/>
                <a:cs typeface="Times New Roman" pitchFamily="18" charset="0"/>
              </a:rPr>
              <a:t> 30/2014/TT-BGDĐT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Thông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tư</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số</a:t>
            </a:r>
            <a:r>
              <a:rPr lang="en-US" sz="2000" b="1" dirty="0">
                <a:latin typeface="Times New Roman" pitchFamily="18" charset="0"/>
                <a:cs typeface="Times New Roman" pitchFamily="18" charset="0"/>
              </a:rPr>
              <a:t> 22/2016/TT-BGDĐT</a:t>
            </a:r>
            <a:endParaRPr lang="en-US" sz="2000" dirty="0"/>
          </a:p>
        </p:txBody>
      </p:sp>
      <p:sp>
        <p:nvSpPr>
          <p:cNvPr id="15367" name="Rectangle 2"/>
          <p:cNvSpPr txBox="1">
            <a:spLocks noChangeArrowheads="1"/>
          </p:cNvSpPr>
          <p:nvPr/>
        </p:nvSpPr>
        <p:spPr bwMode="white">
          <a:xfrm>
            <a:off x="1627188" y="366185"/>
            <a:ext cx="5638800" cy="639233"/>
          </a:xfrm>
          <a:prstGeom prst="rect">
            <a:avLst/>
          </a:prstGeom>
          <a:noFill/>
          <a:ln w="9525">
            <a:noFill/>
            <a:miter lim="800000"/>
            <a:headEnd/>
            <a:tailEnd/>
          </a:ln>
        </p:spPr>
        <p:txBody>
          <a:bodyPr anchor="ctr"/>
          <a:lstStyle/>
          <a:p>
            <a:pPr algn="ctr"/>
            <a:r>
              <a:rPr lang="en-US" sz="2000" b="1" dirty="0" smtClean="0">
                <a:solidFill>
                  <a:schemeClr val="bg1"/>
                </a:solidFill>
                <a:latin typeface="Times New Roman" pitchFamily="18" charset="0"/>
                <a:cs typeface="Times New Roman" pitchFamily="18" charset="0"/>
              </a:rPr>
              <a:t>HOẠT ĐỘNG 1</a:t>
            </a:r>
            <a:endParaRPr lang="en-US" sz="2000" b="1" dirty="0">
              <a:solidFill>
                <a:schemeClr val="bg1"/>
              </a:solidFill>
              <a:latin typeface="Times New Roman" pitchFamily="18" charset="0"/>
              <a:cs typeface="Times New Roman" pitchFamily="18" charset="0"/>
            </a:endParaRPr>
          </a:p>
        </p:txBody>
      </p:sp>
      <p:sp>
        <p:nvSpPr>
          <p:cNvPr id="15368" name="Line 11"/>
          <p:cNvSpPr>
            <a:spLocks noChangeShapeType="1"/>
          </p:cNvSpPr>
          <p:nvPr/>
        </p:nvSpPr>
        <p:spPr bwMode="auto">
          <a:xfrm>
            <a:off x="3200400" y="889000"/>
            <a:ext cx="2438400" cy="0"/>
          </a:xfrm>
          <a:prstGeom prst="line">
            <a:avLst/>
          </a:prstGeom>
          <a:noFill/>
          <a:ln w="57150" cmpd="thinThick">
            <a:solidFill>
              <a:srgbClr val="0000FF"/>
            </a:solidFill>
            <a:round/>
            <a:headEnd/>
            <a:tailEnd/>
          </a:ln>
        </p:spPr>
        <p:txBody>
          <a:bodyPr/>
          <a:lstStyle/>
          <a:p>
            <a:endParaRPr lang="en-US"/>
          </a:p>
        </p:txBody>
      </p:sp>
      <p:sp>
        <p:nvSpPr>
          <p:cNvPr id="8" name="Flowchart: Process 7"/>
          <p:cNvSpPr>
            <a:spLocks noChangeArrowheads="1"/>
          </p:cNvSpPr>
          <p:nvPr/>
        </p:nvSpPr>
        <p:spPr bwMode="auto">
          <a:xfrm>
            <a:off x="4267200" y="1005418"/>
            <a:ext cx="4800600" cy="1966382"/>
          </a:xfrm>
          <a:prstGeom prst="flowChartProcess">
            <a:avLst/>
          </a:prstGeom>
          <a:solidFill>
            <a:srgbClr val="FFEDB3"/>
          </a:solidFill>
          <a:ln w="25400" algn="ctr">
            <a:solidFill>
              <a:schemeClr val="tx1"/>
            </a:solidFill>
            <a:round/>
            <a:headEnd/>
            <a:tailEnd/>
          </a:ln>
        </p:spPr>
        <p:txBody>
          <a:bodyPr/>
          <a:lstStyle/>
          <a:p>
            <a:pPr eaLnBrk="0" hangingPunct="0"/>
            <a:r>
              <a:rPr lang="en-US" dirty="0" smtClean="0"/>
              <a:t>- </a:t>
            </a:r>
            <a:r>
              <a:rPr lang="en-US" b="1" dirty="0" err="1" smtClean="0"/>
              <a:t>Tiếp</a:t>
            </a:r>
            <a:r>
              <a:rPr lang="en-US" b="1" dirty="0" smtClean="0"/>
              <a:t> </a:t>
            </a:r>
            <a:r>
              <a:rPr lang="en-US" b="1" dirty="0" err="1"/>
              <a:t>tục</a:t>
            </a:r>
            <a:r>
              <a:rPr lang="en-US" b="1" dirty="0"/>
              <a:t> </a:t>
            </a:r>
            <a:r>
              <a:rPr lang="en-US" b="1" dirty="0" err="1"/>
              <a:t>thực</a:t>
            </a:r>
            <a:r>
              <a:rPr lang="en-US" b="1" dirty="0"/>
              <a:t> </a:t>
            </a:r>
            <a:r>
              <a:rPr lang="en-US" b="1" dirty="0" err="1"/>
              <a:t>hiện</a:t>
            </a:r>
            <a:r>
              <a:rPr lang="en-US" b="1" dirty="0"/>
              <a:t> </a:t>
            </a:r>
            <a:r>
              <a:rPr lang="en-US" b="1" dirty="0" err="1"/>
              <a:t>quan</a:t>
            </a:r>
            <a:r>
              <a:rPr lang="en-US" b="1" dirty="0"/>
              <a:t> </a:t>
            </a:r>
            <a:r>
              <a:rPr lang="en-US" b="1" dirty="0" err="1"/>
              <a:t>điểm</a:t>
            </a:r>
            <a:r>
              <a:rPr lang="en-US" b="1" dirty="0"/>
              <a:t> </a:t>
            </a:r>
            <a:r>
              <a:rPr lang="en-US" b="1" dirty="0" err="1"/>
              <a:t>đánh</a:t>
            </a:r>
            <a:r>
              <a:rPr lang="en-US" b="1" dirty="0"/>
              <a:t> </a:t>
            </a:r>
            <a:r>
              <a:rPr lang="en-US" b="1" dirty="0" err="1"/>
              <a:t>giá</a:t>
            </a:r>
            <a:r>
              <a:rPr lang="en-US" b="1" dirty="0"/>
              <a:t> </a:t>
            </a:r>
            <a:r>
              <a:rPr lang="en-US" b="1" dirty="0" err="1"/>
              <a:t>vì</a:t>
            </a:r>
            <a:r>
              <a:rPr lang="en-US" b="1" dirty="0"/>
              <a:t> </a:t>
            </a:r>
            <a:r>
              <a:rPr lang="en-US" b="1" dirty="0" err="1"/>
              <a:t>sự</a:t>
            </a:r>
            <a:r>
              <a:rPr lang="en-US" b="1" dirty="0"/>
              <a:t> </a:t>
            </a:r>
            <a:r>
              <a:rPr lang="en-US" b="1" dirty="0" err="1"/>
              <a:t>tiến</a:t>
            </a:r>
            <a:r>
              <a:rPr lang="en-US" b="1" dirty="0"/>
              <a:t> </a:t>
            </a:r>
            <a:r>
              <a:rPr lang="en-US" b="1" dirty="0" err="1"/>
              <a:t>bộ</a:t>
            </a:r>
            <a:r>
              <a:rPr lang="en-US" b="1" dirty="0"/>
              <a:t> </a:t>
            </a:r>
            <a:r>
              <a:rPr lang="en-US" b="1" dirty="0" err="1"/>
              <a:t>của</a:t>
            </a:r>
            <a:r>
              <a:rPr lang="en-US" b="1" dirty="0"/>
              <a:t> </a:t>
            </a:r>
            <a:r>
              <a:rPr lang="en-US" b="1" dirty="0" err="1"/>
              <a:t>học</a:t>
            </a:r>
            <a:r>
              <a:rPr lang="en-US" b="1" dirty="0"/>
              <a:t> </a:t>
            </a:r>
            <a:r>
              <a:rPr lang="en-US" b="1" dirty="0" err="1"/>
              <a:t>sinh</a:t>
            </a:r>
            <a:r>
              <a:rPr lang="en-US" b="1" dirty="0"/>
              <a:t>; </a:t>
            </a:r>
            <a:r>
              <a:rPr lang="en-US" b="1" dirty="0" err="1"/>
              <a:t>coi</a:t>
            </a:r>
            <a:r>
              <a:rPr lang="en-US" b="1" dirty="0"/>
              <a:t> </a:t>
            </a:r>
            <a:r>
              <a:rPr lang="en-US" b="1" dirty="0" err="1"/>
              <a:t>trọng</a:t>
            </a:r>
            <a:r>
              <a:rPr lang="en-US" b="1" dirty="0"/>
              <a:t> </a:t>
            </a:r>
            <a:r>
              <a:rPr lang="en-US" b="1" dirty="0" err="1"/>
              <a:t>việc</a:t>
            </a:r>
            <a:r>
              <a:rPr lang="en-US" b="1" dirty="0"/>
              <a:t> </a:t>
            </a:r>
            <a:r>
              <a:rPr lang="en-US" b="1" dirty="0" err="1"/>
              <a:t>động</a:t>
            </a:r>
            <a:r>
              <a:rPr lang="en-US" b="1" dirty="0"/>
              <a:t> </a:t>
            </a:r>
            <a:r>
              <a:rPr lang="en-US" b="1" dirty="0" err="1"/>
              <a:t>viên</a:t>
            </a:r>
            <a:r>
              <a:rPr lang="en-US" b="1" dirty="0"/>
              <a:t>, </a:t>
            </a:r>
            <a:r>
              <a:rPr lang="en-US" b="1" dirty="0" err="1"/>
              <a:t>khuyến</a:t>
            </a:r>
            <a:r>
              <a:rPr lang="en-US" b="1" dirty="0"/>
              <a:t> </a:t>
            </a:r>
            <a:r>
              <a:rPr lang="en-US" b="1" dirty="0" err="1"/>
              <a:t>khích</a:t>
            </a:r>
            <a:r>
              <a:rPr lang="en-US" b="1" dirty="0"/>
              <a:t> </a:t>
            </a:r>
            <a:r>
              <a:rPr lang="en-US" b="1" dirty="0" err="1"/>
              <a:t>sự</a:t>
            </a:r>
            <a:r>
              <a:rPr lang="en-US" b="1" dirty="0"/>
              <a:t> </a:t>
            </a:r>
            <a:r>
              <a:rPr lang="en-US" b="1" dirty="0" err="1"/>
              <a:t>cố</a:t>
            </a:r>
            <a:r>
              <a:rPr lang="en-US" b="1" dirty="0"/>
              <a:t> </a:t>
            </a:r>
            <a:r>
              <a:rPr lang="en-US" b="1" dirty="0" err="1"/>
              <a:t>gắng</a:t>
            </a:r>
            <a:r>
              <a:rPr lang="en-US" b="1" dirty="0"/>
              <a:t> </a:t>
            </a:r>
            <a:r>
              <a:rPr lang="en-US" b="1" dirty="0" err="1"/>
              <a:t>trong</a:t>
            </a:r>
            <a:r>
              <a:rPr lang="en-US" b="1" dirty="0"/>
              <a:t> </a:t>
            </a:r>
            <a:r>
              <a:rPr lang="en-US" b="1" dirty="0" err="1"/>
              <a:t>học</a:t>
            </a:r>
            <a:r>
              <a:rPr lang="en-US" b="1" dirty="0"/>
              <a:t> </a:t>
            </a:r>
            <a:r>
              <a:rPr lang="en-US" b="1" dirty="0" err="1"/>
              <a:t>tập</a:t>
            </a:r>
            <a:r>
              <a:rPr lang="en-US" b="1" dirty="0"/>
              <a:t>, </a:t>
            </a:r>
            <a:r>
              <a:rPr lang="en-US" b="1" dirty="0" err="1"/>
              <a:t>rèn</a:t>
            </a:r>
            <a:r>
              <a:rPr lang="en-US" b="1" dirty="0"/>
              <a:t> </a:t>
            </a:r>
            <a:r>
              <a:rPr lang="en-US" b="1" dirty="0" err="1"/>
              <a:t>luyện</a:t>
            </a:r>
            <a:r>
              <a:rPr lang="en-US" b="1" dirty="0"/>
              <a:t> </a:t>
            </a:r>
            <a:r>
              <a:rPr lang="en-US" b="1" dirty="0" err="1"/>
              <a:t>của</a:t>
            </a:r>
            <a:r>
              <a:rPr lang="en-US" b="1" dirty="0"/>
              <a:t> </a:t>
            </a:r>
            <a:r>
              <a:rPr lang="en-US" b="1" dirty="0" err="1"/>
              <a:t>học</a:t>
            </a:r>
            <a:r>
              <a:rPr lang="en-US" b="1" dirty="0"/>
              <a:t> </a:t>
            </a:r>
            <a:r>
              <a:rPr lang="en-US" b="1" dirty="0" err="1" smtClean="0"/>
              <a:t>sinh</a:t>
            </a:r>
            <a:r>
              <a:rPr lang="en-US" b="1" dirty="0" smtClean="0"/>
              <a:t> </a:t>
            </a:r>
            <a:r>
              <a:rPr lang="en-US" b="1" dirty="0" err="1"/>
              <a:t>đảm</a:t>
            </a:r>
            <a:r>
              <a:rPr lang="en-US" b="1" dirty="0"/>
              <a:t> </a:t>
            </a:r>
            <a:r>
              <a:rPr lang="en-US" b="1" dirty="0" err="1"/>
              <a:t>bảo</a:t>
            </a:r>
            <a:r>
              <a:rPr lang="en-US" b="1" dirty="0"/>
              <a:t> </a:t>
            </a:r>
            <a:r>
              <a:rPr lang="en-US" b="1" dirty="0" err="1"/>
              <a:t>kịp</a:t>
            </a:r>
            <a:r>
              <a:rPr lang="en-US" b="1" dirty="0"/>
              <a:t> </a:t>
            </a:r>
            <a:r>
              <a:rPr lang="en-US" b="1" dirty="0" err="1"/>
              <a:t>thời</a:t>
            </a:r>
            <a:r>
              <a:rPr lang="en-US" b="1" dirty="0"/>
              <a:t>, </a:t>
            </a:r>
            <a:r>
              <a:rPr lang="en-US" b="1" dirty="0" err="1"/>
              <a:t>công</a:t>
            </a:r>
            <a:r>
              <a:rPr lang="en-US" b="1" dirty="0"/>
              <a:t> </a:t>
            </a:r>
            <a:r>
              <a:rPr lang="en-US" b="1" dirty="0" err="1"/>
              <a:t>bằng</a:t>
            </a:r>
            <a:r>
              <a:rPr lang="en-US" b="1" dirty="0"/>
              <a:t>, </a:t>
            </a:r>
            <a:r>
              <a:rPr lang="en-US" b="1" dirty="0" err="1"/>
              <a:t>khách</a:t>
            </a:r>
            <a:r>
              <a:rPr lang="en-US" b="1" dirty="0"/>
              <a:t> </a:t>
            </a:r>
            <a:r>
              <a:rPr lang="en-US" b="1" dirty="0" err="1"/>
              <a:t>quan</a:t>
            </a:r>
            <a:r>
              <a:rPr lang="en-US" b="1" dirty="0"/>
              <a:t>; </a:t>
            </a:r>
            <a:r>
              <a:rPr lang="en-US" b="1" dirty="0" err="1"/>
              <a:t>không</a:t>
            </a:r>
            <a:r>
              <a:rPr lang="en-US" b="1" dirty="0"/>
              <a:t> so </a:t>
            </a:r>
            <a:r>
              <a:rPr lang="en-US" b="1" dirty="0" err="1"/>
              <a:t>sánh</a:t>
            </a:r>
            <a:r>
              <a:rPr lang="en-US" b="1" dirty="0"/>
              <a:t> </a:t>
            </a:r>
            <a:r>
              <a:rPr lang="en-US" b="1" dirty="0" err="1"/>
              <a:t>học</a:t>
            </a:r>
            <a:r>
              <a:rPr lang="en-US" b="1" dirty="0"/>
              <a:t> </a:t>
            </a:r>
            <a:r>
              <a:rPr lang="en-US" b="1" dirty="0" err="1"/>
              <a:t>sinh</a:t>
            </a:r>
            <a:r>
              <a:rPr lang="en-US" b="1" dirty="0"/>
              <a:t> </a:t>
            </a:r>
            <a:r>
              <a:rPr lang="en-US" b="1" dirty="0" err="1"/>
              <a:t>này</a:t>
            </a:r>
            <a:r>
              <a:rPr lang="en-US" b="1" dirty="0"/>
              <a:t> </a:t>
            </a:r>
            <a:r>
              <a:rPr lang="en-US" b="1" dirty="0" err="1"/>
              <a:t>với</a:t>
            </a:r>
            <a:r>
              <a:rPr lang="en-US" b="1" dirty="0"/>
              <a:t> </a:t>
            </a:r>
            <a:r>
              <a:rPr lang="en-US" b="1" dirty="0" err="1"/>
              <a:t>học</a:t>
            </a:r>
            <a:r>
              <a:rPr lang="en-US" b="1" dirty="0"/>
              <a:t> </a:t>
            </a:r>
            <a:r>
              <a:rPr lang="en-US" b="1" dirty="0" err="1"/>
              <a:t>sinh</a:t>
            </a:r>
            <a:r>
              <a:rPr lang="en-US" b="1" dirty="0"/>
              <a:t> </a:t>
            </a:r>
            <a:r>
              <a:rPr lang="en-US" b="1" dirty="0" err="1"/>
              <a:t>khác</a:t>
            </a:r>
            <a:r>
              <a:rPr lang="en-US" b="1" dirty="0"/>
              <a:t>, </a:t>
            </a:r>
            <a:r>
              <a:rPr lang="en-US" b="1" dirty="0" err="1"/>
              <a:t>không</a:t>
            </a:r>
            <a:r>
              <a:rPr lang="en-US" b="1" dirty="0"/>
              <a:t> </a:t>
            </a:r>
            <a:r>
              <a:rPr lang="en-US" b="1" dirty="0" err="1"/>
              <a:t>tạo</a:t>
            </a:r>
            <a:r>
              <a:rPr lang="en-US" b="1" dirty="0"/>
              <a:t> </a:t>
            </a:r>
            <a:r>
              <a:rPr lang="en-US" b="1" dirty="0" err="1"/>
              <a:t>áp</a:t>
            </a:r>
            <a:r>
              <a:rPr lang="en-US" b="1" dirty="0"/>
              <a:t> </a:t>
            </a:r>
            <a:r>
              <a:rPr lang="en-US" b="1" dirty="0" err="1"/>
              <a:t>lực</a:t>
            </a:r>
            <a:r>
              <a:rPr lang="en-US" b="1" dirty="0"/>
              <a:t> </a:t>
            </a:r>
            <a:r>
              <a:rPr lang="en-US" b="1" dirty="0" err="1"/>
              <a:t>cho</a:t>
            </a:r>
            <a:r>
              <a:rPr lang="en-US" b="1" dirty="0"/>
              <a:t> </a:t>
            </a:r>
            <a:r>
              <a:rPr lang="en-US" b="1" dirty="0" err="1"/>
              <a:t>học</a:t>
            </a:r>
            <a:r>
              <a:rPr lang="en-US" b="1" dirty="0"/>
              <a:t> </a:t>
            </a:r>
            <a:r>
              <a:rPr lang="en-US" b="1" dirty="0" err="1"/>
              <a:t>sinh</a:t>
            </a:r>
            <a:r>
              <a:rPr lang="en-US" b="1" dirty="0"/>
              <a:t>, </a:t>
            </a:r>
            <a:r>
              <a:rPr lang="en-US" b="1" dirty="0" err="1"/>
              <a:t>giáo</a:t>
            </a:r>
            <a:r>
              <a:rPr lang="en-US" b="1" dirty="0"/>
              <a:t> </a:t>
            </a:r>
            <a:r>
              <a:rPr lang="en-US" b="1" dirty="0" err="1"/>
              <a:t>viên</a:t>
            </a:r>
            <a:r>
              <a:rPr lang="en-US" b="1" dirty="0"/>
              <a:t> </a:t>
            </a:r>
            <a:r>
              <a:rPr lang="en-US" b="1" dirty="0" err="1"/>
              <a:t>và</a:t>
            </a:r>
            <a:r>
              <a:rPr lang="en-US" b="1" dirty="0"/>
              <a:t> cha </a:t>
            </a:r>
            <a:r>
              <a:rPr lang="en-US" b="1" dirty="0" err="1"/>
              <a:t>mẹ</a:t>
            </a:r>
            <a:r>
              <a:rPr lang="en-US" b="1" dirty="0"/>
              <a:t> </a:t>
            </a:r>
            <a:r>
              <a:rPr lang="en-US" b="1" dirty="0" err="1"/>
              <a:t>học</a:t>
            </a:r>
            <a:r>
              <a:rPr lang="en-US" b="1" dirty="0"/>
              <a:t> </a:t>
            </a:r>
            <a:r>
              <a:rPr lang="en-US" b="1" dirty="0" err="1"/>
              <a:t>sinh</a:t>
            </a:r>
            <a:r>
              <a:rPr lang="en-US" b="1" dirty="0"/>
              <a:t>.</a:t>
            </a:r>
          </a:p>
          <a:p>
            <a:pPr eaLnBrk="0" hangingPunct="0"/>
            <a:endParaRPr lang="en-US" sz="1600" dirty="0">
              <a:latin typeface="Times New Roman" pitchFamily="18" charset="0"/>
              <a:cs typeface="Times New Roman" pitchFamily="18" charset="0"/>
            </a:endParaRPr>
          </a:p>
        </p:txBody>
      </p:sp>
      <p:sp>
        <p:nvSpPr>
          <p:cNvPr id="9" name="Flowchart: Process 8"/>
          <p:cNvSpPr/>
          <p:nvPr/>
        </p:nvSpPr>
        <p:spPr bwMode="auto">
          <a:xfrm>
            <a:off x="4258732" y="3048000"/>
            <a:ext cx="4809067" cy="1981200"/>
          </a:xfrm>
          <a:prstGeom prst="flowChartProcess">
            <a:avLst/>
          </a:prstGeom>
          <a:solidFill>
            <a:schemeClr val="accent2">
              <a:lumMod val="20000"/>
              <a:lumOff val="80000"/>
            </a:schemeClr>
          </a:solidFill>
          <a:ln w="25400" cap="flat" cmpd="sng" algn="ctr">
            <a:solidFill>
              <a:schemeClr val="tx1"/>
            </a:solidFill>
            <a:prstDash val="solid"/>
            <a:round/>
            <a:headEnd type="none" w="med" len="med"/>
            <a:tailEnd type="none" w="med" len="med"/>
          </a:ln>
          <a:effectLst/>
        </p:spPr>
        <p:txBody>
          <a:bodyPr/>
          <a:lstStyle/>
          <a:p>
            <a:pPr eaLnBrk="0" hangingPunct="0"/>
            <a:r>
              <a:rPr lang="en-US" dirty="0" smtClean="0"/>
              <a:t>- </a:t>
            </a:r>
            <a:r>
              <a:rPr lang="en-US" b="1" dirty="0" err="1" smtClean="0"/>
              <a:t>Đảm</a:t>
            </a:r>
            <a:r>
              <a:rPr lang="en-US" b="1" dirty="0" smtClean="0"/>
              <a:t> </a:t>
            </a:r>
            <a:r>
              <a:rPr lang="en-US" b="1" dirty="0" err="1"/>
              <a:t>bảo</a:t>
            </a:r>
            <a:r>
              <a:rPr lang="en-US" b="1" dirty="0"/>
              <a:t> </a:t>
            </a:r>
            <a:r>
              <a:rPr lang="en-US" b="1" dirty="0" err="1"/>
              <a:t>đánh</a:t>
            </a:r>
            <a:r>
              <a:rPr lang="en-US" b="1" dirty="0"/>
              <a:t> </a:t>
            </a:r>
            <a:r>
              <a:rPr lang="en-US" b="1" dirty="0" err="1"/>
              <a:t>giá</a:t>
            </a:r>
            <a:r>
              <a:rPr lang="en-US" b="1" dirty="0"/>
              <a:t> </a:t>
            </a:r>
            <a:r>
              <a:rPr lang="en-US" b="1" dirty="0" err="1"/>
              <a:t>học</a:t>
            </a:r>
            <a:r>
              <a:rPr lang="en-US" b="1" dirty="0"/>
              <a:t> </a:t>
            </a:r>
            <a:r>
              <a:rPr lang="en-US" b="1" dirty="0" err="1"/>
              <a:t>sinh</a:t>
            </a:r>
            <a:r>
              <a:rPr lang="en-US" b="1" dirty="0"/>
              <a:t> </a:t>
            </a:r>
            <a:r>
              <a:rPr lang="en-US" b="1" dirty="0" err="1"/>
              <a:t>tiểu</a:t>
            </a:r>
            <a:r>
              <a:rPr lang="en-US" b="1" dirty="0"/>
              <a:t> </a:t>
            </a:r>
            <a:r>
              <a:rPr lang="en-US" b="1" dirty="0" err="1"/>
              <a:t>học</a:t>
            </a:r>
            <a:r>
              <a:rPr lang="en-US" b="1" dirty="0"/>
              <a:t> </a:t>
            </a:r>
            <a:r>
              <a:rPr lang="en-US" b="1" dirty="0" err="1"/>
              <a:t>theo</a:t>
            </a:r>
            <a:r>
              <a:rPr lang="en-US" b="1" dirty="0"/>
              <a:t> </a:t>
            </a:r>
            <a:r>
              <a:rPr lang="en-US" b="1" dirty="0" err="1"/>
              <a:t>quá</a:t>
            </a:r>
            <a:r>
              <a:rPr lang="en-US" b="1" dirty="0"/>
              <a:t> </a:t>
            </a:r>
            <a:r>
              <a:rPr lang="en-US" b="1" dirty="0" err="1"/>
              <a:t>trình</a:t>
            </a:r>
            <a:r>
              <a:rPr lang="en-US" b="1" dirty="0"/>
              <a:t>, </a:t>
            </a:r>
            <a:r>
              <a:rPr lang="en-US" b="1" dirty="0" err="1"/>
              <a:t>gồm</a:t>
            </a:r>
            <a:r>
              <a:rPr lang="en-US" b="1" dirty="0"/>
              <a:t> </a:t>
            </a:r>
            <a:r>
              <a:rPr lang="en-US" b="1" dirty="0" err="1"/>
              <a:t>các</a:t>
            </a:r>
            <a:r>
              <a:rPr lang="en-US" b="1" dirty="0"/>
              <a:t> </a:t>
            </a:r>
            <a:r>
              <a:rPr lang="en-US" b="1" dirty="0" err="1"/>
              <a:t>hình</a:t>
            </a:r>
            <a:r>
              <a:rPr lang="en-US" b="1" dirty="0"/>
              <a:t> </a:t>
            </a:r>
            <a:r>
              <a:rPr lang="en-US" b="1" dirty="0" err="1"/>
              <a:t>thức</a:t>
            </a:r>
            <a:r>
              <a:rPr lang="en-US" b="1" dirty="0"/>
              <a:t> </a:t>
            </a:r>
            <a:r>
              <a:rPr lang="en-US" b="1" dirty="0" err="1"/>
              <a:t>như</a:t>
            </a:r>
            <a:r>
              <a:rPr lang="en-US" b="1" dirty="0"/>
              <a:t> </a:t>
            </a:r>
            <a:r>
              <a:rPr lang="en-US" b="1" dirty="0" err="1"/>
              <a:t>đánh</a:t>
            </a:r>
            <a:r>
              <a:rPr lang="en-US" b="1" dirty="0"/>
              <a:t> </a:t>
            </a:r>
            <a:r>
              <a:rPr lang="en-US" b="1" dirty="0" err="1"/>
              <a:t>giá</a:t>
            </a:r>
            <a:r>
              <a:rPr lang="en-US" b="1" dirty="0"/>
              <a:t> </a:t>
            </a:r>
            <a:r>
              <a:rPr lang="en-US" b="1" dirty="0" err="1"/>
              <a:t>thường</a:t>
            </a:r>
            <a:r>
              <a:rPr lang="en-US" b="1" dirty="0"/>
              <a:t> </a:t>
            </a:r>
            <a:r>
              <a:rPr lang="en-US" b="1" dirty="0" err="1"/>
              <a:t>xuyên</a:t>
            </a:r>
            <a:r>
              <a:rPr lang="en-US" b="1" dirty="0"/>
              <a:t>, </a:t>
            </a:r>
            <a:r>
              <a:rPr lang="en-US" b="1" dirty="0" err="1"/>
              <a:t>đánh</a:t>
            </a:r>
            <a:r>
              <a:rPr lang="en-US" b="1" dirty="0"/>
              <a:t> </a:t>
            </a:r>
            <a:r>
              <a:rPr lang="en-US" b="1" dirty="0" err="1"/>
              <a:t>giá</a:t>
            </a:r>
            <a:r>
              <a:rPr lang="en-US" b="1" dirty="0"/>
              <a:t> </a:t>
            </a:r>
            <a:r>
              <a:rPr lang="en-US" b="1" dirty="0" err="1"/>
              <a:t>định</a:t>
            </a:r>
            <a:r>
              <a:rPr lang="en-US" b="1" dirty="0"/>
              <a:t> </a:t>
            </a:r>
            <a:r>
              <a:rPr lang="en-US" b="1" dirty="0" err="1"/>
              <a:t>kỳ</a:t>
            </a:r>
            <a:r>
              <a:rPr lang="en-US" b="1" dirty="0"/>
              <a:t> </a:t>
            </a:r>
            <a:r>
              <a:rPr lang="en-US" b="1" dirty="0" err="1"/>
              <a:t>và</a:t>
            </a:r>
            <a:r>
              <a:rPr lang="en-US" b="1" dirty="0"/>
              <a:t> </a:t>
            </a:r>
            <a:r>
              <a:rPr lang="en-US" b="1" dirty="0" err="1"/>
              <a:t>đánh</a:t>
            </a:r>
            <a:r>
              <a:rPr lang="en-US" b="1" dirty="0"/>
              <a:t> </a:t>
            </a:r>
            <a:r>
              <a:rPr lang="en-US" b="1" dirty="0" err="1"/>
              <a:t>giá</a:t>
            </a:r>
            <a:r>
              <a:rPr lang="en-US" b="1" dirty="0"/>
              <a:t> </a:t>
            </a:r>
            <a:r>
              <a:rPr lang="en-US" b="1" dirty="0" err="1"/>
              <a:t>tổng</a:t>
            </a:r>
            <a:r>
              <a:rPr lang="en-US" b="1" dirty="0"/>
              <a:t> </a:t>
            </a:r>
            <a:r>
              <a:rPr lang="en-US" b="1" dirty="0" err="1"/>
              <a:t>hợp</a:t>
            </a:r>
            <a:r>
              <a:rPr lang="en-US" b="1" dirty="0"/>
              <a:t>. </a:t>
            </a:r>
            <a:r>
              <a:rPr lang="en-US" b="1" dirty="0" err="1"/>
              <a:t>Trong</a:t>
            </a:r>
            <a:r>
              <a:rPr lang="en-US" b="1" dirty="0"/>
              <a:t> </a:t>
            </a:r>
            <a:r>
              <a:rPr lang="en-US" b="1" dirty="0" err="1"/>
              <a:t>đó</a:t>
            </a:r>
            <a:r>
              <a:rPr lang="en-US" b="1" dirty="0"/>
              <a:t>, </a:t>
            </a:r>
            <a:r>
              <a:rPr lang="en-US" b="1" dirty="0" err="1"/>
              <a:t>giữ</a:t>
            </a:r>
            <a:r>
              <a:rPr lang="en-US" b="1" dirty="0"/>
              <a:t> </a:t>
            </a:r>
            <a:r>
              <a:rPr lang="en-US" b="1" dirty="0" err="1"/>
              <a:t>quy</a:t>
            </a:r>
            <a:r>
              <a:rPr lang="en-US" b="1" dirty="0"/>
              <a:t> </a:t>
            </a:r>
            <a:r>
              <a:rPr lang="en-US" b="1" dirty="0" err="1"/>
              <a:t>định</a:t>
            </a:r>
            <a:r>
              <a:rPr lang="en-US" b="1" dirty="0"/>
              <a:t> </a:t>
            </a:r>
            <a:r>
              <a:rPr lang="en-US" b="1" dirty="0" err="1"/>
              <a:t>đánh</a:t>
            </a:r>
            <a:r>
              <a:rPr lang="en-US" b="1" dirty="0"/>
              <a:t> </a:t>
            </a:r>
            <a:r>
              <a:rPr lang="en-US" b="1" dirty="0" err="1"/>
              <a:t>giá</a:t>
            </a:r>
            <a:r>
              <a:rPr lang="en-US" b="1" dirty="0"/>
              <a:t> </a:t>
            </a:r>
            <a:r>
              <a:rPr lang="en-US" b="1" dirty="0" err="1"/>
              <a:t>thường</a:t>
            </a:r>
            <a:r>
              <a:rPr lang="en-US" b="1" dirty="0"/>
              <a:t> </a:t>
            </a:r>
            <a:r>
              <a:rPr lang="en-US" b="1" dirty="0" err="1"/>
              <a:t>xuyên</a:t>
            </a:r>
            <a:r>
              <a:rPr lang="en-US" b="1" dirty="0"/>
              <a:t> </a:t>
            </a:r>
            <a:r>
              <a:rPr lang="en-US" b="1" dirty="0" err="1"/>
              <a:t>bằng</a:t>
            </a:r>
            <a:r>
              <a:rPr lang="en-US" b="1" dirty="0"/>
              <a:t> </a:t>
            </a:r>
            <a:r>
              <a:rPr lang="en-US" b="1" dirty="0" err="1"/>
              <a:t>nhận</a:t>
            </a:r>
            <a:r>
              <a:rPr lang="en-US" b="1" dirty="0"/>
              <a:t> </a:t>
            </a:r>
            <a:r>
              <a:rPr lang="en-US" b="1" dirty="0" err="1"/>
              <a:t>xét</a:t>
            </a:r>
            <a:r>
              <a:rPr lang="en-US" b="1" dirty="0"/>
              <a:t> </a:t>
            </a:r>
            <a:r>
              <a:rPr lang="en-US" b="1" dirty="0" err="1"/>
              <a:t>và</a:t>
            </a:r>
            <a:r>
              <a:rPr lang="en-US" b="1" dirty="0"/>
              <a:t> </a:t>
            </a:r>
            <a:r>
              <a:rPr lang="en-US" b="1" dirty="0" err="1"/>
              <a:t>giáo</a:t>
            </a:r>
            <a:r>
              <a:rPr lang="en-US" b="1" dirty="0"/>
              <a:t> </a:t>
            </a:r>
            <a:r>
              <a:rPr lang="en-US" b="1" dirty="0" err="1"/>
              <a:t>viên</a:t>
            </a:r>
            <a:r>
              <a:rPr lang="en-US" b="1" dirty="0"/>
              <a:t> </a:t>
            </a:r>
            <a:r>
              <a:rPr lang="en-US" b="1" dirty="0" err="1"/>
              <a:t>được</a:t>
            </a:r>
            <a:r>
              <a:rPr lang="en-US" b="1" dirty="0"/>
              <a:t> </a:t>
            </a:r>
            <a:r>
              <a:rPr lang="en-US" b="1" dirty="0" err="1"/>
              <a:t>chủ</a:t>
            </a:r>
            <a:r>
              <a:rPr lang="en-US" b="1" dirty="0"/>
              <a:t> </a:t>
            </a:r>
            <a:r>
              <a:rPr lang="en-US" b="1" dirty="0" err="1"/>
              <a:t>động</a:t>
            </a:r>
            <a:r>
              <a:rPr lang="en-US" b="1" dirty="0"/>
              <a:t> </a:t>
            </a:r>
            <a:r>
              <a:rPr lang="en-US" b="1" dirty="0" err="1"/>
              <a:t>khi</a:t>
            </a:r>
            <a:r>
              <a:rPr lang="en-US" b="1" dirty="0"/>
              <a:t> </a:t>
            </a:r>
            <a:r>
              <a:rPr lang="en-US" b="1" dirty="0" err="1"/>
              <a:t>nào</a:t>
            </a:r>
            <a:r>
              <a:rPr lang="en-US" b="1" dirty="0"/>
              <a:t> </a:t>
            </a:r>
            <a:r>
              <a:rPr lang="en-US" b="1" dirty="0" err="1"/>
              <a:t>nhận</a:t>
            </a:r>
            <a:r>
              <a:rPr lang="en-US" b="1" dirty="0"/>
              <a:t> </a:t>
            </a:r>
            <a:r>
              <a:rPr lang="en-US" b="1" dirty="0" err="1"/>
              <a:t>xét</a:t>
            </a:r>
            <a:r>
              <a:rPr lang="en-US" b="1" dirty="0"/>
              <a:t> </a:t>
            </a:r>
            <a:r>
              <a:rPr lang="en-US" b="1" dirty="0" err="1"/>
              <a:t>bằng</a:t>
            </a:r>
            <a:r>
              <a:rPr lang="en-US" b="1" dirty="0"/>
              <a:t> </a:t>
            </a:r>
            <a:r>
              <a:rPr lang="en-US" b="1" dirty="0" err="1"/>
              <a:t>lời</a:t>
            </a:r>
            <a:r>
              <a:rPr lang="en-US" b="1" dirty="0"/>
              <a:t>, </a:t>
            </a:r>
            <a:r>
              <a:rPr lang="en-US" b="1" dirty="0" err="1"/>
              <a:t>khi</a:t>
            </a:r>
            <a:r>
              <a:rPr lang="en-US" b="1" dirty="0"/>
              <a:t> </a:t>
            </a:r>
            <a:r>
              <a:rPr lang="en-US" b="1" dirty="0" err="1"/>
              <a:t>nào</a:t>
            </a:r>
            <a:r>
              <a:rPr lang="en-US" b="1" dirty="0"/>
              <a:t> </a:t>
            </a:r>
            <a:r>
              <a:rPr lang="en-US" b="1" dirty="0" err="1"/>
              <a:t>viết</a:t>
            </a:r>
            <a:r>
              <a:rPr lang="en-US" b="1" dirty="0"/>
              <a:t> </a:t>
            </a:r>
            <a:r>
              <a:rPr lang="en-US" b="1" dirty="0" err="1"/>
              <a:t>nhận</a:t>
            </a:r>
            <a:r>
              <a:rPr lang="en-US" b="1" dirty="0"/>
              <a:t> </a:t>
            </a:r>
            <a:r>
              <a:rPr lang="en-US" b="1" dirty="0" err="1"/>
              <a:t>xét</a:t>
            </a:r>
            <a:r>
              <a:rPr lang="en-US" b="1" dirty="0"/>
              <a:t> </a:t>
            </a:r>
            <a:r>
              <a:rPr lang="en-US" b="1" dirty="0" err="1"/>
              <a:t>cho</a:t>
            </a:r>
            <a:r>
              <a:rPr lang="en-US" b="1" dirty="0"/>
              <a:t> </a:t>
            </a:r>
            <a:r>
              <a:rPr lang="en-US" b="1" dirty="0" err="1"/>
              <a:t>phù</a:t>
            </a:r>
            <a:r>
              <a:rPr lang="en-US" b="1" dirty="0"/>
              <a:t> </a:t>
            </a:r>
            <a:r>
              <a:rPr lang="en-US" b="1" dirty="0" err="1"/>
              <a:t>hợp</a:t>
            </a:r>
            <a:r>
              <a:rPr lang="en-US" b="1" dirty="0"/>
              <a:t>. </a:t>
            </a:r>
          </a:p>
          <a:p>
            <a:pPr eaLnBrk="0" hangingPunct="0"/>
            <a:r>
              <a:rPr lang="en-US" sz="1600" dirty="0" smtClean="0">
                <a:latin typeface="Times New Roman" pitchFamily="18" charset="0"/>
              </a:rPr>
              <a:t> </a:t>
            </a:r>
            <a:endParaRPr lang="en-US" sz="1600" dirty="0">
              <a:latin typeface="Times New Roman" pitchFamily="18" charset="0"/>
            </a:endParaRPr>
          </a:p>
        </p:txBody>
      </p:sp>
      <p:sp>
        <p:nvSpPr>
          <p:cNvPr id="10" name="Flowchart: Process 9"/>
          <p:cNvSpPr/>
          <p:nvPr/>
        </p:nvSpPr>
        <p:spPr bwMode="auto">
          <a:xfrm>
            <a:off x="4258731" y="5105400"/>
            <a:ext cx="4809067" cy="1752600"/>
          </a:xfrm>
          <a:prstGeom prst="flowChartProcess">
            <a:avLst/>
          </a:prstGeom>
          <a:solidFill>
            <a:schemeClr val="accent1">
              <a:lumMod val="20000"/>
              <a:lumOff val="80000"/>
            </a:schemeClr>
          </a:solidFill>
          <a:ln w="25400" cap="flat" cmpd="sng" algn="ctr">
            <a:solidFill>
              <a:schemeClr val="tx1"/>
            </a:solidFill>
            <a:prstDash val="solid"/>
            <a:round/>
            <a:headEnd type="none" w="med" len="med"/>
            <a:tailEnd type="none" w="med" len="med"/>
          </a:ln>
          <a:effectLst/>
        </p:spPr>
        <p:txBody>
          <a:bodyPr/>
          <a:lstStyle/>
          <a:p>
            <a:pPr eaLnBrk="0" hangingPunct="0"/>
            <a:r>
              <a:rPr lang="en-US" b="1" dirty="0" smtClean="0"/>
              <a:t>- </a:t>
            </a:r>
            <a:r>
              <a:rPr lang="en-US" b="1" dirty="0" err="1" smtClean="0"/>
              <a:t>Giúp</a:t>
            </a:r>
            <a:r>
              <a:rPr lang="en-US" b="1" dirty="0" smtClean="0"/>
              <a:t> </a:t>
            </a:r>
            <a:r>
              <a:rPr lang="en-US" b="1" dirty="0"/>
              <a:t>cha </a:t>
            </a:r>
            <a:r>
              <a:rPr lang="en-US" b="1" dirty="0" err="1"/>
              <a:t>mẹ</a:t>
            </a:r>
            <a:r>
              <a:rPr lang="en-US" b="1" dirty="0"/>
              <a:t> </a:t>
            </a:r>
            <a:r>
              <a:rPr lang="en-US" b="1" dirty="0" err="1"/>
              <a:t>học</a:t>
            </a:r>
            <a:r>
              <a:rPr lang="en-US" b="1" dirty="0"/>
              <a:t> </a:t>
            </a:r>
            <a:r>
              <a:rPr lang="en-US" b="1" dirty="0" err="1"/>
              <a:t>sinh</a:t>
            </a:r>
            <a:r>
              <a:rPr lang="en-US" b="1" dirty="0"/>
              <a:t> </a:t>
            </a:r>
            <a:r>
              <a:rPr lang="en-US" b="1" dirty="0" err="1"/>
              <a:t>nắm</a:t>
            </a:r>
            <a:r>
              <a:rPr lang="en-US" b="1" dirty="0"/>
              <a:t> </a:t>
            </a:r>
            <a:r>
              <a:rPr lang="en-US" b="1" dirty="0" err="1"/>
              <a:t>bắt</a:t>
            </a:r>
            <a:r>
              <a:rPr lang="en-US" b="1" dirty="0"/>
              <a:t> </a:t>
            </a:r>
            <a:r>
              <a:rPr lang="en-US" b="1" dirty="0" err="1"/>
              <a:t>mức</a:t>
            </a:r>
            <a:r>
              <a:rPr lang="en-US" b="1" dirty="0"/>
              <a:t> </a:t>
            </a:r>
            <a:r>
              <a:rPr lang="en-US" b="1" dirty="0" err="1"/>
              <a:t>độ</a:t>
            </a:r>
            <a:r>
              <a:rPr lang="en-US" b="1" dirty="0"/>
              <a:t> </a:t>
            </a:r>
            <a:r>
              <a:rPr lang="en-US" b="1" dirty="0" err="1"/>
              <a:t>học</a:t>
            </a:r>
            <a:r>
              <a:rPr lang="en-US" b="1" dirty="0"/>
              <a:t> </a:t>
            </a:r>
            <a:r>
              <a:rPr lang="en-US" b="1" dirty="0" err="1"/>
              <a:t>tập</a:t>
            </a:r>
            <a:r>
              <a:rPr lang="en-US" b="1" dirty="0"/>
              <a:t>, </a:t>
            </a:r>
            <a:r>
              <a:rPr lang="en-US" b="1" dirty="0" err="1"/>
              <a:t>rèn</a:t>
            </a:r>
            <a:r>
              <a:rPr lang="en-US" b="1" dirty="0"/>
              <a:t> </a:t>
            </a:r>
            <a:r>
              <a:rPr lang="en-US" b="1" dirty="0" err="1"/>
              <a:t>luyện</a:t>
            </a:r>
            <a:r>
              <a:rPr lang="en-US" b="1" dirty="0"/>
              <a:t> </a:t>
            </a:r>
            <a:r>
              <a:rPr lang="en-US" b="1" dirty="0" err="1"/>
              <a:t>của</a:t>
            </a:r>
            <a:r>
              <a:rPr lang="en-US" b="1" dirty="0"/>
              <a:t> </a:t>
            </a:r>
            <a:r>
              <a:rPr lang="en-US" b="1" dirty="0" err="1"/>
              <a:t>học</a:t>
            </a:r>
            <a:r>
              <a:rPr lang="en-US" b="1" dirty="0"/>
              <a:t> </a:t>
            </a:r>
            <a:r>
              <a:rPr lang="en-US" b="1" dirty="0" err="1" smtClean="0"/>
              <a:t>sinh</a:t>
            </a:r>
            <a:r>
              <a:rPr lang="en-US" b="1" dirty="0"/>
              <a:t>  </a:t>
            </a:r>
            <a:r>
              <a:rPr lang="en-US" b="1" dirty="0" err="1" smtClean="0"/>
              <a:t>đối</a:t>
            </a:r>
            <a:r>
              <a:rPr lang="en-US" b="1" dirty="0" smtClean="0"/>
              <a:t> </a:t>
            </a:r>
            <a:r>
              <a:rPr lang="en-US" b="1" dirty="0" err="1" smtClean="0"/>
              <a:t>với</a:t>
            </a:r>
            <a:r>
              <a:rPr lang="en-US" b="1" dirty="0" smtClean="0"/>
              <a:t>  </a:t>
            </a:r>
            <a:r>
              <a:rPr lang="en-US" b="1" dirty="0" err="1"/>
              <a:t>môn</a:t>
            </a:r>
            <a:r>
              <a:rPr lang="en-US" b="1" dirty="0"/>
              <a:t> </a:t>
            </a:r>
            <a:r>
              <a:rPr lang="en-US" b="1" dirty="0" err="1"/>
              <a:t>học</a:t>
            </a:r>
            <a:r>
              <a:rPr lang="en-US" b="1" dirty="0"/>
              <a:t> </a:t>
            </a:r>
            <a:r>
              <a:rPr lang="en-US" b="1" dirty="0" err="1"/>
              <a:t>và</a:t>
            </a:r>
            <a:r>
              <a:rPr lang="en-US" b="1" dirty="0"/>
              <a:t> </a:t>
            </a:r>
            <a:r>
              <a:rPr lang="en-US" b="1" dirty="0" err="1"/>
              <a:t>hoạt</a:t>
            </a:r>
            <a:r>
              <a:rPr lang="en-US" b="1" dirty="0"/>
              <a:t> </a:t>
            </a:r>
            <a:r>
              <a:rPr lang="en-US" b="1" dirty="0" err="1"/>
              <a:t>động</a:t>
            </a:r>
            <a:r>
              <a:rPr lang="en-US" b="1" dirty="0"/>
              <a:t> </a:t>
            </a:r>
            <a:r>
              <a:rPr lang="en-US" b="1" dirty="0" err="1"/>
              <a:t>giáo</a:t>
            </a:r>
            <a:r>
              <a:rPr lang="en-US" b="1" dirty="0"/>
              <a:t> </a:t>
            </a:r>
            <a:r>
              <a:rPr lang="en-US" b="1" dirty="0" err="1" smtClean="0"/>
              <a:t>dục</a:t>
            </a:r>
            <a:r>
              <a:rPr lang="en-US" b="1" dirty="0" smtClean="0"/>
              <a:t> </a:t>
            </a:r>
            <a:r>
              <a:rPr lang="en-US" b="1" dirty="0" err="1" smtClean="0"/>
              <a:t>đạt</a:t>
            </a:r>
            <a:r>
              <a:rPr lang="en-US" b="1" dirty="0" smtClean="0"/>
              <a:t> </a:t>
            </a:r>
            <a:r>
              <a:rPr lang="en-US" b="1" dirty="0" err="1"/>
              <a:t>các</a:t>
            </a:r>
            <a:r>
              <a:rPr lang="en-US" b="1" dirty="0"/>
              <a:t> </a:t>
            </a:r>
            <a:r>
              <a:rPr lang="en-US" b="1" dirty="0" err="1"/>
              <a:t>mức</a:t>
            </a:r>
            <a:r>
              <a:rPr lang="en-US" b="1" dirty="0"/>
              <a:t>: “</a:t>
            </a:r>
            <a:r>
              <a:rPr lang="en-US" b="1" dirty="0" err="1"/>
              <a:t>Hoàn</a:t>
            </a:r>
            <a:r>
              <a:rPr lang="en-US" b="1" dirty="0"/>
              <a:t> </a:t>
            </a:r>
            <a:r>
              <a:rPr lang="en-US" b="1" dirty="0" err="1"/>
              <a:t>thành</a:t>
            </a:r>
            <a:r>
              <a:rPr lang="en-US" b="1" dirty="0"/>
              <a:t> </a:t>
            </a:r>
            <a:r>
              <a:rPr lang="en-US" b="1" dirty="0" err="1"/>
              <a:t>tốt</a:t>
            </a:r>
            <a:r>
              <a:rPr lang="en-US" b="1" dirty="0"/>
              <a:t>”, “</a:t>
            </a:r>
            <a:r>
              <a:rPr lang="en-US" b="1" dirty="0" err="1"/>
              <a:t>Hoàn</a:t>
            </a:r>
            <a:r>
              <a:rPr lang="en-US" b="1" dirty="0"/>
              <a:t> </a:t>
            </a:r>
            <a:r>
              <a:rPr lang="en-US" b="1" dirty="0" err="1"/>
              <a:t>thành</a:t>
            </a:r>
            <a:r>
              <a:rPr lang="en-US" b="1" dirty="0"/>
              <a:t>”, “</a:t>
            </a:r>
            <a:r>
              <a:rPr lang="en-US" b="1" dirty="0" err="1"/>
              <a:t>Chưa</a:t>
            </a:r>
            <a:r>
              <a:rPr lang="en-US" b="1" dirty="0"/>
              <a:t> </a:t>
            </a:r>
            <a:r>
              <a:rPr lang="en-US" b="1" dirty="0" err="1"/>
              <a:t>hoàn</a:t>
            </a:r>
            <a:r>
              <a:rPr lang="en-US" b="1" dirty="0"/>
              <a:t> </a:t>
            </a:r>
            <a:r>
              <a:rPr lang="en-US" b="1" dirty="0" err="1"/>
              <a:t>thành</a:t>
            </a:r>
            <a:r>
              <a:rPr lang="en-US" b="1" dirty="0"/>
              <a:t>” </a:t>
            </a:r>
            <a:r>
              <a:rPr lang="en-US" b="1" dirty="0" smtClean="0"/>
              <a:t>, </a:t>
            </a:r>
            <a:r>
              <a:rPr lang="en-US" b="1" dirty="0" err="1" smtClean="0"/>
              <a:t>đối</a:t>
            </a:r>
            <a:r>
              <a:rPr lang="en-US" b="1" dirty="0" smtClean="0"/>
              <a:t> </a:t>
            </a:r>
            <a:r>
              <a:rPr lang="en-US" b="1" dirty="0" err="1" smtClean="0"/>
              <a:t>với</a:t>
            </a:r>
            <a:r>
              <a:rPr lang="en-US" b="1" dirty="0" smtClean="0"/>
              <a:t> </a:t>
            </a:r>
            <a:r>
              <a:rPr lang="en-US" b="1" dirty="0" err="1" smtClean="0"/>
              <a:t>phẩm</a:t>
            </a:r>
            <a:r>
              <a:rPr lang="en-US" b="1" dirty="0" smtClean="0"/>
              <a:t> </a:t>
            </a:r>
            <a:r>
              <a:rPr lang="en-US" b="1" dirty="0" err="1" smtClean="0"/>
              <a:t>chất</a:t>
            </a:r>
            <a:r>
              <a:rPr lang="en-US" b="1" dirty="0" smtClean="0"/>
              <a:t>, </a:t>
            </a:r>
            <a:r>
              <a:rPr lang="en-US" b="1" dirty="0" err="1" smtClean="0"/>
              <a:t>năng</a:t>
            </a:r>
            <a:r>
              <a:rPr lang="en-US" b="1" dirty="0" smtClean="0"/>
              <a:t> </a:t>
            </a:r>
            <a:r>
              <a:rPr lang="en-US" b="1" dirty="0" err="1" smtClean="0"/>
              <a:t>lực</a:t>
            </a:r>
            <a:r>
              <a:rPr lang="en-US" b="1" dirty="0" smtClean="0"/>
              <a:t>  </a:t>
            </a:r>
            <a:r>
              <a:rPr lang="en-US" b="1" dirty="0" err="1" smtClean="0"/>
              <a:t>đạt</a:t>
            </a:r>
            <a:r>
              <a:rPr lang="en-US" b="1" dirty="0" smtClean="0"/>
              <a:t> </a:t>
            </a:r>
            <a:r>
              <a:rPr lang="en-US" b="1" dirty="0" err="1" smtClean="0"/>
              <a:t>các</a:t>
            </a:r>
            <a:r>
              <a:rPr lang="en-US" b="1" dirty="0" smtClean="0"/>
              <a:t> </a:t>
            </a:r>
            <a:r>
              <a:rPr lang="en-US" b="1" dirty="0" err="1" smtClean="0"/>
              <a:t>mức</a:t>
            </a:r>
            <a:r>
              <a:rPr lang="en-US" b="1" dirty="0" smtClean="0"/>
              <a:t> </a:t>
            </a:r>
            <a:r>
              <a:rPr lang="en-US" dirty="0">
                <a:solidFill>
                  <a:schemeClr val="bg1"/>
                </a:solidFill>
              </a:rPr>
              <a:t>“</a:t>
            </a:r>
            <a:r>
              <a:rPr lang="en-US" b="1" dirty="0" err="1"/>
              <a:t>Tốt</a:t>
            </a:r>
            <a:r>
              <a:rPr lang="en-US" b="1" dirty="0"/>
              <a:t>”, “</a:t>
            </a:r>
            <a:r>
              <a:rPr lang="en-US" b="1" dirty="0" err="1"/>
              <a:t>Đạt</a:t>
            </a:r>
            <a:r>
              <a:rPr lang="en-US" b="1" dirty="0"/>
              <a:t>”, “</a:t>
            </a:r>
            <a:r>
              <a:rPr lang="en-US" b="1" dirty="0" err="1"/>
              <a:t>Cần</a:t>
            </a:r>
            <a:r>
              <a:rPr lang="en-US" b="1" dirty="0"/>
              <a:t> </a:t>
            </a:r>
            <a:r>
              <a:rPr lang="en-US" b="1" dirty="0" err="1"/>
              <a:t>cố</a:t>
            </a:r>
            <a:r>
              <a:rPr lang="en-US" b="1" dirty="0"/>
              <a:t> </a:t>
            </a:r>
            <a:r>
              <a:rPr lang="en-US" b="1" dirty="0" err="1"/>
              <a:t>gắng</a:t>
            </a:r>
            <a:r>
              <a:rPr lang="en-US" b="1" dirty="0"/>
              <a:t>”</a:t>
            </a:r>
            <a:endParaRPr lang="en-US" b="1" dirty="0">
              <a:latin typeface="Times New Roman" pitchFamily="18" charset="0"/>
            </a:endParaRPr>
          </a:p>
        </p:txBody>
      </p:sp>
    </p:spTree>
    <p:extLst>
      <p:ext uri="{BB962C8B-B14F-4D97-AF65-F5344CB8AC3E}">
        <p14:creationId xmlns:p14="http://schemas.microsoft.com/office/powerpoint/2010/main" val="99551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28600"/>
            <a:ext cx="8458200" cy="4370427"/>
          </a:xfrm>
        </p:spPr>
        <p:txBody>
          <a:bodyPr/>
          <a:lstStyle/>
          <a:p>
            <a:pPr algn="just"/>
            <a:r>
              <a:rPr lang="en-US" sz="4400" b="1" dirty="0" err="1" smtClean="0">
                <a:latin typeface="Times New Roman" pitchFamily="18" charset="0"/>
                <a:cs typeface="Times New Roman" pitchFamily="18" charset="0"/>
              </a:rPr>
              <a:t>Hoạt</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động</a:t>
            </a:r>
            <a:r>
              <a:rPr lang="en-US" sz="4400" b="1" dirty="0" smtClean="0">
                <a:latin typeface="Times New Roman" pitchFamily="18" charset="0"/>
                <a:cs typeface="Times New Roman" pitchFamily="18" charset="0"/>
              </a:rPr>
              <a:t> </a:t>
            </a:r>
            <a:r>
              <a:rPr lang="en-US" sz="4400" b="1" dirty="0">
                <a:latin typeface="Times New Roman" pitchFamily="18" charset="0"/>
                <a:cs typeface="Times New Roman" pitchFamily="18" charset="0"/>
              </a:rPr>
              <a:t>2</a:t>
            </a:r>
            <a:r>
              <a:rPr lang="en-US" sz="4400" b="1" dirty="0" smtClean="0">
                <a:latin typeface="Times New Roman" pitchFamily="18" charset="0"/>
                <a:cs typeface="Times New Roman" pitchFamily="18" charset="0"/>
              </a:rPr>
              <a:t> </a:t>
            </a:r>
            <a:r>
              <a:rPr lang="en-US" sz="4400" b="1" i="1" dirty="0" smtClean="0">
                <a:latin typeface="Times New Roman" pitchFamily="18" charset="0"/>
                <a:cs typeface="Times New Roman" pitchFamily="18" charset="0"/>
              </a:rPr>
              <a:t>(</a:t>
            </a:r>
            <a:r>
              <a:rPr lang="en-US" sz="4400" b="1" i="1" dirty="0" err="1" smtClean="0">
                <a:latin typeface="Times New Roman" pitchFamily="18" charset="0"/>
                <a:cs typeface="Times New Roman" pitchFamily="18" charset="0"/>
              </a:rPr>
              <a:t>Nhóm</a:t>
            </a:r>
            <a:r>
              <a:rPr lang="en-US" sz="4400" b="1" i="1" dirty="0" smtClean="0">
                <a:latin typeface="Times New Roman" pitchFamily="18" charset="0"/>
                <a:cs typeface="Times New Roman" pitchFamily="18" charset="0"/>
              </a:rPr>
              <a:t> 6)</a:t>
            </a:r>
          </a:p>
          <a:p>
            <a:pPr algn="just"/>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Thầy</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cô</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đọc</a:t>
            </a:r>
            <a:r>
              <a:rPr lang="en-US" sz="4000" dirty="0" smtClean="0">
                <a:solidFill>
                  <a:schemeClr val="bg1"/>
                </a:solidFill>
                <a:latin typeface="Times New Roman" pitchFamily="18" charset="0"/>
                <a:cs typeface="Times New Roman" pitchFamily="18" charset="0"/>
              </a:rPr>
              <a:t> TT30, TT22 </a:t>
            </a:r>
            <a:r>
              <a:rPr lang="en-US" sz="4000" dirty="0" err="1" smtClean="0">
                <a:solidFill>
                  <a:schemeClr val="bg1"/>
                </a:solidFill>
                <a:latin typeface="Times New Roman" pitchFamily="18" charset="0"/>
                <a:cs typeface="Times New Roman" pitchFamily="18" charset="0"/>
              </a:rPr>
              <a:t>và</a:t>
            </a:r>
            <a:r>
              <a:rPr lang="en-US" sz="4000" dirty="0" smtClean="0">
                <a:solidFill>
                  <a:schemeClr val="bg1"/>
                </a:solidFill>
                <a:latin typeface="Times New Roman" pitchFamily="18" charset="0"/>
                <a:cs typeface="Times New Roman" pitchFamily="18" charset="0"/>
              </a:rPr>
              <a:t> TT27 </a:t>
            </a:r>
            <a:r>
              <a:rPr lang="en-US" sz="4000" dirty="0" err="1" smtClean="0">
                <a:solidFill>
                  <a:schemeClr val="bg1"/>
                </a:solidFill>
                <a:latin typeface="Times New Roman" pitchFamily="18" charset="0"/>
                <a:cs typeface="Times New Roman" pitchFamily="18" charset="0"/>
              </a:rPr>
              <a:t>tìm</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những</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điểm</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mới</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nổi</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bật</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được</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quy</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định</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trong</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Thông</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tư</a:t>
            </a:r>
            <a:r>
              <a:rPr lang="en-US" sz="4000" dirty="0" smtClean="0">
                <a:solidFill>
                  <a:schemeClr val="bg1"/>
                </a:solidFill>
                <a:latin typeface="Times New Roman" pitchFamily="18" charset="0"/>
                <a:cs typeface="Times New Roman" pitchFamily="18" charset="0"/>
              </a:rPr>
              <a:t> 27, </a:t>
            </a:r>
            <a:r>
              <a:rPr lang="en-US" sz="4000" dirty="0" err="1" smtClean="0">
                <a:solidFill>
                  <a:schemeClr val="bg1"/>
                </a:solidFill>
                <a:latin typeface="Times New Roman" pitchFamily="18" charset="0"/>
                <a:cs typeface="Times New Roman" pitchFamily="18" charset="0"/>
              </a:rPr>
              <a:t>đảm</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bảo</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phù</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hợp</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với</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chương</a:t>
            </a:r>
            <a:r>
              <a:rPr lang="en-US" sz="4000" dirty="0" smtClean="0">
                <a:solidFill>
                  <a:schemeClr val="bg1"/>
                </a:solidFill>
                <a:latin typeface="Times New Roman" pitchFamily="18" charset="0"/>
                <a:cs typeface="Times New Roman" pitchFamily="18" charset="0"/>
              </a:rPr>
              <a:t> </a:t>
            </a:r>
            <a:r>
              <a:rPr lang="en-US" sz="4000" dirty="0" err="1" smtClean="0">
                <a:solidFill>
                  <a:schemeClr val="bg1"/>
                </a:solidFill>
                <a:latin typeface="Times New Roman" pitchFamily="18" charset="0"/>
                <a:cs typeface="Times New Roman" pitchFamily="18" charset="0"/>
              </a:rPr>
              <a:t>trình</a:t>
            </a:r>
            <a:r>
              <a:rPr lang="en-US" sz="4000" dirty="0" smtClean="0">
                <a:solidFill>
                  <a:schemeClr val="bg1"/>
                </a:solidFill>
                <a:latin typeface="Times New Roman" pitchFamily="18" charset="0"/>
                <a:cs typeface="Times New Roman" pitchFamily="18" charset="0"/>
              </a:rPr>
              <a:t> PT 2018.</a:t>
            </a:r>
          </a:p>
          <a:p>
            <a:pPr algn="just"/>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hoạt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động</a:t>
            </a:r>
            <a:r>
              <a:rPr lang="en-US" sz="4000" dirty="0" smtClean="0">
                <a:latin typeface="Times New Roman" pitchFamily="18" charset="0"/>
                <a:cs typeface="Times New Roman" pitchFamily="18" charset="0"/>
              </a:rPr>
              <a:t> </a:t>
            </a:r>
            <a:r>
              <a:rPr lang="en-US" sz="4000" err="1" smtClean="0">
                <a:latin typeface="Times New Roman" pitchFamily="18" charset="0"/>
                <a:cs typeface="Times New Roman" pitchFamily="18" charset="0"/>
              </a:rPr>
              <a:t>nhóm</a:t>
            </a:r>
            <a:r>
              <a:rPr lang="en-US" sz="4000" smtClean="0">
                <a:latin typeface="Times New Roman" pitchFamily="18" charset="0"/>
                <a:cs typeface="Times New Roman" pitchFamily="18" charset="0"/>
              </a:rPr>
              <a:t> </a:t>
            </a:r>
            <a:r>
              <a:rPr lang="en-US" sz="4000" smtClean="0">
                <a:latin typeface="Times New Roman" pitchFamily="18" charset="0"/>
                <a:cs typeface="Times New Roman" pitchFamily="18" charset="0"/>
              </a:rPr>
              <a:t>7 </a:t>
            </a:r>
            <a:r>
              <a:rPr lang="en-US" sz="4000" smtClean="0">
                <a:latin typeface="Times New Roman" pitchFamily="18" charset="0"/>
                <a:cs typeface="Times New Roman" pitchFamily="18" charset="0"/>
              </a:rPr>
              <a:t>– </a:t>
            </a:r>
            <a:r>
              <a:rPr lang="en-US" sz="4000" smtClean="0">
                <a:latin typeface="Times New Roman" pitchFamily="18" charset="0"/>
                <a:cs typeface="Times New Roman" pitchFamily="18" charset="0"/>
              </a:rPr>
              <a:t>10 </a:t>
            </a:r>
            <a:r>
              <a:rPr lang="en-US" sz="4000" dirty="0" err="1" smtClean="0">
                <a:latin typeface="Times New Roman" pitchFamily="18" charset="0"/>
                <a:cs typeface="Times New Roman" pitchFamily="18" charset="0"/>
              </a:rPr>
              <a:t>phút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sau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nhóm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trước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lớp</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9386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01"/>
          <p:cNvGrpSpPr>
            <a:grpSpLocks/>
          </p:cNvGrpSpPr>
          <p:nvPr/>
        </p:nvGrpSpPr>
        <p:grpSpPr bwMode="auto">
          <a:xfrm>
            <a:off x="4627" y="730675"/>
            <a:ext cx="2788006" cy="4418772"/>
            <a:chOff x="-511036" y="1942197"/>
            <a:chExt cx="2548054" cy="3489550"/>
          </a:xfrm>
        </p:grpSpPr>
        <p:sp>
          <p:nvSpPr>
            <p:cNvPr id="18444" name="AutoShape 5"/>
            <p:cNvSpPr>
              <a:spLocks noChangeArrowheads="1"/>
            </p:cNvSpPr>
            <p:nvPr/>
          </p:nvSpPr>
          <p:spPr bwMode="gray">
            <a:xfrm>
              <a:off x="-385176" y="2431489"/>
              <a:ext cx="2098674" cy="2763230"/>
            </a:xfrm>
            <a:prstGeom prst="roundRect">
              <a:avLst>
                <a:gd name="adj" fmla="val 16667"/>
              </a:avLst>
            </a:prstGeom>
            <a:solidFill>
              <a:srgbClr val="3CA1E6"/>
            </a:solidFill>
            <a:ln w="9525">
              <a:noFill/>
              <a:round/>
              <a:headEnd/>
              <a:tailEnd/>
            </a:ln>
          </p:spPr>
          <p:txBody>
            <a:bodyPr wrap="none" anchor="ctr"/>
            <a:lstStyle/>
            <a:p>
              <a:pPr eaLnBrk="0" hangingPunct="0"/>
              <a:endParaRPr lang="en-US" altLang="en-US">
                <a:solidFill>
                  <a:srgbClr val="000000"/>
                </a:solidFill>
              </a:endParaRPr>
            </a:p>
          </p:txBody>
        </p:sp>
        <p:sp>
          <p:nvSpPr>
            <p:cNvPr id="18449" name="Text Box 16"/>
            <p:cNvSpPr txBox="1">
              <a:spLocks noChangeArrowheads="1"/>
            </p:cNvSpPr>
            <p:nvPr/>
          </p:nvSpPr>
          <p:spPr bwMode="gray">
            <a:xfrm>
              <a:off x="-511036" y="1942197"/>
              <a:ext cx="2548054" cy="654139"/>
            </a:xfrm>
            <a:prstGeom prst="rect">
              <a:avLst/>
            </a:prstGeom>
            <a:noFill/>
            <a:ln w="9525" algn="ctr">
              <a:noFill/>
              <a:miter lim="800000"/>
              <a:headEnd/>
              <a:tailEnd/>
            </a:ln>
          </p:spPr>
          <p:txBody>
            <a:bodyPr wrap="none">
              <a:spAutoFit/>
            </a:bodyPr>
            <a:lstStyle/>
            <a:p>
              <a:pPr algn="ctr"/>
              <a:r>
                <a:rPr lang="en-US" altLang="en-US" sz="4000" b="1" dirty="0" err="1" smtClean="0">
                  <a:solidFill>
                    <a:srgbClr val="FF0000"/>
                  </a:solidFill>
                </a:rPr>
                <a:t>Hoạt</a:t>
              </a:r>
              <a:r>
                <a:rPr lang="en-US" altLang="en-US" sz="4000" b="1" dirty="0" smtClean="0">
                  <a:solidFill>
                    <a:srgbClr val="FF0000"/>
                  </a:solidFill>
                </a:rPr>
                <a:t> </a:t>
              </a:r>
              <a:r>
                <a:rPr lang="en-US" altLang="en-US" sz="4000" b="1" dirty="0" err="1" smtClean="0">
                  <a:solidFill>
                    <a:srgbClr val="FF0000"/>
                  </a:solidFill>
                </a:rPr>
                <a:t>động</a:t>
              </a:r>
              <a:r>
                <a:rPr lang="en-US" altLang="en-US" sz="4000" b="1" dirty="0" smtClean="0">
                  <a:solidFill>
                    <a:srgbClr val="FF0000"/>
                  </a:solidFill>
                </a:rPr>
                <a:t> 2</a:t>
              </a:r>
              <a:endParaRPr lang="en-US" altLang="en-US" sz="4000" b="1" dirty="0">
                <a:solidFill>
                  <a:srgbClr val="FF0000"/>
                </a:solidFill>
              </a:endParaRPr>
            </a:p>
          </p:txBody>
        </p:sp>
        <p:sp>
          <p:nvSpPr>
            <p:cNvPr id="18450" name="Text Box 17"/>
            <p:cNvSpPr txBox="1">
              <a:spLocks noChangeArrowheads="1"/>
            </p:cNvSpPr>
            <p:nvPr/>
          </p:nvSpPr>
          <p:spPr bwMode="gray">
            <a:xfrm>
              <a:off x="-306830" y="2806760"/>
              <a:ext cx="1811177" cy="2624987"/>
            </a:xfrm>
            <a:prstGeom prst="rect">
              <a:avLst/>
            </a:prstGeom>
            <a:noFill/>
            <a:ln w="9525" algn="ctr">
              <a:noFill/>
              <a:miter lim="800000"/>
              <a:headEnd/>
              <a:tailEnd/>
            </a:ln>
          </p:spPr>
          <p:txBody>
            <a:bodyPr wrap="square">
              <a:spAutoFit/>
            </a:bodyPr>
            <a:lstStyle/>
            <a:p>
              <a:pPr algn="ctr"/>
              <a:r>
                <a:rPr lang="en-US" sz="3200" b="1" u="sng" dirty="0" err="1"/>
                <a:t>Điểm</a:t>
              </a:r>
              <a:r>
                <a:rPr lang="en-US" sz="3200" b="1" u="sng" dirty="0"/>
                <a:t> </a:t>
              </a:r>
              <a:r>
                <a:rPr lang="en-US" sz="3200" b="1" u="sng" dirty="0" err="1"/>
                <a:t>mới</a:t>
              </a:r>
              <a:r>
                <a:rPr lang="en-US" sz="3200" b="1" u="sng" dirty="0"/>
                <a:t> </a:t>
              </a:r>
              <a:r>
                <a:rPr lang="en-US" sz="3200" b="1" u="sng" dirty="0" err="1"/>
                <a:t>nổi</a:t>
              </a:r>
              <a:r>
                <a:rPr lang="en-US" sz="3200" b="1" u="sng" dirty="0"/>
                <a:t> </a:t>
              </a:r>
              <a:r>
                <a:rPr lang="en-US" sz="3200" b="1" u="sng" dirty="0" err="1"/>
                <a:t>bật</a:t>
              </a:r>
              <a:r>
                <a:rPr lang="en-US" sz="3200" b="1" u="sng" dirty="0"/>
                <a:t> </a:t>
              </a:r>
              <a:r>
                <a:rPr lang="en-US" sz="3200" b="1" u="sng" dirty="0" err="1"/>
                <a:t>đảm</a:t>
              </a:r>
              <a:r>
                <a:rPr lang="en-US" sz="3200" b="1" u="sng" dirty="0"/>
                <a:t> </a:t>
              </a:r>
              <a:r>
                <a:rPr lang="en-US" sz="3200" b="1" u="sng" dirty="0" err="1"/>
                <a:t>bảo</a:t>
              </a:r>
              <a:r>
                <a:rPr lang="en-US" sz="3200" b="1" u="sng" dirty="0"/>
                <a:t> </a:t>
              </a:r>
              <a:r>
                <a:rPr lang="en-US" sz="3200" b="1" u="sng" dirty="0" err="1"/>
                <a:t>phù</a:t>
              </a:r>
              <a:r>
                <a:rPr lang="en-US" sz="3200" b="1" u="sng" dirty="0"/>
                <a:t> </a:t>
              </a:r>
              <a:r>
                <a:rPr lang="en-US" sz="3200" b="1" u="sng" dirty="0" err="1"/>
                <a:t>hợp</a:t>
              </a:r>
              <a:r>
                <a:rPr lang="en-US" sz="3200" b="1" u="sng" dirty="0"/>
                <a:t> CTPT 2018</a:t>
              </a:r>
              <a:r>
                <a:rPr lang="en-US" sz="2800" b="1" dirty="0">
                  <a:solidFill>
                    <a:srgbClr val="C00000"/>
                  </a:solidFill>
                  <a:latin typeface="Times New Roman" pitchFamily="18" charset="0"/>
                </a:rPr>
                <a:t/>
              </a:r>
              <a:br>
                <a:rPr lang="en-US" sz="2800" b="1" dirty="0">
                  <a:solidFill>
                    <a:srgbClr val="C00000"/>
                  </a:solidFill>
                  <a:latin typeface="Times New Roman" pitchFamily="18" charset="0"/>
                </a:rPr>
              </a:br>
              <a:endParaRPr lang="en-US" sz="2800" b="1" dirty="0">
                <a:solidFill>
                  <a:srgbClr val="C00000"/>
                </a:solidFill>
                <a:latin typeface="Times New Roman" pitchFamily="18" charset="0"/>
              </a:endParaRPr>
            </a:p>
            <a:p>
              <a:pPr algn="ctr"/>
              <a:endParaRPr lang="en-US" altLang="en-US" sz="2200" dirty="0">
                <a:solidFill>
                  <a:srgbClr val="000000"/>
                </a:solidFill>
                <a:latin typeface="Times New Roman" pitchFamily="18" charset="0"/>
                <a:cs typeface="Times New Roman" pitchFamily="18" charset="0"/>
              </a:endParaRPr>
            </a:p>
          </p:txBody>
        </p:sp>
      </p:grpSp>
      <p:cxnSp>
        <p:nvCxnSpPr>
          <p:cNvPr id="21" name="Straight Arrow Connector 20"/>
          <p:cNvCxnSpPr/>
          <p:nvPr/>
        </p:nvCxnSpPr>
        <p:spPr>
          <a:xfrm flipV="1">
            <a:off x="2365535" y="914401"/>
            <a:ext cx="686456" cy="1501937"/>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26" idx="1"/>
          </p:cNvCxnSpPr>
          <p:nvPr/>
        </p:nvCxnSpPr>
        <p:spPr>
          <a:xfrm>
            <a:off x="2365535" y="2416338"/>
            <a:ext cx="770920" cy="968421"/>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25" idx="1"/>
          </p:cNvCxnSpPr>
          <p:nvPr/>
        </p:nvCxnSpPr>
        <p:spPr>
          <a:xfrm flipV="1">
            <a:off x="2365535" y="2139448"/>
            <a:ext cx="757145" cy="27689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051991" y="135922"/>
            <a:ext cx="5939609" cy="1189507"/>
          </a:xfrm>
          <a:prstGeom prst="rect">
            <a:avLst/>
          </a:prstGeom>
          <a:no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dirty="0" smtClean="0">
                <a:solidFill>
                  <a:srgbClr val="FFFF00"/>
                </a:solidFill>
              </a:rPr>
              <a:t>.</a:t>
            </a:r>
          </a:p>
          <a:p>
            <a:pPr>
              <a:defRPr/>
            </a:pPr>
            <a:r>
              <a:rPr lang="en-US" sz="2000" dirty="0" smtClean="0">
                <a:solidFill>
                  <a:srgbClr val="FFFF00"/>
                </a:solidFill>
              </a:rPr>
              <a:t> </a:t>
            </a:r>
            <a:r>
              <a:rPr lang="en-US" sz="2000" dirty="0" smtClean="0">
                <a:solidFill>
                  <a:srgbClr val="FFFF00"/>
                </a:solidFill>
                <a:latin typeface="Times New Roman" pitchFamily="18" charset="0"/>
                <a:cs typeface="Times New Roman" pitchFamily="18" charset="0"/>
              </a:rPr>
              <a:t>1. </a:t>
            </a:r>
            <a:r>
              <a:rPr lang="en-US" sz="2000" dirty="0" err="1" smtClean="0">
                <a:solidFill>
                  <a:srgbClr val="FFFF00"/>
                </a:solidFill>
                <a:latin typeface="Times New Roman" pitchFamily="18" charset="0"/>
                <a:cs typeface="Times New Roman" pitchFamily="18" charset="0"/>
              </a:rPr>
              <a:t>Đảm</a:t>
            </a:r>
            <a:r>
              <a:rPr lang="en-US" sz="2000" dirty="0" smtClean="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bảo</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đánh</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giá</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các</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nội</a:t>
            </a:r>
            <a:r>
              <a:rPr lang="en-US" sz="2000" dirty="0">
                <a:solidFill>
                  <a:srgbClr val="FFFF00"/>
                </a:solidFill>
                <a:latin typeface="Times New Roman" pitchFamily="18" charset="0"/>
                <a:cs typeface="Times New Roman" pitchFamily="18" charset="0"/>
              </a:rPr>
              <a:t> dung </a:t>
            </a:r>
            <a:r>
              <a:rPr lang="en-US" sz="2000" dirty="0" err="1">
                <a:solidFill>
                  <a:srgbClr val="FFFF00"/>
                </a:solidFill>
                <a:latin typeface="Times New Roman" pitchFamily="18" charset="0"/>
                <a:cs typeface="Times New Roman" pitchFamily="18" charset="0"/>
              </a:rPr>
              <a:t>theo</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chương</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trình</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giáo</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dục</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phổ</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thông</a:t>
            </a:r>
            <a:r>
              <a:rPr lang="en-US" sz="2000" dirty="0">
                <a:solidFill>
                  <a:srgbClr val="FFFF00"/>
                </a:solidFill>
                <a:latin typeface="Times New Roman" pitchFamily="18" charset="0"/>
                <a:cs typeface="Times New Roman" pitchFamily="18" charset="0"/>
              </a:rPr>
              <a:t> 2018 </a:t>
            </a:r>
            <a:r>
              <a:rPr lang="en-US" sz="2000" dirty="0" err="1">
                <a:solidFill>
                  <a:srgbClr val="FFFF00"/>
                </a:solidFill>
                <a:latin typeface="Times New Roman" pitchFamily="18" charset="0"/>
                <a:cs typeface="Times New Roman" pitchFamily="18" charset="0"/>
              </a:rPr>
              <a:t>về</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các</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môn</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học</a:t>
            </a:r>
            <a:r>
              <a:rPr lang="en-US" sz="2000" dirty="0">
                <a:solidFill>
                  <a:srgbClr val="FFFF00"/>
                </a:solidFill>
                <a:latin typeface="Times New Roman" pitchFamily="18" charset="0"/>
                <a:cs typeface="Times New Roman" pitchFamily="18" charset="0"/>
              </a:rPr>
              <a:t>/</a:t>
            </a:r>
            <a:r>
              <a:rPr lang="en-US" sz="2000" dirty="0" err="1">
                <a:solidFill>
                  <a:srgbClr val="FFFF00"/>
                </a:solidFill>
                <a:latin typeface="Times New Roman" pitchFamily="18" charset="0"/>
                <a:cs typeface="Times New Roman" pitchFamily="18" charset="0"/>
              </a:rPr>
              <a:t>hoạt</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động</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giáo</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dục</a:t>
            </a:r>
            <a:r>
              <a:rPr lang="en-US" sz="2000" dirty="0">
                <a:solidFill>
                  <a:srgbClr val="FFFF00"/>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phẩm</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chất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chủ</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yếu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năng</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lực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cốt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lõi</a:t>
            </a:r>
            <a:r>
              <a:rPr lang="en-US" sz="2000" dirty="0">
                <a:solidFill>
                  <a:schemeClr val="bg1"/>
                </a:solidFill>
                <a:latin typeface="Times New Roman" pitchFamily="18" charset="0"/>
                <a:cs typeface="Times New Roman" pitchFamily="18" charset="0"/>
              </a:rPr>
              <a:t> </a:t>
            </a:r>
          </a:p>
          <a:p>
            <a:pPr>
              <a:defRPr/>
            </a:pPr>
            <a:r>
              <a:rPr lang="en-US" sz="2000" dirty="0" smtClean="0">
                <a:solidFill>
                  <a:schemeClr val="bg1"/>
                </a:solidFill>
                <a:latin typeface="Times New Roman" pitchFamily="18" charset="0"/>
                <a:cs typeface="Times New Roman" pitchFamily="18" charset="0"/>
              </a:rPr>
              <a:t>.</a:t>
            </a:r>
            <a:endParaRPr lang="en-US" sz="2000" dirty="0">
              <a:solidFill>
                <a:schemeClr val="bg1"/>
              </a:solidFill>
              <a:latin typeface="Times New Roman" pitchFamily="18" charset="0"/>
              <a:cs typeface="Times New Roman" pitchFamily="18" charset="0"/>
            </a:endParaRPr>
          </a:p>
        </p:txBody>
      </p:sp>
      <p:sp>
        <p:nvSpPr>
          <p:cNvPr id="25" name="Rectangle 24"/>
          <p:cNvSpPr/>
          <p:nvPr/>
        </p:nvSpPr>
        <p:spPr>
          <a:xfrm>
            <a:off x="3122680" y="1484051"/>
            <a:ext cx="5945120" cy="1310793"/>
          </a:xfrm>
          <a:prstGeom prst="rect">
            <a:avLst/>
          </a:prstGeom>
          <a:no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dirty="0" smtClean="0">
                <a:solidFill>
                  <a:srgbClr val="FFFF00"/>
                </a:solidFill>
                <a:latin typeface="Times New Roman" pitchFamily="18" charset="0"/>
                <a:cs typeface="Times New Roman" pitchFamily="18" charset="0"/>
              </a:rPr>
              <a:t>2. </a:t>
            </a:r>
            <a:r>
              <a:rPr lang="en-US" sz="2000" dirty="0" err="1" smtClean="0">
                <a:solidFill>
                  <a:srgbClr val="FFFF00"/>
                </a:solidFill>
                <a:latin typeface="Times New Roman" pitchFamily="18" charset="0"/>
                <a:cs typeface="Times New Roman" pitchFamily="18" charset="0"/>
              </a:rPr>
              <a:t>Bổ</a:t>
            </a:r>
            <a:r>
              <a:rPr lang="en-US" sz="2000" dirty="0" smtClean="0">
                <a:solidFill>
                  <a:srgbClr val="FFFF00"/>
                </a:solidFill>
                <a:latin typeface="Times New Roman" pitchFamily="18" charset="0"/>
                <a:cs typeface="Times New Roman" pitchFamily="18" charset="0"/>
              </a:rPr>
              <a:t> </a:t>
            </a:r>
            <a:r>
              <a:rPr lang="en-US" sz="2000" dirty="0">
                <a:solidFill>
                  <a:srgbClr val="FFFF00"/>
                </a:solidFill>
                <a:latin typeface="Times New Roman" pitchFamily="18" charset="0"/>
                <a:cs typeface="Times New Roman" pitchFamily="18" charset="0"/>
              </a:rPr>
              <a:t>sung </a:t>
            </a:r>
            <a:r>
              <a:rPr lang="en-US" sz="2000" dirty="0" err="1">
                <a:solidFill>
                  <a:srgbClr val="FFFF00"/>
                </a:solidFill>
                <a:latin typeface="Times New Roman" pitchFamily="18" charset="0"/>
                <a:cs typeface="Times New Roman" pitchFamily="18" charset="0"/>
              </a:rPr>
              <a:t>nội</a:t>
            </a:r>
            <a:r>
              <a:rPr lang="en-US" sz="2000" dirty="0">
                <a:solidFill>
                  <a:srgbClr val="FFFF00"/>
                </a:solidFill>
                <a:latin typeface="Times New Roman" pitchFamily="18" charset="0"/>
                <a:cs typeface="Times New Roman" pitchFamily="18" charset="0"/>
              </a:rPr>
              <a:t> dung </a:t>
            </a:r>
            <a:r>
              <a:rPr lang="en-US" sz="2000" dirty="0" err="1">
                <a:solidFill>
                  <a:srgbClr val="FFFF00"/>
                </a:solidFill>
                <a:latin typeface="Times New Roman" pitchFamily="18" charset="0"/>
                <a:cs typeface="Times New Roman" pitchFamily="18" charset="0"/>
              </a:rPr>
              <a:t>về</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phương</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pháp</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kĩ</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thuật</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và</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một</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số</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công</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cụ</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đánh</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giá</a:t>
            </a:r>
            <a:r>
              <a:rPr lang="en-US" sz="2000" dirty="0" smtClean="0">
                <a:solidFill>
                  <a:srgbClr val="FFFF00"/>
                </a:solidFill>
                <a:latin typeface="Times New Roman" pitchFamily="18" charset="0"/>
                <a:cs typeface="Times New Roman" pitchFamily="18" charset="0"/>
              </a:rPr>
              <a:t>, </a:t>
            </a:r>
            <a:r>
              <a:rPr lang="vi-VN" sz="2000" dirty="0">
                <a:solidFill>
                  <a:srgbClr val="FFFF00"/>
                </a:solidFill>
                <a:latin typeface="Times New Roman" pitchFamily="18" charset="0"/>
                <a:cs typeface="Times New Roman" pitchFamily="18" charset="0"/>
              </a:rPr>
              <a:t>định hướng cho giáo viên các phương pháp, </a:t>
            </a:r>
            <a:r>
              <a:rPr lang="en-US" sz="2000" dirty="0" err="1">
                <a:solidFill>
                  <a:srgbClr val="FFFF00"/>
                </a:solidFill>
                <a:latin typeface="Times New Roman" pitchFamily="18" charset="0"/>
                <a:cs typeface="Times New Roman" pitchFamily="18" charset="0"/>
              </a:rPr>
              <a:t>cách</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thức</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tiến</a:t>
            </a:r>
            <a:r>
              <a:rPr lang="en-US" sz="2000" dirty="0">
                <a:solidFill>
                  <a:srgbClr val="FFFF00"/>
                </a:solidFill>
                <a:latin typeface="Times New Roman" pitchFamily="18" charset="0"/>
                <a:cs typeface="Times New Roman" pitchFamily="18" charset="0"/>
              </a:rPr>
              <a:t> </a:t>
            </a:r>
            <a:r>
              <a:rPr lang="en-US" sz="2000" dirty="0" err="1">
                <a:solidFill>
                  <a:srgbClr val="FFFF00"/>
                </a:solidFill>
                <a:latin typeface="Times New Roman" pitchFamily="18" charset="0"/>
                <a:cs typeface="Times New Roman" pitchFamily="18" charset="0"/>
              </a:rPr>
              <a:t>hành</a:t>
            </a:r>
            <a:r>
              <a:rPr lang="vi-VN" sz="2000" dirty="0">
                <a:solidFill>
                  <a:srgbClr val="FFFF00"/>
                </a:solidFill>
                <a:latin typeface="Times New Roman" pitchFamily="18" charset="0"/>
                <a:cs typeface="Times New Roman" pitchFamily="18" charset="0"/>
              </a:rPr>
              <a:t> trong quá trình đánh giá học sinh</a:t>
            </a:r>
            <a:endParaRPr lang="en-US" sz="2000" dirty="0">
              <a:solidFill>
                <a:srgbClr val="0000CC"/>
              </a:solidFill>
              <a:latin typeface="Times New Roman" pitchFamily="18" charset="0"/>
            </a:endParaRPr>
          </a:p>
        </p:txBody>
      </p:sp>
      <p:sp>
        <p:nvSpPr>
          <p:cNvPr id="26" name="Rectangle 25"/>
          <p:cNvSpPr/>
          <p:nvPr/>
        </p:nvSpPr>
        <p:spPr>
          <a:xfrm>
            <a:off x="3136455" y="2899206"/>
            <a:ext cx="5931345" cy="971105"/>
          </a:xfrm>
          <a:prstGeom prst="rect">
            <a:avLst/>
          </a:prstGeom>
          <a:no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dirty="0" smtClean="0">
                <a:solidFill>
                  <a:srgbClr val="FFFF00"/>
                </a:solidFill>
                <a:latin typeface="Times New Roman" pitchFamily="18" charset="0"/>
                <a:cs typeface="Times New Roman" pitchFamily="18" charset="0"/>
              </a:rPr>
              <a:t>3. </a:t>
            </a:r>
            <a:r>
              <a:rPr lang="en-US" dirty="0" err="1" smtClean="0">
                <a:solidFill>
                  <a:srgbClr val="FFFF00"/>
                </a:solidFill>
                <a:latin typeface="Times New Roman" pitchFamily="18" charset="0"/>
                <a:cs typeface="Times New Roman" pitchFamily="18" charset="0"/>
              </a:rPr>
              <a:t>Các</a:t>
            </a:r>
            <a:r>
              <a:rPr lang="en-US" dirty="0" smtClean="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câu</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hỏi</a:t>
            </a:r>
            <a:r>
              <a:rPr lang="en-US" dirty="0">
                <a:solidFill>
                  <a:srgbClr val="FFFF00"/>
                </a:solidFill>
                <a:latin typeface="Times New Roman" pitchFamily="18" charset="0"/>
                <a:cs typeface="Times New Roman" pitchFamily="18" charset="0"/>
              </a:rPr>
              <a:t>/</a:t>
            </a:r>
            <a:r>
              <a:rPr lang="en-US" dirty="0" err="1">
                <a:solidFill>
                  <a:srgbClr val="FFFF00"/>
                </a:solidFill>
                <a:latin typeface="Times New Roman" pitchFamily="18" charset="0"/>
                <a:cs typeface="Times New Roman" pitchFamily="18" charset="0"/>
              </a:rPr>
              <a:t>bài</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tập</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trong</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bài</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kiểm</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tra</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định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kỳ</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được</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thể</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hiện</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bằng</a:t>
            </a:r>
            <a:r>
              <a:rPr lang="en-US" dirty="0">
                <a:solidFill>
                  <a:srgbClr val="FFFF00"/>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03 </a:t>
            </a:r>
            <a:r>
              <a:rPr lang="en-US" dirty="0" err="1">
                <a:solidFill>
                  <a:schemeClr val="bg1"/>
                </a:solidFill>
                <a:latin typeface="Times New Roman" pitchFamily="18" charset="0"/>
                <a:cs typeface="Times New Roman" pitchFamily="18" charset="0"/>
              </a:rPr>
              <a:t>mức</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độ</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thay</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vì</a:t>
            </a:r>
            <a:r>
              <a:rPr lang="en-US" dirty="0">
                <a:solidFill>
                  <a:schemeClr val="bg1"/>
                </a:solidFill>
                <a:latin typeface="Times New Roman" pitchFamily="18" charset="0"/>
                <a:cs typeface="Times New Roman" pitchFamily="18" charset="0"/>
              </a:rPr>
              <a:t> 04 </a:t>
            </a:r>
            <a:r>
              <a:rPr lang="en-US" dirty="0" err="1">
                <a:solidFill>
                  <a:schemeClr val="bg1"/>
                </a:solidFill>
                <a:latin typeface="Times New Roman" pitchFamily="18" charset="0"/>
                <a:cs typeface="Times New Roman" pitchFamily="18" charset="0"/>
              </a:rPr>
              <a:t>mức</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độ</a:t>
            </a:r>
            <a:r>
              <a:rPr lang="en-US" dirty="0">
                <a:solidFill>
                  <a:schemeClr val="bg1"/>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như</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hiện</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hành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theo</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Thông</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tư</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số</a:t>
            </a:r>
            <a:r>
              <a:rPr lang="en-US" dirty="0">
                <a:solidFill>
                  <a:srgbClr val="FFFF00"/>
                </a:solidFill>
                <a:latin typeface="Times New Roman" pitchFamily="18" charset="0"/>
                <a:cs typeface="Times New Roman" pitchFamily="18" charset="0"/>
              </a:rPr>
              <a:t> 22/2016/TT-BGDĐT</a:t>
            </a:r>
            <a:endParaRPr lang="vi-VN" dirty="0">
              <a:solidFill>
                <a:schemeClr val="tx1"/>
              </a:solidFill>
              <a:latin typeface="Times New Roman" pitchFamily="18" charset="0"/>
              <a:cs typeface="Times New Roman" pitchFamily="18" charset="0"/>
            </a:endParaRPr>
          </a:p>
        </p:txBody>
      </p:sp>
      <p:cxnSp>
        <p:nvCxnSpPr>
          <p:cNvPr id="36" name="Straight Arrow Connector 35"/>
          <p:cNvCxnSpPr/>
          <p:nvPr/>
        </p:nvCxnSpPr>
        <p:spPr>
          <a:xfrm>
            <a:off x="2365535" y="2416338"/>
            <a:ext cx="854197" cy="2014814"/>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220625" y="3910640"/>
            <a:ext cx="5847175" cy="1131427"/>
          </a:xfrm>
          <a:prstGeom prst="rect">
            <a:avLst/>
          </a:prstGeom>
          <a:no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smtClean="0">
              <a:solidFill>
                <a:srgbClr val="FFFF00"/>
              </a:solidFill>
              <a:latin typeface="Times New Roman" pitchFamily="18" charset="0"/>
              <a:cs typeface="Times New Roman" pitchFamily="18" charset="0"/>
            </a:endParaRPr>
          </a:p>
          <a:p>
            <a:pPr>
              <a:defRPr/>
            </a:pPr>
            <a:r>
              <a:rPr lang="en-US" dirty="0" smtClean="0">
                <a:solidFill>
                  <a:srgbClr val="FFFF00"/>
                </a:solidFill>
                <a:latin typeface="Times New Roman" pitchFamily="18" charset="0"/>
                <a:cs typeface="Times New Roman" pitchFamily="18" charset="0"/>
              </a:rPr>
              <a:t>4. </a:t>
            </a:r>
            <a:r>
              <a:rPr lang="vi-VN" dirty="0" smtClean="0">
                <a:solidFill>
                  <a:srgbClr val="FFFF00"/>
                </a:solidFill>
                <a:latin typeface="Times New Roman" pitchFamily="18" charset="0"/>
                <a:cs typeface="Times New Roman" pitchFamily="18" charset="0"/>
              </a:rPr>
              <a:t>Quy </a:t>
            </a:r>
            <a:r>
              <a:rPr lang="vi-VN" dirty="0">
                <a:solidFill>
                  <a:srgbClr val="FFFF00"/>
                </a:solidFill>
                <a:latin typeface="Times New Roman" pitchFamily="18" charset="0"/>
                <a:cs typeface="Times New Roman" pitchFamily="18" charset="0"/>
              </a:rPr>
              <a:t>định về </a:t>
            </a:r>
            <a:r>
              <a:rPr lang="vi-VN" dirty="0">
                <a:solidFill>
                  <a:schemeClr val="bg1"/>
                </a:solidFill>
                <a:latin typeface="Times New Roman" pitchFamily="18" charset="0"/>
                <a:cs typeface="Times New Roman" pitchFamily="18" charset="0"/>
              </a:rPr>
              <a:t>“tổng hợp đánh giá </a:t>
            </a:r>
            <a:r>
              <a:rPr lang="en-US" dirty="0" err="1">
                <a:solidFill>
                  <a:schemeClr val="bg1"/>
                </a:solidFill>
                <a:latin typeface="Times New Roman" pitchFamily="18" charset="0"/>
                <a:cs typeface="Times New Roman" pitchFamily="18" charset="0"/>
              </a:rPr>
              <a:t>kết</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quả</a:t>
            </a:r>
            <a:r>
              <a:rPr lang="vi-VN" dirty="0">
                <a:solidFill>
                  <a:schemeClr val="bg1"/>
                </a:solidFill>
                <a:latin typeface="Times New Roman" pitchFamily="18" charset="0"/>
                <a:cs typeface="Times New Roman" pitchFamily="18" charset="0"/>
              </a:rPr>
              <a:t> giáo dục”, “hồ sơ đánh giá</a:t>
            </a:r>
            <a:r>
              <a:rPr lang="vi-VN" dirty="0" smtClean="0">
                <a:solidFill>
                  <a:schemeClr val="bg1"/>
                </a:solidFill>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a:t>
            </a:r>
            <a:r>
              <a:rPr lang="vi-VN" dirty="0">
                <a:solidFill>
                  <a:schemeClr val="bg1"/>
                </a:solidFill>
                <a:latin typeface="Times New Roman" pitchFamily="18" charset="0"/>
                <a:cs typeface="Times New Roman" pitchFamily="18" charset="0"/>
              </a:rPr>
              <a:t> Trong đó, lưu tâm đến quy định </a:t>
            </a:r>
            <a:r>
              <a:rPr lang="en-US" dirty="0" err="1">
                <a:solidFill>
                  <a:schemeClr val="bg1"/>
                </a:solidFill>
                <a:latin typeface="Times New Roman" pitchFamily="18" charset="0"/>
                <a:cs typeface="Times New Roman" pitchFamily="18" charset="0"/>
              </a:rPr>
              <a:t>hồ</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sơ</a:t>
            </a:r>
            <a:r>
              <a:rPr lang="en-US" dirty="0">
                <a:solidFill>
                  <a:schemeClr val="bg1"/>
                </a:solidFill>
                <a:latin typeface="Times New Roman" pitchFamily="18" charset="0"/>
                <a:cs typeface="Times New Roman" pitchFamily="18" charset="0"/>
              </a:rPr>
              <a:t>, </a:t>
            </a:r>
            <a:r>
              <a:rPr lang="vi-VN" dirty="0">
                <a:solidFill>
                  <a:schemeClr val="bg1"/>
                </a:solidFill>
                <a:latin typeface="Times New Roman" pitchFamily="18" charset="0"/>
                <a:cs typeface="Times New Roman" pitchFamily="18" charset="0"/>
              </a:rPr>
              <a:t>học bạ điện tử được sử dụng tại mỗi cơ sở giáo dục phổ thông.</a:t>
            </a:r>
            <a:endParaRPr lang="en-US" dirty="0">
              <a:solidFill>
                <a:schemeClr val="bg1"/>
              </a:solidFill>
              <a:latin typeface="Times New Roman" pitchFamily="18" charset="0"/>
              <a:cs typeface="Times New Roman" pitchFamily="18" charset="0"/>
            </a:endParaRPr>
          </a:p>
          <a:p>
            <a:pPr>
              <a:defRPr/>
            </a:pPr>
            <a:endParaRPr lang="en-US" dirty="0"/>
          </a:p>
        </p:txBody>
      </p:sp>
      <p:sp>
        <p:nvSpPr>
          <p:cNvPr id="33" name="Rectangle 32"/>
          <p:cNvSpPr/>
          <p:nvPr/>
        </p:nvSpPr>
        <p:spPr>
          <a:xfrm>
            <a:off x="3219732" y="5106105"/>
            <a:ext cx="5924268" cy="1599495"/>
          </a:xfrm>
          <a:prstGeom prst="rect">
            <a:avLst/>
          </a:prstGeom>
          <a:no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smtClean="0">
              <a:solidFill>
                <a:srgbClr val="FFFF00"/>
              </a:solidFill>
              <a:latin typeface="Times New Roman" pitchFamily="18" charset="0"/>
              <a:cs typeface="Times New Roman" pitchFamily="18" charset="0"/>
            </a:endParaRPr>
          </a:p>
          <a:p>
            <a:pPr>
              <a:defRPr/>
            </a:pPr>
            <a:r>
              <a:rPr lang="en-US" dirty="0" smtClean="0">
                <a:solidFill>
                  <a:srgbClr val="FFFF00"/>
                </a:solidFill>
                <a:latin typeface="Times New Roman" pitchFamily="18" charset="0"/>
                <a:cs typeface="Times New Roman" pitchFamily="18" charset="0"/>
              </a:rPr>
              <a:t>5. </a:t>
            </a:r>
            <a:r>
              <a:rPr lang="en-US" dirty="0" err="1" smtClean="0">
                <a:solidFill>
                  <a:srgbClr val="FFFF00"/>
                </a:solidFill>
                <a:latin typeface="Times New Roman" pitchFamily="18" charset="0"/>
                <a:cs typeface="Times New Roman" pitchFamily="18" charset="0"/>
              </a:rPr>
              <a:t>Khen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thưởng</a:t>
            </a:r>
            <a:r>
              <a:rPr lang="en-US" dirty="0" smtClean="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danh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hiệu</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Học</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sinh</a:t>
            </a:r>
            <a:r>
              <a:rPr lang="en-US" dirty="0">
                <a:solidFill>
                  <a:srgbClr val="FFFF00"/>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Xuất</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sắc</a:t>
            </a:r>
            <a:r>
              <a:rPr lang="en-US" dirty="0">
                <a:solidFill>
                  <a:schemeClr val="bg1"/>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cho</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những</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học</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sinh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được</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đánh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giá</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kết</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quả</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giáo</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dục</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đạt</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mức</a:t>
            </a:r>
            <a:r>
              <a:rPr lang="en-US" dirty="0">
                <a:solidFill>
                  <a:srgbClr val="FFFF00"/>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Hoàn</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thành</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xuất</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sắc</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và</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danh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hiệu</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Học</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sinh</a:t>
            </a:r>
            <a:r>
              <a:rPr lang="en-US" dirty="0">
                <a:solidFill>
                  <a:srgbClr val="FFFF00"/>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Tiêu</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biểu</a:t>
            </a: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Hình</a:t>
            </a:r>
            <a:r>
              <a:rPr lang="en-US" dirty="0" smtClean="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thức</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viết</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trên</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giấy</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khen</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vào</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cuối</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năm</a:t>
            </a:r>
            <a:r>
              <a:rPr lang="en-US" dirty="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học</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Ngoài</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ra</a:t>
            </a:r>
            <a:r>
              <a:rPr lang="en-US" dirty="0" smtClean="0">
                <a:solidFill>
                  <a:srgbClr val="FFFF00"/>
                </a:solidFill>
                <a:latin typeface="Times New Roman" pitchFamily="18" charset="0"/>
                <a:cs typeface="Times New Roman" pitchFamily="18" charset="0"/>
              </a:rPr>
              <a:t>  TT </a:t>
            </a:r>
            <a:r>
              <a:rPr lang="en-US" dirty="0" err="1" smtClean="0">
                <a:solidFill>
                  <a:srgbClr val="FFFF00"/>
                </a:solidFill>
                <a:latin typeface="Times New Roman" pitchFamily="18" charset="0"/>
                <a:cs typeface="Times New Roman" pitchFamily="18" charset="0"/>
              </a:rPr>
              <a:t>còn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quy</a:t>
            </a:r>
            <a:r>
              <a:rPr lang="en-US" dirty="0" smtClean="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định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hình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thức</a:t>
            </a:r>
            <a:r>
              <a:rPr lang="en-US" dirty="0">
                <a:solidFill>
                  <a:srgbClr val="FFFF00"/>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a:t>
            </a:r>
            <a:r>
              <a:rPr lang="en-US" dirty="0" err="1">
                <a:solidFill>
                  <a:schemeClr val="bg1"/>
                </a:solidFill>
                <a:latin typeface="Times New Roman" pitchFamily="18" charset="0"/>
                <a:cs typeface="Times New Roman" pitchFamily="18" charset="0"/>
              </a:rPr>
              <a:t>thư</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khen</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a:p>
            <a:pPr>
              <a:defRPr/>
            </a:pPr>
            <a:endParaRPr lang="en-US" dirty="0"/>
          </a:p>
        </p:txBody>
      </p:sp>
      <p:cxnSp>
        <p:nvCxnSpPr>
          <p:cNvPr id="48" name="Straight Arrow Connector 47"/>
          <p:cNvCxnSpPr>
            <a:endCxn id="33" idx="1"/>
          </p:cNvCxnSpPr>
          <p:nvPr/>
        </p:nvCxnSpPr>
        <p:spPr>
          <a:xfrm>
            <a:off x="2379718" y="2416338"/>
            <a:ext cx="840014" cy="3489515"/>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192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8"/>
                                        </p:tgtEl>
                                        <p:attrNameLst>
                                          <p:attrName>style.visibility</p:attrName>
                                        </p:attrNameLst>
                                      </p:cBhvr>
                                      <p:to>
                                        <p:strVal val="visible"/>
                                      </p:to>
                                    </p:set>
                                  </p:childTnLst>
                                </p:cTn>
                              </p:par>
                            </p:childTnLst>
                          </p:cTn>
                        </p:par>
                        <p:par>
                          <p:cTn id="36" fill="hold">
                            <p:stCondLst>
                              <p:cond delay="0"/>
                            </p:stCondLst>
                            <p:childTnLst>
                              <p:par>
                                <p:cTn id="37" presetID="16" presetClass="entr" presetSubtype="21"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barn(inVertical)">
                                      <p:cBhvr>
                                        <p:cTn id="3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37"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685800"/>
            <a:ext cx="8534400" cy="4137671"/>
          </a:xfrm>
          <a:prstGeom prst="rect">
            <a:avLst/>
          </a:prstGeom>
        </p:spPr>
        <p:txBody>
          <a:bodyPr vert="horz" wrap="square" lIns="0" tIns="13335" rIns="0" bIns="0" rtlCol="0">
            <a:spAutoFit/>
          </a:bodyPr>
          <a:lstStyle/>
          <a:p>
            <a:pPr marL="12700" algn="l">
              <a:lnSpc>
                <a:spcPct val="100000"/>
              </a:lnSpc>
              <a:spcBef>
                <a:spcPts val="105"/>
              </a:spcBef>
            </a:pPr>
            <a:r>
              <a:rPr lang="en-US" sz="4400" dirty="0" smtClean="0">
                <a:solidFill>
                  <a:srgbClr val="FFFF00"/>
                </a:solidFill>
                <a:latin typeface="Times New Roman" pitchFamily="18" charset="0"/>
                <a:cs typeface="Times New Roman" pitchFamily="18" charset="0"/>
              </a:rPr>
              <a:t>                 </a:t>
            </a:r>
            <a:r>
              <a:rPr lang="en-US" sz="4400" dirty="0" err="1" smtClean="0">
                <a:solidFill>
                  <a:srgbClr val="FFFF00"/>
                </a:solidFill>
                <a:latin typeface="Times New Roman" pitchFamily="18" charset="0"/>
                <a:cs typeface="Times New Roman" pitchFamily="18" charset="0"/>
              </a:rPr>
              <a:t>Hoạt</a:t>
            </a:r>
            <a:r>
              <a:rPr lang="en-US" sz="4400" dirty="0" smtClean="0">
                <a:solidFill>
                  <a:srgbClr val="FFFF00"/>
                </a:solidFill>
                <a:latin typeface="Times New Roman" pitchFamily="18" charset="0"/>
                <a:cs typeface="Times New Roman" pitchFamily="18" charset="0"/>
              </a:rPr>
              <a:t> </a:t>
            </a:r>
            <a:r>
              <a:rPr lang="en-US" sz="4400" dirty="0" err="1" smtClean="0">
                <a:solidFill>
                  <a:srgbClr val="FFFF00"/>
                </a:solidFill>
                <a:latin typeface="Times New Roman" pitchFamily="18" charset="0"/>
                <a:cs typeface="Times New Roman" pitchFamily="18" charset="0"/>
              </a:rPr>
              <a:t>động</a:t>
            </a:r>
            <a:r>
              <a:rPr lang="en-US" sz="4400" dirty="0" smtClean="0">
                <a:solidFill>
                  <a:srgbClr val="FFFF00"/>
                </a:solidFill>
                <a:latin typeface="Times New Roman" pitchFamily="18" charset="0"/>
                <a:cs typeface="Times New Roman" pitchFamily="18" charset="0"/>
              </a:rPr>
              <a:t> </a:t>
            </a:r>
            <a:r>
              <a:rPr lang="en-US" sz="4400" dirty="0">
                <a:solidFill>
                  <a:srgbClr val="FFFF00"/>
                </a:solidFill>
                <a:latin typeface="Times New Roman" pitchFamily="18" charset="0"/>
                <a:cs typeface="Times New Roman" pitchFamily="18" charset="0"/>
              </a:rPr>
              <a:t>3</a:t>
            </a:r>
            <a:r>
              <a:rPr lang="en-US" sz="4400" dirty="0" smtClean="0">
                <a:solidFill>
                  <a:srgbClr val="FFFF00"/>
                </a:solidFill>
                <a:latin typeface="Times New Roman" pitchFamily="18" charset="0"/>
                <a:cs typeface="Times New Roman" pitchFamily="18" charset="0"/>
              </a:rPr>
              <a:t/>
            </a:r>
            <a:br>
              <a:rPr lang="en-US" sz="4400" dirty="0" smtClean="0">
                <a:solidFill>
                  <a:srgbClr val="FFFF00"/>
                </a:solidFill>
                <a:latin typeface="Times New Roman" pitchFamily="18" charset="0"/>
                <a:cs typeface="Times New Roman" pitchFamily="18" charset="0"/>
              </a:rPr>
            </a:br>
            <a:r>
              <a:rPr lang="en-US" sz="4400" dirty="0" smtClean="0">
                <a:solidFill>
                  <a:srgbClr val="FFFF00"/>
                </a:solidFill>
                <a:latin typeface="Times New Roman" pitchFamily="18" charset="0"/>
                <a:cs typeface="Times New Roman" pitchFamily="18" charset="0"/>
              </a:rPr>
              <a:t>            </a:t>
            </a:r>
            <a:r>
              <a:rPr lang="en-US" sz="3000" i="1" dirty="0" err="1" smtClean="0">
                <a:solidFill>
                  <a:srgbClr val="FFFF00"/>
                </a:solidFill>
                <a:latin typeface="Times New Roman" pitchFamily="18" charset="0"/>
                <a:cs typeface="Times New Roman" pitchFamily="18" charset="0"/>
              </a:rPr>
              <a:t>Làm</a:t>
            </a:r>
            <a:r>
              <a:rPr lang="en-US" sz="3000" i="1" dirty="0" smtClean="0">
                <a:solidFill>
                  <a:srgbClr val="FFFF00"/>
                </a:solidFill>
                <a:latin typeface="Times New Roman" pitchFamily="18" charset="0"/>
                <a:cs typeface="Times New Roman" pitchFamily="18" charset="0"/>
              </a:rPr>
              <a:t> </a:t>
            </a:r>
            <a:r>
              <a:rPr lang="en-US" sz="3000" i="1" dirty="0" err="1" smtClean="0">
                <a:solidFill>
                  <a:srgbClr val="FFFF00"/>
                </a:solidFill>
                <a:latin typeface="Times New Roman" pitchFamily="18" charset="0"/>
                <a:cs typeface="Times New Roman" pitchFamily="18" charset="0"/>
              </a:rPr>
              <a:t>việc</a:t>
            </a:r>
            <a:r>
              <a:rPr lang="en-US" sz="3000" i="1" dirty="0" smtClean="0">
                <a:solidFill>
                  <a:srgbClr val="FFFF00"/>
                </a:solidFill>
                <a:latin typeface="Times New Roman" pitchFamily="18" charset="0"/>
                <a:cs typeface="Times New Roman" pitchFamily="18" charset="0"/>
              </a:rPr>
              <a:t> </a:t>
            </a:r>
            <a:r>
              <a:rPr lang="en-US" sz="3000" i="1" dirty="0" err="1" smtClean="0">
                <a:solidFill>
                  <a:srgbClr val="FFFF00"/>
                </a:solidFill>
                <a:latin typeface="Times New Roman" pitchFamily="18" charset="0"/>
                <a:cs typeface="Times New Roman" pitchFamily="18" charset="0"/>
              </a:rPr>
              <a:t>cá</a:t>
            </a:r>
            <a:r>
              <a:rPr lang="en-US" sz="3000" i="1" dirty="0" smtClean="0">
                <a:solidFill>
                  <a:srgbClr val="FFFF00"/>
                </a:solidFill>
                <a:latin typeface="Times New Roman" pitchFamily="18" charset="0"/>
                <a:cs typeface="Times New Roman" pitchFamily="18" charset="0"/>
              </a:rPr>
              <a:t> </a:t>
            </a:r>
            <a:r>
              <a:rPr lang="en-US" sz="3000" i="1" dirty="0" err="1" smtClean="0">
                <a:solidFill>
                  <a:srgbClr val="FFFF00"/>
                </a:solidFill>
                <a:latin typeface="Times New Roman" pitchFamily="18" charset="0"/>
                <a:cs typeface="Times New Roman" pitchFamily="18" charset="0"/>
              </a:rPr>
              <a:t>nhân</a:t>
            </a:r>
            <a:r>
              <a:rPr lang="en-US" sz="3000" i="1" dirty="0" smtClean="0">
                <a:solidFill>
                  <a:srgbClr val="FFFF00"/>
                </a:solidFill>
                <a:latin typeface="Times New Roman" pitchFamily="18" charset="0"/>
                <a:cs typeface="Times New Roman" pitchFamily="18" charset="0"/>
              </a:rPr>
              <a:t> 3-5 </a:t>
            </a:r>
            <a:r>
              <a:rPr lang="en-US" sz="3000" i="1" dirty="0" err="1" smtClean="0">
                <a:solidFill>
                  <a:srgbClr val="FFFF00"/>
                </a:solidFill>
                <a:latin typeface="Times New Roman" pitchFamily="18" charset="0"/>
                <a:cs typeface="Times New Roman" pitchFamily="18" charset="0"/>
              </a:rPr>
              <a:t>phút</a:t>
            </a:r>
            <a:r>
              <a:rPr lang="en-US" sz="3000" dirty="0" smtClean="0">
                <a:solidFill>
                  <a:srgbClr val="FFFF00"/>
                </a:solidFill>
                <a:latin typeface="Times New Roman" pitchFamily="18" charset="0"/>
                <a:cs typeface="Times New Roman" pitchFamily="18" charset="0"/>
              </a:rPr>
              <a:t/>
            </a:r>
            <a:br>
              <a:rPr lang="en-US" sz="3000" dirty="0" smtClean="0">
                <a:solidFill>
                  <a:srgbClr val="FFFF00"/>
                </a:solidFill>
                <a:latin typeface="Times New Roman" pitchFamily="18" charset="0"/>
                <a:cs typeface="Times New Roman" pitchFamily="18" charset="0"/>
              </a:rPr>
            </a:br>
            <a:r>
              <a:rPr lang="en-US" sz="3000" dirty="0" smtClean="0">
                <a:solidFill>
                  <a:srgbClr val="FFFF00"/>
                </a:solidFill>
                <a:latin typeface="Times New Roman" pitchFamily="18" charset="0"/>
                <a:cs typeface="Times New Roman" pitchFamily="18" charset="0"/>
              </a:rPr>
              <a:t>	</a:t>
            </a:r>
            <a:r>
              <a:rPr lang="en-US" sz="3000" dirty="0" err="1" smtClean="0">
                <a:latin typeface="Times New Roman" pitchFamily="18" charset="0"/>
                <a:cs typeface="Times New Roman" pitchFamily="18" charset="0"/>
              </a:rPr>
              <a:t>Nêu</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một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số</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phương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đánh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thường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được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sử</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dụng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trình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đánh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học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sinh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lớp</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1.</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Tất</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cả</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các</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học</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viên</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suy</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nghĩ</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và</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nhớ</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lại</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các</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phương</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pháp</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đánh</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giá</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thường</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được</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sử</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dụng</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và</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ghi</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vào</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mẫu</a:t>
            </a:r>
            <a:r>
              <a:rPr lang="en-US" sz="3000" dirty="0" smtClean="0">
                <a:solidFill>
                  <a:srgbClr val="FFFF00"/>
                </a:solidFill>
                <a:latin typeface="Times New Roman" pitchFamily="18" charset="0"/>
                <a:cs typeface="Times New Roman" pitchFamily="18" charset="0"/>
              </a:rPr>
              <a:t> </a:t>
            </a:r>
            <a:r>
              <a:rPr lang="en-US" sz="3000" dirty="0" err="1" smtClean="0">
                <a:solidFill>
                  <a:srgbClr val="FFFF00"/>
                </a:solidFill>
                <a:latin typeface="Times New Roman" pitchFamily="18" charset="0"/>
                <a:cs typeface="Times New Roman" pitchFamily="18" charset="0"/>
              </a:rPr>
              <a:t>giấy</a:t>
            </a:r>
            <a:r>
              <a:rPr lang="en-US" sz="2800" smtClean="0">
                <a:solidFill>
                  <a:srgbClr val="FFFF00"/>
                </a:solidFill>
              </a:rPr>
              <a:t>. </a:t>
            </a:r>
            <a:endParaRPr sz="28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55"/>
          <p:cNvSpPr txBox="1">
            <a:spLocks noChangeArrowheads="1"/>
          </p:cNvSpPr>
          <p:nvPr/>
        </p:nvSpPr>
        <p:spPr bwMode="auto">
          <a:xfrm>
            <a:off x="264274" y="304800"/>
            <a:ext cx="8476872" cy="461665"/>
          </a:xfrm>
          <a:prstGeom prst="rect">
            <a:avLst/>
          </a:prstGeom>
          <a:noFill/>
          <a:ln w="9525">
            <a:noFill/>
            <a:miter lim="800000"/>
            <a:headEnd/>
            <a:tailEnd/>
          </a:ln>
        </p:spPr>
        <p:txBody>
          <a:bodyPr wrap="none">
            <a:spAutoFit/>
          </a:bodyPr>
          <a:lstStyle/>
          <a:p>
            <a:pPr algn="ctr" eaLnBrk="0" hangingPunct="0"/>
            <a:r>
              <a:rPr lang="en-US" sz="2400" dirty="0" smtClean="0">
                <a:solidFill>
                  <a:schemeClr val="bg1"/>
                </a:solidFill>
                <a:latin typeface="Times New Roman" pitchFamily="18" charset="0"/>
                <a:cs typeface="Times New Roman" pitchFamily="18" charset="0"/>
              </a:rPr>
              <a:t>MỘT SỐ PHƯƠNG PHÁP THƯỜNG SỬ DỤNG ĐÁNH GIÁ HS </a:t>
            </a:r>
            <a:endParaRPr lang="en-US" sz="2400" dirty="0">
              <a:solidFill>
                <a:schemeClr val="bg1"/>
              </a:solidFill>
              <a:latin typeface="Times New Roman" pitchFamily="18" charset="0"/>
              <a:cs typeface="Times New Roman" pitchFamily="18" charset="0"/>
            </a:endParaRPr>
          </a:p>
        </p:txBody>
      </p:sp>
      <p:sp>
        <p:nvSpPr>
          <p:cNvPr id="17410" name="Line 58"/>
          <p:cNvSpPr>
            <a:spLocks noChangeShapeType="1"/>
          </p:cNvSpPr>
          <p:nvPr/>
        </p:nvSpPr>
        <p:spPr bwMode="auto">
          <a:xfrm>
            <a:off x="1035603" y="990600"/>
            <a:ext cx="6934200" cy="0"/>
          </a:xfrm>
          <a:prstGeom prst="line">
            <a:avLst/>
          </a:prstGeom>
          <a:noFill/>
          <a:ln w="57150" cmpd="thinThick">
            <a:solidFill>
              <a:srgbClr val="0000FF"/>
            </a:solidFill>
            <a:round/>
            <a:headEnd/>
            <a:tailEnd/>
          </a:ln>
        </p:spPr>
        <p:txBody>
          <a:bodyPr/>
          <a:lstStyle/>
          <a:p>
            <a:endParaRPr lang="en-US"/>
          </a:p>
        </p:txBody>
      </p:sp>
      <p:sp>
        <p:nvSpPr>
          <p:cNvPr id="17411" name="Slide Number Placeholder 5"/>
          <p:cNvSpPr txBox="1">
            <a:spLocks noGrp="1"/>
          </p:cNvSpPr>
          <p:nvPr/>
        </p:nvSpPr>
        <p:spPr bwMode="auto">
          <a:xfrm>
            <a:off x="6248400" y="6430434"/>
            <a:ext cx="2133600" cy="319617"/>
          </a:xfrm>
          <a:prstGeom prst="rect">
            <a:avLst/>
          </a:prstGeom>
          <a:noFill/>
          <a:ln w="9525">
            <a:noFill/>
            <a:miter lim="800000"/>
            <a:headEnd/>
            <a:tailEnd/>
          </a:ln>
        </p:spPr>
        <p:txBody>
          <a:bodyPr/>
          <a:lstStyle/>
          <a:p>
            <a:pPr algn="r"/>
            <a:fld id="{0F6ED7C9-B769-4241-B2F9-69DDED22D8FE}" type="slidenum">
              <a:rPr lang="en-US" altLang="en-US" sz="1400" b="0"/>
              <a:pPr algn="r"/>
              <a:t>9</a:t>
            </a:fld>
            <a:endParaRPr lang="en-US" altLang="en-US" sz="1400" b="0"/>
          </a:p>
        </p:txBody>
      </p:sp>
      <p:grpSp>
        <p:nvGrpSpPr>
          <p:cNvPr id="2" name="Group 21"/>
          <p:cNvGrpSpPr>
            <a:grpSpLocks/>
          </p:cNvGrpSpPr>
          <p:nvPr/>
        </p:nvGrpSpPr>
        <p:grpSpPr bwMode="auto">
          <a:xfrm>
            <a:off x="-24875" y="1034167"/>
            <a:ext cx="4300846" cy="7287551"/>
            <a:chOff x="-17334" y="1688782"/>
            <a:chExt cx="2996995" cy="7286778"/>
          </a:xfrm>
        </p:grpSpPr>
        <p:grpSp>
          <p:nvGrpSpPr>
            <p:cNvPr id="17449" name="Group 101"/>
            <p:cNvGrpSpPr>
              <a:grpSpLocks/>
            </p:cNvGrpSpPr>
            <p:nvPr/>
          </p:nvGrpSpPr>
          <p:grpSpPr bwMode="auto">
            <a:xfrm>
              <a:off x="-17334" y="2058403"/>
              <a:ext cx="1769605" cy="6917157"/>
              <a:chOff x="52042" y="2138413"/>
              <a:chExt cx="2466385" cy="6391958"/>
            </a:xfrm>
          </p:grpSpPr>
          <p:sp>
            <p:nvSpPr>
              <p:cNvPr id="17451" name="AutoShape 5"/>
              <p:cNvSpPr>
                <a:spLocks noChangeArrowheads="1"/>
              </p:cNvSpPr>
              <p:nvPr/>
            </p:nvSpPr>
            <p:spPr bwMode="gray">
              <a:xfrm>
                <a:off x="101600" y="2478695"/>
                <a:ext cx="2416827" cy="4198871"/>
              </a:xfrm>
              <a:prstGeom prst="roundRect">
                <a:avLst>
                  <a:gd name="adj" fmla="val 16667"/>
                </a:avLst>
              </a:prstGeom>
              <a:solidFill>
                <a:srgbClr val="3CA1E6"/>
              </a:solidFill>
              <a:ln w="9525">
                <a:noFill/>
                <a:round/>
                <a:headEnd/>
                <a:tailEnd/>
              </a:ln>
            </p:spPr>
            <p:txBody>
              <a:bodyPr wrap="none" anchor="ctr"/>
              <a:lstStyle/>
              <a:p>
                <a:pPr eaLnBrk="0" hangingPunct="0"/>
                <a:endParaRPr lang="en-US" altLang="en-US">
                  <a:solidFill>
                    <a:srgbClr val="000000"/>
                  </a:solidFill>
                </a:endParaRPr>
              </a:p>
            </p:txBody>
          </p:sp>
          <p:sp>
            <p:nvSpPr>
              <p:cNvPr id="17452" name="AutoShape 6"/>
              <p:cNvSpPr>
                <a:spLocks noChangeArrowheads="1"/>
              </p:cNvSpPr>
              <p:nvPr/>
            </p:nvSpPr>
            <p:spPr bwMode="gray">
              <a:xfrm>
                <a:off x="76200" y="4583113"/>
                <a:ext cx="2070100" cy="709612"/>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7453" name="AutoShape 7"/>
              <p:cNvSpPr>
                <a:spLocks noChangeArrowheads="1"/>
              </p:cNvSpPr>
              <p:nvPr/>
            </p:nvSpPr>
            <p:spPr bwMode="gray">
              <a:xfrm>
                <a:off x="76200" y="2541588"/>
                <a:ext cx="2070100" cy="708025"/>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7454" name="AutoShape 9"/>
              <p:cNvSpPr>
                <a:spLocks noChangeArrowheads="1"/>
              </p:cNvSpPr>
              <p:nvPr/>
            </p:nvSpPr>
            <p:spPr bwMode="gray">
              <a:xfrm>
                <a:off x="76200" y="5392738"/>
                <a:ext cx="2070100" cy="617537"/>
              </a:xfrm>
              <a:prstGeom prst="roundRect">
                <a:avLst>
                  <a:gd name="adj" fmla="val 50000"/>
                </a:avLst>
              </a:prstGeom>
              <a:gradFill rotWithShape="1">
                <a:gsLst>
                  <a:gs pos="0">
                    <a:srgbClr val="7DAFD4"/>
                  </a:gs>
                  <a:gs pos="100000">
                    <a:srgbClr val="F8FAF4"/>
                  </a:gs>
                </a:gsLst>
                <a:lin ang="5400000" scaled="1"/>
              </a:gradFill>
              <a:ln w="9525">
                <a:noFill/>
                <a:round/>
                <a:headEnd/>
                <a:tailEnd/>
              </a:ln>
            </p:spPr>
            <p:txBody>
              <a:bodyPr wrap="none" anchor="ctr"/>
              <a:lstStyle/>
              <a:p>
                <a:pPr eaLnBrk="0" hangingPunct="0"/>
                <a:endParaRPr lang="en-US" altLang="en-US">
                  <a:solidFill>
                    <a:srgbClr val="000000"/>
                  </a:solidFill>
                </a:endParaRPr>
              </a:p>
            </p:txBody>
          </p:sp>
          <p:grpSp>
            <p:nvGrpSpPr>
              <p:cNvPr id="17455" name="Group 10"/>
              <p:cNvGrpSpPr>
                <a:grpSpLocks/>
              </p:cNvGrpSpPr>
              <p:nvPr/>
            </p:nvGrpSpPr>
            <p:grpSpPr bwMode="auto">
              <a:xfrm>
                <a:off x="762000" y="2138413"/>
                <a:ext cx="642937" cy="622726"/>
                <a:chOff x="1289" y="587"/>
                <a:chExt cx="668" cy="647"/>
              </a:xfrm>
            </p:grpSpPr>
            <p:sp>
              <p:nvSpPr>
                <p:cNvPr id="17458" name="Oval 11"/>
                <p:cNvSpPr>
                  <a:spLocks noChangeArrowheads="1"/>
                </p:cNvSpPr>
                <p:nvPr/>
              </p:nvSpPr>
              <p:spPr bwMode="gray">
                <a:xfrm>
                  <a:off x="1289" y="667"/>
                  <a:ext cx="668" cy="499"/>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7459"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60"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61"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62"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grpSp>
          <p:sp>
            <p:nvSpPr>
              <p:cNvPr id="17456" name="Text Box 16"/>
              <p:cNvSpPr txBox="1">
                <a:spLocks noChangeArrowheads="1"/>
              </p:cNvSpPr>
              <p:nvPr/>
            </p:nvSpPr>
            <p:spPr bwMode="gray">
              <a:xfrm>
                <a:off x="909654" y="2209800"/>
                <a:ext cx="363502" cy="426567"/>
              </a:xfrm>
              <a:prstGeom prst="rect">
                <a:avLst/>
              </a:prstGeom>
              <a:noFill/>
              <a:ln w="9525" algn="ctr">
                <a:noFill/>
                <a:miter lim="800000"/>
                <a:headEnd/>
                <a:tailEnd/>
              </a:ln>
            </p:spPr>
            <p:txBody>
              <a:bodyPr wrap="none">
                <a:spAutoFit/>
              </a:bodyPr>
              <a:lstStyle/>
              <a:p>
                <a:pPr algn="ctr"/>
                <a:r>
                  <a:rPr lang="en-US" altLang="en-US" sz="2400">
                    <a:solidFill>
                      <a:srgbClr val="000000"/>
                    </a:solidFill>
                  </a:rPr>
                  <a:t>1</a:t>
                </a:r>
                <a:endParaRPr lang="en-US" altLang="en-US">
                  <a:solidFill>
                    <a:srgbClr val="000000"/>
                  </a:solidFill>
                </a:endParaRPr>
              </a:p>
            </p:txBody>
          </p:sp>
          <p:sp>
            <p:nvSpPr>
              <p:cNvPr id="17457" name="Text Box 17"/>
              <p:cNvSpPr txBox="1">
                <a:spLocks noChangeArrowheads="1"/>
              </p:cNvSpPr>
              <p:nvPr/>
            </p:nvSpPr>
            <p:spPr bwMode="gray">
              <a:xfrm>
                <a:off x="52042" y="2530000"/>
                <a:ext cx="2442227" cy="6000371"/>
              </a:xfrm>
              <a:prstGeom prst="rect">
                <a:avLst/>
              </a:prstGeom>
              <a:noFill/>
              <a:ln w="9525" algn="ctr">
                <a:noFill/>
                <a:miter lim="800000"/>
                <a:headEnd/>
                <a:tailEnd/>
              </a:ln>
            </p:spPr>
            <p:txBody>
              <a:bodyPr wrap="square">
                <a:spAutoFit/>
              </a:bodyPr>
              <a:lstStyle/>
              <a:p>
                <a:pPr algn="ctr"/>
                <a:r>
                  <a:rPr lang="nl-NL" sz="2000" b="1" dirty="0" smtClean="0">
                    <a:solidFill>
                      <a:srgbClr val="FF0000"/>
                    </a:solidFill>
                    <a:latin typeface="Times New Roman" pitchFamily="18" charset="0"/>
                    <a:cs typeface="Times New Roman" pitchFamily="18" charset="0"/>
                  </a:rPr>
                  <a:t>1</a:t>
                </a:r>
                <a:r>
                  <a:rPr lang="nl-NL" sz="2000" dirty="0" smtClean="0">
                    <a:solidFill>
                      <a:srgbClr val="000000"/>
                    </a:solidFill>
                    <a:latin typeface="Times New Roman" pitchFamily="18" charset="0"/>
                    <a:cs typeface="Times New Roman" pitchFamily="18" charset="0"/>
                  </a:rPr>
                  <a:t>. </a:t>
                </a:r>
                <a:r>
                  <a:rPr lang="pt-BR" sz="2000" b="1" dirty="0">
                    <a:solidFill>
                      <a:srgbClr val="FF0000"/>
                    </a:solidFill>
                  </a:rPr>
                  <a:t>Phương pháp quan sát</a:t>
                </a:r>
                <a:r>
                  <a:rPr lang="pt-BR" sz="2000" b="1" dirty="0" smtClean="0">
                    <a:solidFill>
                      <a:srgbClr val="FF0000"/>
                    </a:solidFill>
                  </a:rPr>
                  <a:t>: </a:t>
                </a:r>
                <a:r>
                  <a:rPr lang="pt-BR" sz="2000" b="1" dirty="0"/>
                  <a:t>Giáo viên theo dõi, lắng nghe học sinh trong quá trình giảng dạy trên lớp, sử dụng phiếu quan sát, bảng kiểm tra, nhật ký ghi chép lại các biểu hiện của học sinh </a:t>
                </a:r>
                <a:endParaRPr lang="pt-BR" sz="2000" b="1" dirty="0" smtClean="0"/>
              </a:p>
              <a:p>
                <a:r>
                  <a:rPr lang="pt-BR" sz="2000" b="1" dirty="0" smtClean="0">
                    <a:latin typeface="Times New Roman" pitchFamily="18" charset="0"/>
                  </a:rPr>
                  <a:t>- </a:t>
                </a:r>
                <a:r>
                  <a:rPr lang="pt-BR" sz="2000" b="1" i="1" dirty="0"/>
                  <a:t>Quan sát quá trình</a:t>
                </a:r>
              </a:p>
              <a:p>
                <a:r>
                  <a:rPr lang="pt-BR" sz="2000" b="1" i="1" dirty="0" smtClean="0"/>
                  <a:t>- Quan </a:t>
                </a:r>
                <a:r>
                  <a:rPr lang="pt-BR" sz="2000" b="1" i="1" dirty="0"/>
                  <a:t>sát sản phẩm</a:t>
                </a:r>
                <a:endParaRPr lang="fr-FR" sz="2000" b="1" dirty="0" smtClean="0">
                  <a:latin typeface="Times New Roman" pitchFamily="18" charset="0"/>
                </a:endParaRPr>
              </a:p>
              <a:p>
                <a:pPr algn="ctr"/>
                <a:endParaRPr lang="fr-FR" sz="2400" b="1" dirty="0">
                  <a:solidFill>
                    <a:srgbClr val="000000"/>
                  </a:solidFill>
                  <a:latin typeface="Times New Roman" pitchFamily="18" charset="0"/>
                </a:endParaRPr>
              </a:p>
              <a:p>
                <a:pPr algn="ctr"/>
                <a:endParaRPr lang="fr-FR" sz="2400" dirty="0" smtClean="0">
                  <a:solidFill>
                    <a:srgbClr val="000000"/>
                  </a:solidFill>
                  <a:latin typeface="Times New Roman" pitchFamily="18" charset="0"/>
                </a:endParaRPr>
              </a:p>
              <a:p>
                <a:pPr algn="ctr"/>
                <a:endParaRPr lang="fr-FR" sz="2400" dirty="0">
                  <a:solidFill>
                    <a:srgbClr val="000000"/>
                  </a:solidFill>
                  <a:latin typeface="Times New Roman" pitchFamily="18" charset="0"/>
                </a:endParaRPr>
              </a:p>
              <a:p>
                <a:pPr algn="ctr"/>
                <a:endParaRPr lang="fr-FR" sz="2400" dirty="0" smtClean="0">
                  <a:solidFill>
                    <a:srgbClr val="000000"/>
                  </a:solidFill>
                  <a:latin typeface="Times New Roman" pitchFamily="18" charset="0"/>
                </a:endParaRPr>
              </a:p>
              <a:p>
                <a:pPr algn="ctr"/>
                <a:r>
                  <a:rPr lang="en-US" sz="2400" dirty="0" smtClean="0">
                    <a:solidFill>
                      <a:srgbClr val="FFFFFF"/>
                    </a:solidFill>
                    <a:latin typeface="Times New Roman" pitchFamily="18" charset="0"/>
                  </a:rPr>
                  <a:t> </a:t>
                </a:r>
                <a:r>
                  <a:rPr lang="en-US" sz="2400" dirty="0">
                    <a:solidFill>
                      <a:srgbClr val="000000"/>
                    </a:solidFill>
                    <a:latin typeface="Times New Roman" pitchFamily="18" charset="0"/>
                  </a:rPr>
                  <a:t/>
                </a:r>
                <a:br>
                  <a:rPr lang="en-US" sz="2400" dirty="0">
                    <a:solidFill>
                      <a:srgbClr val="000000"/>
                    </a:solidFill>
                    <a:latin typeface="Times New Roman" pitchFamily="18" charset="0"/>
                  </a:rPr>
                </a:br>
                <a:endParaRPr lang="en-US" sz="2400" dirty="0">
                  <a:solidFill>
                    <a:srgbClr val="FF0000"/>
                  </a:solidFill>
                  <a:latin typeface="Times New Roman" pitchFamily="18" charset="0"/>
                </a:endParaRPr>
              </a:p>
              <a:p>
                <a:pPr algn="ctr"/>
                <a:endParaRPr lang="en-US" altLang="en-US" sz="2400" dirty="0">
                  <a:solidFill>
                    <a:srgbClr val="000000"/>
                  </a:solidFill>
                  <a:latin typeface="Times New Roman" pitchFamily="18" charset="0"/>
                  <a:cs typeface="Times New Roman" pitchFamily="18" charset="0"/>
                </a:endParaRPr>
              </a:p>
            </p:txBody>
          </p:sp>
        </p:grpSp>
        <p:cxnSp>
          <p:nvCxnSpPr>
            <p:cNvPr id="10" name="Straight Arrow Connector 9"/>
            <p:cNvCxnSpPr/>
            <p:nvPr/>
          </p:nvCxnSpPr>
          <p:spPr>
            <a:xfrm flipH="1">
              <a:off x="1066251" y="1688782"/>
              <a:ext cx="1913410" cy="70240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 22"/>
          <p:cNvGrpSpPr>
            <a:grpSpLocks/>
          </p:cNvGrpSpPr>
          <p:nvPr/>
        </p:nvGrpSpPr>
        <p:grpSpPr bwMode="auto">
          <a:xfrm>
            <a:off x="2492166" y="1065030"/>
            <a:ext cx="2189274" cy="5348810"/>
            <a:chOff x="1171872" y="1794011"/>
            <a:chExt cx="1515256" cy="5349024"/>
          </a:xfrm>
        </p:grpSpPr>
        <p:grpSp>
          <p:nvGrpSpPr>
            <p:cNvPr id="17433" name="Group 4"/>
            <p:cNvGrpSpPr>
              <a:grpSpLocks/>
            </p:cNvGrpSpPr>
            <p:nvPr/>
          </p:nvGrpSpPr>
          <p:grpSpPr bwMode="auto">
            <a:xfrm>
              <a:off x="1171872" y="1993900"/>
              <a:ext cx="1515256" cy="5149135"/>
              <a:chOff x="1273473" y="1993900"/>
              <a:chExt cx="1515256" cy="5149135"/>
            </a:xfrm>
          </p:grpSpPr>
          <p:grpSp>
            <p:nvGrpSpPr>
              <p:cNvPr id="17435" name="Group 1"/>
              <p:cNvGrpSpPr>
                <a:grpSpLocks/>
              </p:cNvGrpSpPr>
              <p:nvPr/>
            </p:nvGrpSpPr>
            <p:grpSpPr bwMode="auto">
              <a:xfrm>
                <a:off x="1273473" y="1993900"/>
                <a:ext cx="1515256" cy="5149135"/>
                <a:chOff x="1752247" y="2133600"/>
                <a:chExt cx="2216855" cy="4687227"/>
              </a:xfrm>
            </p:grpSpPr>
            <p:sp>
              <p:nvSpPr>
                <p:cNvPr id="17437" name="AutoShape 19"/>
                <p:cNvSpPr>
                  <a:spLocks noChangeArrowheads="1"/>
                </p:cNvSpPr>
                <p:nvPr/>
              </p:nvSpPr>
              <p:spPr bwMode="gray">
                <a:xfrm>
                  <a:off x="1805339" y="2523794"/>
                  <a:ext cx="2163763" cy="28575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pPr eaLnBrk="0" hangingPunct="0"/>
                  <a:endParaRPr lang="en-US" altLang="en-US">
                    <a:solidFill>
                      <a:srgbClr val="000000"/>
                    </a:solidFill>
                  </a:endParaRPr>
                </a:p>
              </p:txBody>
            </p:sp>
            <p:sp>
              <p:nvSpPr>
                <p:cNvPr id="17438" name="AutoShape 20"/>
                <p:cNvSpPr>
                  <a:spLocks noChangeArrowheads="1"/>
                </p:cNvSpPr>
                <p:nvPr/>
              </p:nvSpPr>
              <p:spPr bwMode="gray">
                <a:xfrm>
                  <a:off x="1841636" y="2531268"/>
                  <a:ext cx="2098675" cy="2803525"/>
                </a:xfrm>
                <a:prstGeom prst="roundRect">
                  <a:avLst>
                    <a:gd name="adj" fmla="val 16667"/>
                  </a:avLst>
                </a:prstGeom>
                <a:solidFill>
                  <a:srgbClr val="73E77E"/>
                </a:solidFill>
                <a:ln w="9525">
                  <a:noFill/>
                  <a:round/>
                  <a:headEnd/>
                  <a:tailEnd/>
                </a:ln>
              </p:spPr>
              <p:txBody>
                <a:bodyPr wrap="none" anchor="ctr"/>
                <a:lstStyle/>
                <a:p>
                  <a:pPr eaLnBrk="0" hangingPunct="0"/>
                  <a:endParaRPr lang="en-US" altLang="en-US">
                    <a:solidFill>
                      <a:srgbClr val="000000"/>
                    </a:solidFill>
                  </a:endParaRPr>
                </a:p>
              </p:txBody>
            </p:sp>
            <p:sp>
              <p:nvSpPr>
                <p:cNvPr id="17439" name="AutoShape 21"/>
                <p:cNvSpPr>
                  <a:spLocks noChangeArrowheads="1"/>
                </p:cNvSpPr>
                <p:nvPr/>
              </p:nvSpPr>
              <p:spPr bwMode="gray">
                <a:xfrm>
                  <a:off x="1799079" y="4604994"/>
                  <a:ext cx="2070101" cy="2215833"/>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7440" name="AutoShape 22"/>
                <p:cNvSpPr>
                  <a:spLocks noChangeArrowheads="1"/>
                </p:cNvSpPr>
                <p:nvPr/>
              </p:nvSpPr>
              <p:spPr bwMode="gray">
                <a:xfrm>
                  <a:off x="1841636" y="2603829"/>
                  <a:ext cx="2070101" cy="708025"/>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7441" name="Oval 23"/>
                <p:cNvSpPr>
                  <a:spLocks noChangeArrowheads="1"/>
                </p:cNvSpPr>
                <p:nvPr/>
              </p:nvSpPr>
              <p:spPr bwMode="gray">
                <a:xfrm>
                  <a:off x="3124200" y="2294878"/>
                  <a:ext cx="642937" cy="472781"/>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7442" name="Oval 24"/>
                <p:cNvSpPr>
                  <a:spLocks noChangeArrowheads="1"/>
                </p:cNvSpPr>
                <p:nvPr/>
              </p:nvSpPr>
              <p:spPr bwMode="gray">
                <a:xfrm>
                  <a:off x="3124200" y="2209800"/>
                  <a:ext cx="622300" cy="622300"/>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43" name="Oval 25"/>
                <p:cNvSpPr>
                  <a:spLocks noChangeArrowheads="1"/>
                </p:cNvSpPr>
                <p:nvPr/>
              </p:nvSpPr>
              <p:spPr bwMode="gray">
                <a:xfrm>
                  <a:off x="3124200" y="2133600"/>
                  <a:ext cx="608013" cy="608012"/>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44" name="Oval 26"/>
                <p:cNvSpPr>
                  <a:spLocks noChangeArrowheads="1"/>
                </p:cNvSpPr>
                <p:nvPr/>
              </p:nvSpPr>
              <p:spPr bwMode="gray">
                <a:xfrm>
                  <a:off x="3124200" y="2209800"/>
                  <a:ext cx="577850" cy="56673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45" name="Oval 27"/>
                <p:cNvSpPr>
                  <a:spLocks noChangeArrowheads="1"/>
                </p:cNvSpPr>
                <p:nvPr/>
              </p:nvSpPr>
              <p:spPr bwMode="gray">
                <a:xfrm>
                  <a:off x="3119437" y="2282825"/>
                  <a:ext cx="512763" cy="460375"/>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46" name="Text Box 28"/>
                <p:cNvSpPr txBox="1">
                  <a:spLocks noChangeArrowheads="1"/>
                </p:cNvSpPr>
                <p:nvPr/>
              </p:nvSpPr>
              <p:spPr bwMode="gray">
                <a:xfrm>
                  <a:off x="3281383" y="2295525"/>
                  <a:ext cx="344444" cy="420268"/>
                </a:xfrm>
                <a:prstGeom prst="rect">
                  <a:avLst/>
                </a:prstGeom>
                <a:noFill/>
                <a:ln w="9525" algn="ctr">
                  <a:noFill/>
                  <a:miter lim="800000"/>
                  <a:headEnd/>
                  <a:tailEnd/>
                </a:ln>
              </p:spPr>
              <p:txBody>
                <a:bodyPr wrap="none">
                  <a:spAutoFit/>
                </a:bodyPr>
                <a:lstStyle/>
                <a:p>
                  <a:pPr algn="ctr"/>
                  <a:r>
                    <a:rPr lang="en-US" altLang="en-US" sz="2400">
                      <a:solidFill>
                        <a:srgbClr val="000000"/>
                      </a:solidFill>
                    </a:rPr>
                    <a:t>2</a:t>
                  </a:r>
                  <a:endParaRPr lang="en-US" altLang="en-US">
                    <a:solidFill>
                      <a:srgbClr val="000000"/>
                    </a:solidFill>
                  </a:endParaRPr>
                </a:p>
              </p:txBody>
            </p:sp>
            <p:sp>
              <p:nvSpPr>
                <p:cNvPr id="17447" name="AutoShape 30"/>
                <p:cNvSpPr>
                  <a:spLocks noChangeArrowheads="1"/>
                </p:cNvSpPr>
                <p:nvPr/>
              </p:nvSpPr>
              <p:spPr bwMode="gray">
                <a:xfrm>
                  <a:off x="1752247" y="5381783"/>
                  <a:ext cx="2163764" cy="1409383"/>
                </a:xfrm>
                <a:prstGeom prst="roundRect">
                  <a:avLst>
                    <a:gd name="adj" fmla="val 40389"/>
                  </a:avLst>
                </a:prstGeom>
                <a:gradFill rotWithShape="1">
                  <a:gsLst>
                    <a:gs pos="0">
                      <a:srgbClr val="58A4AE"/>
                    </a:gs>
                    <a:gs pos="100000">
                      <a:srgbClr val="F8FAF4"/>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7448" name="AutoShape 31"/>
                <p:cNvSpPr>
                  <a:spLocks noChangeArrowheads="1"/>
                </p:cNvSpPr>
                <p:nvPr/>
              </p:nvSpPr>
              <p:spPr bwMode="gray">
                <a:xfrm>
                  <a:off x="1838137" y="5381783"/>
                  <a:ext cx="2070100" cy="617537"/>
                </a:xfrm>
                <a:prstGeom prst="roundRect">
                  <a:avLst>
                    <a:gd name="adj" fmla="val 50000"/>
                  </a:avLst>
                </a:prstGeom>
                <a:gradFill rotWithShape="1">
                  <a:gsLst>
                    <a:gs pos="0">
                      <a:srgbClr val="72B2BB"/>
                    </a:gs>
                    <a:gs pos="100000">
                      <a:srgbClr val="F8FAF4"/>
                    </a:gs>
                  </a:gsLst>
                  <a:lin ang="5400000" scaled="1"/>
                </a:gradFill>
                <a:ln w="9525">
                  <a:noFill/>
                  <a:round/>
                  <a:headEnd/>
                  <a:tailEnd/>
                </a:ln>
              </p:spPr>
              <p:txBody>
                <a:bodyPr wrap="none" anchor="ctr"/>
                <a:lstStyle/>
                <a:p>
                  <a:pPr eaLnBrk="0" hangingPunct="0"/>
                  <a:endParaRPr lang="en-US" altLang="en-US">
                    <a:solidFill>
                      <a:srgbClr val="000000"/>
                    </a:solidFill>
                  </a:endParaRPr>
                </a:p>
              </p:txBody>
            </p:sp>
          </p:grpSp>
          <p:sp>
            <p:nvSpPr>
              <p:cNvPr id="17436" name="Rectangle 3"/>
              <p:cNvSpPr>
                <a:spLocks noChangeArrowheads="1"/>
              </p:cNvSpPr>
              <p:nvPr/>
            </p:nvSpPr>
            <p:spPr bwMode="auto">
              <a:xfrm>
                <a:off x="1302767" y="2803183"/>
                <a:ext cx="1395433" cy="4173617"/>
              </a:xfrm>
              <a:prstGeom prst="rect">
                <a:avLst/>
              </a:prstGeom>
              <a:noFill/>
              <a:ln w="9525">
                <a:noFill/>
                <a:miter lim="800000"/>
                <a:headEnd/>
                <a:tailEnd/>
              </a:ln>
            </p:spPr>
            <p:txBody>
              <a:bodyPr>
                <a:spAutoFit/>
              </a:bodyPr>
              <a:lstStyle/>
              <a:p>
                <a:pPr algn="ctr">
                  <a:lnSpc>
                    <a:spcPct val="90000"/>
                  </a:lnSpc>
                </a:pPr>
                <a:r>
                  <a:rPr lang="pt-BR" sz="2000" b="1" dirty="0" smtClean="0">
                    <a:solidFill>
                      <a:srgbClr val="FF0000"/>
                    </a:solidFill>
                  </a:rPr>
                  <a:t>2. Phương </a:t>
                </a:r>
                <a:r>
                  <a:rPr lang="pt-BR" sz="2000" b="1" dirty="0">
                    <a:solidFill>
                      <a:srgbClr val="FF0000"/>
                    </a:solidFill>
                  </a:rPr>
                  <a:t>pháp đánh giá qua hồ sơ học tập, các sản phẩm, hoạt động của học </a:t>
                </a:r>
                <a:r>
                  <a:rPr lang="pt-BR" sz="2000" b="1" dirty="0" smtClean="0">
                    <a:solidFill>
                      <a:srgbClr val="FF0000"/>
                    </a:solidFill>
                  </a:rPr>
                  <a:t>sinh</a:t>
                </a:r>
              </a:p>
              <a:p>
                <a:pPr algn="ctr">
                  <a:lnSpc>
                    <a:spcPct val="90000"/>
                  </a:lnSpc>
                </a:pPr>
                <a:r>
                  <a:rPr lang="en-US" b="1" dirty="0" smtClean="0"/>
                  <a:t>- </a:t>
                </a:r>
                <a:r>
                  <a:rPr lang="en-US" b="1" dirty="0" err="1" smtClean="0"/>
                  <a:t>Đánh</a:t>
                </a:r>
                <a:r>
                  <a:rPr lang="en-US" b="1" dirty="0" smtClean="0"/>
                  <a:t> </a:t>
                </a:r>
                <a:r>
                  <a:rPr lang="en-US" b="1" dirty="0" err="1"/>
                  <a:t>giá</a:t>
                </a:r>
                <a:r>
                  <a:rPr lang="en-US" b="1" dirty="0"/>
                  <a:t> qua </a:t>
                </a:r>
                <a:r>
                  <a:rPr lang="en-US" b="1" dirty="0" err="1"/>
                  <a:t>hồ</a:t>
                </a:r>
                <a:r>
                  <a:rPr lang="en-US" b="1" dirty="0"/>
                  <a:t> </a:t>
                </a:r>
                <a:r>
                  <a:rPr lang="en-US" b="1" dirty="0" err="1"/>
                  <a:t>sơ</a:t>
                </a:r>
                <a:r>
                  <a:rPr lang="en-US" b="1" dirty="0"/>
                  <a:t> </a:t>
                </a:r>
                <a:r>
                  <a:rPr lang="en-US" b="1" dirty="0" err="1"/>
                  <a:t>học</a:t>
                </a:r>
                <a:r>
                  <a:rPr lang="en-US" b="1" dirty="0"/>
                  <a:t> </a:t>
                </a:r>
                <a:r>
                  <a:rPr lang="en-US" b="1" dirty="0" err="1"/>
                  <a:t>tập</a:t>
                </a:r>
                <a:r>
                  <a:rPr lang="en-US" b="1" dirty="0"/>
                  <a:t> </a:t>
                </a:r>
                <a:r>
                  <a:rPr lang="en-US" b="1" dirty="0" err="1"/>
                  <a:t>là</a:t>
                </a:r>
                <a:r>
                  <a:rPr lang="en-US" b="1" dirty="0"/>
                  <a:t> </a:t>
                </a:r>
                <a:r>
                  <a:rPr lang="en-US" b="1" dirty="0" err="1"/>
                  <a:t>việc</a:t>
                </a:r>
                <a:r>
                  <a:rPr lang="en-US" b="1" dirty="0"/>
                  <a:t> </a:t>
                </a:r>
                <a:r>
                  <a:rPr lang="en-US" b="1" dirty="0" err="1"/>
                  <a:t>giáo</a:t>
                </a:r>
                <a:r>
                  <a:rPr lang="en-US" b="1" dirty="0"/>
                  <a:t> </a:t>
                </a:r>
                <a:r>
                  <a:rPr lang="en-US" b="1" dirty="0" err="1"/>
                  <a:t>viên</a:t>
                </a:r>
                <a:r>
                  <a:rPr lang="en-US" b="1" dirty="0"/>
                  <a:t> </a:t>
                </a:r>
                <a:r>
                  <a:rPr lang="en-US" b="1" dirty="0" err="1"/>
                  <a:t>đưa</a:t>
                </a:r>
                <a:r>
                  <a:rPr lang="en-US" b="1" dirty="0"/>
                  <a:t> </a:t>
                </a:r>
                <a:r>
                  <a:rPr lang="en-US" b="1" dirty="0" err="1"/>
                  <a:t>ra</a:t>
                </a:r>
                <a:r>
                  <a:rPr lang="en-US" b="1" dirty="0"/>
                  <a:t> </a:t>
                </a:r>
                <a:r>
                  <a:rPr lang="en-US" b="1" dirty="0" err="1"/>
                  <a:t>các</a:t>
                </a:r>
                <a:r>
                  <a:rPr lang="en-US" b="1" dirty="0"/>
                  <a:t> </a:t>
                </a:r>
                <a:r>
                  <a:rPr lang="en-US" b="1" dirty="0" err="1"/>
                  <a:t>nhận</a:t>
                </a:r>
                <a:r>
                  <a:rPr lang="en-US" b="1" dirty="0"/>
                  <a:t> </a:t>
                </a:r>
                <a:r>
                  <a:rPr lang="en-US" b="1" dirty="0" err="1"/>
                  <a:t>xét</a:t>
                </a:r>
                <a:r>
                  <a:rPr lang="en-US" b="1" dirty="0"/>
                  <a:t>, </a:t>
                </a:r>
                <a:r>
                  <a:rPr lang="en-US" b="1" dirty="0" err="1"/>
                  <a:t>đánh</a:t>
                </a:r>
                <a:r>
                  <a:rPr lang="en-US" b="1" dirty="0"/>
                  <a:t> </a:t>
                </a:r>
                <a:r>
                  <a:rPr lang="en-US" b="1" dirty="0" err="1"/>
                  <a:t>giá</a:t>
                </a:r>
                <a:r>
                  <a:rPr lang="en-US" b="1" dirty="0"/>
                  <a:t> </a:t>
                </a:r>
                <a:r>
                  <a:rPr lang="en-US" b="1" dirty="0" err="1"/>
                  <a:t>về</a:t>
                </a:r>
                <a:r>
                  <a:rPr lang="en-US" b="1" dirty="0"/>
                  <a:t> </a:t>
                </a:r>
                <a:r>
                  <a:rPr lang="en-US" b="1" dirty="0" err="1"/>
                  <a:t>các</a:t>
                </a:r>
                <a:r>
                  <a:rPr lang="en-US" b="1" dirty="0"/>
                  <a:t> </a:t>
                </a:r>
                <a:r>
                  <a:rPr lang="en-US" b="1" dirty="0" err="1"/>
                  <a:t>sản</a:t>
                </a:r>
                <a:r>
                  <a:rPr lang="en-US" b="1" dirty="0"/>
                  <a:t> </a:t>
                </a:r>
                <a:r>
                  <a:rPr lang="en-US" b="1" dirty="0" err="1"/>
                  <a:t>phẩm</a:t>
                </a:r>
                <a:r>
                  <a:rPr lang="en-US" b="1" dirty="0"/>
                  <a:t>, </a:t>
                </a:r>
                <a:r>
                  <a:rPr lang="en-US" b="1" dirty="0" err="1"/>
                  <a:t>kết</a:t>
                </a:r>
                <a:r>
                  <a:rPr lang="en-US" b="1" dirty="0"/>
                  <a:t> </a:t>
                </a:r>
                <a:r>
                  <a:rPr lang="en-US" b="1" dirty="0" err="1"/>
                  <a:t>quả</a:t>
                </a:r>
                <a:r>
                  <a:rPr lang="en-US" b="1" dirty="0"/>
                  <a:t> </a:t>
                </a:r>
                <a:r>
                  <a:rPr lang="en-US" b="1" dirty="0" err="1"/>
                  <a:t>hoạt</a:t>
                </a:r>
                <a:r>
                  <a:rPr lang="en-US" b="1" dirty="0"/>
                  <a:t> </a:t>
                </a:r>
                <a:r>
                  <a:rPr lang="en-US" b="1" dirty="0" err="1"/>
                  <a:t>động</a:t>
                </a:r>
                <a:r>
                  <a:rPr lang="en-US" b="1" dirty="0"/>
                  <a:t> </a:t>
                </a:r>
                <a:r>
                  <a:rPr lang="en-US" b="1" dirty="0" err="1"/>
                  <a:t>của</a:t>
                </a:r>
                <a:r>
                  <a:rPr lang="en-US" b="1" dirty="0"/>
                  <a:t> </a:t>
                </a:r>
                <a:r>
                  <a:rPr lang="en-US" b="1" dirty="0" err="1"/>
                  <a:t>học</a:t>
                </a:r>
                <a:r>
                  <a:rPr lang="en-US" b="1" dirty="0"/>
                  <a:t> </a:t>
                </a:r>
                <a:r>
                  <a:rPr lang="en-US" b="1" dirty="0" err="1"/>
                  <a:t>sinh</a:t>
                </a:r>
                <a:endParaRPr lang="en-US" b="1" dirty="0">
                  <a:latin typeface="Times New Roman" pitchFamily="18" charset="0"/>
                </a:endParaRPr>
              </a:p>
              <a:p>
                <a:pPr algn="ctr"/>
                <a:endParaRPr lang="en-US" altLang="en-US" sz="2400" dirty="0">
                  <a:solidFill>
                    <a:srgbClr val="000000"/>
                  </a:solidFill>
                  <a:latin typeface="Times New Roman" pitchFamily="18" charset="0"/>
                  <a:cs typeface="Times New Roman" pitchFamily="18" charset="0"/>
                </a:endParaRPr>
              </a:p>
            </p:txBody>
          </p:sp>
        </p:grpSp>
        <p:cxnSp>
          <p:nvCxnSpPr>
            <p:cNvPr id="13" name="Straight Arrow Connector 12"/>
            <p:cNvCxnSpPr>
              <a:endCxn id="17444" idx="1"/>
            </p:cNvCxnSpPr>
            <p:nvPr/>
          </p:nvCxnSpPr>
          <p:spPr>
            <a:xfrm flipH="1">
              <a:off x="2167466" y="1794011"/>
              <a:ext cx="161887" cy="374774"/>
            </a:xfrm>
            <a:prstGeom prst="straightConnector1">
              <a:avLst/>
            </a:prstGeom>
            <a:ln w="34925">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23"/>
          <p:cNvGrpSpPr>
            <a:grpSpLocks/>
          </p:cNvGrpSpPr>
          <p:nvPr/>
        </p:nvGrpSpPr>
        <p:grpSpPr bwMode="auto">
          <a:xfrm>
            <a:off x="4172357" y="1077184"/>
            <a:ext cx="2856042" cy="5170573"/>
            <a:chOff x="2664586" y="1823789"/>
            <a:chExt cx="1892475" cy="5171512"/>
          </a:xfrm>
        </p:grpSpPr>
        <p:grpSp>
          <p:nvGrpSpPr>
            <p:cNvPr id="17415" name="Group 5"/>
            <p:cNvGrpSpPr>
              <a:grpSpLocks/>
            </p:cNvGrpSpPr>
            <p:nvPr/>
          </p:nvGrpSpPr>
          <p:grpSpPr bwMode="auto">
            <a:xfrm>
              <a:off x="3022600" y="2124476"/>
              <a:ext cx="1534461" cy="4870825"/>
              <a:chOff x="3162300" y="2124476"/>
              <a:chExt cx="1534461" cy="4870825"/>
            </a:xfrm>
          </p:grpSpPr>
          <p:grpSp>
            <p:nvGrpSpPr>
              <p:cNvPr id="17417" name="Group 2"/>
              <p:cNvGrpSpPr>
                <a:grpSpLocks/>
              </p:cNvGrpSpPr>
              <p:nvPr/>
            </p:nvGrpSpPr>
            <p:grpSpPr bwMode="auto">
              <a:xfrm>
                <a:off x="3162300" y="2124476"/>
                <a:ext cx="1534461" cy="4870825"/>
                <a:chOff x="4572000" y="2181275"/>
                <a:chExt cx="2209800" cy="4539852"/>
              </a:xfrm>
            </p:grpSpPr>
            <p:sp>
              <p:nvSpPr>
                <p:cNvPr id="17419" name="AutoShape 33"/>
                <p:cNvSpPr>
                  <a:spLocks noChangeArrowheads="1"/>
                </p:cNvSpPr>
                <p:nvPr/>
              </p:nvSpPr>
              <p:spPr bwMode="gray">
                <a:xfrm>
                  <a:off x="4572000" y="2432461"/>
                  <a:ext cx="2209800" cy="2936466"/>
                </a:xfrm>
                <a:prstGeom prst="roundRect">
                  <a:avLst>
                    <a:gd name="adj" fmla="val 17509"/>
                  </a:avLst>
                </a:prstGeom>
                <a:gradFill rotWithShape="1">
                  <a:gsLst>
                    <a:gs pos="0">
                      <a:srgbClr val="B59F43"/>
                    </a:gs>
                    <a:gs pos="100000">
                      <a:srgbClr val="8F8849"/>
                    </a:gs>
                  </a:gsLst>
                  <a:lin ang="2700000" scaled="1"/>
                </a:gradFill>
                <a:ln w="9525">
                  <a:noFill/>
                  <a:round/>
                  <a:headEnd/>
                  <a:tailEnd/>
                </a:ln>
              </p:spPr>
              <p:txBody>
                <a:bodyPr wrap="none" anchor="ctr"/>
                <a:lstStyle/>
                <a:p>
                  <a:pPr eaLnBrk="0" hangingPunct="0"/>
                  <a:endParaRPr lang="en-US" altLang="en-US">
                    <a:solidFill>
                      <a:srgbClr val="000000"/>
                    </a:solidFill>
                  </a:endParaRPr>
                </a:p>
              </p:txBody>
            </p:sp>
            <p:sp>
              <p:nvSpPr>
                <p:cNvPr id="17420" name="AutoShape 34"/>
                <p:cNvSpPr>
                  <a:spLocks noChangeArrowheads="1"/>
                </p:cNvSpPr>
                <p:nvPr/>
              </p:nvSpPr>
              <p:spPr bwMode="gray">
                <a:xfrm>
                  <a:off x="4672224" y="2598854"/>
                  <a:ext cx="2098675" cy="2803525"/>
                </a:xfrm>
                <a:prstGeom prst="roundRect">
                  <a:avLst>
                    <a:gd name="adj" fmla="val 16667"/>
                  </a:avLst>
                </a:prstGeom>
                <a:solidFill>
                  <a:srgbClr val="E9E065"/>
                </a:solidFill>
                <a:ln w="9525">
                  <a:noFill/>
                  <a:round/>
                  <a:headEnd/>
                  <a:tailEnd/>
                </a:ln>
              </p:spPr>
              <p:txBody>
                <a:bodyPr wrap="none" anchor="ctr"/>
                <a:lstStyle/>
                <a:p>
                  <a:pPr eaLnBrk="0" hangingPunct="0"/>
                  <a:endParaRPr lang="en-US" altLang="en-US">
                    <a:solidFill>
                      <a:srgbClr val="000000"/>
                    </a:solidFill>
                  </a:endParaRPr>
                </a:p>
              </p:txBody>
            </p:sp>
            <p:sp>
              <p:nvSpPr>
                <p:cNvPr id="17421" name="AutoShape 35"/>
                <p:cNvSpPr>
                  <a:spLocks noChangeArrowheads="1"/>
                </p:cNvSpPr>
                <p:nvPr/>
              </p:nvSpPr>
              <p:spPr bwMode="gray">
                <a:xfrm>
                  <a:off x="4622800" y="4583113"/>
                  <a:ext cx="2070100" cy="709612"/>
                </a:xfrm>
                <a:prstGeom prst="roundRect">
                  <a:avLst>
                    <a:gd name="adj" fmla="val 50000"/>
                  </a:avLst>
                </a:prstGeom>
                <a:gradFill rotWithShape="1">
                  <a:gsLst>
                    <a:gs pos="0">
                      <a:srgbClr val="E9E065"/>
                    </a:gs>
                    <a:gs pos="100000">
                      <a:srgbClr val="F2EDA6"/>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7422" name="AutoShape 36"/>
                <p:cNvSpPr>
                  <a:spLocks noChangeArrowheads="1"/>
                </p:cNvSpPr>
                <p:nvPr/>
              </p:nvSpPr>
              <p:spPr bwMode="gray">
                <a:xfrm>
                  <a:off x="4710113" y="3304902"/>
                  <a:ext cx="2070100" cy="708025"/>
                </a:xfrm>
                <a:prstGeom prst="roundRect">
                  <a:avLst>
                    <a:gd name="adj" fmla="val 50000"/>
                  </a:avLst>
                </a:prstGeom>
                <a:gradFill rotWithShape="1">
                  <a:gsLst>
                    <a:gs pos="0">
                      <a:srgbClr val="F8F5CC"/>
                    </a:gs>
                    <a:gs pos="100000">
                      <a:srgbClr val="E9E065"/>
                    </a:gs>
                  </a:gsLst>
                  <a:lin ang="5400000" scaled="1"/>
                </a:gradFill>
                <a:ln w="9525">
                  <a:noFill/>
                  <a:round/>
                  <a:headEnd/>
                  <a:tailEnd/>
                </a:ln>
              </p:spPr>
              <p:txBody>
                <a:bodyPr wrap="none" anchor="ctr"/>
                <a:lstStyle/>
                <a:p>
                  <a:pPr eaLnBrk="0" hangingPunct="0"/>
                  <a:endParaRPr lang="en-US" altLang="en-US">
                    <a:solidFill>
                      <a:srgbClr val="000000"/>
                    </a:solidFill>
                  </a:endParaRPr>
                </a:p>
              </p:txBody>
            </p:sp>
            <p:grpSp>
              <p:nvGrpSpPr>
                <p:cNvPr id="17423" name="Group 130"/>
                <p:cNvGrpSpPr>
                  <a:grpSpLocks/>
                </p:cNvGrpSpPr>
                <p:nvPr/>
              </p:nvGrpSpPr>
              <p:grpSpPr bwMode="auto">
                <a:xfrm>
                  <a:off x="5410200" y="2181275"/>
                  <a:ext cx="679511" cy="638126"/>
                  <a:chOff x="6611938" y="2208263"/>
                  <a:chExt cx="679511" cy="638126"/>
                </a:xfrm>
              </p:grpSpPr>
              <p:grpSp>
                <p:nvGrpSpPr>
                  <p:cNvPr id="17426" name="Group 37"/>
                  <p:cNvGrpSpPr>
                    <a:grpSpLocks/>
                  </p:cNvGrpSpPr>
                  <p:nvPr/>
                </p:nvGrpSpPr>
                <p:grpSpPr bwMode="auto">
                  <a:xfrm>
                    <a:off x="6611938" y="2208263"/>
                    <a:ext cx="679511" cy="638126"/>
                    <a:chOff x="1289" y="587"/>
                    <a:chExt cx="706" cy="663"/>
                  </a:xfrm>
                </p:grpSpPr>
                <p:sp>
                  <p:nvSpPr>
                    <p:cNvPr id="17428" name="Oval 38"/>
                    <p:cNvSpPr>
                      <a:spLocks noChangeArrowheads="1"/>
                    </p:cNvSpPr>
                    <p:nvPr/>
                  </p:nvSpPr>
                  <p:spPr bwMode="gray">
                    <a:xfrm>
                      <a:off x="1289" y="664"/>
                      <a:ext cx="668" cy="503"/>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17429" name="Oval 39"/>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30"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31" name="Oval 41"/>
                    <p:cNvSpPr>
                      <a:spLocks noChangeArrowheads="1"/>
                    </p:cNvSpPr>
                    <p:nvPr/>
                  </p:nvSpPr>
                  <p:spPr bwMode="gray">
                    <a:xfrm>
                      <a:off x="1395" y="661"/>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17432" name="Oval 42"/>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grpSp>
              <p:sp>
                <p:nvSpPr>
                  <p:cNvPr id="17427" name="Text Box 43"/>
                  <p:cNvSpPr txBox="1">
                    <a:spLocks noChangeArrowheads="1"/>
                  </p:cNvSpPr>
                  <p:nvPr/>
                </p:nvSpPr>
                <p:spPr bwMode="gray">
                  <a:xfrm>
                    <a:off x="6722398" y="2295525"/>
                    <a:ext cx="336292" cy="430373"/>
                  </a:xfrm>
                  <a:prstGeom prst="rect">
                    <a:avLst/>
                  </a:prstGeom>
                  <a:noFill/>
                  <a:ln w="9525" algn="ctr">
                    <a:noFill/>
                    <a:miter lim="800000"/>
                    <a:headEnd/>
                    <a:tailEnd/>
                  </a:ln>
                </p:spPr>
                <p:txBody>
                  <a:bodyPr wrap="none">
                    <a:spAutoFit/>
                  </a:bodyPr>
                  <a:lstStyle/>
                  <a:p>
                    <a:pPr algn="ctr"/>
                    <a:r>
                      <a:rPr lang="en-US" altLang="en-US" sz="2400">
                        <a:solidFill>
                          <a:srgbClr val="000000"/>
                        </a:solidFill>
                      </a:rPr>
                      <a:t>3</a:t>
                    </a:r>
                    <a:endParaRPr lang="en-US" altLang="en-US">
                      <a:solidFill>
                        <a:srgbClr val="000000"/>
                      </a:solidFill>
                    </a:endParaRPr>
                  </a:p>
                </p:txBody>
              </p:sp>
            </p:grpSp>
            <p:sp>
              <p:nvSpPr>
                <p:cNvPr id="17424" name="AutoShape 45"/>
                <p:cNvSpPr>
                  <a:spLocks noChangeArrowheads="1"/>
                </p:cNvSpPr>
                <p:nvPr/>
              </p:nvSpPr>
              <p:spPr bwMode="gray">
                <a:xfrm>
                  <a:off x="4572000" y="5400675"/>
                  <a:ext cx="2163763" cy="695325"/>
                </a:xfrm>
                <a:prstGeom prst="roundRect">
                  <a:avLst>
                    <a:gd name="adj" fmla="val 40389"/>
                  </a:avLst>
                </a:prstGeom>
                <a:gradFill rotWithShape="1">
                  <a:gsLst>
                    <a:gs pos="0">
                      <a:srgbClr val="99BACC"/>
                    </a:gs>
                    <a:gs pos="100000">
                      <a:srgbClr val="FFFFFF"/>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17425" name="AutoShape 46"/>
                <p:cNvSpPr>
                  <a:spLocks noChangeArrowheads="1"/>
                </p:cNvSpPr>
                <p:nvPr/>
              </p:nvSpPr>
              <p:spPr bwMode="gray">
                <a:xfrm flipV="1">
                  <a:off x="4610100" y="6010275"/>
                  <a:ext cx="2070100" cy="710852"/>
                </a:xfrm>
                <a:prstGeom prst="roundRect">
                  <a:avLst>
                    <a:gd name="adj" fmla="val 50000"/>
                  </a:avLst>
                </a:prstGeom>
                <a:gradFill rotWithShape="1">
                  <a:gsLst>
                    <a:gs pos="0">
                      <a:srgbClr val="C8DAD4"/>
                    </a:gs>
                    <a:gs pos="100000">
                      <a:srgbClr val="FFFFFF"/>
                    </a:gs>
                  </a:gsLst>
                  <a:lin ang="5400000" scaled="1"/>
                </a:gradFill>
                <a:ln w="9525">
                  <a:noFill/>
                  <a:round/>
                  <a:headEnd/>
                  <a:tailEnd/>
                </a:ln>
              </p:spPr>
              <p:txBody>
                <a:bodyPr wrap="none" anchor="ctr"/>
                <a:lstStyle/>
                <a:p>
                  <a:pPr eaLnBrk="0" hangingPunct="0"/>
                  <a:endParaRPr lang="en-US" altLang="en-US">
                    <a:solidFill>
                      <a:srgbClr val="000000"/>
                    </a:solidFill>
                  </a:endParaRPr>
                </a:p>
              </p:txBody>
            </p:sp>
          </p:grpSp>
          <p:sp>
            <p:nvSpPr>
              <p:cNvPr id="17418" name="Rectangle 74"/>
              <p:cNvSpPr>
                <a:spLocks noChangeArrowheads="1"/>
              </p:cNvSpPr>
              <p:nvPr/>
            </p:nvSpPr>
            <p:spPr bwMode="auto">
              <a:xfrm>
                <a:off x="3270192" y="2668320"/>
                <a:ext cx="1394964" cy="4285028"/>
              </a:xfrm>
              <a:prstGeom prst="rect">
                <a:avLst/>
              </a:prstGeom>
              <a:noFill/>
              <a:ln w="9525">
                <a:noFill/>
                <a:miter lim="800000"/>
                <a:headEnd/>
                <a:tailEnd/>
              </a:ln>
            </p:spPr>
            <p:txBody>
              <a:bodyPr>
                <a:spAutoFit/>
              </a:bodyPr>
              <a:lstStyle/>
              <a:p>
                <a:pPr algn="ctr">
                  <a:lnSpc>
                    <a:spcPct val="90000"/>
                  </a:lnSpc>
                </a:pPr>
                <a:r>
                  <a:rPr lang="pt-BR" b="1" dirty="0">
                    <a:solidFill>
                      <a:srgbClr val="FF0000"/>
                    </a:solidFill>
                    <a:latin typeface="Times New Roman" pitchFamily="18" charset="0"/>
                  </a:rPr>
                  <a:t>3</a:t>
                </a:r>
                <a:r>
                  <a:rPr lang="pt-BR" sz="2400" dirty="0" smtClean="0">
                    <a:solidFill>
                      <a:srgbClr val="FF0000"/>
                    </a:solidFill>
                    <a:latin typeface="Times New Roman" pitchFamily="18" charset="0"/>
                  </a:rPr>
                  <a:t>.</a:t>
                </a:r>
                <a:r>
                  <a:rPr lang="pt-BR" b="1" i="1" dirty="0" smtClean="0">
                    <a:solidFill>
                      <a:srgbClr val="FF0000"/>
                    </a:solidFill>
                  </a:rPr>
                  <a:t> </a:t>
                </a:r>
                <a:r>
                  <a:rPr lang="pt-BR" b="1" dirty="0">
                    <a:solidFill>
                      <a:srgbClr val="FF0000"/>
                    </a:solidFill>
                  </a:rPr>
                  <a:t>Phương pháp vấn đáp:</a:t>
                </a:r>
                <a:r>
                  <a:rPr lang="pt-BR" dirty="0">
                    <a:solidFill>
                      <a:srgbClr val="FF0000"/>
                    </a:solidFill>
                  </a:rPr>
                  <a:t> </a:t>
                </a:r>
                <a:r>
                  <a:rPr lang="pt-BR" b="1" dirty="0"/>
                  <a:t>Giáo viên trao đổi với học sinh thông qua việc hỏi-đáp để thu thập thông tin nhằm đưa ra những nhận xét, biện pháp giúp đỡ kịp thời. </a:t>
                </a:r>
                <a:endParaRPr lang="pt-BR" b="1" dirty="0" smtClean="0"/>
              </a:p>
              <a:p>
                <a:pPr algn="ctr">
                  <a:lnSpc>
                    <a:spcPct val="90000"/>
                  </a:lnSpc>
                </a:pPr>
                <a:r>
                  <a:rPr lang="pt-BR" b="1" dirty="0" smtClean="0"/>
                  <a:t>- Vấn đáp gợi mở, VĐ củng cố; VĐ tổng kết; VĐ Ktra; VĐ trong đánh giá NLPC</a:t>
                </a:r>
                <a:endParaRPr lang="pt-BR" b="1" dirty="0"/>
              </a:p>
              <a:p>
                <a:pPr algn="ctr">
                  <a:lnSpc>
                    <a:spcPct val="90000"/>
                  </a:lnSpc>
                </a:pPr>
                <a:endParaRPr lang="en-US" dirty="0">
                  <a:solidFill>
                    <a:srgbClr val="FFFFFF"/>
                  </a:solidFill>
                </a:endParaRPr>
              </a:p>
              <a:p>
                <a:pPr algn="ctr"/>
                <a:endParaRPr lang="en-US" altLang="en-US" sz="2400" dirty="0">
                  <a:solidFill>
                    <a:srgbClr val="000000"/>
                  </a:solidFill>
                  <a:latin typeface="Times New Roman" pitchFamily="18" charset="0"/>
                  <a:cs typeface="Times New Roman" pitchFamily="18" charset="0"/>
                </a:endParaRPr>
              </a:p>
            </p:txBody>
          </p:sp>
        </p:grpSp>
        <p:cxnSp>
          <p:nvCxnSpPr>
            <p:cNvPr id="159" name="Straight Arrow Connector 158"/>
            <p:cNvCxnSpPr/>
            <p:nvPr/>
          </p:nvCxnSpPr>
          <p:spPr>
            <a:xfrm>
              <a:off x="2664586" y="1823789"/>
              <a:ext cx="1138080" cy="353791"/>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76" name="Group 22"/>
          <p:cNvGrpSpPr>
            <a:grpSpLocks/>
          </p:cNvGrpSpPr>
          <p:nvPr/>
        </p:nvGrpSpPr>
        <p:grpSpPr bwMode="auto">
          <a:xfrm>
            <a:off x="4147274" y="1065030"/>
            <a:ext cx="5049188" cy="5348809"/>
            <a:chOff x="-807552" y="1794012"/>
            <a:chExt cx="3494680" cy="5349023"/>
          </a:xfrm>
        </p:grpSpPr>
        <p:grpSp>
          <p:nvGrpSpPr>
            <p:cNvPr id="77" name="Group 4"/>
            <p:cNvGrpSpPr>
              <a:grpSpLocks/>
            </p:cNvGrpSpPr>
            <p:nvPr/>
          </p:nvGrpSpPr>
          <p:grpSpPr bwMode="auto">
            <a:xfrm>
              <a:off x="1171872" y="1993900"/>
              <a:ext cx="1515256" cy="5149135"/>
              <a:chOff x="1273473" y="1993900"/>
              <a:chExt cx="1515256" cy="5149135"/>
            </a:xfrm>
          </p:grpSpPr>
          <p:grpSp>
            <p:nvGrpSpPr>
              <p:cNvPr id="79" name="Group 1"/>
              <p:cNvGrpSpPr>
                <a:grpSpLocks/>
              </p:cNvGrpSpPr>
              <p:nvPr/>
            </p:nvGrpSpPr>
            <p:grpSpPr bwMode="auto">
              <a:xfrm>
                <a:off x="1273473" y="1993900"/>
                <a:ext cx="1515256" cy="5149135"/>
                <a:chOff x="1752247" y="2133600"/>
                <a:chExt cx="2216855" cy="4687227"/>
              </a:xfrm>
            </p:grpSpPr>
            <p:sp>
              <p:nvSpPr>
                <p:cNvPr id="81" name="AutoShape 19"/>
                <p:cNvSpPr>
                  <a:spLocks noChangeArrowheads="1"/>
                </p:cNvSpPr>
                <p:nvPr/>
              </p:nvSpPr>
              <p:spPr bwMode="gray">
                <a:xfrm>
                  <a:off x="1805339" y="2523794"/>
                  <a:ext cx="2163763" cy="28575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pPr eaLnBrk="0" hangingPunct="0"/>
                  <a:endParaRPr lang="en-US" altLang="en-US">
                    <a:solidFill>
                      <a:srgbClr val="000000"/>
                    </a:solidFill>
                  </a:endParaRPr>
                </a:p>
              </p:txBody>
            </p:sp>
            <p:sp>
              <p:nvSpPr>
                <p:cNvPr id="82" name="AutoShape 20"/>
                <p:cNvSpPr>
                  <a:spLocks noChangeArrowheads="1"/>
                </p:cNvSpPr>
                <p:nvPr/>
              </p:nvSpPr>
              <p:spPr bwMode="gray">
                <a:xfrm>
                  <a:off x="1841636" y="2531268"/>
                  <a:ext cx="2098675" cy="2803525"/>
                </a:xfrm>
                <a:prstGeom prst="roundRect">
                  <a:avLst>
                    <a:gd name="adj" fmla="val 16667"/>
                  </a:avLst>
                </a:prstGeom>
                <a:solidFill>
                  <a:srgbClr val="73E77E"/>
                </a:solidFill>
                <a:ln w="9525">
                  <a:noFill/>
                  <a:round/>
                  <a:headEnd/>
                  <a:tailEnd/>
                </a:ln>
              </p:spPr>
              <p:txBody>
                <a:bodyPr wrap="none" anchor="ctr"/>
                <a:lstStyle/>
                <a:p>
                  <a:pPr eaLnBrk="0" hangingPunct="0"/>
                  <a:endParaRPr lang="en-US" altLang="en-US">
                    <a:solidFill>
                      <a:srgbClr val="000000"/>
                    </a:solidFill>
                  </a:endParaRPr>
                </a:p>
              </p:txBody>
            </p:sp>
            <p:sp>
              <p:nvSpPr>
                <p:cNvPr id="83" name="AutoShape 21"/>
                <p:cNvSpPr>
                  <a:spLocks noChangeArrowheads="1"/>
                </p:cNvSpPr>
                <p:nvPr/>
              </p:nvSpPr>
              <p:spPr bwMode="gray">
                <a:xfrm>
                  <a:off x="1799079" y="4604994"/>
                  <a:ext cx="2070101" cy="2215833"/>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84" name="AutoShape 22"/>
                <p:cNvSpPr>
                  <a:spLocks noChangeArrowheads="1"/>
                </p:cNvSpPr>
                <p:nvPr/>
              </p:nvSpPr>
              <p:spPr bwMode="gray">
                <a:xfrm>
                  <a:off x="1841636" y="2603829"/>
                  <a:ext cx="2070101" cy="708025"/>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85" name="Oval 23"/>
                <p:cNvSpPr>
                  <a:spLocks noChangeArrowheads="1"/>
                </p:cNvSpPr>
                <p:nvPr/>
              </p:nvSpPr>
              <p:spPr bwMode="gray">
                <a:xfrm>
                  <a:off x="3124200" y="2294878"/>
                  <a:ext cx="642937" cy="472781"/>
                </a:xfrm>
                <a:prstGeom prst="ellipse">
                  <a:avLst/>
                </a:prstGeom>
                <a:solidFill>
                  <a:srgbClr val="333333"/>
                </a:solidFill>
                <a:ln w="38100" algn="ctr">
                  <a:noFill/>
                  <a:round/>
                  <a:headEnd/>
                  <a:tailEnd/>
                </a:ln>
              </p:spPr>
              <p:txBody>
                <a:bodyPr anchor="ctr">
                  <a:spAutoFit/>
                </a:bodyPr>
                <a:lstStyle/>
                <a:p>
                  <a:pPr eaLnBrk="0" hangingPunct="0"/>
                  <a:endParaRPr lang="en-US" altLang="en-US">
                    <a:solidFill>
                      <a:srgbClr val="000000"/>
                    </a:solidFill>
                  </a:endParaRPr>
                </a:p>
              </p:txBody>
            </p:sp>
            <p:sp>
              <p:nvSpPr>
                <p:cNvPr id="86" name="Oval 24"/>
                <p:cNvSpPr>
                  <a:spLocks noChangeArrowheads="1"/>
                </p:cNvSpPr>
                <p:nvPr/>
              </p:nvSpPr>
              <p:spPr bwMode="gray">
                <a:xfrm>
                  <a:off x="3124200" y="2209800"/>
                  <a:ext cx="622300" cy="622300"/>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87" name="Oval 25"/>
                <p:cNvSpPr>
                  <a:spLocks noChangeArrowheads="1"/>
                </p:cNvSpPr>
                <p:nvPr/>
              </p:nvSpPr>
              <p:spPr bwMode="gray">
                <a:xfrm>
                  <a:off x="3124200" y="2133600"/>
                  <a:ext cx="608013" cy="608012"/>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88" name="Oval 26"/>
                <p:cNvSpPr>
                  <a:spLocks noChangeArrowheads="1"/>
                </p:cNvSpPr>
                <p:nvPr/>
              </p:nvSpPr>
              <p:spPr bwMode="gray">
                <a:xfrm>
                  <a:off x="3124200" y="2209800"/>
                  <a:ext cx="577850" cy="56673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89" name="Oval 27"/>
                <p:cNvSpPr>
                  <a:spLocks noChangeArrowheads="1"/>
                </p:cNvSpPr>
                <p:nvPr/>
              </p:nvSpPr>
              <p:spPr bwMode="gray">
                <a:xfrm>
                  <a:off x="3119437" y="2282825"/>
                  <a:ext cx="512763" cy="460375"/>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eaLnBrk="0" hangingPunct="0"/>
                  <a:endParaRPr lang="en-US" altLang="en-US">
                    <a:solidFill>
                      <a:srgbClr val="000000"/>
                    </a:solidFill>
                  </a:endParaRPr>
                </a:p>
              </p:txBody>
            </p:sp>
            <p:sp>
              <p:nvSpPr>
                <p:cNvPr id="90" name="Text Box 28"/>
                <p:cNvSpPr txBox="1">
                  <a:spLocks noChangeArrowheads="1"/>
                </p:cNvSpPr>
                <p:nvPr/>
              </p:nvSpPr>
              <p:spPr bwMode="gray">
                <a:xfrm>
                  <a:off x="3281384" y="2295525"/>
                  <a:ext cx="344443" cy="420268"/>
                </a:xfrm>
                <a:prstGeom prst="rect">
                  <a:avLst/>
                </a:prstGeom>
                <a:noFill/>
                <a:ln w="9525" algn="ctr">
                  <a:noFill/>
                  <a:miter lim="800000"/>
                  <a:headEnd/>
                  <a:tailEnd/>
                </a:ln>
              </p:spPr>
              <p:txBody>
                <a:bodyPr wrap="none">
                  <a:spAutoFit/>
                </a:bodyPr>
                <a:lstStyle/>
                <a:p>
                  <a:pPr algn="ctr"/>
                  <a:r>
                    <a:rPr lang="en-US" altLang="en-US" sz="2400" dirty="0">
                      <a:solidFill>
                        <a:srgbClr val="000000"/>
                      </a:solidFill>
                    </a:rPr>
                    <a:t>4</a:t>
                  </a:r>
                  <a:endParaRPr lang="en-US" altLang="en-US" dirty="0">
                    <a:solidFill>
                      <a:srgbClr val="000000"/>
                    </a:solidFill>
                  </a:endParaRPr>
                </a:p>
              </p:txBody>
            </p:sp>
            <p:sp>
              <p:nvSpPr>
                <p:cNvPr id="91" name="AutoShape 30"/>
                <p:cNvSpPr>
                  <a:spLocks noChangeArrowheads="1"/>
                </p:cNvSpPr>
                <p:nvPr/>
              </p:nvSpPr>
              <p:spPr bwMode="gray">
                <a:xfrm>
                  <a:off x="1752247" y="5381783"/>
                  <a:ext cx="2163764" cy="1409383"/>
                </a:xfrm>
                <a:prstGeom prst="roundRect">
                  <a:avLst>
                    <a:gd name="adj" fmla="val 40389"/>
                  </a:avLst>
                </a:prstGeom>
                <a:gradFill rotWithShape="1">
                  <a:gsLst>
                    <a:gs pos="0">
                      <a:srgbClr val="58A4AE"/>
                    </a:gs>
                    <a:gs pos="100000">
                      <a:srgbClr val="F8FAF4"/>
                    </a:gs>
                  </a:gsLst>
                  <a:lin ang="5400000" scaled="1"/>
                </a:gradFill>
                <a:ln w="9525">
                  <a:noFill/>
                  <a:round/>
                  <a:headEnd/>
                  <a:tailEnd/>
                </a:ln>
              </p:spPr>
              <p:txBody>
                <a:bodyPr wrap="none" anchor="ctr"/>
                <a:lstStyle/>
                <a:p>
                  <a:pPr eaLnBrk="0" hangingPunct="0"/>
                  <a:endParaRPr lang="en-US" altLang="en-US">
                    <a:solidFill>
                      <a:srgbClr val="000000"/>
                    </a:solidFill>
                  </a:endParaRPr>
                </a:p>
              </p:txBody>
            </p:sp>
            <p:sp>
              <p:nvSpPr>
                <p:cNvPr id="92" name="AutoShape 31"/>
                <p:cNvSpPr>
                  <a:spLocks noChangeArrowheads="1"/>
                </p:cNvSpPr>
                <p:nvPr/>
              </p:nvSpPr>
              <p:spPr bwMode="gray">
                <a:xfrm>
                  <a:off x="1838137" y="5381783"/>
                  <a:ext cx="2070100" cy="617537"/>
                </a:xfrm>
                <a:prstGeom prst="roundRect">
                  <a:avLst>
                    <a:gd name="adj" fmla="val 50000"/>
                  </a:avLst>
                </a:prstGeom>
                <a:gradFill rotWithShape="1">
                  <a:gsLst>
                    <a:gs pos="0">
                      <a:srgbClr val="72B2BB"/>
                    </a:gs>
                    <a:gs pos="100000">
                      <a:srgbClr val="F8FAF4"/>
                    </a:gs>
                  </a:gsLst>
                  <a:lin ang="5400000" scaled="1"/>
                </a:gradFill>
                <a:ln w="9525">
                  <a:noFill/>
                  <a:round/>
                  <a:headEnd/>
                  <a:tailEnd/>
                </a:ln>
              </p:spPr>
              <p:txBody>
                <a:bodyPr wrap="none" anchor="ctr"/>
                <a:lstStyle/>
                <a:p>
                  <a:pPr eaLnBrk="0" hangingPunct="0"/>
                  <a:endParaRPr lang="en-US" altLang="en-US">
                    <a:solidFill>
                      <a:srgbClr val="000000"/>
                    </a:solidFill>
                  </a:endParaRPr>
                </a:p>
              </p:txBody>
            </p:sp>
          </p:grpSp>
          <p:sp>
            <p:nvSpPr>
              <p:cNvPr id="80" name="Rectangle 3"/>
              <p:cNvSpPr>
                <a:spLocks noChangeArrowheads="1"/>
              </p:cNvSpPr>
              <p:nvPr/>
            </p:nvSpPr>
            <p:spPr bwMode="auto">
              <a:xfrm>
                <a:off x="1302767" y="2803183"/>
                <a:ext cx="1395433" cy="4035112"/>
              </a:xfrm>
              <a:prstGeom prst="rect">
                <a:avLst/>
              </a:prstGeom>
              <a:noFill/>
              <a:ln w="9525">
                <a:noFill/>
                <a:miter lim="800000"/>
                <a:headEnd/>
                <a:tailEnd/>
              </a:ln>
            </p:spPr>
            <p:txBody>
              <a:bodyPr>
                <a:spAutoFit/>
              </a:bodyPr>
              <a:lstStyle/>
              <a:p>
                <a:pPr algn="ctr">
                  <a:lnSpc>
                    <a:spcPct val="90000"/>
                  </a:lnSpc>
                </a:pPr>
                <a:r>
                  <a:rPr lang="pt-BR" b="1" dirty="0" smtClean="0">
                    <a:solidFill>
                      <a:srgbClr val="FF0000"/>
                    </a:solidFill>
                  </a:rPr>
                  <a:t>4</a:t>
                </a:r>
                <a:r>
                  <a:rPr lang="pt-BR" sz="2400" b="1" dirty="0" smtClean="0">
                    <a:solidFill>
                      <a:srgbClr val="FF0000"/>
                    </a:solidFill>
                  </a:rPr>
                  <a:t>.</a:t>
                </a:r>
                <a:r>
                  <a:rPr lang="pt-BR" b="1" i="1" dirty="0" smtClean="0">
                    <a:solidFill>
                      <a:srgbClr val="FF0000"/>
                    </a:solidFill>
                  </a:rPr>
                  <a:t>  </a:t>
                </a:r>
                <a:r>
                  <a:rPr lang="pt-BR" b="1" dirty="0" smtClean="0">
                    <a:solidFill>
                      <a:srgbClr val="FF0000"/>
                    </a:solidFill>
                  </a:rPr>
                  <a:t>Phương </a:t>
                </a:r>
                <a:r>
                  <a:rPr lang="pt-BR" b="1" dirty="0">
                    <a:solidFill>
                      <a:srgbClr val="FF0000"/>
                    </a:solidFill>
                  </a:rPr>
                  <a:t>pháp kiểm tra viết</a:t>
                </a:r>
                <a:r>
                  <a:rPr lang="pt-BR" b="1" dirty="0"/>
                  <a:t>: Giáo viên sử dụng các bài kiểm tra gồm các câu hỏi, bài tập được thiết kế theo mức độ, yêu cầu cần đạt của chương trình, dưới hình thức trắc nghiệm, tự luận hoặc kết hợp trắc nghiệm và tự luận để đánh </a:t>
                </a:r>
                <a:r>
                  <a:rPr lang="pt-BR" b="1" dirty="0" smtClean="0"/>
                  <a:t>giá</a:t>
                </a:r>
                <a:endParaRPr lang="en-US" b="1" dirty="0">
                  <a:latin typeface="Times New Roman" pitchFamily="18" charset="0"/>
                </a:endParaRPr>
              </a:p>
              <a:p>
                <a:pPr algn="ctr"/>
                <a:endParaRPr lang="en-US" altLang="en-US" sz="2400" dirty="0">
                  <a:solidFill>
                    <a:srgbClr val="000000"/>
                  </a:solidFill>
                  <a:latin typeface="Times New Roman" pitchFamily="18" charset="0"/>
                  <a:cs typeface="Times New Roman" pitchFamily="18" charset="0"/>
                </a:endParaRPr>
              </a:p>
            </p:txBody>
          </p:sp>
        </p:grpSp>
        <p:cxnSp>
          <p:nvCxnSpPr>
            <p:cNvPr id="78" name="Straight Arrow Connector 77"/>
            <p:cNvCxnSpPr>
              <a:endCxn id="88" idx="1"/>
            </p:cNvCxnSpPr>
            <p:nvPr/>
          </p:nvCxnSpPr>
          <p:spPr>
            <a:xfrm>
              <a:off x="-807552" y="1794012"/>
              <a:ext cx="2975018" cy="374773"/>
            </a:xfrm>
            <a:prstGeom prst="straightConnector1">
              <a:avLst/>
            </a:prstGeom>
            <a:ln w="34925">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74015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1976</TotalTime>
  <Words>4063</Words>
  <Application>Microsoft Office PowerPoint</Application>
  <PresentationFormat>On-screen Show (4:3)</PresentationFormat>
  <Paragraphs>457</Paragraphs>
  <Slides>38</Slides>
  <Notes>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CHUYÊN ĐỀ ĐÁNH GIÁ HỌC SINH TIỂU HỌC (LỚP 1)  THEO THÔNG TƯ SỐ 27/2020/TT-BGDĐT Hà Tĩnh, ngày 10/11/2020</vt:lpstr>
      <vt:lpstr>Mục tiêu cần đạt sau tập huấn</vt:lpstr>
      <vt:lpstr>Mục tiêu cần đạt sau tập huấn</vt:lpstr>
      <vt:lpstr>PowerPoint Presentation</vt:lpstr>
      <vt:lpstr>PowerPoint Presentation</vt:lpstr>
      <vt:lpstr>PowerPoint Presentation</vt:lpstr>
      <vt:lpstr>PowerPoint Presentation</vt:lpstr>
      <vt:lpstr>                 Hoạt động 3             Làm việc cá nhân 3-5 phút  Nêu một số phương pháp đánh giá thường được sử dụng trong quá trình đánh giá học sinh lớp 1.   Tất cả các học viên suy nghĩ và nhớ lại  các phương pháp đánh giá thường được sử dụng và ghi vào mẫu giấy. </vt:lpstr>
      <vt:lpstr>PowerPoint Presentation</vt:lpstr>
      <vt:lpstr>Hoạt động 4</vt:lpstr>
      <vt:lpstr>PowerPoint Presentation</vt:lpstr>
      <vt:lpstr>Hoạt động 5</vt:lpstr>
      <vt:lpstr>Yêu cầu cần đạt về phẩm chất</vt:lpstr>
      <vt:lpstr>Yêu cầu cần đạt về năng lực</vt:lpstr>
      <vt:lpstr>PowerPoint Presentation</vt:lpstr>
      <vt:lpstr>PowerPoint Presentation</vt:lpstr>
      <vt:lpstr>Ví dụ minh họa về đánh giá TX khi dạy học bài: Các số 1,2,3 (4,5) ở lớp 1 </vt:lpstr>
      <vt:lpstr>Hoạt động 6</vt:lpstr>
      <vt:lpstr>PowerPoint Presentation</vt:lpstr>
      <vt:lpstr>Hoạt động 7 Đánh giá học sinh tiểu học môn Tiếng Việt lớp 1 như thế nào?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Ví dụ minh họa:   Ma trận nội dung kiểm tra kiến thức và đọc hiểu cuối năm lớp 1.</vt:lpstr>
      <vt:lpstr>PowerPoint Presentation</vt:lpstr>
      <vt:lpstr>Ví dụ minh họa về đề KTĐK</vt:lpstr>
      <vt:lpstr>Hoạt động 8  Đánh giá học sinh tiểu học môn Toán lớp 1 như thế nào?</vt:lpstr>
      <vt:lpstr>PowerPoint Presentation</vt:lpstr>
      <vt:lpstr>Ví dụ  ma trận câu hỏi đề KT môn Toán cuối năm học lớp 1</vt:lpstr>
      <vt:lpstr>Ví dụ minh họa (Mở file Word)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dc:title>
  <dc:creator>is</dc:creator>
  <cp:lastModifiedBy>User</cp:lastModifiedBy>
  <cp:revision>272</cp:revision>
  <dcterms:created xsi:type="dcterms:W3CDTF">2020-02-02T01:03:21Z</dcterms:created>
  <dcterms:modified xsi:type="dcterms:W3CDTF">2020-11-09T22:51:57Z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2020-01-30T00:00:00Z</vt:filetime>
  </property>
  <property fmtid="{D5CDD505-2E9C-101B-9397-08002B2CF9AE}" pid="3" name="Creator">
    <vt:lpwstr>Microsoft® PowerPoint® 2013</vt:lpwstr>
  </property>
  <property fmtid="{D5CDD505-2E9C-101B-9397-08002B2CF9AE}" pid="4" name="LastSaved">
    <vt:filetime>2020-02-02T00:00:00Z</vt:filetime>
  </property>
</Properties>
</file>