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1"/>
  </p:sldMasterIdLst>
  <p:notesMasterIdLst>
    <p:notesMasterId r:id="rId33"/>
  </p:notesMasterIdLst>
  <p:sldIdLst>
    <p:sldId id="293" r:id="rId2"/>
    <p:sldId id="383" r:id="rId3"/>
    <p:sldId id="410" r:id="rId4"/>
    <p:sldId id="264" r:id="rId5"/>
    <p:sldId id="258" r:id="rId6"/>
    <p:sldId id="259" r:id="rId7"/>
    <p:sldId id="260" r:id="rId8"/>
    <p:sldId id="261" r:id="rId9"/>
    <p:sldId id="365" r:id="rId10"/>
    <p:sldId id="408" r:id="rId11"/>
    <p:sldId id="366" r:id="rId12"/>
    <p:sldId id="400" r:id="rId13"/>
    <p:sldId id="324" r:id="rId14"/>
    <p:sldId id="414" r:id="rId15"/>
    <p:sldId id="403" r:id="rId16"/>
    <p:sldId id="357" r:id="rId17"/>
    <p:sldId id="415" r:id="rId18"/>
    <p:sldId id="411" r:id="rId19"/>
    <p:sldId id="407" r:id="rId20"/>
    <p:sldId id="416" r:id="rId21"/>
    <p:sldId id="417" r:id="rId22"/>
    <p:sldId id="315" r:id="rId23"/>
    <p:sldId id="328" r:id="rId24"/>
    <p:sldId id="309" r:id="rId25"/>
    <p:sldId id="418" r:id="rId26"/>
    <p:sldId id="310" r:id="rId27"/>
    <p:sldId id="311" r:id="rId28"/>
    <p:sldId id="419" r:id="rId29"/>
    <p:sldId id="420" r:id="rId30"/>
    <p:sldId id="314" r:id="rId31"/>
    <p:sldId id="397" r:id="rId32"/>
  </p:sldIdLst>
  <p:sldSz cx="12190413" cy="6858000"/>
  <p:notesSz cx="6858000" cy="91440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8950" autoAdjust="0"/>
  </p:normalViewPr>
  <p:slideViewPr>
    <p:cSldViewPr snapToGrid="0">
      <p:cViewPr>
        <p:scale>
          <a:sx n="77" d="100"/>
          <a:sy n="77" d="100"/>
        </p:scale>
        <p:origin x="498" y="-4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t>2022/1/19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58FB77-EF15-449C-9908-6055D3588229}" type="slidenum">
              <a:rPr lang="zh-CN" altLang="en-US" smtClean="0"/>
              <a:t>11</a:t>
            </a:fld>
            <a:endParaRPr lang="zh-CN" altLang="en-US"/>
          </a:p>
        </p:txBody>
      </p:sp>
    </p:spTree>
    <p:extLst>
      <p:ext uri="{BB962C8B-B14F-4D97-AF65-F5344CB8AC3E}">
        <p14:creationId xmlns:p14="http://schemas.microsoft.com/office/powerpoint/2010/main" val="4610644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1/19/2022</a:t>
            </a:fld>
            <a:endParaRPr lang="en-US"/>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019" y="1930595"/>
            <a:ext cx="851911"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019"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48CAB18A-EEAF-4CC3-B014-6871ADE81452}"/>
              </a:ext>
            </a:extLst>
          </p:cNvPr>
          <p:cNvSpPr/>
          <p:nvPr userDrawn="1"/>
        </p:nvSpPr>
        <p:spPr>
          <a:xfrm>
            <a:off x="11100414" y="13652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0726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5" name="Google Shape;15;p7"/>
          <p:cNvSpPr txBox="1">
            <a:spLocks noGrp="1"/>
          </p:cNvSpPr>
          <p:nvPr>
            <p:ph type="dt" idx="10"/>
          </p:nvPr>
        </p:nvSpPr>
        <p:spPr>
          <a:xfrm>
            <a:off x="838092"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1/19/2022</a:t>
            </a:fld>
            <a:endParaRPr lang="en-US"/>
          </a:p>
        </p:txBody>
      </p:sp>
      <p:sp>
        <p:nvSpPr>
          <p:cNvPr id="16" name="Google Shape;16;p7"/>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020" y="1930595"/>
            <a:ext cx="851911"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48CAB18A-EEAF-4CC3-B014-6871ADE81452}"/>
              </a:ext>
            </a:extLst>
          </p:cNvPr>
          <p:cNvSpPr/>
          <p:nvPr userDrawn="1"/>
        </p:nvSpPr>
        <p:spPr>
          <a:xfrm>
            <a:off x="11022777" y="136522"/>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68771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4"/>
            <a:ext cx="12183293" cy="6816715"/>
          </a:xfrm>
          <a:prstGeom prst="rect">
            <a:avLst/>
          </a:prstGeom>
          <a:noFill/>
          <a:ln>
            <a:noFill/>
          </a:ln>
        </p:spPr>
      </p:pic>
      <p:sp>
        <p:nvSpPr>
          <p:cNvPr id="23" name="Google Shape;23;p8"/>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1/19/2022</a:t>
            </a:fld>
            <a:endParaRPr lang="en-US"/>
          </a:p>
        </p:txBody>
      </p:sp>
      <p:sp>
        <p:nvSpPr>
          <p:cNvPr id="24" name="Google Shape;24;p8"/>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178998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Tree>
    <p:extLst>
      <p:ext uri="{BB962C8B-B14F-4D97-AF65-F5344CB8AC3E}">
        <p14:creationId xmlns:p14="http://schemas.microsoft.com/office/powerpoint/2010/main" val="85751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19" y="2005"/>
            <a:ext cx="12164255" cy="6853993"/>
          </a:xfrm>
          <a:prstGeom prst="rect">
            <a:avLst/>
          </a:prstGeom>
          <a:noFill/>
          <a:ln>
            <a:noFill/>
          </a:ln>
        </p:spPr>
      </p:pic>
      <p:sp>
        <p:nvSpPr>
          <p:cNvPr id="37" name="Google Shape;37;p10"/>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1/19/2022</a:t>
            </a:fld>
            <a:endParaRPr lang="en-US"/>
          </a:p>
        </p:txBody>
      </p:sp>
      <p:sp>
        <p:nvSpPr>
          <p:cNvPr id="38" name="Google Shape;38;p10"/>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17931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679" y="365126"/>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679" y="1681163"/>
            <a:ext cx="5157116"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679" y="2505075"/>
            <a:ext cx="5157116"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1397" y="1681163"/>
            <a:ext cx="5182513"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1397" y="2505075"/>
            <a:ext cx="5182513"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1/19/2022</a:t>
            </a:fld>
            <a:endParaRPr lang="en-US"/>
          </a:p>
        </p:txBody>
      </p:sp>
      <p:sp>
        <p:nvSpPr>
          <p:cNvPr id="47" name="Google Shape;47;p11"/>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18651"/>
            <a:ext cx="12190412" cy="6820698"/>
          </a:xfrm>
          <a:prstGeom prst="rect">
            <a:avLst/>
          </a:prstGeom>
          <a:noFill/>
          <a:ln>
            <a:noFill/>
          </a:ln>
        </p:spPr>
      </p:pic>
      <p:sp>
        <p:nvSpPr>
          <p:cNvPr id="11" name="Oval 10">
            <a:extLst>
              <a:ext uri="{FF2B5EF4-FFF2-40B4-BE49-F238E27FC236}">
                <a16:creationId xmlns:a16="http://schemas.microsoft.com/office/drawing/2014/main" id="{48CAB18A-EEAF-4CC3-B014-6871ADE81452}"/>
              </a:ext>
            </a:extLst>
          </p:cNvPr>
          <p:cNvSpPr/>
          <p:nvPr userDrawn="1"/>
        </p:nvSpPr>
        <p:spPr>
          <a:xfrm>
            <a:off x="10714266" y="29035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937864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35" y="-90897"/>
            <a:ext cx="12612048"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036"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27155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8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0412"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759" y="1709773"/>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759" y="4589498"/>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96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71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108"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108"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108" y="6356385"/>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075" y="6356385"/>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09479" y="6356385"/>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0727992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09" r:id="rId6"/>
    <p:sldLayoutId id="2147483711" r:id="rId7"/>
    <p:sldLayoutId id="2147483713" r:id="rId8"/>
    <p:sldLayoutId id="2147483715" r:id="rId9"/>
    <p:sldLayoutId id="214748372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png"/><Relationship Id="rId5" Type="http://schemas.openxmlformats.org/officeDocument/2006/relationships/image" Target="../media/image64.GIF"/><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GIF"/><Relationship Id="rId7" Type="http://schemas.openxmlformats.org/officeDocument/2006/relationships/image" Target="../media/image68.png"/><Relationship Id="rId2"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slide" Target="slide26.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65.jpeg"/><Relationship Id="rId7"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7.png"/><Relationship Id="rId10" Type="http://schemas.openxmlformats.org/officeDocument/2006/relationships/image" Target="../media/image69.png"/><Relationship Id="rId4" Type="http://schemas.openxmlformats.org/officeDocument/2006/relationships/image" Target="../media/image64.GIF"/><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4.GIF"/><Relationship Id="rId7" Type="http://schemas.openxmlformats.org/officeDocument/2006/relationships/slide" Target="slide25.xml"/><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65.jpeg"/><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73.png"/><Relationship Id="rId10" Type="http://schemas.openxmlformats.org/officeDocument/2006/relationships/image" Target="../media/image69.png"/><Relationship Id="rId4" Type="http://schemas.openxmlformats.org/officeDocument/2006/relationships/image" Target="../media/image64.GIF"/><Relationship Id="rId9"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4.GIF"/><Relationship Id="rId7" Type="http://schemas.openxmlformats.org/officeDocument/2006/relationships/slide" Target="slide27.xml"/><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4.GIF"/><Relationship Id="rId7" Type="http://schemas.openxmlformats.org/officeDocument/2006/relationships/slide" Target="slide30.xml"/><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18.png"/><Relationship Id="rId26" Type="http://schemas.openxmlformats.org/officeDocument/2006/relationships/image" Target="../media/image22.png"/><Relationship Id="rId3" Type="http://schemas.openxmlformats.org/officeDocument/2006/relationships/slideLayout" Target="../slideLayouts/slideLayout9.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5.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17.png"/><Relationship Id="rId20" Type="http://schemas.openxmlformats.org/officeDocument/2006/relationships/image" Target="../media/image19.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12.png"/><Relationship Id="rId11" Type="http://schemas.microsoft.com/office/2007/relationships/hdphoto" Target="../media/hdphoto4.wdp"/><Relationship Id="rId24" Type="http://schemas.openxmlformats.org/officeDocument/2006/relationships/image" Target="../media/image21.png"/><Relationship Id="rId32" Type="http://schemas.openxmlformats.org/officeDocument/2006/relationships/image" Target="../media/image26.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3.png"/><Relationship Id="rId10" Type="http://schemas.openxmlformats.org/officeDocument/2006/relationships/image" Target="../media/image14.png"/><Relationship Id="rId19" Type="http://schemas.microsoft.com/office/2007/relationships/hdphoto" Target="../media/hdphoto8.wdp"/><Relationship Id="rId31" Type="http://schemas.openxmlformats.org/officeDocument/2006/relationships/image" Target="../media/image25.png"/><Relationship Id="rId4" Type="http://schemas.openxmlformats.org/officeDocument/2006/relationships/image" Target="../media/image11.jpeg"/><Relationship Id="rId9" Type="http://schemas.microsoft.com/office/2007/relationships/hdphoto" Target="../media/hdphoto3.wdp"/><Relationship Id="rId14" Type="http://schemas.openxmlformats.org/officeDocument/2006/relationships/image" Target="../media/image16.png"/><Relationship Id="rId22" Type="http://schemas.openxmlformats.org/officeDocument/2006/relationships/image" Target="../media/image20.png"/><Relationship Id="rId27" Type="http://schemas.microsoft.com/office/2007/relationships/hdphoto" Target="../media/hdphoto12.wdp"/><Relationship Id="rId30"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2.wav"/><Relationship Id="rId7" Type="http://schemas.openxmlformats.org/officeDocument/2006/relationships/image" Target="../media/image70.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4.GIF"/><Relationship Id="rId5" Type="http://schemas.openxmlformats.org/officeDocument/2006/relationships/image" Target="../media/image76.png"/><Relationship Id="rId10" Type="http://schemas.openxmlformats.org/officeDocument/2006/relationships/image" Target="../media/image74.png"/><Relationship Id="rId4" Type="http://schemas.openxmlformats.org/officeDocument/2006/relationships/image" Target="../media/image65.jpeg"/><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33.png"/><Relationship Id="rId18" Type="http://schemas.openxmlformats.org/officeDocument/2006/relationships/slide" Target="slide7.xml"/><Relationship Id="rId26" Type="http://schemas.openxmlformats.org/officeDocument/2006/relationships/image" Target="../media/image21.png"/><Relationship Id="rId39" Type="http://schemas.microsoft.com/office/2007/relationships/hdphoto" Target="../media/hdphoto24.wdp"/><Relationship Id="rId3" Type="http://schemas.openxmlformats.org/officeDocument/2006/relationships/image" Target="../media/image28.png"/><Relationship Id="rId21" Type="http://schemas.openxmlformats.org/officeDocument/2006/relationships/image" Target="../media/image18.png"/><Relationship Id="rId34" Type="http://schemas.openxmlformats.org/officeDocument/2006/relationships/image" Target="../media/image39.png"/><Relationship Id="rId42" Type="http://schemas.openxmlformats.org/officeDocument/2006/relationships/image" Target="../media/image43.png"/><Relationship Id="rId7" Type="http://schemas.openxmlformats.org/officeDocument/2006/relationships/image" Target="../media/image30.png"/><Relationship Id="rId12" Type="http://schemas.microsoft.com/office/2007/relationships/hdphoto" Target="../media/hdphoto18.wdp"/><Relationship Id="rId17" Type="http://schemas.openxmlformats.org/officeDocument/2006/relationships/image" Target="../media/image34.png"/><Relationship Id="rId25" Type="http://schemas.microsoft.com/office/2007/relationships/hdphoto" Target="../media/hdphoto19.wdp"/><Relationship Id="rId33" Type="http://schemas.microsoft.com/office/2007/relationships/hdphoto" Target="../media/hdphoto12.wdp"/><Relationship Id="rId38" Type="http://schemas.openxmlformats.org/officeDocument/2006/relationships/image" Target="../media/image41.png"/><Relationship Id="rId46" Type="http://schemas.openxmlformats.org/officeDocument/2006/relationships/image" Target="../media/image45.png"/><Relationship Id="rId2" Type="http://schemas.openxmlformats.org/officeDocument/2006/relationships/image" Target="../media/image27.jpeg"/><Relationship Id="rId16" Type="http://schemas.microsoft.com/office/2007/relationships/hdphoto" Target="../media/hdphoto9.wdp"/><Relationship Id="rId20" Type="http://schemas.openxmlformats.org/officeDocument/2006/relationships/slide" Target="slide6.xml"/><Relationship Id="rId29" Type="http://schemas.microsoft.com/office/2007/relationships/hdphoto" Target="../media/hdphoto20.wdp"/><Relationship Id="rId41" Type="http://schemas.microsoft.com/office/2007/relationships/hdphoto" Target="../media/hdphoto25.wdp"/><Relationship Id="rId1" Type="http://schemas.openxmlformats.org/officeDocument/2006/relationships/slideLayout" Target="../slideLayouts/slideLayout6.xml"/><Relationship Id="rId6" Type="http://schemas.microsoft.com/office/2007/relationships/hdphoto" Target="../media/hdphoto15.wdp"/><Relationship Id="rId11" Type="http://schemas.openxmlformats.org/officeDocument/2006/relationships/image" Target="../media/image32.png"/><Relationship Id="rId24" Type="http://schemas.openxmlformats.org/officeDocument/2006/relationships/image" Target="../media/image36.png"/><Relationship Id="rId32" Type="http://schemas.openxmlformats.org/officeDocument/2006/relationships/image" Target="../media/image22.png"/><Relationship Id="rId37" Type="http://schemas.microsoft.com/office/2007/relationships/hdphoto" Target="../media/hdphoto23.wdp"/><Relationship Id="rId40" Type="http://schemas.openxmlformats.org/officeDocument/2006/relationships/image" Target="../media/image42.png"/><Relationship Id="rId45" Type="http://schemas.openxmlformats.org/officeDocument/2006/relationships/image" Target="../media/image44.png"/><Relationship Id="rId5" Type="http://schemas.openxmlformats.org/officeDocument/2006/relationships/image" Target="../media/image29.png"/><Relationship Id="rId15" Type="http://schemas.openxmlformats.org/officeDocument/2006/relationships/image" Target="../media/image19.png"/><Relationship Id="rId23" Type="http://schemas.openxmlformats.org/officeDocument/2006/relationships/slide" Target="slide8.xml"/><Relationship Id="rId28" Type="http://schemas.openxmlformats.org/officeDocument/2006/relationships/image" Target="../media/image37.png"/><Relationship Id="rId36" Type="http://schemas.openxmlformats.org/officeDocument/2006/relationships/image" Target="../media/image40.png"/><Relationship Id="rId10" Type="http://schemas.microsoft.com/office/2007/relationships/hdphoto" Target="../media/hdphoto17.wdp"/><Relationship Id="rId19" Type="http://schemas.openxmlformats.org/officeDocument/2006/relationships/image" Target="../media/image35.png"/><Relationship Id="rId31" Type="http://schemas.microsoft.com/office/2007/relationships/hdphoto" Target="../media/hdphoto21.wdp"/><Relationship Id="rId44" Type="http://schemas.openxmlformats.org/officeDocument/2006/relationships/slide" Target="slide9.xml"/><Relationship Id="rId4" Type="http://schemas.microsoft.com/office/2007/relationships/hdphoto" Target="../media/hdphoto14.wdp"/><Relationship Id="rId9" Type="http://schemas.openxmlformats.org/officeDocument/2006/relationships/image" Target="../media/image31.png"/><Relationship Id="rId14" Type="http://schemas.openxmlformats.org/officeDocument/2006/relationships/slide" Target="slide5.xml"/><Relationship Id="rId22" Type="http://schemas.microsoft.com/office/2007/relationships/hdphoto" Target="../media/hdphoto8.wdp"/><Relationship Id="rId27" Type="http://schemas.microsoft.com/office/2007/relationships/hdphoto" Target="../media/hdphoto11.wdp"/><Relationship Id="rId30" Type="http://schemas.openxmlformats.org/officeDocument/2006/relationships/image" Target="../media/image38.png"/><Relationship Id="rId35" Type="http://schemas.microsoft.com/office/2007/relationships/hdphoto" Target="../media/hdphoto22.wdp"/><Relationship Id="rId43" Type="http://schemas.microsoft.com/office/2007/relationships/hdphoto" Target="../media/hdphoto26.wdp"/></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slide" Target="slide4.xml"/><Relationship Id="rId4" Type="http://schemas.microsoft.com/office/2007/relationships/hdphoto" Target="../media/hdphoto27.wdp"/></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slide" Target="slide4.xml"/><Relationship Id="rId4" Type="http://schemas.microsoft.com/office/2007/relationships/hdphoto" Target="../media/hdphoto27.wdp"/></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slide" Target="slide4.xml"/><Relationship Id="rId4" Type="http://schemas.microsoft.com/office/2007/relationships/hdphoto" Target="../media/hdphoto27.wdp"/></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slide" Target="slide4.xml"/><Relationship Id="rId4" Type="http://schemas.microsoft.com/office/2007/relationships/hdphoto" Target="../media/hdphoto27.wdp"/></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1482602" y="1658591"/>
            <a:ext cx="9454832" cy="2336345"/>
          </a:xfrm>
          <a:prstGeom prst="rect">
            <a:avLst/>
          </a:prstGeom>
        </p:spPr>
        <p:txBody>
          <a:bodyPr wrap="none">
            <a:spAutoFit/>
          </a:bodyPr>
          <a:lstStyle/>
          <a:p>
            <a:pPr algn="ctr" defTabSz="914195">
              <a:lnSpc>
                <a:spcPct val="150000"/>
              </a:lnSpc>
              <a:defRPr/>
            </a:pPr>
            <a:r>
              <a:rPr lang="en-US" sz="5198" b="1" dirty="0" err="1">
                <a:solidFill>
                  <a:srgbClr val="002060"/>
                </a:solidFill>
                <a:latin typeface="UTM Avo" panose="02040603050506020204" pitchFamily="18" charset="0"/>
                <a:cs typeface="Arial" panose="020B0604020202020204" pitchFamily="34" charset="0"/>
              </a:rPr>
              <a:t>Tuần</a:t>
            </a:r>
            <a:r>
              <a:rPr lang="en-US" sz="5198" b="1" dirty="0">
                <a:solidFill>
                  <a:srgbClr val="002060"/>
                </a:solidFill>
                <a:latin typeface="UTM Avo" panose="02040603050506020204" pitchFamily="18" charset="0"/>
                <a:cs typeface="Arial" panose="020B0604020202020204" pitchFamily="34" charset="0"/>
              </a:rPr>
              <a:t> 22</a:t>
            </a:r>
          </a:p>
          <a:p>
            <a:pPr algn="ctr" defTabSz="914195">
              <a:lnSpc>
                <a:spcPct val="150000"/>
              </a:lnSpc>
              <a:defRPr/>
            </a:pPr>
            <a:r>
              <a:rPr lang="en-US" sz="5198" b="1" dirty="0" err="1">
                <a:solidFill>
                  <a:srgbClr val="FF0000"/>
                </a:solidFill>
                <a:latin typeface="UTM Avo" panose="02040603050506020204" pitchFamily="18" charset="0"/>
                <a:cs typeface="Arial" panose="020B0604020202020204" pitchFamily="34" charset="0"/>
              </a:rPr>
              <a:t>Bài</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đọc</a:t>
            </a:r>
            <a:r>
              <a:rPr lang="en-US" sz="5198" b="1" dirty="0">
                <a:solidFill>
                  <a:srgbClr val="FF0000"/>
                </a:solidFill>
                <a:latin typeface="UTM Avo" panose="02040603050506020204" pitchFamily="18" charset="0"/>
                <a:cs typeface="Arial" panose="020B0604020202020204" pitchFamily="34" charset="0"/>
              </a:rPr>
              <a:t> 2: </a:t>
            </a:r>
            <a:r>
              <a:rPr lang="en-US" sz="5198" b="1" dirty="0" err="1">
                <a:solidFill>
                  <a:srgbClr val="FF0000"/>
                </a:solidFill>
                <a:latin typeface="UTM Avo" panose="02040603050506020204" pitchFamily="18" charset="0"/>
                <a:cs typeface="Arial" panose="020B0604020202020204" pitchFamily="34" charset="0"/>
              </a:rPr>
              <a:t>Chiếc</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rễ</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đa</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tròn</a:t>
            </a:r>
            <a:endParaRPr lang="en-US" sz="5198"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89538" y="34504"/>
            <a:ext cx="2563188" cy="584699"/>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id="{3FE75980-B8E4-42A9-95B4-7B4E5FA54707}"/>
              </a:ext>
            </a:extLst>
          </p:cNvPr>
          <p:cNvSpPr/>
          <p:nvPr/>
        </p:nvSpPr>
        <p:spPr>
          <a:xfrm>
            <a:off x="11061674" y="613624"/>
            <a:ext cx="990719" cy="46154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283779" y="858716"/>
            <a:ext cx="11698014" cy="6186309"/>
          </a:xfrm>
          <a:prstGeom prst="rect">
            <a:avLst/>
          </a:prstGeom>
        </p:spPr>
        <p:txBody>
          <a:bodyPr wrap="square">
            <a:spAutoFit/>
          </a:bodyPr>
          <a:lstStyle/>
          <a:p>
            <a:pPr indent="173038"/>
            <a:r>
              <a:rPr lang="vi-VN" sz="2200" dirty="0">
                <a:latin typeface="+mj-lt"/>
                <a:cs typeface="Times New Roman" pitchFamily="18" charset="0"/>
              </a:rPr>
              <a:t> </a:t>
            </a:r>
            <a:r>
              <a:rPr lang="vi-VN" sz="2200" dirty="0"/>
              <a:t>1. </a:t>
            </a:r>
            <a:r>
              <a:rPr lang="en-US" sz="2200" dirty="0" err="1"/>
              <a:t>Buổi</a:t>
            </a:r>
            <a:r>
              <a:rPr lang="en-US" sz="2200" dirty="0"/>
              <a:t> </a:t>
            </a:r>
            <a:r>
              <a:rPr lang="vi-VN" sz="2200" dirty="0"/>
              <a:t>sớm hôm ấy, sau khi tập thể dục, Bác Hồ đi dạo trong vườn. Đến gần cây đa, Bác chợt thấy một chiếc rễ đa nhỏ</a:t>
            </a:r>
            <a:r>
              <a:rPr lang="en-US" sz="2200" dirty="0"/>
              <a:t>,</a:t>
            </a:r>
            <a:r>
              <a:rPr lang="vi-VN" sz="2200" dirty="0"/>
              <a:t> dài ngoằn ngoèo nằm trên mặt đất. Chắc là trận gió đêm qua đã làm nó rơi xuống. Bác tần ngần một lát, rồi bảo chú cần vụ đứng gần đấy:</a:t>
            </a:r>
          </a:p>
          <a:p>
            <a:r>
              <a:rPr lang="vi-VN" sz="2200" dirty="0"/>
              <a:t>- Chú cuốn rễ này lại, rồi trồng cho nó mọc tiếp nhé!</a:t>
            </a:r>
          </a:p>
          <a:p>
            <a:r>
              <a:rPr lang="vi-VN" sz="2200" dirty="0"/>
              <a:t>   2. Theo lời Bác, chú cần vụ xới đất, vùi chiếc rễ xuống. Nhưng Bác lại bảo:</a:t>
            </a:r>
          </a:p>
          <a:p>
            <a:r>
              <a:rPr lang="vi-VN" sz="2200" dirty="0"/>
              <a:t>- Chú nên làm thế này.</a:t>
            </a:r>
          </a:p>
          <a:p>
            <a:r>
              <a:rPr lang="vi-VN" sz="2200" dirty="0"/>
              <a:t>Nói rồi, Bác cuộn chiếc rễ thành một vòng tròn và bảo chú cần vụ buộc nó tựa vào hai cái cọc, sau đó mới vùi hai đầu rễ xuống đất.</a:t>
            </a:r>
          </a:p>
          <a:p>
            <a:r>
              <a:rPr lang="vi-VN" sz="2200" dirty="0"/>
              <a:t>Chú cần vụ thắc mắc:</a:t>
            </a:r>
          </a:p>
          <a:p>
            <a:r>
              <a:rPr lang="vi-VN" sz="2200" dirty="0"/>
              <a:t>- Thưa Bác, làm thế để làm gì ạ?</a:t>
            </a:r>
          </a:p>
          <a:p>
            <a:r>
              <a:rPr lang="vi-VN" sz="2200" dirty="0"/>
              <a:t>Bác khẽ cười:</a:t>
            </a:r>
          </a:p>
          <a:p>
            <a:r>
              <a:rPr lang="vi-VN" sz="2200" dirty="0"/>
              <a:t>- Rồi chú sẽ biết.</a:t>
            </a:r>
          </a:p>
          <a:p>
            <a:r>
              <a:rPr lang="vi-VN" sz="2200" dirty="0"/>
              <a:t>   3. Nhiều năm sau, chiếc rễ đã bén đất và thành cây đa con có vòng lá tròn. Thiếu nhi vào thăm vườn Bác, em nào cũng thích chơi trò chui qua chui lại vòng lá ấy. Lúc đó, mọi người mới hiểu vì sao Bác cho trồng chiếc rễ đa thành hình tròn nh</a:t>
            </a:r>
            <a:r>
              <a:rPr lang="en-US" sz="2200" dirty="0"/>
              <a:t>ư </a:t>
            </a:r>
            <a:r>
              <a:rPr lang="vi-VN" sz="2200" dirty="0"/>
              <a:t>thế</a:t>
            </a:r>
            <a:r>
              <a:rPr lang="en-US" sz="2200" dirty="0"/>
              <a:t>.</a:t>
            </a:r>
            <a:br>
              <a:rPr lang="vi-VN" sz="2200" dirty="0"/>
            </a:br>
            <a:br>
              <a:rPr lang="vi-VN" sz="2200" dirty="0"/>
            </a:br>
            <a:endParaRPr lang="vi-VN" sz="2200" dirty="0">
              <a:cs typeface="Times New Roman" pitchFamily="18" charset="0"/>
            </a:endParaRPr>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838089" y="154111"/>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rgbClr val="FF0000"/>
                </a:solidFill>
                <a:cs typeface="Times New Roman" pitchFamily="18" charset="0"/>
              </a:rPr>
              <a:t>Chiếc rễ đa tròn</a:t>
            </a:r>
            <a:endParaRPr lang="en-US" sz="2800" b="1" dirty="0">
              <a:solidFill>
                <a:srgbClr val="FF0000"/>
              </a:solidFill>
              <a:cs typeface="Times New Roman"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7492563" y="5749782"/>
            <a:ext cx="6093372" cy="954107"/>
          </a:xfrm>
          <a:prstGeom prst="rect">
            <a:avLst/>
          </a:prstGeom>
          <a:noFill/>
        </p:spPr>
        <p:txBody>
          <a:bodyPr wrap="square">
            <a:spAutoFit/>
          </a:bodyPr>
          <a:lstStyle/>
          <a:p>
            <a:endParaRPr lang="en-US" sz="1800"/>
          </a:p>
          <a:p>
            <a:r>
              <a:rPr lang="en-US" sz="1800" i="1"/>
              <a:t>                                                                                 </a:t>
            </a:r>
            <a:r>
              <a:rPr lang="en-US" sz="2000"/>
              <a:t>Theo tập sách </a:t>
            </a:r>
            <a:r>
              <a:rPr lang="en-US" sz="2000" i="1"/>
              <a:t>BÁC HỒ KÍNH YÊU</a:t>
            </a:r>
            <a:endParaRPr lang="en-US" i="1"/>
          </a:p>
        </p:txBody>
      </p:sp>
    </p:spTree>
    <p:extLst>
      <p:ext uri="{BB962C8B-B14F-4D97-AF65-F5344CB8AC3E}">
        <p14:creationId xmlns:p14="http://schemas.microsoft.com/office/powerpoint/2010/main" val="2293972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EC9DEF-C941-4CB3-B6C1-6849232DAF98}"/>
              </a:ext>
            </a:extLst>
          </p:cNvPr>
          <p:cNvSpPr>
            <a:spLocks noGrp="1"/>
          </p:cNvSpPr>
          <p:nvPr>
            <p:ph type="title" idx="4294967295"/>
          </p:nvPr>
        </p:nvSpPr>
        <p:spPr>
          <a:xfrm>
            <a:off x="0" y="365125"/>
            <a:ext cx="10514013" cy="1325563"/>
          </a:xfrm>
        </p:spPr>
        <p:txBody>
          <a:bodyPr/>
          <a:lstStyle/>
          <a:p>
            <a:r>
              <a:rPr lang="en-US" dirty="0"/>
              <a:t>               </a:t>
            </a:r>
          </a:p>
        </p:txBody>
      </p:sp>
      <p:sp>
        <p:nvSpPr>
          <p:cNvPr id="10" name="Rectangle 9">
            <a:extLst>
              <a:ext uri="{FF2B5EF4-FFF2-40B4-BE49-F238E27FC236}">
                <a16:creationId xmlns:a16="http://schemas.microsoft.com/office/drawing/2014/main" id="{83DD28FC-910B-4425-8DAB-D217524D13EC}"/>
              </a:ext>
            </a:extLst>
          </p:cNvPr>
          <p:cNvSpPr/>
          <p:nvPr/>
        </p:nvSpPr>
        <p:spPr>
          <a:xfrm>
            <a:off x="256777" y="1271056"/>
            <a:ext cx="11676857" cy="3108543"/>
          </a:xfrm>
          <a:prstGeom prst="rect">
            <a:avLst/>
          </a:prstGeom>
        </p:spPr>
        <p:txBody>
          <a:bodyPr wrap="square">
            <a:spAutoFit/>
          </a:bodyPr>
          <a:lstStyle/>
          <a:p>
            <a:pPr indent="173038" algn="just"/>
            <a:r>
              <a:rPr lang="vi-VN" sz="2800" dirty="0">
                <a:cs typeface="Times New Roman" pitchFamily="18" charset="0"/>
              </a:rPr>
              <a:t> </a:t>
            </a:r>
            <a:r>
              <a:rPr lang="vi-VN" sz="2800" dirty="0"/>
              <a:t>1. </a:t>
            </a:r>
            <a:r>
              <a:rPr lang="en-US" sz="2800" dirty="0" err="1"/>
              <a:t>Buổi</a:t>
            </a:r>
            <a:r>
              <a:rPr lang="en-US" sz="2800" dirty="0"/>
              <a:t> </a:t>
            </a:r>
            <a:r>
              <a:rPr lang="vi-VN" sz="2800" dirty="0"/>
              <a:t>sớm hôm ấy, sau khi tập thể dục, Bác Hồ đi dạo trong vườn. Đến gần cây đa, Bác chợt thấy một chiếc rễ đa nhỏ</a:t>
            </a:r>
            <a:r>
              <a:rPr lang="en-US" sz="2800" dirty="0"/>
              <a:t>,</a:t>
            </a:r>
            <a:r>
              <a:rPr lang="vi-VN" sz="2800" dirty="0"/>
              <a:t> dài ngoằn ngoèo nằm trên mặt đất. Chắc là trận gió đêm qua đã làm nó rơi xuống. Bác </a:t>
            </a:r>
            <a:r>
              <a:rPr lang="en-US" sz="2800" dirty="0"/>
              <a:t>              </a:t>
            </a:r>
            <a:r>
              <a:rPr lang="vi-VN" sz="2800" dirty="0"/>
              <a:t>một lát, rồi bảo chú cần vụ đứng gần đấy:</a:t>
            </a:r>
          </a:p>
          <a:p>
            <a:pPr algn="just"/>
            <a:r>
              <a:rPr lang="vi-VN" sz="2800" dirty="0"/>
              <a:t>- Chú cuốn rễ này lại, rồi trồng cho nó mọc tiếp nhé!</a:t>
            </a:r>
          </a:p>
          <a:p>
            <a:pPr indent="280988" algn="just">
              <a:spcAft>
                <a:spcPts val="1200"/>
              </a:spcAft>
            </a:pPr>
            <a:endParaRPr lang="vi-VN" sz="2800" dirty="0">
              <a:cs typeface="Times New Roman" pitchFamily="18" charset="0"/>
            </a:endParaRPr>
          </a:p>
        </p:txBody>
      </p:sp>
      <p:sp>
        <p:nvSpPr>
          <p:cNvPr id="13" name="Flowchart: Terminator 12">
            <a:extLst>
              <a:ext uri="{FF2B5EF4-FFF2-40B4-BE49-F238E27FC236}">
                <a16:creationId xmlns:a16="http://schemas.microsoft.com/office/drawing/2014/main" id="{36026B5D-B80D-4889-87C4-E1DBC8B4F1FC}"/>
              </a:ext>
            </a:extLst>
          </p:cNvPr>
          <p:cNvSpPr/>
          <p:nvPr/>
        </p:nvSpPr>
        <p:spPr>
          <a:xfrm>
            <a:off x="283621" y="475799"/>
            <a:ext cx="3028135" cy="576685"/>
          </a:xfrm>
          <a:prstGeom prst="flowChartTerminator">
            <a:avLst/>
          </a:prstGeom>
          <a:solidFill>
            <a:schemeClr val="accent4">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LUYỆN ĐỌC</a:t>
            </a:r>
          </a:p>
        </p:txBody>
      </p:sp>
      <p:sp>
        <p:nvSpPr>
          <p:cNvPr id="14" name="Rectangle 13">
            <a:extLst>
              <a:ext uri="{FF2B5EF4-FFF2-40B4-BE49-F238E27FC236}">
                <a16:creationId xmlns:a16="http://schemas.microsoft.com/office/drawing/2014/main" id="{57EDA329-279D-4C23-B4A2-35F62E1309BC}"/>
              </a:ext>
            </a:extLst>
          </p:cNvPr>
          <p:cNvSpPr/>
          <p:nvPr/>
        </p:nvSpPr>
        <p:spPr>
          <a:xfrm>
            <a:off x="4203322" y="2547951"/>
            <a:ext cx="1797287" cy="523220"/>
          </a:xfrm>
          <a:prstGeom prst="rect">
            <a:avLst/>
          </a:prstGeom>
        </p:spPr>
        <p:txBody>
          <a:bodyPr wrap="none">
            <a:spAutoFit/>
          </a:bodyPr>
          <a:lstStyle/>
          <a:p>
            <a:r>
              <a:rPr lang="en-US" sz="2800" dirty="0" err="1"/>
              <a:t>tần</a:t>
            </a:r>
            <a:r>
              <a:rPr lang="en-US" sz="2800" dirty="0"/>
              <a:t> </a:t>
            </a:r>
            <a:r>
              <a:rPr lang="en-US" sz="2800" dirty="0" err="1"/>
              <a:t>ngần</a:t>
            </a:r>
            <a:endParaRPr lang="en-US" sz="2800" dirty="0"/>
          </a:p>
        </p:txBody>
      </p:sp>
      <p:sp>
        <p:nvSpPr>
          <p:cNvPr id="23" name="Rectangle 22">
            <a:extLst>
              <a:ext uri="{FF2B5EF4-FFF2-40B4-BE49-F238E27FC236}">
                <a16:creationId xmlns:a16="http://schemas.microsoft.com/office/drawing/2014/main" id="{7ABE4587-5A62-4524-875F-D41169CD9A93}"/>
              </a:ext>
            </a:extLst>
          </p:cNvPr>
          <p:cNvSpPr/>
          <p:nvPr/>
        </p:nvSpPr>
        <p:spPr>
          <a:xfrm>
            <a:off x="257117" y="2122005"/>
            <a:ext cx="2712602" cy="523220"/>
          </a:xfrm>
          <a:prstGeom prst="rect">
            <a:avLst/>
          </a:prstGeom>
        </p:spPr>
        <p:txBody>
          <a:bodyPr wrap="none">
            <a:spAutoFit/>
          </a:bodyPr>
          <a:lstStyle/>
          <a:p>
            <a:r>
              <a:rPr lang="en-US" sz="2800" dirty="0" err="1">
                <a:solidFill>
                  <a:srgbClr val="FF0000"/>
                </a:solidFill>
                <a:cs typeface="Times New Roman" pitchFamily="18" charset="0"/>
              </a:rPr>
              <a:t>ngoằn</a:t>
            </a:r>
            <a:r>
              <a:rPr lang="en-US" sz="1200" dirty="0">
                <a:solidFill>
                  <a:srgbClr val="FF0000"/>
                </a:solidFill>
                <a:cs typeface="Times New Roman" pitchFamily="18" charset="0"/>
              </a:rPr>
              <a:t> </a:t>
            </a:r>
            <a:r>
              <a:rPr lang="en-US" sz="2800" dirty="0">
                <a:solidFill>
                  <a:srgbClr val="FF0000"/>
                </a:solidFill>
                <a:cs typeface="Times New Roman" pitchFamily="18" charset="0"/>
              </a:rPr>
              <a:t> </a:t>
            </a:r>
            <a:r>
              <a:rPr lang="en-US" sz="2800" dirty="0" err="1">
                <a:solidFill>
                  <a:srgbClr val="FF0000"/>
                </a:solidFill>
                <a:cs typeface="Times New Roman" pitchFamily="18" charset="0"/>
              </a:rPr>
              <a:t>ngoèo</a:t>
            </a:r>
            <a:endParaRPr lang="en-US" sz="2800" dirty="0">
              <a:solidFill>
                <a:srgbClr val="FF0000"/>
              </a:solidFill>
            </a:endParaRPr>
          </a:p>
        </p:txBody>
      </p:sp>
      <p:sp>
        <p:nvSpPr>
          <p:cNvPr id="27" name="Rectangle 26">
            <a:extLst>
              <a:ext uri="{FF2B5EF4-FFF2-40B4-BE49-F238E27FC236}">
                <a16:creationId xmlns:a16="http://schemas.microsoft.com/office/drawing/2014/main" id="{8B08997C-215A-42F8-A2D2-CA48318A99D4}"/>
              </a:ext>
            </a:extLst>
          </p:cNvPr>
          <p:cNvSpPr/>
          <p:nvPr/>
        </p:nvSpPr>
        <p:spPr>
          <a:xfrm>
            <a:off x="4015463" y="534187"/>
            <a:ext cx="3475631" cy="523220"/>
          </a:xfrm>
          <a:prstGeom prst="rect">
            <a:avLst/>
          </a:prstGeom>
        </p:spPr>
        <p:txBody>
          <a:bodyPr wrap="square">
            <a:spAutoFit/>
          </a:bodyPr>
          <a:lstStyle/>
          <a:p>
            <a:r>
              <a:rPr lang="en-US" sz="2800" b="1">
                <a:solidFill>
                  <a:srgbClr val="FF0000"/>
                </a:solidFill>
                <a:cs typeface="Times New Roman" pitchFamily="18" charset="0"/>
              </a:rPr>
              <a:t>Chiếc rễ đa tròn</a:t>
            </a:r>
            <a:endParaRPr lang="vi-VN" sz="2800" b="1" dirty="0">
              <a:solidFill>
                <a:srgbClr val="FF0000"/>
              </a:solidFill>
              <a:cs typeface="Times New Roman" panose="02020603050405020304" pitchFamily="18" charset="0"/>
            </a:endParaRPr>
          </a:p>
        </p:txBody>
      </p:sp>
      <p:pic>
        <p:nvPicPr>
          <p:cNvPr id="22" name="Picture 21">
            <a:extLst>
              <a:ext uri="{FF2B5EF4-FFF2-40B4-BE49-F238E27FC236}">
                <a16:creationId xmlns:a16="http://schemas.microsoft.com/office/drawing/2014/main" id="{2D56BEED-A3E1-478A-8F3A-8337AAD2D3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61259" y="3928430"/>
            <a:ext cx="7267894" cy="2929570"/>
          </a:xfrm>
          <a:prstGeom prst="rect">
            <a:avLst/>
          </a:prstGeom>
        </p:spPr>
      </p:pic>
    </p:spTree>
    <p:extLst>
      <p:ext uri="{BB962C8B-B14F-4D97-AF65-F5344CB8AC3E}">
        <p14:creationId xmlns:p14="http://schemas.microsoft.com/office/powerpoint/2010/main" val="35692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barn(inVertical)">
                                      <p:cBhvr>
                                        <p:cTn id="14" dur="5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14">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D65C63-0074-4A75-9EE8-2376C91C017E}"/>
              </a:ext>
            </a:extLst>
          </p:cNvPr>
          <p:cNvSpPr/>
          <p:nvPr/>
        </p:nvSpPr>
        <p:spPr>
          <a:xfrm>
            <a:off x="311438" y="486456"/>
            <a:ext cx="11567535" cy="5386090"/>
          </a:xfrm>
          <a:prstGeom prst="rect">
            <a:avLst/>
          </a:prstGeom>
        </p:spPr>
        <p:txBody>
          <a:bodyPr wrap="square">
            <a:spAutoFit/>
          </a:bodyPr>
          <a:lstStyle/>
          <a:p>
            <a:pPr indent="173038"/>
            <a:r>
              <a:rPr lang="en-US" sz="2400"/>
              <a:t>2</a:t>
            </a:r>
            <a:r>
              <a:rPr lang="vi-VN" sz="2400"/>
              <a:t>. Theo lời Bác, chú cần vụ </a:t>
            </a:r>
            <a:r>
              <a:rPr lang="en-US" sz="2400"/>
              <a:t>            </a:t>
            </a:r>
            <a:r>
              <a:rPr lang="vi-VN" sz="2400"/>
              <a:t>, vùi chiếc rễ xuống. Nhưng Bác lại bảo:</a:t>
            </a:r>
          </a:p>
          <a:p>
            <a:r>
              <a:rPr lang="vi-VN" sz="2400"/>
              <a:t>- Chú nên làm thế này.</a:t>
            </a:r>
          </a:p>
          <a:p>
            <a:r>
              <a:rPr lang="vi-VN" sz="2400"/>
              <a:t>Nói rồi, Bác cuộn chiếc rễ thành một vòng tròn và bảo chú cần vụ buộc nó tựa vào hai cái cọc, sau đó mới vùi hai đầu rễ xuống đất.</a:t>
            </a:r>
          </a:p>
          <a:p>
            <a:r>
              <a:rPr lang="vi-VN" sz="2400"/>
              <a:t>Chú cần vụ </a:t>
            </a:r>
            <a:r>
              <a:rPr lang="en-US" sz="2400"/>
              <a:t>                  </a:t>
            </a:r>
            <a:r>
              <a:rPr lang="vi-VN" sz="2400"/>
              <a:t>:</a:t>
            </a:r>
          </a:p>
          <a:p>
            <a:r>
              <a:rPr lang="vi-VN" sz="2400"/>
              <a:t>- Thưa Bác, làm thế để làm gì ạ?</a:t>
            </a:r>
          </a:p>
          <a:p>
            <a:r>
              <a:rPr lang="vi-VN" sz="2400"/>
              <a:t>Bác khẽ cười:</a:t>
            </a:r>
          </a:p>
          <a:p>
            <a:r>
              <a:rPr lang="vi-VN" sz="2400"/>
              <a:t>- Rồi chú sẽ biết.</a:t>
            </a:r>
          </a:p>
          <a:p>
            <a:r>
              <a:rPr lang="vi-VN" sz="2400"/>
              <a:t>   3. Nhiều năm sau, chiếc rễ đã </a:t>
            </a:r>
            <a:r>
              <a:rPr lang="en-US" sz="2400"/>
              <a:t>               </a:t>
            </a:r>
            <a:r>
              <a:rPr lang="vi-VN" sz="2400"/>
              <a:t>và thành cây đa con có vòng lá tròn. Thiếu nhi vào thăm vườn Bác, em nào cũng thích chơi trò chui qua chui lại vòng lá ấy. Lúc đó, mọi người mới hiểu vì sao Bác cho trồng chiếc rễ đa thành hình tròn nh</a:t>
            </a:r>
            <a:r>
              <a:rPr lang="en-US" sz="2400"/>
              <a:t>ư </a:t>
            </a:r>
            <a:r>
              <a:rPr lang="vi-VN" sz="2400"/>
              <a:t>thế</a:t>
            </a:r>
            <a:r>
              <a:rPr lang="en-US" sz="2400"/>
              <a:t>.</a:t>
            </a:r>
            <a:br>
              <a:rPr lang="vi-VN" sz="2400"/>
            </a:br>
            <a:br>
              <a:rPr lang="vi-VN" sz="2800"/>
            </a:br>
            <a:endParaRPr lang="vi-VN" sz="2800" dirty="0">
              <a:cs typeface="Times New Roman" pitchFamily="18" charset="0"/>
            </a:endParaRPr>
          </a:p>
        </p:txBody>
      </p:sp>
      <p:sp>
        <p:nvSpPr>
          <p:cNvPr id="14" name="Rectangle 13">
            <a:extLst>
              <a:ext uri="{FF2B5EF4-FFF2-40B4-BE49-F238E27FC236}">
                <a16:creationId xmlns:a16="http://schemas.microsoft.com/office/drawing/2014/main" id="{D101B8B1-7520-4CD9-A58F-1BE87052CA7B}"/>
              </a:ext>
            </a:extLst>
          </p:cNvPr>
          <p:cNvSpPr/>
          <p:nvPr/>
        </p:nvSpPr>
        <p:spPr>
          <a:xfrm>
            <a:off x="2121585" y="1962060"/>
            <a:ext cx="1667444" cy="461665"/>
          </a:xfrm>
          <a:prstGeom prst="rect">
            <a:avLst/>
          </a:prstGeom>
        </p:spPr>
        <p:txBody>
          <a:bodyPr wrap="none">
            <a:spAutoFit/>
          </a:bodyPr>
          <a:lstStyle/>
          <a:p>
            <a:r>
              <a:rPr lang="en-US" sz="2400"/>
              <a:t>thắc mắc</a:t>
            </a:r>
            <a:endParaRPr lang="en-US" sz="2400" dirty="0"/>
          </a:p>
        </p:txBody>
      </p:sp>
      <p:sp>
        <p:nvSpPr>
          <p:cNvPr id="15" name="Rectangle 14">
            <a:extLst>
              <a:ext uri="{FF2B5EF4-FFF2-40B4-BE49-F238E27FC236}">
                <a16:creationId xmlns:a16="http://schemas.microsoft.com/office/drawing/2014/main" id="{A87DDA60-29E1-43A3-A9AF-7326FAC94849}"/>
              </a:ext>
            </a:extLst>
          </p:cNvPr>
          <p:cNvSpPr/>
          <p:nvPr/>
        </p:nvSpPr>
        <p:spPr>
          <a:xfrm>
            <a:off x="5062220" y="3411653"/>
            <a:ext cx="1391728" cy="461665"/>
          </a:xfrm>
          <a:prstGeom prst="rect">
            <a:avLst/>
          </a:prstGeom>
        </p:spPr>
        <p:txBody>
          <a:bodyPr wrap="none">
            <a:spAutoFit/>
          </a:bodyPr>
          <a:lstStyle/>
          <a:p>
            <a:r>
              <a:rPr lang="en-US" sz="2400"/>
              <a:t>bén đất</a:t>
            </a:r>
            <a:endParaRPr lang="en-US" sz="2400" dirty="0"/>
          </a:p>
        </p:txBody>
      </p:sp>
      <p:sp>
        <p:nvSpPr>
          <p:cNvPr id="16" name="Rectangle 15">
            <a:extLst>
              <a:ext uri="{FF2B5EF4-FFF2-40B4-BE49-F238E27FC236}">
                <a16:creationId xmlns:a16="http://schemas.microsoft.com/office/drawing/2014/main" id="{2CFA8713-198B-4712-9E81-7EB72BB70B77}"/>
              </a:ext>
            </a:extLst>
          </p:cNvPr>
          <p:cNvSpPr/>
          <p:nvPr/>
        </p:nvSpPr>
        <p:spPr>
          <a:xfrm>
            <a:off x="4519213" y="486456"/>
            <a:ext cx="1377300" cy="461665"/>
          </a:xfrm>
          <a:prstGeom prst="rect">
            <a:avLst/>
          </a:prstGeom>
        </p:spPr>
        <p:txBody>
          <a:bodyPr wrap="square">
            <a:spAutoFit/>
          </a:bodyPr>
          <a:lstStyle/>
          <a:p>
            <a:r>
              <a:rPr lang="en-US" sz="2400" dirty="0" err="1"/>
              <a:t>xới</a:t>
            </a:r>
            <a:r>
              <a:rPr lang="en-US" sz="2400" dirty="0"/>
              <a:t> </a:t>
            </a:r>
            <a:r>
              <a:rPr lang="en-US" sz="2400" dirty="0" err="1"/>
              <a:t>đất</a:t>
            </a:r>
            <a:endParaRPr lang="en-US" sz="2400" dirty="0"/>
          </a:p>
        </p:txBody>
      </p:sp>
      <p:sp>
        <p:nvSpPr>
          <p:cNvPr id="6" name="TextBox 5">
            <a:extLst>
              <a:ext uri="{FF2B5EF4-FFF2-40B4-BE49-F238E27FC236}">
                <a16:creationId xmlns:a16="http://schemas.microsoft.com/office/drawing/2014/main" id="{2DA00568-CA74-4C34-8523-FC7F0C6E23C4}"/>
              </a:ext>
            </a:extLst>
          </p:cNvPr>
          <p:cNvSpPr txBox="1"/>
          <p:nvPr/>
        </p:nvSpPr>
        <p:spPr>
          <a:xfrm>
            <a:off x="6869481" y="4377543"/>
            <a:ext cx="6093372" cy="954107"/>
          </a:xfrm>
          <a:prstGeom prst="rect">
            <a:avLst/>
          </a:prstGeom>
          <a:noFill/>
        </p:spPr>
        <p:txBody>
          <a:bodyPr wrap="square">
            <a:spAutoFit/>
          </a:bodyPr>
          <a:lstStyle/>
          <a:p>
            <a:endParaRPr lang="en-US" sz="1800"/>
          </a:p>
          <a:p>
            <a:r>
              <a:rPr lang="en-US" sz="1800" i="1"/>
              <a:t>                                                                                 </a:t>
            </a:r>
            <a:r>
              <a:rPr lang="en-US" sz="2000"/>
              <a:t>Theo tập sách </a:t>
            </a:r>
            <a:r>
              <a:rPr lang="en-US" sz="2000" i="1"/>
              <a:t>BÁC HỒ KÍNH YÊU</a:t>
            </a:r>
            <a:endParaRPr lang="en-US" i="1"/>
          </a:p>
        </p:txBody>
      </p:sp>
      <p:sp>
        <p:nvSpPr>
          <p:cNvPr id="7" name="Rectangle 6">
            <a:extLst>
              <a:ext uri="{FF2B5EF4-FFF2-40B4-BE49-F238E27FC236}">
                <a16:creationId xmlns:a16="http://schemas.microsoft.com/office/drawing/2014/main" id="{9677C77A-A08C-45C0-AC3B-0C129A3AFB69}"/>
              </a:ext>
            </a:extLst>
          </p:cNvPr>
          <p:cNvSpPr/>
          <p:nvPr/>
        </p:nvSpPr>
        <p:spPr>
          <a:xfrm>
            <a:off x="239037" y="5625664"/>
            <a:ext cx="11864322" cy="830997"/>
          </a:xfrm>
          <a:prstGeom prst="rect">
            <a:avLst/>
          </a:prstGeom>
        </p:spPr>
        <p:txBody>
          <a:bodyPr wrap="square">
            <a:spAutoFit/>
          </a:bodyPr>
          <a:lstStyle/>
          <a:p>
            <a:r>
              <a:rPr lang="vi-VN" sz="2400" b="1"/>
              <a:t>Nói rồi, Bác cuộn chiếc rễ thành một vòng tròn và bảo chú cần vụ buộc nó tựa vào hai cái cọc, sau đó mới vùi hai đầu rễ xuống đất.</a:t>
            </a:r>
          </a:p>
        </p:txBody>
      </p:sp>
      <p:cxnSp>
        <p:nvCxnSpPr>
          <p:cNvPr id="8" name="Straight Connector 7">
            <a:extLst>
              <a:ext uri="{FF2B5EF4-FFF2-40B4-BE49-F238E27FC236}">
                <a16:creationId xmlns:a16="http://schemas.microsoft.com/office/drawing/2014/main" id="{410845F8-8F27-4E5A-A909-94DCDA9B930D}"/>
              </a:ext>
            </a:extLst>
          </p:cNvPr>
          <p:cNvCxnSpPr/>
          <p:nvPr/>
        </p:nvCxnSpPr>
        <p:spPr>
          <a:xfrm flipH="1">
            <a:off x="1416034" y="5653561"/>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3D2A8DE-0BB8-4495-9ECA-D750A4FE608B}"/>
              </a:ext>
            </a:extLst>
          </p:cNvPr>
          <p:cNvCxnSpPr/>
          <p:nvPr/>
        </p:nvCxnSpPr>
        <p:spPr>
          <a:xfrm flipH="1">
            <a:off x="7638158" y="5643327"/>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5DC31D-EEB8-46CB-8219-DC5114B94196}"/>
              </a:ext>
            </a:extLst>
          </p:cNvPr>
          <p:cNvCxnSpPr/>
          <p:nvPr/>
        </p:nvCxnSpPr>
        <p:spPr>
          <a:xfrm flipH="1">
            <a:off x="3975573" y="6041162"/>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F7FD40-9DFB-498C-9BE9-003011638958}"/>
              </a:ext>
            </a:extLst>
          </p:cNvPr>
          <p:cNvCxnSpPr/>
          <p:nvPr/>
        </p:nvCxnSpPr>
        <p:spPr>
          <a:xfrm flipH="1">
            <a:off x="9838115" y="6041162"/>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B4EA2A0-270E-468F-9226-35FCFCD39633}"/>
              </a:ext>
            </a:extLst>
          </p:cNvPr>
          <p:cNvCxnSpPr/>
          <p:nvPr/>
        </p:nvCxnSpPr>
        <p:spPr>
          <a:xfrm flipH="1">
            <a:off x="9916167" y="6015944"/>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F3A61E5-94D7-4360-9535-F124B74E82F5}"/>
              </a:ext>
            </a:extLst>
          </p:cNvPr>
          <p:cNvSpPr/>
          <p:nvPr/>
        </p:nvSpPr>
        <p:spPr>
          <a:xfrm>
            <a:off x="239037" y="5316918"/>
            <a:ext cx="11864322" cy="461665"/>
          </a:xfrm>
          <a:prstGeom prst="rect">
            <a:avLst/>
          </a:prstGeom>
        </p:spPr>
        <p:txBody>
          <a:bodyPr wrap="square">
            <a:spAutoFit/>
          </a:bodyPr>
          <a:lstStyle/>
          <a:p>
            <a:r>
              <a:rPr lang="vi-VN" sz="2400" b="1"/>
              <a:t>Nhiều năm sau, chiếc rễ đã</a:t>
            </a:r>
            <a:r>
              <a:rPr lang="en-US" sz="2400" b="1"/>
              <a:t> bén đất </a:t>
            </a:r>
            <a:r>
              <a:rPr lang="vi-VN" sz="2400" b="1"/>
              <a:t>và thành cây đa con có vòng lá tròn.</a:t>
            </a:r>
          </a:p>
        </p:txBody>
      </p:sp>
      <p:cxnSp>
        <p:nvCxnSpPr>
          <p:cNvPr id="17" name="Straight Connector 16">
            <a:extLst>
              <a:ext uri="{FF2B5EF4-FFF2-40B4-BE49-F238E27FC236}">
                <a16:creationId xmlns:a16="http://schemas.microsoft.com/office/drawing/2014/main" id="{9071EE8F-C554-4F50-AFA5-B07E220ECACB}"/>
              </a:ext>
            </a:extLst>
          </p:cNvPr>
          <p:cNvCxnSpPr/>
          <p:nvPr/>
        </p:nvCxnSpPr>
        <p:spPr>
          <a:xfrm flipH="1">
            <a:off x="2749135" y="5384208"/>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1788C4-1927-4D18-AF51-8189CDDB4265}"/>
              </a:ext>
            </a:extLst>
          </p:cNvPr>
          <p:cNvCxnSpPr/>
          <p:nvPr/>
        </p:nvCxnSpPr>
        <p:spPr>
          <a:xfrm flipH="1">
            <a:off x="5965187" y="5331650"/>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8D25616-7D00-484C-92F6-66C8B6CA51AD}"/>
              </a:ext>
            </a:extLst>
          </p:cNvPr>
          <p:cNvCxnSpPr/>
          <p:nvPr/>
        </p:nvCxnSpPr>
        <p:spPr>
          <a:xfrm flipH="1">
            <a:off x="11892125" y="5384208"/>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6CBF711-1A32-4542-8B52-7208DB1B9107}"/>
              </a:ext>
            </a:extLst>
          </p:cNvPr>
          <p:cNvCxnSpPr/>
          <p:nvPr/>
        </p:nvCxnSpPr>
        <p:spPr>
          <a:xfrm flipH="1">
            <a:off x="11841638" y="5361737"/>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60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1" nodeType="clickEffect">
                                  <p:stCondLst>
                                    <p:cond delay="0"/>
                                  </p:stCondLst>
                                  <p:childTnLst>
                                    <p:animClr clrSpc="rgb" dir="cw">
                                      <p:cBhvr override="childStyle">
                                        <p:cTn id="20" dur="2000" fill="hold"/>
                                        <p:tgtEl>
                                          <p:spTgt spid="16"/>
                                        </p:tgtEl>
                                        <p:attrNameLst>
                                          <p:attrName>style.color</p:attrName>
                                        </p:attrNameLst>
                                      </p:cBhvr>
                                      <p:to>
                                        <a:srgbClr val="FF0000"/>
                                      </p:to>
                                    </p:animClr>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4"/>
                                        </p:tgtEl>
                                        <p:attrNameLst>
                                          <p:attrName>style.color</p:attrName>
                                        </p:attrNameLst>
                                      </p:cBhvr>
                                      <p:to>
                                        <a:srgbClr val="FF0000"/>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1" nodeType="clickEffect">
                                  <p:stCondLst>
                                    <p:cond delay="0"/>
                                  </p:stCondLst>
                                  <p:childTnLst>
                                    <p:animClr clrSpc="rgb" dir="cw">
                                      <p:cBhvr override="childStyle">
                                        <p:cTn id="28" dur="2000" fill="hold"/>
                                        <p:tgtEl>
                                          <p:spTgt spid="15"/>
                                        </p:tgtEl>
                                        <p:attrNameLst>
                                          <p:attrName>style.color</p:attrName>
                                        </p:attrNameLst>
                                      </p:cBhvr>
                                      <p:to>
                                        <a:srgbClr val="FF0000"/>
                                      </p:to>
                                    </p:animClr>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par>
                                <p:cTn id="41" presetID="2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par>
                                <p:cTn id="44" presetID="22" presetClass="entr" presetSubtype="4"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par>
                                <p:cTn id="47" presetID="2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par>
                                <p:cTn id="50" presetID="22" presetClass="entr" presetSubtype="4"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00"/>
                                        <p:tgtEl>
                                          <p:spTgt spid="17"/>
                                        </p:tgtEl>
                                      </p:cBhvr>
                                    </p:animEffect>
                                  </p:childTnLst>
                                </p:cTn>
                              </p:par>
                              <p:par>
                                <p:cTn id="85" presetID="22" presetClass="entr" presetSubtype="4"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down)">
                                      <p:cBhvr>
                                        <p:cTn id="87" dur="500"/>
                                        <p:tgtEl>
                                          <p:spTgt spid="18"/>
                                        </p:tgtEl>
                                      </p:cBhvr>
                                    </p:animEffect>
                                  </p:childTnLst>
                                </p:cTn>
                              </p:par>
                              <p:par>
                                <p:cTn id="88" presetID="22" presetClass="entr" presetSubtype="4" fill="hold" nodeType="with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down)">
                                      <p:cBhvr>
                                        <p:cTn id="90" dur="500"/>
                                        <p:tgtEl>
                                          <p:spTgt spid="19"/>
                                        </p:tgtEl>
                                      </p:cBhvr>
                                    </p:animEffect>
                                  </p:childTnLst>
                                </p:cTn>
                              </p:par>
                              <p:par>
                                <p:cTn id="91" presetID="22" presetClass="entr" presetSubtype="4" fill="hold" nodeType="with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down)">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8"/>
                                        </p:tgtEl>
                                      </p:cBhvr>
                                    </p:animEffect>
                                    <p:set>
                                      <p:cBhvr>
                                        <p:cTn id="104" dur="1" fill="hold">
                                          <p:stCondLst>
                                            <p:cond delay="499"/>
                                          </p:stCondLst>
                                        </p:cTn>
                                        <p:tgtEl>
                                          <p:spTgt spid="1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20"/>
                                        </p:tgtEl>
                                      </p:cBhvr>
                                    </p:animEffect>
                                    <p:set>
                                      <p:cBhvr>
                                        <p:cTn id="11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4" grpId="1"/>
      <p:bldP spid="15" grpId="0"/>
      <p:bldP spid="15" grpId="1"/>
      <p:bldP spid="16" grpId="0"/>
      <p:bldP spid="16" grpId="1"/>
      <p:bldP spid="7" grpId="0"/>
      <p:bldP spid="7" grpId="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8" y="2150046"/>
            <a:ext cx="3133387" cy="47079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4249F1-F075-4BD9-A20D-7D09F6A79962}"/>
              </a:ext>
            </a:extLst>
          </p:cNvPr>
          <p:cNvSpPr/>
          <p:nvPr/>
        </p:nvSpPr>
        <p:spPr>
          <a:xfrm>
            <a:off x="0" y="371964"/>
            <a:ext cx="4263826" cy="1015651"/>
          </a:xfrm>
          <a:prstGeom prst="rect">
            <a:avLst/>
          </a:prstGeom>
          <a:noFill/>
        </p:spPr>
        <p:txBody>
          <a:bodyPr wrap="squar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309"/>
            <a:r>
              <a:rPr lang="vi-VN"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Chú</a:t>
            </a:r>
            <a:r>
              <a:rPr lang="en-US"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r>
              <a:rPr lang="vi-VN"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thích</a:t>
            </a:r>
            <a:r>
              <a:rPr lang="en-US"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endParaRPr lang="en-US" sz="6000" b="1" spc="50" dirty="0">
              <a:ln w="11430"/>
              <a:solidFill>
                <a:srgbClr val="4472C4"/>
              </a:solidFill>
              <a:effectLst>
                <a:outerShdw blurRad="76200" dist="50800" dir="5400000" algn="tl" rotWithShape="0">
                  <a:srgbClr val="000000">
                    <a:alpha val="65000"/>
                  </a:srgbClr>
                </a:outerShdw>
              </a:effectLst>
              <a:latin typeface="UTM Avo"/>
              <a:cs typeface="Times New Roman" pitchFamily="18" charset="0"/>
            </a:endParaRPr>
          </a:p>
        </p:txBody>
      </p:sp>
      <p:sp>
        <p:nvSpPr>
          <p:cNvPr id="7" name="Rectangle 6">
            <a:extLst>
              <a:ext uri="{FF2B5EF4-FFF2-40B4-BE49-F238E27FC236}">
                <a16:creationId xmlns:a16="http://schemas.microsoft.com/office/drawing/2014/main" id="{3D5FBF49-3FB5-41C4-B842-8ABA6B34502D}"/>
              </a:ext>
            </a:extLst>
          </p:cNvPr>
          <p:cNvSpPr/>
          <p:nvPr/>
        </p:nvSpPr>
        <p:spPr>
          <a:xfrm>
            <a:off x="2564705" y="5005652"/>
            <a:ext cx="2842867" cy="1569660"/>
          </a:xfrm>
          <a:prstGeom prst="rect">
            <a:avLst/>
          </a:prstGeom>
        </p:spPr>
        <p:txBody>
          <a:bodyPr wrap="square">
            <a:spAutoFit/>
          </a:bodyPr>
          <a:lstStyle/>
          <a:p>
            <a:pPr defTabSz="914309"/>
            <a:r>
              <a:rPr lang="en-US" sz="2400" b="1" dirty="0" err="1">
                <a:solidFill>
                  <a:srgbClr val="FF0000"/>
                </a:solidFill>
                <a:latin typeface="UTM Avo"/>
                <a:cs typeface="Times New Roman" pitchFamily="18" charset="0"/>
              </a:rPr>
              <a:t>Tần</a:t>
            </a:r>
            <a:r>
              <a:rPr lang="en-US" sz="2400" b="1" dirty="0">
                <a:solidFill>
                  <a:srgbClr val="FF0000"/>
                </a:solidFill>
                <a:latin typeface="UTM Avo"/>
                <a:cs typeface="Times New Roman" pitchFamily="18" charset="0"/>
              </a:rPr>
              <a:t> </a:t>
            </a:r>
            <a:r>
              <a:rPr lang="en-US" sz="2400" b="1" dirty="0" err="1">
                <a:solidFill>
                  <a:srgbClr val="FF0000"/>
                </a:solidFill>
                <a:latin typeface="UTM Avo"/>
                <a:cs typeface="Times New Roman" pitchFamily="18" charset="0"/>
              </a:rPr>
              <a:t>ngần</a:t>
            </a:r>
            <a:r>
              <a:rPr lang="vi-VN" sz="2400" b="1" dirty="0">
                <a:solidFill>
                  <a:srgbClr val="FF0000"/>
                </a:solidFill>
                <a:cs typeface="Times New Roman" pitchFamily="18" charset="0"/>
              </a:rPr>
              <a:t>:</a:t>
            </a:r>
            <a:r>
              <a:rPr lang="en-US" sz="2400" b="1" dirty="0">
                <a:solidFill>
                  <a:srgbClr val="FF0000"/>
                </a:solidFill>
                <a:cs typeface="Times New Roman" pitchFamily="18" charset="0"/>
              </a:rPr>
              <a:t> </a:t>
            </a:r>
            <a:r>
              <a:rPr lang="en-US" sz="2400" dirty="0" err="1">
                <a:cs typeface="Times New Roman" pitchFamily="18" charset="0"/>
              </a:rPr>
              <a:t>đang</a:t>
            </a:r>
            <a:r>
              <a:rPr lang="en-US" sz="2400" dirty="0">
                <a:cs typeface="Times New Roman" pitchFamily="18" charset="0"/>
              </a:rPr>
              <a:t> </a:t>
            </a:r>
            <a:r>
              <a:rPr lang="en-US" sz="2400" dirty="0" err="1">
                <a:cs typeface="Times New Roman" pitchFamily="18" charset="0"/>
              </a:rPr>
              <a:t>mãi</a:t>
            </a:r>
            <a:r>
              <a:rPr lang="en-US" sz="2400" dirty="0">
                <a:cs typeface="Times New Roman" pitchFamily="18" charset="0"/>
              </a:rPr>
              <a:t> </a:t>
            </a:r>
            <a:r>
              <a:rPr lang="en-US" sz="2400" dirty="0" err="1">
                <a:cs typeface="Times New Roman" pitchFamily="18" charset="0"/>
              </a:rPr>
              <a:t>suy</a:t>
            </a:r>
            <a:r>
              <a:rPr lang="en-US" sz="2400" dirty="0">
                <a:cs typeface="Times New Roman" pitchFamily="18" charset="0"/>
              </a:rPr>
              <a:t> </a:t>
            </a:r>
            <a:r>
              <a:rPr lang="en-US" sz="2400" dirty="0" err="1">
                <a:cs typeface="Times New Roman" pitchFamily="18" charset="0"/>
              </a:rPr>
              <a:t>nghĩ</a:t>
            </a:r>
            <a:r>
              <a:rPr lang="en-US" sz="2400" dirty="0">
                <a:cs typeface="Times New Roman" pitchFamily="18" charset="0"/>
              </a:rPr>
              <a:t>, </a:t>
            </a:r>
            <a:r>
              <a:rPr lang="en-US" sz="2400" dirty="0" err="1">
                <a:cs typeface="Times New Roman" pitchFamily="18" charset="0"/>
              </a:rPr>
              <a:t>chưa</a:t>
            </a:r>
            <a:r>
              <a:rPr lang="en-US" sz="2400" dirty="0">
                <a:cs typeface="Times New Roman" pitchFamily="18" charset="0"/>
              </a:rPr>
              <a:t> </a:t>
            </a:r>
            <a:r>
              <a:rPr lang="en-US" sz="2400" dirty="0" err="1">
                <a:cs typeface="Times New Roman" pitchFamily="18" charset="0"/>
              </a:rPr>
              <a:t>biết</a:t>
            </a:r>
            <a:r>
              <a:rPr lang="en-US" sz="2400" dirty="0">
                <a:cs typeface="Times New Roman" pitchFamily="18" charset="0"/>
              </a:rPr>
              <a:t> </a:t>
            </a:r>
            <a:r>
              <a:rPr lang="en-US" sz="2400" dirty="0" err="1">
                <a:cs typeface="Times New Roman" pitchFamily="18" charset="0"/>
              </a:rPr>
              <a:t>nên</a:t>
            </a:r>
            <a:r>
              <a:rPr lang="en-US" sz="2400" dirty="0">
                <a:cs typeface="Times New Roman" pitchFamily="18" charset="0"/>
              </a:rPr>
              <a:t> </a:t>
            </a:r>
            <a:r>
              <a:rPr lang="en-US" sz="2400" dirty="0" err="1">
                <a:cs typeface="Times New Roman" pitchFamily="18" charset="0"/>
              </a:rPr>
              <a:t>làm</a:t>
            </a:r>
            <a:r>
              <a:rPr lang="en-US" sz="2400" dirty="0">
                <a:cs typeface="Times New Roman" pitchFamily="18" charset="0"/>
              </a:rPr>
              <a:t> </a:t>
            </a:r>
            <a:r>
              <a:rPr lang="en-US" sz="2400" dirty="0" err="1">
                <a:cs typeface="Times New Roman" pitchFamily="18" charset="0"/>
              </a:rPr>
              <a:t>thế</a:t>
            </a:r>
            <a:r>
              <a:rPr lang="en-US" sz="2400" dirty="0">
                <a:cs typeface="Times New Roman" pitchFamily="18" charset="0"/>
              </a:rPr>
              <a:t> </a:t>
            </a:r>
            <a:r>
              <a:rPr lang="en-US" sz="2400" dirty="0" err="1">
                <a:cs typeface="Times New Roman" pitchFamily="18" charset="0"/>
              </a:rPr>
              <a:t>nào</a:t>
            </a:r>
            <a:r>
              <a:rPr lang="en-US" sz="2400" dirty="0">
                <a:latin typeface="UTM Avo"/>
                <a:cs typeface="Times New Roman" pitchFamily="18" charset="0"/>
              </a:rPr>
              <a:t>.</a:t>
            </a:r>
            <a:endParaRPr lang="vi-VN" sz="2800" dirty="0">
              <a:cs typeface="Times New Roman" pitchFamily="18" charset="0"/>
            </a:endParaRPr>
          </a:p>
        </p:txBody>
      </p:sp>
      <p:sp>
        <p:nvSpPr>
          <p:cNvPr id="10" name="Rectangle 9">
            <a:extLst>
              <a:ext uri="{FF2B5EF4-FFF2-40B4-BE49-F238E27FC236}">
                <a16:creationId xmlns:a16="http://schemas.microsoft.com/office/drawing/2014/main" id="{F80C09C0-06C9-443E-8E7B-4ACEB16C98E2}"/>
              </a:ext>
            </a:extLst>
          </p:cNvPr>
          <p:cNvSpPr/>
          <p:nvPr/>
        </p:nvSpPr>
        <p:spPr>
          <a:xfrm>
            <a:off x="6246813" y="4746910"/>
            <a:ext cx="2712870" cy="1569660"/>
          </a:xfrm>
          <a:prstGeom prst="rect">
            <a:avLst/>
          </a:prstGeom>
        </p:spPr>
        <p:txBody>
          <a:bodyPr wrap="square">
            <a:spAutoFit/>
          </a:bodyPr>
          <a:lstStyle/>
          <a:p>
            <a:pPr defTabSz="914309"/>
            <a:r>
              <a:rPr lang="en-US" sz="2400" b="1" dirty="0" err="1">
                <a:solidFill>
                  <a:srgbClr val="FF0000"/>
                </a:solidFill>
                <a:latin typeface="UTM Avo"/>
                <a:cs typeface="Times New Roman" pitchFamily="18" charset="0"/>
              </a:rPr>
              <a:t>Cần</a:t>
            </a:r>
            <a:r>
              <a:rPr lang="en-US" sz="2400" b="1" dirty="0">
                <a:solidFill>
                  <a:srgbClr val="FF0000"/>
                </a:solidFill>
                <a:latin typeface="UTM Avo"/>
                <a:cs typeface="Times New Roman" pitchFamily="18" charset="0"/>
              </a:rPr>
              <a:t> </a:t>
            </a:r>
            <a:r>
              <a:rPr lang="en-US" sz="2400" b="1" dirty="0" err="1">
                <a:solidFill>
                  <a:srgbClr val="FF0000"/>
                </a:solidFill>
                <a:latin typeface="UTM Avo"/>
                <a:cs typeface="Times New Roman" pitchFamily="18" charset="0"/>
              </a:rPr>
              <a:t>vụ</a:t>
            </a:r>
            <a:r>
              <a:rPr lang="en-US" sz="2400" b="1" dirty="0">
                <a:solidFill>
                  <a:srgbClr val="FF0000"/>
                </a:solidFill>
                <a:latin typeface="UTM Avo"/>
                <a:cs typeface="Times New Roman" pitchFamily="18" charset="0"/>
              </a:rPr>
              <a:t>: </a:t>
            </a:r>
            <a:r>
              <a:rPr lang="en-US" sz="2400" dirty="0" err="1">
                <a:latin typeface="UTM Avo"/>
                <a:cs typeface="Times New Roman" pitchFamily="18" charset="0"/>
              </a:rPr>
              <a:t>người</a:t>
            </a:r>
            <a:r>
              <a:rPr lang="en-US" sz="2400" dirty="0">
                <a:latin typeface="UTM Avo"/>
                <a:cs typeface="Times New Roman" pitchFamily="18" charset="0"/>
              </a:rPr>
              <a:t> </a:t>
            </a:r>
            <a:r>
              <a:rPr lang="en-US" sz="2400" dirty="0" err="1">
                <a:latin typeface="UTM Avo"/>
                <a:cs typeface="Times New Roman" pitchFamily="18" charset="0"/>
              </a:rPr>
              <a:t>làm</a:t>
            </a:r>
            <a:r>
              <a:rPr lang="en-US" sz="2400" dirty="0">
                <a:latin typeface="UTM Avo"/>
                <a:cs typeface="Times New Roman" pitchFamily="18" charset="0"/>
              </a:rPr>
              <a:t> </a:t>
            </a:r>
            <a:r>
              <a:rPr lang="en-US" sz="2400" dirty="0" err="1">
                <a:latin typeface="UTM Avo"/>
                <a:cs typeface="Times New Roman" pitchFamily="18" charset="0"/>
              </a:rPr>
              <a:t>công</a:t>
            </a:r>
            <a:r>
              <a:rPr lang="en-US" sz="2400" dirty="0">
                <a:latin typeface="UTM Avo"/>
                <a:cs typeface="Times New Roman" pitchFamily="18" charset="0"/>
              </a:rPr>
              <a:t> </a:t>
            </a:r>
            <a:r>
              <a:rPr lang="en-US" sz="2400" dirty="0" err="1">
                <a:latin typeface="UTM Avo"/>
                <a:cs typeface="Times New Roman" pitchFamily="18" charset="0"/>
              </a:rPr>
              <a:t>việc</a:t>
            </a:r>
            <a:r>
              <a:rPr lang="en-US" sz="2400" dirty="0">
                <a:latin typeface="UTM Avo"/>
                <a:cs typeface="Times New Roman" pitchFamily="18" charset="0"/>
              </a:rPr>
              <a:t> </a:t>
            </a:r>
            <a:r>
              <a:rPr lang="en-US" sz="2400" dirty="0" err="1">
                <a:latin typeface="UTM Avo"/>
                <a:cs typeface="Times New Roman" pitchFamily="18" charset="0"/>
              </a:rPr>
              <a:t>chăm</a:t>
            </a:r>
            <a:r>
              <a:rPr lang="en-US" sz="2400" dirty="0">
                <a:latin typeface="UTM Avo"/>
                <a:cs typeface="Times New Roman" pitchFamily="18" charset="0"/>
              </a:rPr>
              <a:t> </a:t>
            </a:r>
            <a:r>
              <a:rPr lang="en-US" sz="2400" dirty="0" err="1">
                <a:latin typeface="UTM Avo"/>
                <a:cs typeface="Times New Roman" pitchFamily="18" charset="0"/>
              </a:rPr>
              <a:t>sóc</a:t>
            </a:r>
            <a:r>
              <a:rPr lang="en-US" sz="2400" dirty="0">
                <a:latin typeface="UTM Avo"/>
                <a:cs typeface="Times New Roman" pitchFamily="18" charset="0"/>
              </a:rPr>
              <a:t>, </a:t>
            </a:r>
            <a:r>
              <a:rPr lang="en-US" sz="2400" dirty="0" err="1">
                <a:latin typeface="UTM Avo"/>
                <a:cs typeface="Times New Roman" pitchFamily="18" charset="0"/>
              </a:rPr>
              <a:t>phục</a:t>
            </a:r>
            <a:r>
              <a:rPr lang="en-US" sz="2400" dirty="0">
                <a:latin typeface="UTM Avo"/>
                <a:cs typeface="Times New Roman" pitchFamily="18" charset="0"/>
              </a:rPr>
              <a:t> </a:t>
            </a:r>
            <a:r>
              <a:rPr lang="en-US" sz="2400" dirty="0" err="1">
                <a:latin typeface="UTM Avo"/>
                <a:cs typeface="Times New Roman" pitchFamily="18" charset="0"/>
              </a:rPr>
              <a:t>vụ</a:t>
            </a:r>
            <a:r>
              <a:rPr lang="en-US" sz="2400" dirty="0">
                <a:latin typeface="UTM Avo"/>
                <a:cs typeface="Times New Roman" pitchFamily="18" charset="0"/>
              </a:rPr>
              <a:t> </a:t>
            </a:r>
            <a:r>
              <a:rPr lang="en-US" sz="2400" dirty="0" err="1">
                <a:latin typeface="UTM Avo"/>
                <a:cs typeface="Times New Roman" pitchFamily="18" charset="0"/>
              </a:rPr>
              <a:t>lãnh</a:t>
            </a:r>
            <a:r>
              <a:rPr lang="en-US" sz="2400" dirty="0">
                <a:latin typeface="UTM Avo"/>
                <a:cs typeface="Times New Roman" pitchFamily="18" charset="0"/>
              </a:rPr>
              <a:t> </a:t>
            </a:r>
            <a:r>
              <a:rPr lang="en-US" sz="2400" dirty="0" err="1">
                <a:latin typeface="UTM Avo"/>
                <a:cs typeface="Times New Roman" pitchFamily="18" charset="0"/>
              </a:rPr>
              <a:t>đạo</a:t>
            </a:r>
            <a:r>
              <a:rPr lang="en-US" sz="2400" dirty="0">
                <a:latin typeface="UTM Avo"/>
                <a:cs typeface="Times New Roman" pitchFamily="18" charset="0"/>
              </a:rPr>
              <a:t>. </a:t>
            </a:r>
            <a:endParaRPr lang="vi-VN" sz="2400" dirty="0">
              <a:cs typeface="Times New Roman" pitchFamily="18" charset="0"/>
            </a:endParaRPr>
          </a:p>
        </p:txBody>
      </p:sp>
      <p:sp>
        <p:nvSpPr>
          <p:cNvPr id="9" name="Oval 8">
            <a:extLst>
              <a:ext uri="{FF2B5EF4-FFF2-40B4-BE49-F238E27FC236}">
                <a16:creationId xmlns:a16="http://schemas.microsoft.com/office/drawing/2014/main" id="{3C3376B3-7863-40D2-89D3-51E529D75339}"/>
              </a:ext>
            </a:extLst>
          </p:cNvPr>
          <p:cNvSpPr/>
          <p:nvPr/>
        </p:nvSpPr>
        <p:spPr>
          <a:xfrm>
            <a:off x="10173618" y="3153104"/>
            <a:ext cx="924546" cy="4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A3B00-48B8-465D-BE23-81259BBC3760}"/>
              </a:ext>
            </a:extLst>
          </p:cNvPr>
          <p:cNvSpPr/>
          <p:nvPr/>
        </p:nvSpPr>
        <p:spPr>
          <a:xfrm>
            <a:off x="9501663" y="3153104"/>
            <a:ext cx="2268456" cy="1200329"/>
          </a:xfrm>
          <a:prstGeom prst="rect">
            <a:avLst/>
          </a:prstGeom>
        </p:spPr>
        <p:txBody>
          <a:bodyPr wrap="square">
            <a:spAutoFit/>
          </a:bodyPr>
          <a:lstStyle/>
          <a:p>
            <a:pPr defTabSz="914309"/>
            <a:r>
              <a:rPr lang="en-US" sz="2400" b="1">
                <a:solidFill>
                  <a:srgbClr val="FF0000"/>
                </a:solidFill>
                <a:latin typeface="UTM Avo"/>
                <a:cs typeface="Times New Roman" pitchFamily="18" charset="0"/>
              </a:rPr>
              <a:t>Thắc mắc: </a:t>
            </a:r>
            <a:r>
              <a:rPr lang="en-US" sz="2400">
                <a:latin typeface="UTM Avo"/>
                <a:cs typeface="Times New Roman" pitchFamily="18" charset="0"/>
              </a:rPr>
              <a:t>điều chưa hiểu, cần hỏi.</a:t>
            </a:r>
            <a:r>
              <a:rPr lang="en-US" sz="2400">
                <a:solidFill>
                  <a:srgbClr val="FF0000"/>
                </a:solidFill>
                <a:latin typeface="UTM Avo"/>
                <a:cs typeface="Times New Roman" pitchFamily="18" charset="0"/>
              </a:rPr>
              <a:t> </a:t>
            </a:r>
            <a:endParaRPr lang="vi-VN" sz="2400" dirty="0">
              <a:cs typeface="Times New Roman" pitchFamily="18" charset="0"/>
            </a:endParaRPr>
          </a:p>
        </p:txBody>
      </p:sp>
      <p:pic>
        <p:nvPicPr>
          <p:cNvPr id="2" name="Picture 1">
            <a:extLst>
              <a:ext uri="{FF2B5EF4-FFF2-40B4-BE49-F238E27FC236}">
                <a16:creationId xmlns:a16="http://schemas.microsoft.com/office/drawing/2014/main" id="{9396ECB3-7865-4A1B-8534-73965EEE3034}"/>
              </a:ext>
            </a:extLst>
          </p:cNvPr>
          <p:cNvPicPr>
            <a:picLocks noChangeAspect="1"/>
          </p:cNvPicPr>
          <p:nvPr/>
        </p:nvPicPr>
        <p:blipFill>
          <a:blip r:embed="rId3"/>
          <a:stretch>
            <a:fillRect/>
          </a:stretch>
        </p:blipFill>
        <p:spPr>
          <a:xfrm>
            <a:off x="9324180" y="870380"/>
            <a:ext cx="2128837" cy="21288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AutoShape 2" descr="Chú cần vụ là người thực hiện nhiệm vụ gì ? Đọc truyện Chiế">
            <a:extLst>
              <a:ext uri="{FF2B5EF4-FFF2-40B4-BE49-F238E27FC236}">
                <a16:creationId xmlns:a16="http://schemas.microsoft.com/office/drawing/2014/main" id="{77F2C79A-8F16-4D25-AA99-FF3F4E52D3EE}"/>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28237918-3E92-4527-A347-2BABF77094CF}"/>
              </a:ext>
            </a:extLst>
          </p:cNvPr>
          <p:cNvPicPr>
            <a:picLocks noChangeAspect="1"/>
          </p:cNvPicPr>
          <p:nvPr/>
        </p:nvPicPr>
        <p:blipFill>
          <a:blip r:embed="rId4"/>
          <a:stretch>
            <a:fillRect/>
          </a:stretch>
        </p:blipFill>
        <p:spPr>
          <a:xfrm>
            <a:off x="6246813" y="1663700"/>
            <a:ext cx="2005012" cy="289746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F168F54-711F-4A77-A3A1-108F28487A87}"/>
              </a:ext>
            </a:extLst>
          </p:cNvPr>
          <p:cNvPicPr>
            <a:picLocks noChangeAspect="1"/>
          </p:cNvPicPr>
          <p:nvPr/>
        </p:nvPicPr>
        <p:blipFill>
          <a:blip r:embed="rId5"/>
          <a:stretch>
            <a:fillRect/>
          </a:stretch>
        </p:blipFill>
        <p:spPr>
          <a:xfrm>
            <a:off x="2423719" y="2480754"/>
            <a:ext cx="2268456" cy="226845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964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par>
                                <p:cTn id="37" presetID="22" presetClass="entr" presetSubtype="4"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283779" y="858716"/>
            <a:ext cx="11698014" cy="6186309"/>
          </a:xfrm>
          <a:prstGeom prst="rect">
            <a:avLst/>
          </a:prstGeom>
        </p:spPr>
        <p:txBody>
          <a:bodyPr wrap="square">
            <a:spAutoFit/>
          </a:bodyPr>
          <a:lstStyle/>
          <a:p>
            <a:pPr marL="0" marR="0" lvl="0" indent="173038"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latin typeface="+mj-lt"/>
                <a:ea typeface="+mn-ea"/>
                <a:cs typeface="Times New Roman" pitchFamily="18" charset="0"/>
              </a:rPr>
              <a:t> </a:t>
            </a:r>
            <a:r>
              <a:rPr kumimoji="0" lang="vi-VN" sz="2200" b="0" i="0" u="none" strike="noStrike" kern="1200" cap="none" spc="0" normalizeH="0" baseline="0" noProof="0">
                <a:ln>
                  <a:noFill/>
                </a:ln>
                <a:solidFill>
                  <a:prstClr val="black"/>
                </a:solidFill>
                <a:effectLst/>
                <a:uLnTx/>
                <a:uFillTx/>
                <a:ea typeface="+mn-ea"/>
                <a:cs typeface="+mn-cs"/>
              </a:rPr>
              <a:t>1. </a:t>
            </a:r>
            <a:r>
              <a:rPr kumimoji="0" lang="en-US" sz="2200" b="0" i="0" u="none" strike="noStrike" kern="1200" cap="none" spc="0" normalizeH="0" baseline="0" noProof="0">
                <a:ln>
                  <a:noFill/>
                </a:ln>
                <a:solidFill>
                  <a:prstClr val="black"/>
                </a:solidFill>
                <a:effectLst/>
                <a:uLnTx/>
                <a:uFillTx/>
                <a:latin typeface="UTM Avo"/>
                <a:ea typeface="+mn-ea"/>
                <a:cs typeface="+mn-cs"/>
              </a:rPr>
              <a:t>Buổi </a:t>
            </a:r>
            <a:r>
              <a:rPr kumimoji="0" lang="vi-VN" sz="2200" b="0" i="0" u="none" strike="noStrike" kern="1200" cap="none" spc="0" normalizeH="0" baseline="0" noProof="0">
                <a:ln>
                  <a:noFill/>
                </a:ln>
                <a:solidFill>
                  <a:prstClr val="black"/>
                </a:solidFill>
                <a:effectLst/>
                <a:uLnTx/>
                <a:uFillTx/>
                <a:ea typeface="+mn-ea"/>
                <a:cs typeface="+mn-cs"/>
              </a:rPr>
              <a:t>sớm hôm ấy, sau khi tập thể dục, Bác Hồ đi dạo trong vườn. Đến gần cây đa, Bác chợt thấy một chiếc rễ đa nhỏ</a:t>
            </a:r>
            <a:r>
              <a:rPr kumimoji="0" lang="en-US" sz="2200" b="0" i="0" u="none" strike="noStrike" kern="1200" cap="none" spc="0" normalizeH="0" baseline="0" noProof="0">
                <a:ln>
                  <a:noFill/>
                </a:ln>
                <a:solidFill>
                  <a:prstClr val="black"/>
                </a:solidFill>
                <a:effectLst/>
                <a:uLnTx/>
                <a:uFillTx/>
                <a:latin typeface="UTM Avo"/>
                <a:ea typeface="+mn-ea"/>
                <a:cs typeface="+mn-cs"/>
              </a:rPr>
              <a:t>,</a:t>
            </a:r>
            <a:r>
              <a:rPr kumimoji="0" lang="vi-VN" sz="2200" b="0" i="0" u="none" strike="noStrike" kern="1200" cap="none" spc="0" normalizeH="0" baseline="0" noProof="0">
                <a:ln>
                  <a:noFill/>
                </a:ln>
                <a:solidFill>
                  <a:prstClr val="black"/>
                </a:solidFill>
                <a:effectLst/>
                <a:uLnTx/>
                <a:uFillTx/>
                <a:ea typeface="+mn-ea"/>
                <a:cs typeface="+mn-cs"/>
              </a:rPr>
              <a:t> dài ngoằn ngoèo nằm trên mặt đất. Chắc là trận gió đêm qua đã làm nó rơi xuống. Bác tần ngần một lát, rồi bảo chú cần vụ đứng gần đấy: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 Chú cuốn rễ này lại, rồi trồng cho nó mọc tiếp nhé!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   2. Theo lời Bác, chú cần vụ xới đất, vùi chiếc rễ xuống. Nhưng Bác lại bảo: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 Chú nên làm thế này.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Nói rồi, Bác cuộn chiếc rễ thành một vòng tròn và bảo chú cần vụ buộc nó tựa vào hai cái cọc, sau đó mới vùi hai đầu rễ xuống đất.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Chú cần vụ thắc mắc: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 Thưa Bác, làm thế để làm gì ạ?</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Bác khẽ cười: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 Rồi chú sẽ biết.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   3. Nhiều năm sau, chiếc rễ đã bén đất và thành cây đa con có vòng lá tròn. Thiếu nhi vào thăm vườn Bác, em nào cũng thích chơi trò chui qua chui lại vòng lá ấy. Lúc đó, mọi người mới hiểu vì sao Bác cho trồng chiếc rễ đa thành hình tròn nh</a:t>
            </a:r>
            <a:r>
              <a:rPr kumimoji="0" lang="en-US" sz="2200" b="0" i="0" u="none" strike="noStrike" kern="1200" cap="none" spc="0" normalizeH="0" baseline="0" noProof="0">
                <a:ln>
                  <a:noFill/>
                </a:ln>
                <a:solidFill>
                  <a:prstClr val="black"/>
                </a:solidFill>
                <a:effectLst/>
                <a:uLnTx/>
                <a:uFillTx/>
                <a:latin typeface="UTM Avo"/>
                <a:ea typeface="+mn-ea"/>
                <a:cs typeface="+mn-cs"/>
              </a:rPr>
              <a:t>ư </a:t>
            </a:r>
            <a:r>
              <a:rPr kumimoji="0" lang="vi-VN" sz="2200" b="0" i="0" u="none" strike="noStrike" kern="1200" cap="none" spc="0" normalizeH="0" baseline="0" noProof="0">
                <a:ln>
                  <a:noFill/>
                </a:ln>
                <a:solidFill>
                  <a:prstClr val="black"/>
                </a:solidFill>
                <a:effectLst/>
                <a:uLnTx/>
                <a:uFillTx/>
                <a:ea typeface="+mn-ea"/>
                <a:cs typeface="+mn-cs"/>
              </a:rPr>
              <a:t>thế</a:t>
            </a:r>
            <a:r>
              <a:rPr kumimoji="0" lang="en-US" sz="2200" b="0" i="0" u="none" strike="noStrike" kern="1200" cap="none" spc="0" normalizeH="0" baseline="0" noProof="0">
                <a:ln>
                  <a:noFill/>
                </a:ln>
                <a:solidFill>
                  <a:prstClr val="black"/>
                </a:solidFill>
                <a:effectLst/>
                <a:uLnTx/>
                <a:uFillTx/>
                <a:latin typeface="UTM Avo"/>
                <a:ea typeface="+mn-ea"/>
                <a:cs typeface="+mn-cs"/>
              </a:rPr>
              <a:t>.</a:t>
            </a:r>
            <a:br>
              <a:rPr kumimoji="0" lang="vi-VN" sz="2200" b="0" i="0" u="none" strike="noStrike" kern="1200" cap="none" spc="0" normalizeH="0" baseline="0" noProof="0">
                <a:ln>
                  <a:noFill/>
                </a:ln>
                <a:solidFill>
                  <a:prstClr val="black"/>
                </a:solidFill>
                <a:effectLst/>
                <a:uLnTx/>
                <a:uFillTx/>
                <a:ea typeface="+mn-ea"/>
                <a:cs typeface="+mn-cs"/>
              </a:rPr>
            </a:br>
            <a:br>
              <a:rPr kumimoji="0" lang="vi-VN" sz="2200" b="0" i="0" u="none" strike="noStrike" kern="1200" cap="none" spc="0" normalizeH="0" baseline="0" noProof="0">
                <a:ln>
                  <a:noFill/>
                </a:ln>
                <a:solidFill>
                  <a:prstClr val="black"/>
                </a:solidFill>
                <a:effectLst/>
                <a:uLnTx/>
                <a:uFillTx/>
                <a:ea typeface="+mn-ea"/>
                <a:cs typeface="+mn-cs"/>
              </a:rPr>
            </a:br>
            <a:endParaRPr kumimoji="0" lang="vi-VN" sz="2200" b="0" i="0" u="none" strike="noStrike" kern="1200" cap="none" spc="0" normalizeH="0" baseline="0" noProof="0" dirty="0">
              <a:ln>
                <a:noFill/>
              </a:ln>
              <a:solidFill>
                <a:prstClr val="black"/>
              </a:solidFill>
              <a:effectLst/>
              <a:uLnTx/>
              <a:uFillTx/>
              <a:ea typeface="+mn-ea"/>
              <a:cs typeface="Times New Roman" pitchFamily="18" charset="0"/>
            </a:endParaRPr>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838089" y="154111"/>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UTM Avo"/>
                <a:ea typeface="+mj-ea"/>
                <a:cs typeface="Times New Roman" pitchFamily="18" charset="0"/>
              </a:rPr>
              <a:t>Chiếc rễ đa tròn</a:t>
            </a:r>
            <a:endParaRPr kumimoji="0" lang="en-US" sz="28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7492563" y="5749782"/>
            <a:ext cx="6093372"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UTM Avo"/>
                <a:ea typeface="+mn-ea"/>
                <a:cs typeface="+mn-cs"/>
              </a:rPr>
              <a:t>                                                                                 </a:t>
            </a:r>
            <a:r>
              <a:rPr kumimoji="0" lang="en-US" sz="2000" b="0" u="none" strike="noStrike" kern="1200" cap="none" spc="0" normalizeH="0" baseline="0" noProof="0">
                <a:ln>
                  <a:noFill/>
                </a:ln>
                <a:solidFill>
                  <a:prstClr val="black"/>
                </a:solidFill>
                <a:effectLst/>
                <a:uLnTx/>
                <a:uFillTx/>
                <a:latin typeface="UTM Avo"/>
                <a:ea typeface="+mn-ea"/>
                <a:cs typeface="+mn-cs"/>
              </a:rPr>
              <a:t>Theo tập sách </a:t>
            </a:r>
            <a:r>
              <a:rPr kumimoji="0" lang="en-US" sz="2000" i="1" u="none" strike="noStrike" kern="1200" cap="none" spc="0" normalizeH="0" baseline="0" noProof="0">
                <a:ln>
                  <a:noFill/>
                </a:ln>
                <a:solidFill>
                  <a:prstClr val="black"/>
                </a:solidFill>
                <a:effectLst/>
                <a:uLnTx/>
                <a:uFillTx/>
                <a:latin typeface="UTM Avo"/>
                <a:ea typeface="+mn-ea"/>
                <a:cs typeface="+mn-cs"/>
              </a:rPr>
              <a:t>BÁC HỒ KÍNH YÊU</a:t>
            </a:r>
            <a:endParaRPr kumimoji="0" lang="en-US" sz="1800" i="1" u="none" strike="noStrike" kern="1200" cap="none" spc="0" normalizeH="0" baseline="0" noProof="0">
              <a:ln>
                <a:noFill/>
              </a:ln>
              <a:solidFill>
                <a:prstClr val="black"/>
              </a:solidFill>
              <a:effectLst/>
              <a:uLnTx/>
              <a:uFillTx/>
              <a:latin typeface="UTM Avo"/>
              <a:ea typeface="+mn-ea"/>
              <a:cs typeface="+mn-cs"/>
            </a:endParaRPr>
          </a:p>
        </p:txBody>
      </p:sp>
      <p:sp>
        <p:nvSpPr>
          <p:cNvPr id="5" name="Flowchart: Terminator 4">
            <a:extLst>
              <a:ext uri="{FF2B5EF4-FFF2-40B4-BE49-F238E27FC236}">
                <a16:creationId xmlns:a16="http://schemas.microsoft.com/office/drawing/2014/main" id="{3D8678B8-4C8F-4A99-A75F-D61F9F023BD7}"/>
              </a:ext>
            </a:extLst>
          </p:cNvPr>
          <p:cNvSpPr/>
          <p:nvPr/>
        </p:nvSpPr>
        <p:spPr>
          <a:xfrm>
            <a:off x="5252391" y="4139158"/>
            <a:ext cx="6729402" cy="838881"/>
          </a:xfrm>
          <a:prstGeom prst="flowChartTerminator">
            <a:avLst/>
          </a:prstGeom>
          <a:solidFill>
            <a:schemeClr val="accent1">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cs typeface="Times New Roman" panose="02020603050405020304" pitchFamily="18" charset="0"/>
              </a:rPr>
              <a:t>BÀI ĐỌC CHIA LÀM </a:t>
            </a:r>
            <a:r>
              <a:rPr lang="en-US" sz="2400" b="1">
                <a:solidFill>
                  <a:schemeClr val="bg1"/>
                </a:solidFill>
                <a:cs typeface="Times New Roman" panose="02020603050405020304" pitchFamily="18" charset="0"/>
              </a:rPr>
              <a:t>MẤY ĐOẠN?</a:t>
            </a:r>
            <a:endParaRPr lang="en-US" sz="2400" b="1" dirty="0">
              <a:solidFill>
                <a:schemeClr val="bg1"/>
              </a:solidFill>
              <a:cs typeface="Times New Roman" panose="02020603050405020304" pitchFamily="18" charset="0"/>
            </a:endParaRPr>
          </a:p>
        </p:txBody>
      </p:sp>
      <p:sp>
        <p:nvSpPr>
          <p:cNvPr id="6" name="Flowchart: Terminator 5">
            <a:extLst>
              <a:ext uri="{FF2B5EF4-FFF2-40B4-BE49-F238E27FC236}">
                <a16:creationId xmlns:a16="http://schemas.microsoft.com/office/drawing/2014/main" id="{0127E0E3-430B-41F6-ABEF-12E1542CFDA6}"/>
              </a:ext>
            </a:extLst>
          </p:cNvPr>
          <p:cNvSpPr/>
          <p:nvPr/>
        </p:nvSpPr>
        <p:spPr>
          <a:xfrm>
            <a:off x="1085205" y="382354"/>
            <a:ext cx="2950595" cy="501037"/>
          </a:xfrm>
          <a:prstGeom prst="flowChartTerminator">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ĐỌC ĐOẠN</a:t>
            </a:r>
          </a:p>
        </p:txBody>
      </p:sp>
      <p:sp>
        <p:nvSpPr>
          <p:cNvPr id="7" name="Flowchart: Terminator 6">
            <a:extLst>
              <a:ext uri="{FF2B5EF4-FFF2-40B4-BE49-F238E27FC236}">
                <a16:creationId xmlns:a16="http://schemas.microsoft.com/office/drawing/2014/main" id="{6DF0FFE7-2385-4408-84EF-7C0CE20FD935}"/>
              </a:ext>
            </a:extLst>
          </p:cNvPr>
          <p:cNvSpPr/>
          <p:nvPr/>
        </p:nvSpPr>
        <p:spPr>
          <a:xfrm>
            <a:off x="7754534" y="314523"/>
            <a:ext cx="3907884" cy="584775"/>
          </a:xfrm>
          <a:prstGeom prst="flowChartTerminator">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cs typeface="Times New Roman" panose="02020603050405020304" pitchFamily="18" charset="0"/>
              </a:rPr>
              <a:t>ĐỌC TOÀN BÀI</a:t>
            </a:r>
            <a:endParaRPr lang="en-US" sz="2800" b="1" dirty="0">
              <a:solidFill>
                <a:schemeClr val="bg1"/>
              </a:solidFill>
              <a:cs typeface="Times New Roman" panose="02020603050405020304" pitchFamily="18" charset="0"/>
            </a:endParaRPr>
          </a:p>
        </p:txBody>
      </p:sp>
      <p:cxnSp>
        <p:nvCxnSpPr>
          <p:cNvPr id="10" name="Straight Connector 9">
            <a:extLst>
              <a:ext uri="{FF2B5EF4-FFF2-40B4-BE49-F238E27FC236}">
                <a16:creationId xmlns:a16="http://schemas.microsoft.com/office/drawing/2014/main" id="{B74B1E35-633B-4E03-9E68-1508D869CD3F}"/>
              </a:ext>
            </a:extLst>
          </p:cNvPr>
          <p:cNvCxnSpPr>
            <a:cxnSpLocks/>
          </p:cNvCxnSpPr>
          <p:nvPr/>
        </p:nvCxnSpPr>
        <p:spPr>
          <a:xfrm>
            <a:off x="283779" y="1077361"/>
            <a:ext cx="0" cy="144963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BAD0DD-8137-4CC5-8FF0-1BF58FA395AA}"/>
              </a:ext>
            </a:extLst>
          </p:cNvPr>
          <p:cNvCxnSpPr>
            <a:cxnSpLocks/>
          </p:cNvCxnSpPr>
          <p:nvPr/>
        </p:nvCxnSpPr>
        <p:spPr>
          <a:xfrm>
            <a:off x="305161" y="2745637"/>
            <a:ext cx="0" cy="23623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27EF4F2-5729-43F7-8DB0-41E4D5BE464E}"/>
              </a:ext>
            </a:extLst>
          </p:cNvPr>
          <p:cNvCxnSpPr>
            <a:cxnSpLocks/>
          </p:cNvCxnSpPr>
          <p:nvPr/>
        </p:nvCxnSpPr>
        <p:spPr>
          <a:xfrm>
            <a:off x="305161" y="5249957"/>
            <a:ext cx="0" cy="9768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C4CDAFB-C2A1-41FD-97EB-20EE51C3085C}"/>
              </a:ext>
            </a:extLst>
          </p:cNvPr>
          <p:cNvSpPr/>
          <p:nvPr/>
        </p:nvSpPr>
        <p:spPr>
          <a:xfrm>
            <a:off x="469794" y="858716"/>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1</a:t>
            </a:r>
            <a:endParaRPr lang="vi-VN" sz="3200" b="1" dirty="0">
              <a:cs typeface="Times New Roman" pitchFamily="18" charset="0"/>
            </a:endParaRPr>
          </a:p>
        </p:txBody>
      </p:sp>
      <p:sp>
        <p:nvSpPr>
          <p:cNvPr id="15" name="Oval 14">
            <a:extLst>
              <a:ext uri="{FF2B5EF4-FFF2-40B4-BE49-F238E27FC236}">
                <a16:creationId xmlns:a16="http://schemas.microsoft.com/office/drawing/2014/main" id="{E38A3721-C110-41F6-8466-8894BC67941E}"/>
              </a:ext>
            </a:extLst>
          </p:cNvPr>
          <p:cNvSpPr/>
          <p:nvPr/>
        </p:nvSpPr>
        <p:spPr>
          <a:xfrm>
            <a:off x="460764" y="2526992"/>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2</a:t>
            </a:r>
          </a:p>
        </p:txBody>
      </p:sp>
      <p:sp>
        <p:nvSpPr>
          <p:cNvPr id="16" name="Oval 15">
            <a:extLst>
              <a:ext uri="{FF2B5EF4-FFF2-40B4-BE49-F238E27FC236}">
                <a16:creationId xmlns:a16="http://schemas.microsoft.com/office/drawing/2014/main" id="{B24B6846-3302-4260-B5AC-A019473D700F}"/>
              </a:ext>
            </a:extLst>
          </p:cNvPr>
          <p:cNvSpPr/>
          <p:nvPr/>
        </p:nvSpPr>
        <p:spPr>
          <a:xfrm>
            <a:off x="408692" y="5249957"/>
            <a:ext cx="429397" cy="3982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cs typeface="Times New Roman" pitchFamily="18" charset="0"/>
              </a:rPr>
              <a:t>3</a:t>
            </a:r>
            <a:endParaRPr lang="vi-VN" sz="2400" b="1" dirty="0">
              <a:cs typeface="Times New Roman" pitchFamily="18" charset="0"/>
            </a:endParaRPr>
          </a:p>
        </p:txBody>
      </p:sp>
    </p:spTree>
    <p:extLst>
      <p:ext uri="{BB962C8B-B14F-4D97-AF65-F5344CB8AC3E}">
        <p14:creationId xmlns:p14="http://schemas.microsoft.com/office/powerpoint/2010/main" val="414717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42"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1000"/>
                                        <p:tgtEl>
                                          <p:spTgt spid="7"/>
                                        </p:tgtEl>
                                      </p:cBhvr>
                                    </p:animEffect>
                                    <p:anim calcmode="lin" valueType="num">
                                      <p:cBhvr>
                                        <p:cTn id="72" dur="1000" fill="hold"/>
                                        <p:tgtEl>
                                          <p:spTgt spid="7"/>
                                        </p:tgtEl>
                                        <p:attrNameLst>
                                          <p:attrName>ppt_x</p:attrName>
                                        </p:attrNameLst>
                                      </p:cBhvr>
                                      <p:tavLst>
                                        <p:tav tm="0">
                                          <p:val>
                                            <p:strVal val="#ppt_x"/>
                                          </p:val>
                                        </p:tav>
                                        <p:tav tm="100000">
                                          <p:val>
                                            <p:strVal val="#ppt_x"/>
                                          </p:val>
                                        </p:tav>
                                      </p:tavLst>
                                    </p:anim>
                                    <p:anim calcmode="lin" valueType="num">
                                      <p:cBhvr>
                                        <p:cTn id="7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14" grpId="0" animBg="1"/>
      <p:bldP spid="14" grpId="1" animBg="1"/>
      <p:bldP spid="15" grpId="0" animBg="1"/>
      <p:bldP spid="15" grpId="1" animBg="1"/>
      <p:bldP spid="16" grpId="0" animBg="1"/>
      <p:bldP spid="1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3420" y="1202742"/>
            <a:ext cx="6005056" cy="4776057"/>
          </a:xfrm>
          <a:prstGeom prst="rect">
            <a:avLst/>
          </a:prstGeom>
        </p:spPr>
      </p:pic>
      <p:sp>
        <p:nvSpPr>
          <p:cNvPr id="10" name="Rectangle 9">
            <a:extLst>
              <a:ext uri="{FF2B5EF4-FFF2-40B4-BE49-F238E27FC236}">
                <a16:creationId xmlns:a16="http://schemas.microsoft.com/office/drawing/2014/main" id="{1B31CC8B-ABEF-4847-94C3-C9CE9426FE77}"/>
              </a:ext>
            </a:extLst>
          </p:cNvPr>
          <p:cNvSpPr/>
          <p:nvPr/>
        </p:nvSpPr>
        <p:spPr>
          <a:xfrm>
            <a:off x="4069647" y="3256590"/>
            <a:ext cx="4051118" cy="861774"/>
          </a:xfrm>
          <a:prstGeom prst="rect">
            <a:avLst/>
          </a:prstGeom>
          <a:noFill/>
        </p:spPr>
        <p:txBody>
          <a:bodyPr wrap="square" lIns="91440" tIns="45720" rIns="91440" bIns="45720">
            <a:spAutoFit/>
          </a:bodyPr>
          <a:lstStyle/>
          <a:p>
            <a:pPr algn="ctr"/>
            <a:r>
              <a:rPr lang="vi-VN" sz="5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Đọc</a:t>
            </a:r>
            <a:r>
              <a:rPr lang="en-US" sz="5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 </a:t>
            </a:r>
            <a:r>
              <a:rPr lang="vi-VN" sz="5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hiểu</a:t>
            </a:r>
            <a:endParaRPr lang="en-US" sz="5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endParaRPr>
          </a:p>
        </p:txBody>
      </p:sp>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75" y="3373367"/>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176" y="3592463"/>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2495746" y="171744"/>
            <a:ext cx="2177862" cy="3291654"/>
          </a:xfrm>
          <a:prstGeom prst="rect">
            <a:avLst/>
          </a:prstGeom>
        </p:spPr>
      </p:pic>
    </p:spTree>
    <p:extLst>
      <p:ext uri="{BB962C8B-B14F-4D97-AF65-F5344CB8AC3E}">
        <p14:creationId xmlns:p14="http://schemas.microsoft.com/office/powerpoint/2010/main" val="3213492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B0001852-7C80-4014-B6CB-BC7A97EA14D6}"/>
              </a:ext>
            </a:extLst>
          </p:cNvPr>
          <p:cNvSpPr txBox="1">
            <a:spLocks/>
          </p:cNvSpPr>
          <p:nvPr/>
        </p:nvSpPr>
        <p:spPr>
          <a:xfrm>
            <a:off x="696200" y="265406"/>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Chiếc rễ đa tròn</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5" name="Rectangle 14">
            <a:extLst>
              <a:ext uri="{FF2B5EF4-FFF2-40B4-BE49-F238E27FC236}">
                <a16:creationId xmlns:a16="http://schemas.microsoft.com/office/drawing/2014/main" id="{BA3EDAC2-EEDA-477A-97C3-D878748DBED5}"/>
              </a:ext>
            </a:extLst>
          </p:cNvPr>
          <p:cNvSpPr/>
          <p:nvPr/>
        </p:nvSpPr>
        <p:spPr>
          <a:xfrm>
            <a:off x="193826" y="2837891"/>
            <a:ext cx="7811633" cy="1293496"/>
          </a:xfrm>
          <a:prstGeom prst="rect">
            <a:avLst/>
          </a:prstGeom>
        </p:spPr>
        <p:txBody>
          <a:bodyPr wrap="square">
            <a:spAutoFit/>
          </a:bodyPr>
          <a:lstStyle/>
          <a:p>
            <a:pPr marR="0" lvl="0" indent="457200" algn="l" defTabSz="914400" rtl="0" eaLnBrk="1" fontAlgn="auto" latinLnBrk="0" hangingPunct="1">
              <a:lnSpc>
                <a:spcPct val="150000"/>
              </a:lnSpc>
              <a:spcBef>
                <a:spcPts val="0"/>
              </a:spcBef>
              <a:spcAft>
                <a:spcPts val="0"/>
              </a:spcAft>
              <a:buClrTx/>
              <a:buSzTx/>
              <a:buFontTx/>
              <a:buNone/>
              <a:tabLst/>
              <a:defRPr/>
            </a:pPr>
            <a:r>
              <a:rPr lang="en-US" sz="2800" b="1">
                <a:solidFill>
                  <a:prstClr val="black"/>
                </a:solidFill>
                <a:latin typeface="UTM Avo"/>
                <a:cs typeface="Times New Roman" pitchFamily="18" charset="0"/>
              </a:rPr>
              <a:t>2</a:t>
            </a:r>
            <a:r>
              <a:rPr lang="en-US" sz="2800">
                <a:solidFill>
                  <a:prstClr val="black"/>
                </a:solidFill>
                <a:latin typeface="UTM Avo"/>
                <a:cs typeface="Times New Roman" pitchFamily="18" charset="0"/>
              </a:rPr>
              <a:t>. Vì sao Bác Hồ phải hướng dẫn chú cần vụ trồng lại chiếc rễ đa?</a:t>
            </a:r>
            <a:r>
              <a:rPr kumimoji="0" lang="vi-VN" sz="2800" b="0" i="0" u="none" strike="noStrike" kern="1200" cap="none" spc="0" normalizeH="0" baseline="0" noProof="0">
                <a:ln>
                  <a:noFill/>
                </a:ln>
                <a:solidFill>
                  <a:prstClr val="black"/>
                </a:solidFill>
                <a:effectLst/>
                <a:uLnTx/>
                <a:uFillTx/>
                <a:latin typeface="+mj-lt"/>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6" name="Rectangle 15">
            <a:extLst>
              <a:ext uri="{FF2B5EF4-FFF2-40B4-BE49-F238E27FC236}">
                <a16:creationId xmlns:a16="http://schemas.microsoft.com/office/drawing/2014/main" id="{352E1BE5-FB8C-4EC0-9762-2E2045F4D17F}"/>
              </a:ext>
            </a:extLst>
          </p:cNvPr>
          <p:cNvSpPr/>
          <p:nvPr/>
        </p:nvSpPr>
        <p:spPr>
          <a:xfrm>
            <a:off x="670412" y="2277970"/>
            <a:ext cx="10849587" cy="1293496"/>
          </a:xfrm>
          <a:prstGeom prst="rect">
            <a:avLst/>
          </a:prstGeom>
        </p:spPr>
        <p:txBody>
          <a:bodyPr wrap="square">
            <a:spAutoFit/>
          </a:bodyPr>
          <a:lstStyle/>
          <a:p>
            <a:pPr lvl="0">
              <a:lnSpc>
                <a:spcPct val="150000"/>
              </a:lnSpc>
            </a:pPr>
            <a:r>
              <a:rPr lang="en-US" sz="2800"/>
              <a:t>- Bác bảo c</a:t>
            </a:r>
            <a:r>
              <a:rPr lang="vi-VN" sz="2800"/>
              <a:t>hú</a:t>
            </a:r>
            <a:r>
              <a:rPr lang="en-US" sz="2800"/>
              <a:t> cần vụ</a:t>
            </a:r>
            <a:r>
              <a:rPr lang="vi-VN" sz="2800"/>
              <a:t> cuốn rễ lại, rồi trồng cho nó mọc tiếp</a:t>
            </a:r>
            <a:r>
              <a:rPr lang="en-US" sz="2800">
                <a:solidFill>
                  <a:prstClr val="black"/>
                </a:solidFill>
              </a:rPr>
              <a:t>.</a:t>
            </a:r>
            <a:br>
              <a:rPr lang="vi-VN" sz="2800">
                <a:solidFill>
                  <a:prstClr val="black"/>
                </a:solidFill>
              </a:rPr>
            </a:b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endParaRPr>
          </a:p>
        </p:txBody>
      </p:sp>
      <p:sp>
        <p:nvSpPr>
          <p:cNvPr id="17" name="Rectangle 16">
            <a:extLst>
              <a:ext uri="{FF2B5EF4-FFF2-40B4-BE49-F238E27FC236}">
                <a16:creationId xmlns:a16="http://schemas.microsoft.com/office/drawing/2014/main" id="{DDD1D99D-F6F2-49E3-A3D2-4B152BD206FD}"/>
              </a:ext>
            </a:extLst>
          </p:cNvPr>
          <p:cNvSpPr/>
          <p:nvPr/>
        </p:nvSpPr>
        <p:spPr>
          <a:xfrm>
            <a:off x="206707" y="1125846"/>
            <a:ext cx="11788034" cy="1293496"/>
          </a:xfrm>
          <a:prstGeom prst="rect">
            <a:avLst/>
          </a:prstGeom>
        </p:spPr>
        <p:txBody>
          <a:bodyPr wrap="square">
            <a:spAutoFit/>
          </a:bodyPr>
          <a:lstStyle/>
          <a:p>
            <a:pPr marR="0" lvl="0" indent="457200" algn="l" defTabSz="914400" rtl="0" eaLnBrk="1" fontAlgn="auto" latinLnBrk="0" hangingPunct="1">
              <a:lnSpc>
                <a:spcPct val="150000"/>
              </a:lnSpc>
              <a:spcBef>
                <a:spcPts val="0"/>
              </a:spcBef>
              <a:spcAft>
                <a:spcPts val="0"/>
              </a:spcAft>
              <a:buClrTx/>
              <a:buSzTx/>
              <a:buFontTx/>
              <a:buNone/>
              <a:tabLst/>
              <a:defRPr/>
            </a:pPr>
            <a:r>
              <a:rPr lang="en-US" sz="2800" b="1">
                <a:solidFill>
                  <a:prstClr val="black"/>
                </a:solidFill>
                <a:latin typeface="UTM Avo"/>
                <a:cs typeface="Times New Roman" pitchFamily="18" charset="0"/>
              </a:rPr>
              <a:t>1</a:t>
            </a:r>
            <a:r>
              <a:rPr lang="en-US" sz="2800">
                <a:solidFill>
                  <a:prstClr val="black"/>
                </a:solidFill>
                <a:latin typeface="UTM Avo"/>
                <a:cs typeface="Times New Roman" pitchFamily="18" charset="0"/>
              </a:rPr>
              <a:t>. Khi thấy chiếc rễ đa nằm trên mặt đất, Bác Hồ nói gì với chú cần vụ?</a:t>
            </a:r>
            <a:r>
              <a:rPr kumimoji="0" lang="vi-VN" sz="2800" b="0" i="0" u="none" strike="noStrike" kern="1200" cap="none" spc="0" normalizeH="0" baseline="0" noProof="0">
                <a:ln>
                  <a:noFill/>
                </a:ln>
                <a:solidFill>
                  <a:prstClr val="black"/>
                </a:solidFill>
                <a:effectLst/>
                <a:uLnTx/>
                <a:uFillTx/>
                <a:latin typeface="+mj-lt"/>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8" name="Rectangle 17">
            <a:extLst>
              <a:ext uri="{FF2B5EF4-FFF2-40B4-BE49-F238E27FC236}">
                <a16:creationId xmlns:a16="http://schemas.microsoft.com/office/drawing/2014/main" id="{272821A2-CBEB-4BE0-851C-E7B2DF518E50}"/>
              </a:ext>
            </a:extLst>
          </p:cNvPr>
          <p:cNvSpPr/>
          <p:nvPr/>
        </p:nvSpPr>
        <p:spPr>
          <a:xfrm>
            <a:off x="195672" y="4050004"/>
            <a:ext cx="7387541" cy="3232488"/>
          </a:xfrm>
          <a:prstGeom prst="rect">
            <a:avLst/>
          </a:prstGeom>
        </p:spPr>
        <p:txBody>
          <a:bodyPr wrap="square">
            <a:spAutoFit/>
          </a:bodyPr>
          <a:lstStyle/>
          <a:p>
            <a:pPr lvl="0" indent="457200">
              <a:lnSpc>
                <a:spcPct val="150000"/>
              </a:lnSpc>
            </a:pPr>
            <a:r>
              <a:rPr lang="en-US" sz="2800"/>
              <a:t>- Vì c</a:t>
            </a:r>
            <a:r>
              <a:rPr lang="vi-VN" sz="2800"/>
              <a:t>hú</a:t>
            </a:r>
            <a:r>
              <a:rPr lang="en-US" sz="2800"/>
              <a:t> cần vụ</a:t>
            </a:r>
            <a:r>
              <a:rPr lang="vi-VN" sz="2800"/>
              <a:t> </a:t>
            </a:r>
            <a:r>
              <a:rPr lang="en-US" sz="2800"/>
              <a:t>chỉ định vùi chiếc rễ đa xuống đất. Bác hướng dẫn chú trồng lại để có một cây đa mọc vòng tròn, sau này, làm chỗ chơi cho thiếu nhi.</a:t>
            </a:r>
            <a:br>
              <a:rPr lang="vi-VN" sz="2800">
                <a:solidFill>
                  <a:prstClr val="black"/>
                </a:solidFill>
              </a:rPr>
            </a:b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endParaRPr>
          </a:p>
        </p:txBody>
      </p:sp>
      <p:pic>
        <p:nvPicPr>
          <p:cNvPr id="8" name="Picture 7">
            <a:extLst>
              <a:ext uri="{FF2B5EF4-FFF2-40B4-BE49-F238E27FC236}">
                <a16:creationId xmlns:a16="http://schemas.microsoft.com/office/drawing/2014/main" id="{F8AC5F77-5F9D-4BC4-B1A1-76293E687A97}"/>
              </a:ext>
            </a:extLst>
          </p:cNvPr>
          <p:cNvPicPr>
            <a:picLocks noChangeAspect="1"/>
          </p:cNvPicPr>
          <p:nvPr/>
        </p:nvPicPr>
        <p:blipFill>
          <a:blip r:embed="rId2">
            <a:extLst>
              <a:ext uri="{28A0092B-C50C-407E-A947-70E740481C1C}">
                <a14:useLocalDpi xmlns:a14="http://schemas.microsoft.com/office/drawing/2010/main" val="0"/>
              </a:ext>
            </a:extLst>
          </a:blip>
          <a:srcRect l="16306" r="16306"/>
          <a:stretch/>
        </p:blipFill>
        <p:spPr>
          <a:xfrm>
            <a:off x="7815244" y="3114626"/>
            <a:ext cx="4242141" cy="3574179"/>
          </a:xfrm>
          <a:prstGeom prst="roundRect">
            <a:avLst>
              <a:gd name="adj" fmla="val 8594"/>
            </a:avLst>
          </a:prstGeom>
          <a:solidFill>
            <a:srgbClr val="FFFFFF">
              <a:shade val="85000"/>
            </a:srgbClr>
          </a:solidFill>
          <a:ln>
            <a:noFill/>
          </a:ln>
          <a:effectLst/>
        </p:spPr>
      </p:pic>
      <p:pic>
        <p:nvPicPr>
          <p:cNvPr id="20" name="Picture 19">
            <a:extLst>
              <a:ext uri="{FF2B5EF4-FFF2-40B4-BE49-F238E27FC236}">
                <a16:creationId xmlns:a16="http://schemas.microsoft.com/office/drawing/2014/main" id="{E3C537EE-24BF-4F0F-881D-9C457F82B00D}"/>
              </a:ext>
            </a:extLst>
          </p:cNvPr>
          <p:cNvPicPr>
            <a:picLocks noChangeAspect="1"/>
          </p:cNvPicPr>
          <p:nvPr/>
        </p:nvPicPr>
        <p:blipFill>
          <a:blip r:embed="rId3">
            <a:extLst>
              <a:ext uri="{28A0092B-C50C-407E-A947-70E740481C1C}">
                <a14:useLocalDpi xmlns:a14="http://schemas.microsoft.com/office/drawing/2010/main" val="0"/>
              </a:ext>
            </a:extLst>
          </a:blip>
          <a:srcRect l="7966" r="7966"/>
          <a:stretch/>
        </p:blipFill>
        <p:spPr>
          <a:xfrm>
            <a:off x="7645857" y="2993598"/>
            <a:ext cx="4411528" cy="3598996"/>
          </a:xfrm>
          <a:prstGeom prst="rect">
            <a:avLst/>
          </a:prstGeom>
          <a:ln>
            <a:noFill/>
          </a:ln>
          <a:effectLst/>
        </p:spPr>
      </p:pic>
    </p:spTree>
    <p:extLst>
      <p:ext uri="{BB962C8B-B14F-4D97-AF65-F5344CB8AC3E}">
        <p14:creationId xmlns:p14="http://schemas.microsoft.com/office/powerpoint/2010/main" val="22442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0" presetClass="exit" presetSubtype="0" fill="hold"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1000" fill="hold"/>
                                        <p:tgtEl>
                                          <p:spTgt spid="18"/>
                                        </p:tgtEl>
                                        <p:attrNameLst>
                                          <p:attrName>ppt_x</p:attrName>
                                        </p:attrNameLst>
                                      </p:cBhvr>
                                      <p:tavLst>
                                        <p:tav tm="0">
                                          <p:val>
                                            <p:strVal val="#ppt_x"/>
                                          </p:val>
                                        </p:tav>
                                        <p:tav tm="100000">
                                          <p:val>
                                            <p:strVal val="#ppt_x"/>
                                          </p:val>
                                        </p:tav>
                                      </p:tavLst>
                                    </p:anim>
                                    <p:anim calcmode="lin" valueType="num">
                                      <p:cBhvr additive="base">
                                        <p:cTn id="33"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rystal">
            <a:hlinkClick r:id="" action="ppaction://media"/>
            <a:extLst>
              <a:ext uri="{FF2B5EF4-FFF2-40B4-BE49-F238E27FC236}">
                <a16:creationId xmlns:a16="http://schemas.microsoft.com/office/drawing/2014/main" id="{DA1EDDEF-B0DA-4B56-A187-1ABD05FFCF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94771" y="2669836"/>
            <a:ext cx="457200" cy="457200"/>
          </a:xfrm>
          <a:prstGeom prst="rect">
            <a:avLst/>
          </a:prstGeom>
        </p:spPr>
      </p:pic>
      <p:sp>
        <p:nvSpPr>
          <p:cNvPr id="14" name="Title 4">
            <a:extLst>
              <a:ext uri="{FF2B5EF4-FFF2-40B4-BE49-F238E27FC236}">
                <a16:creationId xmlns:a16="http://schemas.microsoft.com/office/drawing/2014/main" id="{B0001852-7C80-4014-B6CB-BC7A97EA14D6}"/>
              </a:ext>
            </a:extLst>
          </p:cNvPr>
          <p:cNvSpPr txBox="1">
            <a:spLocks/>
          </p:cNvSpPr>
          <p:nvPr/>
        </p:nvSpPr>
        <p:spPr>
          <a:xfrm>
            <a:off x="696200" y="265407"/>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Chiếc rễ đa tròn</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5" name="Rectangle 14">
            <a:extLst>
              <a:ext uri="{FF2B5EF4-FFF2-40B4-BE49-F238E27FC236}">
                <a16:creationId xmlns:a16="http://schemas.microsoft.com/office/drawing/2014/main" id="{BA3EDAC2-EEDA-477A-97C3-D878748DBED5}"/>
              </a:ext>
            </a:extLst>
          </p:cNvPr>
          <p:cNvSpPr/>
          <p:nvPr/>
        </p:nvSpPr>
        <p:spPr>
          <a:xfrm>
            <a:off x="427388" y="2412582"/>
            <a:ext cx="6621669" cy="1293496"/>
          </a:xfrm>
          <a:prstGeom prst="rect">
            <a:avLst/>
          </a:prstGeom>
        </p:spPr>
        <p:txBody>
          <a:bodyPr wrap="square">
            <a:spAutoFit/>
          </a:bodyPr>
          <a:lstStyle/>
          <a:p>
            <a:pPr marL="0" marR="0" lvl="0" indent="457200" algn="l" defTabSz="914400" rtl="0" eaLnBrk="1" fontAlgn="auto" latinLnBrk="0" hangingPunct="1">
              <a:lnSpc>
                <a:spcPct val="150000"/>
              </a:lnSpc>
              <a:spcBef>
                <a:spcPts val="0"/>
              </a:spcBef>
              <a:spcAft>
                <a:spcPts val="0"/>
              </a:spcAft>
              <a:buClrTx/>
              <a:buSzTx/>
              <a:buFontTx/>
              <a:buNone/>
              <a:tabLst/>
              <a:defRPr/>
            </a:pPr>
            <a:r>
              <a:rPr lang="en-US" sz="2800" b="1">
                <a:solidFill>
                  <a:prstClr val="black"/>
                </a:solidFill>
                <a:latin typeface="UTM Avo"/>
                <a:cs typeface="Times New Roman" pitchFamily="18" charset="0"/>
              </a:rPr>
              <a:t>4</a:t>
            </a:r>
            <a:r>
              <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rPr>
              <a:t>. Các</a:t>
            </a:r>
            <a:r>
              <a:rPr kumimoji="0" lang="en-US" sz="2800" b="0" i="0" u="none" strike="noStrike" kern="1200" cap="none" spc="0" normalizeH="0" noProof="0">
                <a:ln>
                  <a:noFill/>
                </a:ln>
                <a:solidFill>
                  <a:prstClr val="black"/>
                </a:solidFill>
                <a:effectLst/>
                <a:uLnTx/>
                <a:uFillTx/>
                <a:latin typeface="UTM Avo"/>
                <a:ea typeface="+mn-ea"/>
                <a:cs typeface="Times New Roman" pitchFamily="18" charset="0"/>
              </a:rPr>
              <a:t> bạn nhỏ vào thăm vườn Bác thích chơi trò gì bên cây đa ấy</a:t>
            </a:r>
            <a:r>
              <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rPr>
              <a:t>?</a:t>
            </a: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6" name="Rectangle 15">
            <a:extLst>
              <a:ext uri="{FF2B5EF4-FFF2-40B4-BE49-F238E27FC236}">
                <a16:creationId xmlns:a16="http://schemas.microsoft.com/office/drawing/2014/main" id="{352E1BE5-FB8C-4EC0-9762-2E2045F4D17F}"/>
              </a:ext>
            </a:extLst>
          </p:cNvPr>
          <p:cNvSpPr/>
          <p:nvPr/>
        </p:nvSpPr>
        <p:spPr>
          <a:xfrm>
            <a:off x="845317" y="1701376"/>
            <a:ext cx="10849587" cy="1293496"/>
          </a:xfrm>
          <a:prstGeom prst="rect">
            <a:avLst/>
          </a:prstGeom>
        </p:spPr>
        <p:txBody>
          <a:bodyPr wrap="square">
            <a:spAutoFit/>
          </a:bodyPr>
          <a:lstStyle/>
          <a:p>
            <a:pPr lvl="0">
              <a:lnSpc>
                <a:spcPct val="150000"/>
              </a:lnSpc>
            </a:pPr>
            <a:r>
              <a:rPr kumimoji="0" lang="en-US" sz="2800" b="0" i="0" u="none" strike="noStrike" kern="1200" cap="none" spc="0" normalizeH="0" baseline="0" noProof="0">
                <a:ln>
                  <a:noFill/>
                </a:ln>
                <a:solidFill>
                  <a:prstClr val="black"/>
                </a:solidFill>
                <a:effectLst/>
                <a:uLnTx/>
                <a:uFillTx/>
                <a:latin typeface="UTM Avo"/>
                <a:ea typeface="+mn-ea"/>
                <a:cs typeface="+mn-cs"/>
              </a:rPr>
              <a:t>- </a:t>
            </a:r>
            <a:r>
              <a:rPr lang="en-US" sz="2800" noProof="0">
                <a:solidFill>
                  <a:prstClr val="black"/>
                </a:solidFill>
                <a:cs typeface="Times New Roman" pitchFamily="18" charset="0"/>
              </a:rPr>
              <a:t>C</a:t>
            </a:r>
            <a:r>
              <a:rPr lang="en-US" sz="2800">
                <a:solidFill>
                  <a:prstClr val="black"/>
                </a:solidFill>
                <a:cs typeface="Times New Roman" pitchFamily="18" charset="0"/>
              </a:rPr>
              <a:t>hiếc rễ ấy sau này trở thành một cây đa có vòng lá tròn</a:t>
            </a:r>
            <a:r>
              <a:rPr kumimoji="0" lang="en-US" sz="2800" b="0" i="0" u="none" strike="noStrike" kern="1200" cap="none" spc="0" normalizeH="0" baseline="0" noProof="0">
                <a:ln>
                  <a:noFill/>
                </a:ln>
                <a:solidFill>
                  <a:prstClr val="black"/>
                </a:solidFill>
                <a:effectLst/>
                <a:uLnTx/>
                <a:uFillTx/>
                <a:latin typeface="UTM Avo"/>
                <a:ea typeface="+mn-ea"/>
                <a:cs typeface="+mn-cs"/>
              </a:rPr>
              <a:t>.</a:t>
            </a:r>
            <a:br>
              <a:rPr kumimoji="0" lang="vi-VN" sz="2800" b="0" i="0" u="none" strike="noStrike" kern="1200" cap="none" spc="0" normalizeH="0" baseline="0" noProof="0">
                <a:ln>
                  <a:noFill/>
                </a:ln>
                <a:solidFill>
                  <a:prstClr val="black"/>
                </a:solidFill>
                <a:effectLst/>
                <a:uLnTx/>
                <a:uFillTx/>
                <a:ea typeface="+mn-ea"/>
                <a:cs typeface="+mn-cs"/>
              </a:rPr>
            </a:b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endParaRPr>
          </a:p>
        </p:txBody>
      </p:sp>
      <p:sp>
        <p:nvSpPr>
          <p:cNvPr id="17" name="Rectangle 16">
            <a:extLst>
              <a:ext uri="{FF2B5EF4-FFF2-40B4-BE49-F238E27FC236}">
                <a16:creationId xmlns:a16="http://schemas.microsoft.com/office/drawing/2014/main" id="{DDD1D99D-F6F2-49E3-A3D2-4B152BD206FD}"/>
              </a:ext>
            </a:extLst>
          </p:cNvPr>
          <p:cNvSpPr/>
          <p:nvPr/>
        </p:nvSpPr>
        <p:spPr>
          <a:xfrm>
            <a:off x="376094" y="1054628"/>
            <a:ext cx="11788034" cy="1293496"/>
          </a:xfrm>
          <a:prstGeom prst="rect">
            <a:avLst/>
          </a:prstGeom>
        </p:spPr>
        <p:txBody>
          <a:bodyPr wrap="square">
            <a:spAutoFit/>
          </a:bodyPr>
          <a:lstStyle/>
          <a:p>
            <a:pPr marL="0" marR="0" lvl="0" indent="457200" algn="l" defTabSz="914400" rtl="0" eaLnBrk="1" fontAlgn="auto" latinLnBrk="0" hangingPunct="1">
              <a:lnSpc>
                <a:spcPct val="150000"/>
              </a:lnSpc>
              <a:spcBef>
                <a:spcPts val="0"/>
              </a:spcBef>
              <a:spcAft>
                <a:spcPts val="0"/>
              </a:spcAft>
              <a:buClrTx/>
              <a:buSzTx/>
              <a:buFontTx/>
              <a:buNone/>
              <a:tabLst/>
              <a:defRPr/>
            </a:pPr>
            <a:r>
              <a:rPr lang="en-US" sz="2800" b="1">
                <a:solidFill>
                  <a:prstClr val="black"/>
                </a:solidFill>
                <a:latin typeface="UTM Avo"/>
                <a:cs typeface="Times New Roman" pitchFamily="18" charset="0"/>
              </a:rPr>
              <a:t>3. </a:t>
            </a:r>
            <a:r>
              <a:rPr lang="en-US" sz="2800">
                <a:solidFill>
                  <a:prstClr val="black"/>
                </a:solidFill>
                <a:latin typeface="UTM Avo"/>
                <a:cs typeface="Times New Roman" pitchFamily="18" charset="0"/>
              </a:rPr>
              <a:t>Về sau, chiếc rễ đa ấy trở thành một cây đa như thế nào?</a:t>
            </a: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8" name="Rectangle 17">
            <a:extLst>
              <a:ext uri="{FF2B5EF4-FFF2-40B4-BE49-F238E27FC236}">
                <a16:creationId xmlns:a16="http://schemas.microsoft.com/office/drawing/2014/main" id="{272821A2-CBEB-4BE0-851C-E7B2DF518E50}"/>
              </a:ext>
            </a:extLst>
          </p:cNvPr>
          <p:cNvSpPr/>
          <p:nvPr/>
        </p:nvSpPr>
        <p:spPr>
          <a:xfrm>
            <a:off x="195672" y="3706078"/>
            <a:ext cx="7387541" cy="2586157"/>
          </a:xfrm>
          <a:prstGeom prst="rect">
            <a:avLst/>
          </a:prstGeom>
        </p:spPr>
        <p:txBody>
          <a:bodyPr wrap="square">
            <a:spAutoFit/>
          </a:bodyPr>
          <a:lstStyle/>
          <a:p>
            <a:pPr lvl="0" indent="457200">
              <a:lnSpc>
                <a:spcPct val="150000"/>
              </a:lnSpc>
            </a:pPr>
            <a:r>
              <a:rPr kumimoji="0" lang="en-US" sz="2800" b="0" i="0" u="none" strike="noStrike" kern="1200" cap="none" spc="0" normalizeH="0" baseline="0" noProof="0">
                <a:ln>
                  <a:noFill/>
                </a:ln>
                <a:solidFill>
                  <a:prstClr val="black"/>
                </a:solidFill>
                <a:effectLst/>
                <a:uLnTx/>
                <a:uFillTx/>
                <a:latin typeface="UTM Avo"/>
                <a:ea typeface="+mn-ea"/>
                <a:cs typeface="+mn-cs"/>
              </a:rPr>
              <a:t>- </a:t>
            </a:r>
            <a:r>
              <a:rPr lang="en-US" sz="2800">
                <a:solidFill>
                  <a:prstClr val="black"/>
                </a:solidFill>
                <a:cs typeface="Times New Roman" pitchFamily="18" charset="0"/>
              </a:rPr>
              <a:t>Các bạn nhỏ vào thăm vườn Bác thích trò chơi chui qua chui lại vòng lá tròn được tạo nên từ chiếc rễ đa </a:t>
            </a:r>
            <a:r>
              <a:rPr kumimoji="0" lang="en-US" sz="2800" b="0" i="0" u="none" strike="noStrike" kern="1200" cap="none" spc="0" normalizeH="0" baseline="0" noProof="0">
                <a:ln>
                  <a:noFill/>
                </a:ln>
                <a:solidFill>
                  <a:prstClr val="black"/>
                </a:solidFill>
                <a:effectLst/>
                <a:uLnTx/>
                <a:uFillTx/>
                <a:latin typeface="UTM Avo"/>
                <a:ea typeface="+mn-ea"/>
                <a:cs typeface="+mn-cs"/>
              </a:rPr>
              <a:t>.</a:t>
            </a:r>
            <a:br>
              <a:rPr kumimoji="0" lang="vi-VN" sz="2800" b="0" i="0" u="none" strike="noStrike" kern="1200" cap="none" spc="0" normalizeH="0" baseline="0" noProof="0">
                <a:ln>
                  <a:noFill/>
                </a:ln>
                <a:solidFill>
                  <a:prstClr val="black"/>
                </a:solidFill>
                <a:effectLst/>
                <a:uLnTx/>
                <a:uFillTx/>
                <a:ea typeface="+mn-ea"/>
                <a:cs typeface="+mn-cs"/>
              </a:rPr>
            </a:b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endParaRPr>
          </a:p>
        </p:txBody>
      </p:sp>
      <p:pic>
        <p:nvPicPr>
          <p:cNvPr id="3" name="Picture 2">
            <a:extLst>
              <a:ext uri="{FF2B5EF4-FFF2-40B4-BE49-F238E27FC236}">
                <a16:creationId xmlns:a16="http://schemas.microsoft.com/office/drawing/2014/main" id="{8FFC6D73-FFC0-40B7-8582-15ECFA819F7A}"/>
              </a:ext>
            </a:extLst>
          </p:cNvPr>
          <p:cNvPicPr>
            <a:picLocks noChangeAspect="1"/>
          </p:cNvPicPr>
          <p:nvPr/>
        </p:nvPicPr>
        <p:blipFill rotWithShape="1">
          <a:blip r:embed="rId5">
            <a:extLst>
              <a:ext uri="{28A0092B-C50C-407E-A947-70E740481C1C}">
                <a14:useLocalDpi xmlns:a14="http://schemas.microsoft.com/office/drawing/2010/main" val="0"/>
              </a:ext>
            </a:extLst>
          </a:blip>
          <a:srcRect l="-244" r="-1549"/>
          <a:stretch/>
        </p:blipFill>
        <p:spPr>
          <a:xfrm>
            <a:off x="7280773" y="2667704"/>
            <a:ext cx="4777354" cy="3501285"/>
          </a:xfrm>
          <a:prstGeom prst="rect">
            <a:avLst/>
          </a:prstGeom>
          <a:ln>
            <a:noFill/>
          </a:ln>
          <a:effectLst/>
        </p:spPr>
      </p:pic>
    </p:spTree>
    <p:extLst>
      <p:ext uri="{BB962C8B-B14F-4D97-AF65-F5344CB8AC3E}">
        <p14:creationId xmlns:p14="http://schemas.microsoft.com/office/powerpoint/2010/main" val="192506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1000" fill="hold"/>
                                        <p:tgtEl>
                                          <p:spTgt spid="16"/>
                                        </p:tgtEl>
                                        <p:attrNameLst>
                                          <p:attrName>ppt_x</p:attrName>
                                        </p:attrNameLst>
                                      </p:cBhvr>
                                      <p:tavLst>
                                        <p:tav tm="0">
                                          <p:val>
                                            <p:strVal val="#ppt_x"/>
                                          </p:val>
                                        </p:tav>
                                        <p:tav tm="100000">
                                          <p:val>
                                            <p:strVal val="#ppt_x"/>
                                          </p:val>
                                        </p:tav>
                                      </p:tavLst>
                                    </p:anim>
                                    <p:anim calcmode="lin" valueType="num">
                                      <p:cBhvr additive="base">
                                        <p:cTn id="17"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repeatCount="indefinite" fill="hold" display="0">
                  <p:stCondLst>
                    <p:cond delay="indefinite"/>
                  </p:stCondLst>
                  <p:endCondLst>
                    <p:cond evt="onStopAudio" delay="0">
                      <p:tgtEl>
                        <p:sldTgt/>
                      </p:tgtEl>
                    </p:cond>
                  </p:endCondLst>
                </p:cTn>
                <p:tgtEl>
                  <p:spTgt spid="9"/>
                </p:tgtEl>
              </p:cMediaNode>
            </p:audio>
          </p:childTnLst>
        </p:cTn>
      </p:par>
    </p:tnLst>
    <p:bldLst>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a:extLst>
              <a:ext uri="{FF2B5EF4-FFF2-40B4-BE49-F238E27FC236}">
                <a16:creationId xmlns:a16="http://schemas.microsoft.com/office/drawing/2014/main" id="{E2DAA67D-47F7-4D88-B20E-CD592D23DD68}"/>
              </a:ext>
            </a:extLst>
          </p:cNvPr>
          <p:cNvSpPr/>
          <p:nvPr/>
        </p:nvSpPr>
        <p:spPr>
          <a:xfrm>
            <a:off x="4394267" y="2996814"/>
            <a:ext cx="7551882" cy="3581511"/>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5F2EC9F5-083D-4FB3-A238-28A205028F39}"/>
              </a:ext>
            </a:extLst>
          </p:cNvPr>
          <p:cNvSpPr txBox="1"/>
          <p:nvPr/>
        </p:nvSpPr>
        <p:spPr>
          <a:xfrm>
            <a:off x="4572001" y="1366897"/>
            <a:ext cx="7204864" cy="1384995"/>
          </a:xfrm>
          <a:prstGeom prst="rect">
            <a:avLst/>
          </a:prstGeom>
          <a:solidFill>
            <a:srgbClr val="FFC000"/>
          </a:solidFill>
        </p:spPr>
        <p:txBody>
          <a:bodyPr wrap="square" rtlCol="0">
            <a:spAutoFit/>
          </a:bodyPr>
          <a:lstStyle/>
          <a:p>
            <a:r>
              <a:rPr lang="en-US" sz="2800">
                <a:cs typeface="Times New Roman" pitchFamily="18" charset="0"/>
              </a:rPr>
              <a:t>Qua câu chuyện, em hiểu điều gì? Em học được gì ở Bác Hồ về thái độ với mọi vật xung quanh?</a:t>
            </a:r>
          </a:p>
        </p:txBody>
      </p:sp>
      <p:sp>
        <p:nvSpPr>
          <p:cNvPr id="7" name="TextBox 6">
            <a:extLst>
              <a:ext uri="{FF2B5EF4-FFF2-40B4-BE49-F238E27FC236}">
                <a16:creationId xmlns:a16="http://schemas.microsoft.com/office/drawing/2014/main" id="{4EABFC10-9A70-4D0C-9040-AF1D7CA58995}"/>
              </a:ext>
            </a:extLst>
          </p:cNvPr>
          <p:cNvSpPr txBox="1"/>
          <p:nvPr/>
        </p:nvSpPr>
        <p:spPr>
          <a:xfrm>
            <a:off x="4713891" y="3233297"/>
            <a:ext cx="7062974" cy="3108543"/>
          </a:xfrm>
          <a:prstGeom prst="rect">
            <a:avLst/>
          </a:prstGeom>
          <a:noFill/>
        </p:spPr>
        <p:txBody>
          <a:bodyPr wrap="square" rtlCol="0">
            <a:spAutoFit/>
          </a:bodyPr>
          <a:lstStyle/>
          <a:p>
            <a:pPr algn="just"/>
            <a:r>
              <a:rPr lang="en-US" sz="2800">
                <a:solidFill>
                  <a:schemeClr val="accent1"/>
                </a:solidFill>
                <a:cs typeface="Times New Roman" pitchFamily="18" charset="0"/>
              </a:rPr>
              <a:t>Bác yêu thương mọi người, mọi vật. Một chiếc rễ đa rơi xuống đất, Bác cũng muốn trồng cho rễ mọc thành cây. Trồng cái rễ cây, Bác cũng nghĩ cách uốn cái rễ hình vòng tròn để cây lớn lên sẽ thành chỗ vui chơi cho các cháu thiếu nhi.</a:t>
            </a:r>
          </a:p>
        </p:txBody>
      </p:sp>
      <p:pic>
        <p:nvPicPr>
          <p:cNvPr id="9" name="Picture 8">
            <a:extLst>
              <a:ext uri="{FF2B5EF4-FFF2-40B4-BE49-F238E27FC236}">
                <a16:creationId xmlns:a16="http://schemas.microsoft.com/office/drawing/2014/main" id="{6BCA598D-96ED-446F-8351-976309000EE1}"/>
              </a:ext>
            </a:extLst>
          </p:cNvPr>
          <p:cNvPicPr>
            <a:picLocks noChangeAspect="1"/>
          </p:cNvPicPr>
          <p:nvPr/>
        </p:nvPicPr>
        <p:blipFill rotWithShape="1">
          <a:blip r:embed="rId2">
            <a:extLst>
              <a:ext uri="{28A0092B-C50C-407E-A947-70E740481C1C}">
                <a14:useLocalDpi xmlns:a14="http://schemas.microsoft.com/office/drawing/2010/main" val="0"/>
              </a:ext>
            </a:extLst>
          </a:blip>
          <a:srcRect l="7217" r="29686"/>
          <a:stretch/>
        </p:blipFill>
        <p:spPr>
          <a:xfrm>
            <a:off x="-14693" y="973788"/>
            <a:ext cx="4559300" cy="4519017"/>
          </a:xfrm>
          <a:prstGeom prst="ellipse">
            <a:avLst/>
          </a:prstGeom>
          <a:ln>
            <a:noFill/>
          </a:ln>
          <a:effectLst>
            <a:softEdge rad="112500"/>
          </a:effectLst>
        </p:spPr>
      </p:pic>
      <p:sp>
        <p:nvSpPr>
          <p:cNvPr id="10" name="Title 4">
            <a:extLst>
              <a:ext uri="{FF2B5EF4-FFF2-40B4-BE49-F238E27FC236}">
                <a16:creationId xmlns:a16="http://schemas.microsoft.com/office/drawing/2014/main" id="{BFBED616-17AB-45DC-A31C-43799CDFA4D8}"/>
              </a:ext>
            </a:extLst>
          </p:cNvPr>
          <p:cNvSpPr txBox="1">
            <a:spLocks/>
          </p:cNvSpPr>
          <p:nvPr/>
        </p:nvSpPr>
        <p:spPr>
          <a:xfrm>
            <a:off x="680434" y="279674"/>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Chiếc rễ đa tròn</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Tree>
    <p:extLst>
      <p:ext uri="{BB962C8B-B14F-4D97-AF65-F5344CB8AC3E}">
        <p14:creationId xmlns:p14="http://schemas.microsoft.com/office/powerpoint/2010/main" val="32583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3420" y="1202742"/>
            <a:ext cx="6005056" cy="4776057"/>
          </a:xfrm>
          <a:prstGeom prst="rect">
            <a:avLst/>
          </a:prstGeom>
        </p:spPr>
      </p:pic>
      <p:sp>
        <p:nvSpPr>
          <p:cNvPr id="10" name="Rectangle 9">
            <a:extLst>
              <a:ext uri="{FF2B5EF4-FFF2-40B4-BE49-F238E27FC236}">
                <a16:creationId xmlns:a16="http://schemas.microsoft.com/office/drawing/2014/main" id="{1B31CC8B-ABEF-4847-94C3-C9CE9426FE77}"/>
              </a:ext>
            </a:extLst>
          </p:cNvPr>
          <p:cNvSpPr/>
          <p:nvPr/>
        </p:nvSpPr>
        <p:spPr>
          <a:xfrm>
            <a:off x="4069647" y="3373367"/>
            <a:ext cx="4051118" cy="83099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cap="all" dirty="0" err="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LuyệN</a:t>
            </a:r>
            <a:r>
              <a:rPr lang="en-US" sz="48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 </a:t>
            </a:r>
            <a:r>
              <a:rPr lang="en-US" sz="4800" b="1" cap="all" dirty="0" err="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tập</a:t>
            </a:r>
            <a:endParaRPr kumimoji="0" lang="en-US" sz="4800" b="1" i="0" u="none" strike="noStrike" kern="1200" cap="all" spc="0" normalizeH="0" baseline="0" noProof="0"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UTM Avo"/>
              <a:cs typeface="Times New Roman" pitchFamily="18" charset="0"/>
            </a:endParaRPr>
          </a:p>
        </p:txBody>
      </p:sp>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75" y="3373367"/>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176" y="3592463"/>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2495746" y="171744"/>
            <a:ext cx="2177862" cy="3291654"/>
          </a:xfrm>
          <a:prstGeom prst="rect">
            <a:avLst/>
          </a:prstGeom>
        </p:spPr>
      </p:pic>
    </p:spTree>
    <p:extLst>
      <p:ext uri="{BB962C8B-B14F-4D97-AF65-F5344CB8AC3E}">
        <p14:creationId xmlns:p14="http://schemas.microsoft.com/office/powerpoint/2010/main" val="2196921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899" y="2109019"/>
            <a:ext cx="4249241" cy="4653116"/>
          </a:xfrm>
          <a:prstGeom prst="rect">
            <a:avLst/>
          </a:prstGeom>
        </p:spPr>
      </p:pic>
      <p:pic>
        <p:nvPicPr>
          <p:cNvPr id="6" name="Picture 5">
            <a:extLst>
              <a:ext uri="{FF2B5EF4-FFF2-40B4-BE49-F238E27FC236}">
                <a16:creationId xmlns:a16="http://schemas.microsoft.com/office/drawing/2014/main" id="{D722034E-914D-41E5-A402-597B70734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6166" y="-258085"/>
            <a:ext cx="7487444" cy="8605066"/>
          </a:xfrm>
          <a:prstGeom prst="rect">
            <a:avLst/>
          </a:prstGeom>
        </p:spPr>
      </p:pic>
      <p:sp>
        <p:nvSpPr>
          <p:cNvPr id="7" name="TextBox 6">
            <a:extLst>
              <a:ext uri="{FF2B5EF4-FFF2-40B4-BE49-F238E27FC236}">
                <a16:creationId xmlns:a16="http://schemas.microsoft.com/office/drawing/2014/main" id="{ADECD916-DCC3-4B6B-867E-92AF3A7EEA90}"/>
              </a:ext>
            </a:extLst>
          </p:cNvPr>
          <p:cNvSpPr txBox="1"/>
          <p:nvPr/>
        </p:nvSpPr>
        <p:spPr>
          <a:xfrm>
            <a:off x="4910483" y="3013501"/>
            <a:ext cx="4134678" cy="830997"/>
          </a:xfrm>
          <a:prstGeom prst="rect">
            <a:avLst/>
          </a:prstGeom>
          <a:noFill/>
        </p:spPr>
        <p:txBody>
          <a:bodyPr wrap="square" rtlCol="0">
            <a:spAutoFit/>
          </a:bodyPr>
          <a:lstStyle/>
          <a:p>
            <a:r>
              <a:rPr lang="en-US" sz="4800" b="1" dirty="0">
                <a:solidFill>
                  <a:schemeClr val="bg1"/>
                </a:solidFill>
              </a:rPr>
              <a:t>KHỞI ĐỘNG</a:t>
            </a:r>
          </a:p>
        </p:txBody>
      </p:sp>
    </p:spTree>
    <p:extLst>
      <p:ext uri="{BB962C8B-B14F-4D97-AF65-F5344CB8AC3E}">
        <p14:creationId xmlns:p14="http://schemas.microsoft.com/office/powerpoint/2010/main" val="1915691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2E5934E-98A0-4653-8B12-A9C8637C32A5}"/>
              </a:ext>
            </a:extLst>
          </p:cNvPr>
          <p:cNvPicPr>
            <a:picLocks noGrp="1" noChangeAspect="1"/>
          </p:cNvPicPr>
          <p:nvPr>
            <p:ph idx="4294967295"/>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705" t="7350"/>
          <a:stretch/>
        </p:blipFill>
        <p:spPr>
          <a:xfrm>
            <a:off x="0" y="509469"/>
            <a:ext cx="12979400" cy="4214221"/>
          </a:xfrm>
          <a:noFill/>
          <a:ln>
            <a:noFill/>
          </a:ln>
        </p:spPr>
      </p:pic>
      <p:sp>
        <p:nvSpPr>
          <p:cNvPr id="6" name="TextBox 5">
            <a:extLst>
              <a:ext uri="{FF2B5EF4-FFF2-40B4-BE49-F238E27FC236}">
                <a16:creationId xmlns:a16="http://schemas.microsoft.com/office/drawing/2014/main" id="{6D577DFF-4111-4F7C-93F6-088A5F7E67C6}"/>
              </a:ext>
            </a:extLst>
          </p:cNvPr>
          <p:cNvSpPr txBox="1"/>
          <p:nvPr/>
        </p:nvSpPr>
        <p:spPr>
          <a:xfrm>
            <a:off x="4272010" y="1970249"/>
            <a:ext cx="4099034" cy="646331"/>
          </a:xfrm>
          <a:prstGeom prst="rect">
            <a:avLst/>
          </a:prstGeom>
          <a:noFill/>
          <a:ln>
            <a:noFill/>
          </a:ln>
        </p:spPr>
        <p:txBody>
          <a:bodyPr wrap="square" rtlCol="0">
            <a:spAutoFit/>
          </a:bodyPr>
          <a:lstStyle/>
          <a:p>
            <a:r>
              <a:rPr lang="en-US" sz="3600" dirty="0" err="1">
                <a:solidFill>
                  <a:srgbClr val="0070C0"/>
                </a:solidFill>
              </a:rPr>
              <a:t>thành</a:t>
            </a:r>
            <a:r>
              <a:rPr lang="en-US" sz="3600" dirty="0">
                <a:solidFill>
                  <a:srgbClr val="0070C0"/>
                </a:solidFill>
              </a:rPr>
              <a:t> </a:t>
            </a:r>
            <a:r>
              <a:rPr lang="en-US" sz="3600" dirty="0" err="1">
                <a:solidFill>
                  <a:srgbClr val="0070C0"/>
                </a:solidFill>
              </a:rPr>
              <a:t>vòng</a:t>
            </a:r>
            <a:r>
              <a:rPr lang="en-US" sz="3600" dirty="0">
                <a:solidFill>
                  <a:srgbClr val="0070C0"/>
                </a:solidFill>
              </a:rPr>
              <a:t> </a:t>
            </a:r>
            <a:r>
              <a:rPr lang="en-US" sz="3600" dirty="0" err="1">
                <a:solidFill>
                  <a:srgbClr val="0070C0"/>
                </a:solidFill>
              </a:rPr>
              <a:t>tròn</a:t>
            </a:r>
            <a:r>
              <a:rPr lang="en-US" sz="3600" dirty="0">
                <a:solidFill>
                  <a:srgbClr val="0070C0"/>
                </a:solidFill>
              </a:rPr>
              <a:t>.</a:t>
            </a:r>
            <a:endParaRPr lang="en-US" sz="2800" dirty="0">
              <a:solidFill>
                <a:srgbClr val="0070C0"/>
              </a:solidFill>
            </a:endParaRPr>
          </a:p>
        </p:txBody>
      </p:sp>
      <p:sp>
        <p:nvSpPr>
          <p:cNvPr id="7" name="TextBox 6">
            <a:extLst>
              <a:ext uri="{FF2B5EF4-FFF2-40B4-BE49-F238E27FC236}">
                <a16:creationId xmlns:a16="http://schemas.microsoft.com/office/drawing/2014/main" id="{2E18EB13-8859-4EE6-8485-CD3DB4E73819}"/>
              </a:ext>
            </a:extLst>
          </p:cNvPr>
          <p:cNvSpPr txBox="1"/>
          <p:nvPr/>
        </p:nvSpPr>
        <p:spPr>
          <a:xfrm>
            <a:off x="2081395" y="3182034"/>
            <a:ext cx="9600492" cy="646331"/>
          </a:xfrm>
          <a:prstGeom prst="rect">
            <a:avLst/>
          </a:prstGeom>
          <a:noFill/>
          <a:ln>
            <a:noFill/>
          </a:ln>
        </p:spPr>
        <p:txBody>
          <a:bodyPr wrap="square" rtlCol="0">
            <a:spAutoFit/>
          </a:bodyPr>
          <a:lstStyle/>
          <a:p>
            <a:r>
              <a:rPr lang="en-US" sz="3600" dirty="0" err="1">
                <a:solidFill>
                  <a:srgbClr val="0070C0"/>
                </a:solidFill>
              </a:rPr>
              <a:t>hai</a:t>
            </a:r>
            <a:r>
              <a:rPr lang="en-US" sz="3600" dirty="0">
                <a:solidFill>
                  <a:srgbClr val="0070C0"/>
                </a:solidFill>
              </a:rPr>
              <a:t> </a:t>
            </a:r>
            <a:r>
              <a:rPr lang="en-US" sz="3600" dirty="0" err="1">
                <a:solidFill>
                  <a:srgbClr val="0070C0"/>
                </a:solidFill>
              </a:rPr>
              <a:t>đầu</a:t>
            </a:r>
            <a:r>
              <a:rPr lang="en-US" sz="3600" dirty="0">
                <a:solidFill>
                  <a:srgbClr val="0070C0"/>
                </a:solidFill>
              </a:rPr>
              <a:t> </a:t>
            </a:r>
            <a:r>
              <a:rPr lang="en-US" sz="3600" dirty="0" err="1">
                <a:solidFill>
                  <a:srgbClr val="0070C0"/>
                </a:solidFill>
              </a:rPr>
              <a:t>cái</a:t>
            </a:r>
            <a:r>
              <a:rPr lang="en-US" sz="3600" dirty="0">
                <a:solidFill>
                  <a:srgbClr val="0070C0"/>
                </a:solidFill>
              </a:rPr>
              <a:t> </a:t>
            </a:r>
            <a:r>
              <a:rPr lang="en-US" sz="3600" dirty="0" err="1">
                <a:solidFill>
                  <a:srgbClr val="0070C0"/>
                </a:solidFill>
              </a:rPr>
              <a:t>rễ</a:t>
            </a:r>
            <a:r>
              <a:rPr lang="en-US" sz="3600" dirty="0">
                <a:solidFill>
                  <a:srgbClr val="0070C0"/>
                </a:solidFill>
              </a:rPr>
              <a:t> </a:t>
            </a:r>
            <a:r>
              <a:rPr lang="en-US" sz="3600" dirty="0" err="1">
                <a:solidFill>
                  <a:srgbClr val="0070C0"/>
                </a:solidFill>
              </a:rPr>
              <a:t>đa</a:t>
            </a:r>
            <a:r>
              <a:rPr lang="en-US" sz="3600" dirty="0">
                <a:solidFill>
                  <a:srgbClr val="0070C0"/>
                </a:solidFill>
              </a:rPr>
              <a:t> </a:t>
            </a:r>
            <a:r>
              <a:rPr lang="en-US" sz="3600" dirty="0" err="1">
                <a:solidFill>
                  <a:srgbClr val="0070C0"/>
                </a:solidFill>
              </a:rPr>
              <a:t>tựa</a:t>
            </a:r>
            <a:r>
              <a:rPr lang="en-US" sz="3600" dirty="0">
                <a:solidFill>
                  <a:srgbClr val="0070C0"/>
                </a:solidFill>
              </a:rPr>
              <a:t> </a:t>
            </a:r>
            <a:r>
              <a:rPr lang="en-US" sz="3600" dirty="0" err="1">
                <a:solidFill>
                  <a:srgbClr val="0070C0"/>
                </a:solidFill>
              </a:rPr>
              <a:t>vào</a:t>
            </a:r>
            <a:r>
              <a:rPr lang="en-US" sz="3600" dirty="0">
                <a:solidFill>
                  <a:srgbClr val="0070C0"/>
                </a:solidFill>
              </a:rPr>
              <a:t> </a:t>
            </a:r>
            <a:r>
              <a:rPr lang="en-US" sz="3600" dirty="0" err="1">
                <a:solidFill>
                  <a:srgbClr val="0070C0"/>
                </a:solidFill>
              </a:rPr>
              <a:t>hai</a:t>
            </a:r>
            <a:r>
              <a:rPr lang="en-US" sz="3600" dirty="0">
                <a:solidFill>
                  <a:srgbClr val="0070C0"/>
                </a:solidFill>
              </a:rPr>
              <a:t> </a:t>
            </a:r>
            <a:r>
              <a:rPr lang="en-US" sz="3600" dirty="0" err="1">
                <a:solidFill>
                  <a:srgbClr val="0070C0"/>
                </a:solidFill>
              </a:rPr>
              <a:t>cái</a:t>
            </a:r>
            <a:r>
              <a:rPr lang="en-US" sz="3600" dirty="0">
                <a:solidFill>
                  <a:srgbClr val="0070C0"/>
                </a:solidFill>
              </a:rPr>
              <a:t> </a:t>
            </a:r>
            <a:r>
              <a:rPr lang="en-US" sz="3600" dirty="0" err="1">
                <a:solidFill>
                  <a:srgbClr val="0070C0"/>
                </a:solidFill>
              </a:rPr>
              <a:t>cọc</a:t>
            </a:r>
            <a:r>
              <a:rPr lang="en-US" sz="3600" dirty="0">
                <a:solidFill>
                  <a:srgbClr val="0070C0"/>
                </a:solidFill>
              </a:rPr>
              <a:t>.</a:t>
            </a:r>
          </a:p>
        </p:txBody>
      </p:sp>
      <p:sp>
        <p:nvSpPr>
          <p:cNvPr id="8" name="TextBox 7">
            <a:extLst>
              <a:ext uri="{FF2B5EF4-FFF2-40B4-BE49-F238E27FC236}">
                <a16:creationId xmlns:a16="http://schemas.microsoft.com/office/drawing/2014/main" id="{45C88C2A-7842-4A51-9F7A-BC76E82AC886}"/>
              </a:ext>
            </a:extLst>
          </p:cNvPr>
          <p:cNvSpPr txBox="1"/>
          <p:nvPr/>
        </p:nvSpPr>
        <p:spPr>
          <a:xfrm>
            <a:off x="2081395" y="3811648"/>
            <a:ext cx="8197357" cy="646331"/>
          </a:xfrm>
          <a:prstGeom prst="rect">
            <a:avLst/>
          </a:prstGeom>
          <a:noFill/>
          <a:ln>
            <a:noFill/>
          </a:ln>
        </p:spPr>
        <p:txBody>
          <a:bodyPr wrap="square" rtlCol="0">
            <a:spAutoFit/>
          </a:bodyPr>
          <a:lstStyle/>
          <a:p>
            <a:r>
              <a:rPr lang="en-US" sz="3600" dirty="0" err="1">
                <a:solidFill>
                  <a:srgbClr val="0070C0"/>
                </a:solidFill>
              </a:rPr>
              <a:t>hai</a:t>
            </a:r>
            <a:r>
              <a:rPr lang="en-US" sz="3600" dirty="0">
                <a:solidFill>
                  <a:srgbClr val="0070C0"/>
                </a:solidFill>
              </a:rPr>
              <a:t> </a:t>
            </a:r>
            <a:r>
              <a:rPr lang="en-US" sz="3600" dirty="0" err="1">
                <a:solidFill>
                  <a:srgbClr val="0070C0"/>
                </a:solidFill>
              </a:rPr>
              <a:t>đầu</a:t>
            </a:r>
            <a:r>
              <a:rPr lang="en-US" sz="3600" dirty="0">
                <a:solidFill>
                  <a:srgbClr val="0070C0"/>
                </a:solidFill>
              </a:rPr>
              <a:t> </a:t>
            </a:r>
            <a:r>
              <a:rPr lang="en-US" sz="3600" dirty="0" err="1">
                <a:solidFill>
                  <a:srgbClr val="0070C0"/>
                </a:solidFill>
              </a:rPr>
              <a:t>rễ</a:t>
            </a:r>
            <a:r>
              <a:rPr lang="en-US" sz="3600" dirty="0">
                <a:solidFill>
                  <a:srgbClr val="0070C0"/>
                </a:solidFill>
              </a:rPr>
              <a:t> </a:t>
            </a:r>
            <a:r>
              <a:rPr lang="en-US" sz="3600" dirty="0" err="1">
                <a:solidFill>
                  <a:srgbClr val="0070C0"/>
                </a:solidFill>
              </a:rPr>
              <a:t>xuống</a:t>
            </a:r>
            <a:r>
              <a:rPr lang="en-US" sz="3600" dirty="0">
                <a:solidFill>
                  <a:srgbClr val="0070C0"/>
                </a:solidFill>
              </a:rPr>
              <a:t> </a:t>
            </a:r>
            <a:r>
              <a:rPr lang="en-US" sz="3600" dirty="0" err="1">
                <a:solidFill>
                  <a:srgbClr val="0070C0"/>
                </a:solidFill>
              </a:rPr>
              <a:t>đất</a:t>
            </a:r>
            <a:r>
              <a:rPr lang="en-US" sz="3600" dirty="0">
                <a:solidFill>
                  <a:srgbClr val="0070C0"/>
                </a:solidFill>
              </a:rPr>
              <a:t>.</a:t>
            </a:r>
          </a:p>
        </p:txBody>
      </p:sp>
    </p:spTree>
    <p:extLst>
      <p:ext uri="{BB962C8B-B14F-4D97-AF65-F5344CB8AC3E}">
        <p14:creationId xmlns:p14="http://schemas.microsoft.com/office/powerpoint/2010/main" val="352949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CB98AC-E695-459E-9B71-70C93D031B43}"/>
              </a:ext>
            </a:extLst>
          </p:cNvPr>
          <p:cNvPicPr>
            <a:picLocks noChangeAspect="1"/>
          </p:cNvPicPr>
          <p:nvPr/>
        </p:nvPicPr>
        <p:blipFill rotWithShape="1">
          <a:blip r:embed="rId2"/>
          <a:srcRect t="50215"/>
          <a:stretch/>
        </p:blipFill>
        <p:spPr>
          <a:xfrm>
            <a:off x="-2" y="3620808"/>
            <a:ext cx="12190413" cy="3237192"/>
          </a:xfrm>
          <a:prstGeom prst="rect">
            <a:avLst/>
          </a:prstGeom>
        </p:spPr>
      </p:pic>
      <p:pic>
        <p:nvPicPr>
          <p:cNvPr id="9" name="Content Placeholder 4">
            <a:extLst>
              <a:ext uri="{FF2B5EF4-FFF2-40B4-BE49-F238E27FC236}">
                <a16:creationId xmlns:a16="http://schemas.microsoft.com/office/drawing/2014/main" id="{ADA50028-2F7E-4CF2-9A1D-21675252372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189" t="12473" r="7071" b="9064"/>
          <a:stretch/>
        </p:blipFill>
        <p:spPr>
          <a:xfrm>
            <a:off x="-19275" y="649008"/>
            <a:ext cx="12228957" cy="2971800"/>
          </a:xfrm>
          <a:prstGeom prst="rect">
            <a:avLst/>
          </a:prstGeom>
        </p:spPr>
      </p:pic>
    </p:spTree>
    <p:extLst>
      <p:ext uri="{BB962C8B-B14F-4D97-AF65-F5344CB8AC3E}">
        <p14:creationId xmlns:p14="http://schemas.microsoft.com/office/powerpoint/2010/main" val="31959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351489-B86C-4C98-9365-62683D38B638}"/>
              </a:ext>
            </a:extLst>
          </p:cNvPr>
          <p:cNvPicPr>
            <a:picLocks noChangeAspect="1"/>
          </p:cNvPicPr>
          <p:nvPr/>
        </p:nvPicPr>
        <p:blipFill rotWithShape="1">
          <a:blip r:embed="rId4"/>
          <a:srcRect l="1035" t="-9436" r="-1035" b="40754"/>
          <a:stretch/>
        </p:blipFill>
        <p:spPr>
          <a:xfrm>
            <a:off x="0" y="-570978"/>
            <a:ext cx="12408098" cy="7315904"/>
          </a:xfrm>
          <a:prstGeom prst="rect">
            <a:avLst/>
          </a:prstGeom>
        </p:spPr>
      </p:pic>
      <p:pic>
        <p:nvPicPr>
          <p:cNvPr id="10" name="ngdung">
            <a:extLst>
              <a:ext uri="{FF2B5EF4-FFF2-40B4-BE49-F238E27FC236}">
                <a16:creationId xmlns:a16="http://schemas.microsoft.com/office/drawing/2014/main" id="{F00D11E2-EFF2-4639-8CD3-7725D3056F13}"/>
              </a:ext>
            </a:extLst>
          </p:cNvPr>
          <p:cNvPicPr>
            <a:picLocks noChangeAspect="1"/>
          </p:cNvPicPr>
          <p:nvPr/>
        </p:nvPicPr>
        <p:blipFill>
          <a:blip r:embed="rId5"/>
          <a:stretch>
            <a:fillRect/>
          </a:stretch>
        </p:blipFill>
        <p:spPr>
          <a:xfrm>
            <a:off x="3684239" y="3795447"/>
            <a:ext cx="4318417" cy="2949478"/>
          </a:xfrm>
          <a:prstGeom prst="rect">
            <a:avLst/>
          </a:prstGeom>
        </p:spPr>
      </p:pic>
      <p:sp>
        <p:nvSpPr>
          <p:cNvPr id="11" name="Rectangle 10">
            <a:extLst>
              <a:ext uri="{FF2B5EF4-FFF2-40B4-BE49-F238E27FC236}">
                <a16:creationId xmlns:a16="http://schemas.microsoft.com/office/drawing/2014/main" id="{5A3362CF-BFCA-4B64-8FDD-8EFBB373365E}"/>
              </a:ext>
            </a:extLst>
          </p:cNvPr>
          <p:cNvSpPr/>
          <p:nvPr/>
        </p:nvSpPr>
        <p:spPr>
          <a:xfrm>
            <a:off x="410763" y="1278239"/>
            <a:ext cx="11395387" cy="13991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A6D5011-34C2-43AA-889D-BB5E0FD16207}"/>
              </a:ext>
            </a:extLst>
          </p:cNvPr>
          <p:cNvSpPr txBox="1"/>
          <p:nvPr/>
        </p:nvSpPr>
        <p:spPr>
          <a:xfrm>
            <a:off x="583018" y="1494256"/>
            <a:ext cx="11098856" cy="1106661"/>
          </a:xfrm>
          <a:prstGeom prst="rect">
            <a:avLst/>
          </a:prstGeom>
          <a:noFill/>
        </p:spPr>
        <p:txBody>
          <a:bodyPr wrap="square" rtlCol="0">
            <a:spAutoFit/>
          </a:bodyPr>
          <a:lstStyle/>
          <a:p>
            <a:pPr algn="ctr"/>
            <a:r>
              <a:rPr lang="en-US" sz="6599" dirty="0">
                <a:solidFill>
                  <a:schemeClr val="bg1"/>
                </a:solidFill>
                <a:latin typeface="+mj-lt"/>
                <a:cs typeface="Arial" panose="020B0604020202020204" pitchFamily="34" charset="0"/>
              </a:rPr>
              <a:t>VƯỢT CHƯỚNG NGẠI VẬT</a:t>
            </a:r>
          </a:p>
        </p:txBody>
      </p:sp>
      <p:pic>
        <p:nvPicPr>
          <p:cNvPr id="6" name="crystal">
            <a:hlinkClick r:id="" action="ppaction://media"/>
            <a:extLst>
              <a:ext uri="{FF2B5EF4-FFF2-40B4-BE49-F238E27FC236}">
                <a16:creationId xmlns:a16="http://schemas.microsoft.com/office/drawing/2014/main" id="{D0C5BB77-DC37-4487-9C4D-347A0C66FD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94771" y="2669836"/>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1" presetClass="mediacall" presetSubtype="0" fill="hold" nodeType="withEffect">
                                  <p:stCondLst>
                                    <p:cond delay="0"/>
                                  </p:stCondLst>
                                  <p:childTnLst>
                                    <p:cmd type="call" cmd="playFrom(0.0)">
                                      <p:cBhvr>
                                        <p:cTn id="16" dur="30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repeatCount="indefinite" fill="hold" display="0">
                  <p:stCondLst>
                    <p:cond delay="indefinite"/>
                  </p:stCondLst>
                  <p:endCondLst>
                    <p:cond evt="onStopAudio" delay="0">
                      <p:tgtEl>
                        <p:sldTgt/>
                      </p:tgtEl>
                    </p:cond>
                  </p:endCondLst>
                </p:cTn>
                <p:tgtEl>
                  <p:spTgt spid="6"/>
                </p:tgtEl>
              </p:cMediaNode>
            </p:audio>
          </p:childTnLst>
        </p:cTn>
      </p:par>
    </p:tnLst>
    <p:bldLst>
      <p:bldP spid="11" grpId="0" bldLvl="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351489-B86C-4C98-9365-62683D38B638}"/>
              </a:ext>
            </a:extLst>
          </p:cNvPr>
          <p:cNvPicPr>
            <a:picLocks noChangeAspect="1"/>
          </p:cNvPicPr>
          <p:nvPr/>
        </p:nvPicPr>
        <p:blipFill rotWithShape="1">
          <a:blip r:embed="rId2"/>
          <a:srcRect l="1035" t="-9436" r="-1035" b="40754"/>
          <a:stretch/>
        </p:blipFill>
        <p:spPr>
          <a:xfrm>
            <a:off x="0" y="-589057"/>
            <a:ext cx="12543339" cy="7434357"/>
          </a:xfrm>
          <a:prstGeom prst="rect">
            <a:avLst/>
          </a:prstGeom>
        </p:spPr>
      </p:pic>
      <p:pic>
        <p:nvPicPr>
          <p:cNvPr id="10" name="ngdung">
            <a:extLst>
              <a:ext uri="{FF2B5EF4-FFF2-40B4-BE49-F238E27FC236}">
                <a16:creationId xmlns:a16="http://schemas.microsoft.com/office/drawing/2014/main" id="{F00D11E2-EFF2-4639-8CD3-7725D3056F13}"/>
              </a:ext>
            </a:extLst>
          </p:cNvPr>
          <p:cNvPicPr>
            <a:picLocks noChangeAspect="1"/>
          </p:cNvPicPr>
          <p:nvPr/>
        </p:nvPicPr>
        <p:blipFill>
          <a:blip r:embed="rId3"/>
          <a:stretch>
            <a:fillRect/>
          </a:stretch>
        </p:blipFill>
        <p:spPr>
          <a:xfrm>
            <a:off x="4187757" y="3795447"/>
            <a:ext cx="4318417" cy="2949478"/>
          </a:xfrm>
          <a:prstGeom prst="rect">
            <a:avLst/>
          </a:prstGeom>
        </p:spPr>
      </p:pic>
      <p:sp>
        <p:nvSpPr>
          <p:cNvPr id="6" name="Content Placeholder 2">
            <a:extLst>
              <a:ext uri="{FF2B5EF4-FFF2-40B4-BE49-F238E27FC236}">
                <a16:creationId xmlns:a16="http://schemas.microsoft.com/office/drawing/2014/main" id="{6244AFBF-5998-467E-9CC5-C6882CDCE504}"/>
              </a:ext>
            </a:extLst>
          </p:cNvPr>
          <p:cNvSpPr>
            <a:spLocks noGrp="1"/>
          </p:cNvSpPr>
          <p:nvPr>
            <p:ph idx="4294967295"/>
          </p:nvPr>
        </p:nvSpPr>
        <p:spPr>
          <a:xfrm>
            <a:off x="304801" y="751634"/>
            <a:ext cx="9956800" cy="2376487"/>
          </a:xfrm>
          <a:solidFill>
            <a:schemeClr val="bg1"/>
          </a:solidFill>
        </p:spPr>
        <p:txBody>
          <a:bodyPr>
            <a:noAutofit/>
          </a:bodyPr>
          <a:lstStyle/>
          <a:p>
            <a:pPr marL="0" indent="0">
              <a:lnSpc>
                <a:spcPct val="150000"/>
              </a:lnSpc>
              <a:spcBef>
                <a:spcPts val="0"/>
              </a:spcBef>
              <a:buNone/>
            </a:pPr>
            <a:r>
              <a:rPr lang="en-US" altLang="en-US" sz="2000" b="1" dirty="0">
                <a:solidFill>
                  <a:srgbClr val="FF0000"/>
                </a:solidFill>
                <a:latin typeface="+mj-lt"/>
                <a:cs typeface="Arial" panose="020B0604020202020204" pitchFamily="34" charset="0"/>
              </a:rPr>
              <a:t>H</a:t>
            </a:r>
            <a:r>
              <a:rPr lang="vi-VN" altLang="en-US" sz="2000" b="1" dirty="0">
                <a:solidFill>
                  <a:srgbClr val="FF0000"/>
                </a:solidFill>
                <a:latin typeface="+mj-lt"/>
                <a:cs typeface="Arial" panose="020B0604020202020204" pitchFamily="34" charset="0"/>
              </a:rPr>
              <a:t>Ư</a:t>
            </a:r>
            <a:r>
              <a:rPr lang="en-US" altLang="en-US" sz="2000" b="1" dirty="0">
                <a:solidFill>
                  <a:srgbClr val="FF0000"/>
                </a:solidFill>
                <a:latin typeface="+mj-lt"/>
                <a:cs typeface="Arial" panose="020B0604020202020204" pitchFamily="34" charset="0"/>
              </a:rPr>
              <a:t>ỚNG DẪN</a:t>
            </a:r>
          </a:p>
          <a:p>
            <a:pPr marL="0" indent="0">
              <a:lnSpc>
                <a:spcPct val="150000"/>
              </a:lnSpc>
              <a:spcBef>
                <a:spcPts val="0"/>
              </a:spcBef>
              <a:buNone/>
            </a:pPr>
            <a:r>
              <a:rPr lang="en-US" altLang="en-US" sz="2000" b="1" dirty="0">
                <a:solidFill>
                  <a:srgbClr val="FF0000"/>
                </a:solidFill>
                <a:latin typeface="+mj-lt"/>
                <a:cs typeface="Arial" panose="020B0604020202020204" pitchFamily="34" charset="0"/>
              </a:rPr>
              <a:t>- Click </a:t>
            </a:r>
            <a:r>
              <a:rPr lang="en-US" altLang="en-US" sz="2000" b="1" dirty="0" err="1">
                <a:solidFill>
                  <a:srgbClr val="FF0000"/>
                </a:solidFill>
                <a:latin typeface="+mj-lt"/>
                <a:cs typeface="Arial" panose="020B0604020202020204" pitchFamily="34" charset="0"/>
              </a:rPr>
              <a:t>vào</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số</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để</a:t>
            </a:r>
            <a:r>
              <a:rPr lang="en-US" altLang="en-US" sz="2000" b="1" dirty="0">
                <a:solidFill>
                  <a:srgbClr val="FF0000"/>
                </a:solidFill>
                <a:latin typeface="+mj-lt"/>
                <a:cs typeface="Arial" panose="020B0604020202020204" pitchFamily="34" charset="0"/>
              </a:rPr>
              <a:t> ra </a:t>
            </a:r>
            <a:r>
              <a:rPr lang="en-US" altLang="en-US" sz="2000" b="1" dirty="0" err="1">
                <a:solidFill>
                  <a:srgbClr val="FF0000"/>
                </a:solidFill>
                <a:latin typeface="+mj-lt"/>
                <a:cs typeface="Arial" panose="020B0604020202020204" pitchFamily="34" charset="0"/>
              </a:rPr>
              <a:t>câu</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hỏi</a:t>
            </a:r>
            <a:r>
              <a:rPr lang="en-US" altLang="en-US" sz="2000" b="1" dirty="0">
                <a:solidFill>
                  <a:srgbClr val="FF0000"/>
                </a:solidFill>
                <a:latin typeface="+mj-lt"/>
                <a:cs typeface="Arial" panose="020B0604020202020204" pitchFamily="34" charset="0"/>
              </a:rPr>
              <a:t>. </a:t>
            </a:r>
          </a:p>
          <a:p>
            <a:pPr marL="0" indent="0">
              <a:lnSpc>
                <a:spcPct val="150000"/>
              </a:lnSpc>
              <a:spcBef>
                <a:spcPts val="0"/>
              </a:spcBef>
              <a:buNone/>
            </a:pP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Trả</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lời</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đúng</a:t>
            </a:r>
            <a:r>
              <a:rPr lang="en-US" altLang="en-US" sz="2000" b="1" dirty="0">
                <a:solidFill>
                  <a:srgbClr val="FF0000"/>
                </a:solidFill>
                <a:latin typeface="+mj-lt"/>
                <a:cs typeface="Arial" panose="020B0604020202020204" pitchFamily="34" charset="0"/>
              </a:rPr>
              <a:t>, click </a:t>
            </a:r>
            <a:r>
              <a:rPr lang="en-US" altLang="en-US" sz="2000" b="1" dirty="0" err="1">
                <a:solidFill>
                  <a:srgbClr val="FF0000"/>
                </a:solidFill>
                <a:latin typeface="+mj-lt"/>
                <a:cs typeface="Arial" panose="020B0604020202020204" pitchFamily="34" charset="0"/>
              </a:rPr>
              <a:t>vào</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mũi</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tên</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để</a:t>
            </a:r>
            <a:r>
              <a:rPr lang="en-US" altLang="en-US" sz="2000" b="1" dirty="0">
                <a:solidFill>
                  <a:srgbClr val="FF0000"/>
                </a:solidFill>
                <a:latin typeface="+mj-lt"/>
                <a:cs typeface="Arial" panose="020B0604020202020204" pitchFamily="34" charset="0"/>
              </a:rPr>
              <a:t> v</a:t>
            </a:r>
            <a:r>
              <a:rPr lang="vi-VN" altLang="en-US" sz="2000" b="1" dirty="0">
                <a:solidFill>
                  <a:srgbClr val="FF0000"/>
                </a:solidFill>
                <a:latin typeface="+mj-lt"/>
                <a:cs typeface="Arial" panose="020B0604020202020204" pitchFamily="34" charset="0"/>
              </a:rPr>
              <a:t>ư</a:t>
            </a:r>
            <a:r>
              <a:rPr lang="en-US" altLang="en-US" sz="2000" b="1" dirty="0" err="1">
                <a:solidFill>
                  <a:srgbClr val="FF0000"/>
                </a:solidFill>
                <a:latin typeface="+mj-lt"/>
                <a:cs typeface="Arial" panose="020B0604020202020204" pitchFamily="34" charset="0"/>
              </a:rPr>
              <a:t>ợt</a:t>
            </a:r>
            <a:r>
              <a:rPr lang="en-US" altLang="en-US" sz="2000" b="1" dirty="0">
                <a:solidFill>
                  <a:srgbClr val="FF0000"/>
                </a:solidFill>
                <a:latin typeface="+mj-lt"/>
                <a:cs typeface="Arial" panose="020B0604020202020204" pitchFamily="34" charset="0"/>
              </a:rPr>
              <a:t> qua </a:t>
            </a:r>
            <a:r>
              <a:rPr lang="en-US" altLang="en-US" sz="2000" b="1" dirty="0" err="1">
                <a:solidFill>
                  <a:srgbClr val="FF0000"/>
                </a:solidFill>
                <a:latin typeface="+mj-lt"/>
                <a:cs typeface="Arial" panose="020B0604020202020204" pitchFamily="34" charset="0"/>
              </a:rPr>
              <a:t>ch</a:t>
            </a:r>
            <a:r>
              <a:rPr lang="vi-VN" altLang="en-US" sz="2000" b="1" dirty="0">
                <a:solidFill>
                  <a:srgbClr val="FF0000"/>
                </a:solidFill>
                <a:latin typeface="+mj-lt"/>
                <a:cs typeface="Arial" panose="020B0604020202020204" pitchFamily="34" charset="0"/>
              </a:rPr>
              <a:t>ư</a:t>
            </a:r>
            <a:r>
              <a:rPr lang="en-US" altLang="en-US" sz="2000" b="1" dirty="0" err="1">
                <a:solidFill>
                  <a:srgbClr val="FF0000"/>
                </a:solidFill>
                <a:latin typeface="+mj-lt"/>
                <a:cs typeface="Arial" panose="020B0604020202020204" pitchFamily="34" charset="0"/>
              </a:rPr>
              <a:t>ớng</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ngại</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vật</a:t>
            </a:r>
            <a:r>
              <a:rPr lang="en-US" altLang="en-US" sz="2000" b="1" dirty="0">
                <a:solidFill>
                  <a:srgbClr val="FF0000"/>
                </a:solidFill>
                <a:latin typeface="+mj-lt"/>
                <a:cs typeface="Arial" panose="020B0604020202020204" pitchFamily="34" charset="0"/>
              </a:rPr>
              <a:t>.</a:t>
            </a:r>
          </a:p>
          <a:p>
            <a:pPr marL="0" indent="0">
              <a:lnSpc>
                <a:spcPct val="150000"/>
              </a:lnSpc>
              <a:spcBef>
                <a:spcPts val="0"/>
              </a:spcBef>
              <a:buNone/>
            </a:pPr>
            <a:r>
              <a:rPr lang="en-US" altLang="en-US" sz="2000" b="1" dirty="0">
                <a:solidFill>
                  <a:srgbClr val="FF0000"/>
                </a:solidFill>
                <a:latin typeface="+mj-lt"/>
                <a:cs typeface="Arial" panose="020B0604020202020204" pitchFamily="34" charset="0"/>
              </a:rPr>
              <a:t>- Sau </a:t>
            </a:r>
            <a:r>
              <a:rPr lang="en-US" altLang="en-US" sz="2000" b="1" dirty="0" err="1">
                <a:solidFill>
                  <a:srgbClr val="FF0000"/>
                </a:solidFill>
                <a:latin typeface="+mj-lt"/>
                <a:cs typeface="Arial" panose="020B0604020202020204" pitchFamily="34" charset="0"/>
              </a:rPr>
              <a:t>khi</a:t>
            </a:r>
            <a:r>
              <a:rPr lang="en-US" altLang="en-US" sz="2000" b="1" dirty="0">
                <a:solidFill>
                  <a:srgbClr val="FF0000"/>
                </a:solidFill>
                <a:latin typeface="+mj-lt"/>
                <a:cs typeface="Arial" panose="020B0604020202020204" pitchFamily="34" charset="0"/>
              </a:rPr>
              <a:t> v</a:t>
            </a:r>
            <a:r>
              <a:rPr lang="vi-VN" altLang="en-US" sz="2000" b="1" dirty="0">
                <a:solidFill>
                  <a:srgbClr val="FF0000"/>
                </a:solidFill>
                <a:latin typeface="+mj-lt"/>
                <a:cs typeface="Arial" panose="020B0604020202020204" pitchFamily="34" charset="0"/>
              </a:rPr>
              <a:t>ượt qua 1 thử thách</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nhấn</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vào</a:t>
            </a:r>
            <a:r>
              <a:rPr lang="en-US" altLang="en-US" sz="2000" b="1" dirty="0">
                <a:solidFill>
                  <a:srgbClr val="FF0000"/>
                </a:solidFill>
                <a:latin typeface="+mj-lt"/>
                <a:cs typeface="Arial" panose="020B0604020202020204" pitchFamily="34" charset="0"/>
              </a:rPr>
              <a:t> ô “</a:t>
            </a:r>
            <a:r>
              <a:rPr lang="en-US" altLang="en-US" sz="2000" b="1" dirty="0" err="1">
                <a:solidFill>
                  <a:srgbClr val="FF0000"/>
                </a:solidFill>
                <a:latin typeface="+mj-lt"/>
                <a:cs typeface="Arial" panose="020B0604020202020204" pitchFamily="34" charset="0"/>
              </a:rPr>
              <a:t>Chính</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xác</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mời</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bạn</a:t>
            </a:r>
            <a:r>
              <a:rPr lang="en-US" altLang="en-US" sz="2000" b="1" dirty="0">
                <a:solidFill>
                  <a:srgbClr val="FF0000"/>
                </a:solidFill>
                <a:latin typeface="+mj-lt"/>
                <a:cs typeface="Arial" panose="020B0604020202020204" pitchFamily="34" charset="0"/>
              </a:rPr>
              <a:t> qua!” </a:t>
            </a:r>
            <a:r>
              <a:rPr lang="vi-VN" altLang="en-US" sz="2000" b="1" dirty="0">
                <a:solidFill>
                  <a:srgbClr val="FF0000"/>
                </a:solidFill>
                <a:latin typeface="+mj-lt"/>
                <a:cs typeface="Arial" panose="020B0604020202020204" pitchFamily="34" charset="0"/>
              </a:rPr>
              <a:t>để đến </a:t>
            </a:r>
            <a:r>
              <a:rPr lang="en-US" altLang="en-US" sz="2000" b="1" dirty="0" err="1">
                <a:solidFill>
                  <a:srgbClr val="FF0000"/>
                </a:solidFill>
                <a:latin typeface="+mj-lt"/>
                <a:cs typeface="Arial" panose="020B0604020202020204" pitchFamily="34" charset="0"/>
              </a:rPr>
              <a:t>với</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ch</a:t>
            </a:r>
            <a:r>
              <a:rPr lang="vi-VN" altLang="en-US" sz="2000" b="1" dirty="0">
                <a:solidFill>
                  <a:srgbClr val="FF0000"/>
                </a:solidFill>
                <a:latin typeface="+mj-lt"/>
                <a:cs typeface="Arial" panose="020B0604020202020204" pitchFamily="34" charset="0"/>
              </a:rPr>
              <a:t>ư</a:t>
            </a:r>
            <a:r>
              <a:rPr lang="en-US" altLang="en-US" sz="2000" b="1" dirty="0" err="1">
                <a:solidFill>
                  <a:srgbClr val="FF0000"/>
                </a:solidFill>
                <a:latin typeface="+mj-lt"/>
                <a:cs typeface="Arial" panose="020B0604020202020204" pitchFamily="34" charset="0"/>
              </a:rPr>
              <a:t>ớng</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ngại</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vật</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tiếp</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theo.</a:t>
            </a:r>
            <a:endParaRPr lang="vi-VN" altLang="en-US" sz="2000" b="1" dirty="0">
              <a:solidFill>
                <a:srgbClr val="FF0000"/>
              </a:solidFill>
              <a:latin typeface="+mj-lt"/>
              <a:cs typeface="Arial" panose="020B0604020202020204" pitchFamily="34" charset="0"/>
            </a:endParaRPr>
          </a:p>
        </p:txBody>
      </p:sp>
    </p:spTree>
    <p:extLst>
      <p:ext uri="{BB962C8B-B14F-4D97-AF65-F5344CB8AC3E}">
        <p14:creationId xmlns:p14="http://schemas.microsoft.com/office/powerpoint/2010/main" val="3634935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CẤM BUÔN BÁN, CẤM REUP"/>
          <p:cNvGrpSpPr/>
          <p:nvPr/>
        </p:nvGrpSpPr>
        <p:grpSpPr>
          <a:xfrm>
            <a:off x="0" y="-63934"/>
            <a:ext cx="24380825" cy="6969599"/>
            <a:chOff x="-19812000" y="20192"/>
            <a:chExt cx="24384000" cy="7012561"/>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20448"/>
              <a:ext cx="12192000" cy="7012305"/>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1" y="20192"/>
              <a:ext cx="12192001" cy="7012305"/>
            </a:xfrm>
            <a:prstGeom prst="rect">
              <a:avLst/>
            </a:prstGeom>
          </p:spPr>
        </p:pic>
      </p:grpSp>
      <p:pic>
        <p:nvPicPr>
          <p:cNvPr id="7" name="Vào http://fb.com/nkpowerskills tải game miễn phí"/>
          <p:cNvPicPr>
            <a:picLocks noChangeAspect="1"/>
          </p:cNvPicPr>
          <p:nvPr/>
        </p:nvPicPr>
        <p:blipFill>
          <a:blip r:embed="rId3"/>
          <a:stretch>
            <a:fillRect/>
          </a:stretch>
        </p:blipFill>
        <p:spPr>
          <a:xfrm>
            <a:off x="272036" y="4308098"/>
            <a:ext cx="3040347" cy="207655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233" y="2226151"/>
            <a:ext cx="2081947" cy="208194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600755" y="4752220"/>
            <a:ext cx="3523733" cy="1632434"/>
          </a:xfrm>
          <a:prstGeom prst="rect">
            <a:avLst/>
          </a:prstGeom>
        </p:spPr>
      </p:pic>
      <p:pic>
        <p:nvPicPr>
          <p:cNvPr id="11" name="Vào http://fb.com/nkpowerskills tải game miễn phí">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2056">
            <a:off x="19709688" y="5037273"/>
            <a:ext cx="1025266" cy="1062326"/>
          </a:xfrm>
          <a:prstGeom prst="rect">
            <a:avLst/>
          </a:prstGeom>
        </p:spPr>
      </p:pic>
      <p:pic>
        <p:nvPicPr>
          <p:cNvPr id="4" name="Picture 3">
            <a:extLst>
              <a:ext uri="{FF2B5EF4-FFF2-40B4-BE49-F238E27FC236}">
                <a16:creationId xmlns:a16="http://schemas.microsoft.com/office/drawing/2014/main" id="{882E6D7D-2C59-4CB2-9CE9-9D116F3C85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53" y="447"/>
            <a:ext cx="1266775" cy="549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par>
                                <p:cTn id="17" presetID="35" presetClass="path" presetSubtype="0" fill="hold" nodeType="withEffect">
                                  <p:stCondLst>
                                    <p:cond delay="0"/>
                                  </p:stCondLst>
                                  <p:childTnLst>
                                    <p:animMotion origin="layout" path="M 0 -2.96296E-6 L -1 -2.96296E-6 " pathEditMode="relative" rAng="0" ptsTypes="AA">
                                      <p:cBhvr>
                                        <p:cTn id="18" dur="3000" fill="hold"/>
                                        <p:tgtEl>
                                          <p:spTgt spid="10"/>
                                        </p:tgtEl>
                                        <p:attrNameLst>
                                          <p:attrName>ppt_x</p:attrName>
                                          <p:attrName>ppt_y</p:attrName>
                                        </p:attrNameLst>
                                      </p:cBhvr>
                                      <p:rCtr x="-50000" y="0"/>
                                    </p:animMotion>
                                  </p:childTnLst>
                                </p:cTn>
                              </p:par>
                              <p:par>
                                <p:cTn id="19" presetID="35" presetClass="path" presetSubtype="0" fill="hold" nodeType="withEffect">
                                  <p:stCondLst>
                                    <p:cond delay="0"/>
                                  </p:stCondLst>
                                  <p:childTnLst>
                                    <p:animMotion origin="layout" path="M 0 -2.96296E-6 L -1 -2.96296E-6 " pathEditMode="relative" rAng="0" ptsTypes="AA">
                                      <p:cBhvr>
                                        <p:cTn id="20"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pic>
        <p:nvPicPr>
          <p:cNvPr id="9" name="CAUDI"/>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89165" y="4884629"/>
            <a:ext cx="3523733" cy="1632434"/>
          </a:xfrm>
          <a:prstGeom prst="rect">
            <a:avLst/>
          </a:prstGeom>
        </p:spPr>
      </p:pic>
      <p:sp>
        <p:nvSpPr>
          <p:cNvPr id="20" name="Rectangle 19"/>
          <p:cNvSpPr/>
          <p:nvPr/>
        </p:nvSpPr>
        <p:spPr>
          <a:xfrm>
            <a:off x="1975294" y="613292"/>
            <a:ext cx="4683193" cy="602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chemeClr val="bg1"/>
                </a:solidFill>
              </a:rPr>
              <a:t>Chính</a:t>
            </a:r>
            <a:r>
              <a:rPr lang="en-US" sz="2800" dirty="0">
                <a:solidFill>
                  <a:schemeClr val="bg1"/>
                </a:solidFill>
              </a:rPr>
              <a:t> </a:t>
            </a:r>
            <a:r>
              <a:rPr lang="en-US" sz="2800" dirty="0" err="1">
                <a:solidFill>
                  <a:schemeClr val="bg1"/>
                </a:solidFill>
              </a:rPr>
              <a:t>xác</a:t>
            </a:r>
            <a:r>
              <a:rPr lang="en-US" sz="2800" dirty="0">
                <a:solidFill>
                  <a:schemeClr val="bg1"/>
                </a:solidFill>
              </a:rPr>
              <a:t>, </a:t>
            </a:r>
            <a:r>
              <a:rPr lang="en-US" sz="2800" dirty="0" err="1">
                <a:solidFill>
                  <a:schemeClr val="bg1"/>
                </a:solidFill>
              </a:rPr>
              <a:t>mời</a:t>
            </a:r>
            <a:r>
              <a:rPr lang="en-US" sz="2800" dirty="0">
                <a:solidFill>
                  <a:schemeClr val="bg1"/>
                </a:solidFill>
              </a:rPr>
              <a:t> </a:t>
            </a:r>
            <a:r>
              <a:rPr lang="en-US" sz="2800" dirty="0" err="1">
                <a:solidFill>
                  <a:schemeClr val="bg1"/>
                </a:solidFill>
              </a:rPr>
              <a:t>bạn</a:t>
            </a:r>
            <a:r>
              <a:rPr lang="en-US" sz="2800" dirty="0">
                <a:solidFill>
                  <a:schemeClr val="bg1"/>
                </a:solidFill>
              </a:rPr>
              <a:t> qua!</a:t>
            </a:r>
            <a:endParaRPr lang="en-US" sz="2800" dirty="0"/>
          </a:p>
        </p:txBody>
      </p:sp>
      <p:pic>
        <p:nvPicPr>
          <p:cNvPr id="27"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561339" y="4115868"/>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13503" y="3590103"/>
            <a:ext cx="4003785" cy="3163412"/>
          </a:xfrm>
          <a:prstGeom prst="rect">
            <a:avLst/>
          </a:prstGeom>
        </p:spPr>
      </p:pic>
      <p:pic>
        <p:nvPicPr>
          <p:cNvPr id="34" name="c2 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83965" y="4682846"/>
            <a:ext cx="1285942" cy="1383284"/>
          </a:xfrm>
          <a:prstGeom prst="rect">
            <a:avLst/>
          </a:prstGeom>
        </p:spPr>
      </p:pic>
      <p:pic>
        <p:nvPicPr>
          <p:cNvPr id="12" name="Picture 11">
            <a:extLst>
              <a:ext uri="{FF2B5EF4-FFF2-40B4-BE49-F238E27FC236}">
                <a16:creationId xmlns:a16="http://schemas.microsoft.com/office/drawing/2014/main" id="{CA669E27-EF6B-46AD-8622-60430194B7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576" y="63983"/>
            <a:ext cx="1266775" cy="549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par>
                                <p:cTn id="14" presetID="10" presetClass="exit" presetSubtype="0" fill="hold" nodeType="withEffect">
                                  <p:stCondLst>
                                    <p:cond delay="50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par>
                          <p:cTn id="24" fill="hold">
                            <p:stCondLst>
                              <p:cond delay="1000"/>
                            </p:stCondLst>
                            <p:childTnLst>
                              <p:par>
                                <p:cTn id="25" presetID="35" presetClass="path" presetSubtype="0" fill="hold" nodeType="afterEffect">
                                  <p:stCondLst>
                                    <p:cond delay="0"/>
                                  </p:stCondLst>
                                  <p:childTnLst>
                                    <p:animMotion origin="layout" path="M 0 -2.96296E-6 L -1 -2.96296E-6 " pathEditMode="relative" rAng="0" ptsTypes="AA">
                                      <p:cBhvr>
                                        <p:cTn id="26" dur="3000" fill="hold"/>
                                        <p:tgtEl>
                                          <p:spTgt spid="31"/>
                                        </p:tgtEl>
                                        <p:attrNameLst>
                                          <p:attrName>ppt_x</p:attrName>
                                          <p:attrName>ppt_y</p:attrName>
                                        </p:attrNameLst>
                                      </p:cBhvr>
                                      <p:rCtr x="-50000" y="0"/>
                                    </p:animMotion>
                                  </p:childTnLst>
                                </p:cTn>
                              </p:par>
                              <p:par>
                                <p:cTn id="27" presetID="35" presetClass="path" presetSubtype="0" fill="hold" nodeType="withEffect">
                                  <p:stCondLst>
                                    <p:cond delay="0"/>
                                  </p:stCondLst>
                                  <p:childTnLst>
                                    <p:animMotion origin="layout" path="M -1.04167E-6 -4.81481E-6 L -1 -4.81481E-6 " pathEditMode="relative" rAng="0" ptsTypes="AA">
                                      <p:cBhvr>
                                        <p:cTn id="28" dur="3000" fill="hold"/>
                                        <p:tgtEl>
                                          <p:spTgt spid="34"/>
                                        </p:tgtEl>
                                        <p:attrNameLst>
                                          <p:attrName>ppt_x</p:attrName>
                                          <p:attrName>ppt_y</p:attrName>
                                        </p:attrNameLst>
                                      </p:cBhvr>
                                      <p:rCtr x="-50000" y="0"/>
                                    </p:animMotion>
                                  </p:childTnLst>
                                </p:cTn>
                              </p:par>
                              <p:par>
                                <p:cTn id="29" presetID="35" presetClass="path" presetSubtype="0" fill="hold" nodeType="withEffect">
                                  <p:stCondLst>
                                    <p:cond delay="0"/>
                                  </p:stCondLst>
                                  <p:childTnLst>
                                    <p:animMotion origin="layout" path="M -3.33333E-6 4.81481E-6 L -1 4.81481E-6 " pathEditMode="relative" rAng="0" ptsTypes="AA">
                                      <p:cBhvr>
                                        <p:cTn id="30"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bldLvl="0" animBg="1"/>
      <p:bldP spid="20" grpId="1"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sp>
        <p:nvSpPr>
          <p:cNvPr id="20" name="Rectangle 19"/>
          <p:cNvSpPr/>
          <p:nvPr/>
        </p:nvSpPr>
        <p:spPr>
          <a:xfrm>
            <a:off x="751963" y="1147438"/>
            <a:ext cx="11378633" cy="13600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err="1">
                <a:solidFill>
                  <a:schemeClr val="bg1"/>
                </a:solidFill>
              </a:rPr>
              <a:t>Gạch</a:t>
            </a:r>
            <a:r>
              <a:rPr lang="en-US" sz="3200" dirty="0">
                <a:solidFill>
                  <a:schemeClr val="bg1"/>
                </a:solidFill>
              </a:rPr>
              <a:t> </a:t>
            </a:r>
            <a:r>
              <a:rPr lang="en-US" sz="3200" dirty="0" err="1">
                <a:solidFill>
                  <a:schemeClr val="bg1"/>
                </a:solidFill>
              </a:rPr>
              <a:t>chân</a:t>
            </a:r>
            <a:r>
              <a:rPr lang="en-US" sz="3200" dirty="0">
                <a:solidFill>
                  <a:schemeClr val="bg1"/>
                </a:solidFill>
              </a:rPr>
              <a:t> </a:t>
            </a:r>
            <a:r>
              <a:rPr lang="en-US" sz="3200" dirty="0" err="1">
                <a:solidFill>
                  <a:schemeClr val="bg1"/>
                </a:solidFill>
              </a:rPr>
              <a:t>bộ</a:t>
            </a:r>
            <a:r>
              <a:rPr lang="en-US" sz="3200" dirty="0">
                <a:solidFill>
                  <a:schemeClr val="bg1"/>
                </a:solidFill>
              </a:rPr>
              <a:t> </a:t>
            </a:r>
            <a:r>
              <a:rPr lang="en-US" sz="3200" dirty="0" err="1">
                <a:solidFill>
                  <a:schemeClr val="bg1"/>
                </a:solidFill>
              </a:rPr>
              <a:t>phận</a:t>
            </a:r>
            <a:r>
              <a:rPr lang="en-US" sz="3200" dirty="0">
                <a:solidFill>
                  <a:schemeClr val="bg1"/>
                </a:solidFill>
              </a:rPr>
              <a:t> </a:t>
            </a:r>
            <a:r>
              <a:rPr lang="en-US" sz="3200" dirty="0" err="1">
                <a:solidFill>
                  <a:schemeClr val="bg1"/>
                </a:solidFill>
              </a:rPr>
              <a:t>câu</a:t>
            </a:r>
            <a:r>
              <a:rPr lang="en-US" sz="3200" dirty="0">
                <a:solidFill>
                  <a:schemeClr val="bg1"/>
                </a:solidFill>
              </a:rPr>
              <a:t> </a:t>
            </a:r>
            <a:r>
              <a:rPr lang="en-US" sz="3200" dirty="0" err="1">
                <a:solidFill>
                  <a:schemeClr val="bg1"/>
                </a:solidFill>
              </a:rPr>
              <a:t>trả</a:t>
            </a:r>
            <a:r>
              <a:rPr lang="en-US" sz="3200" dirty="0">
                <a:solidFill>
                  <a:schemeClr val="bg1"/>
                </a:solidFill>
              </a:rPr>
              <a:t> </a:t>
            </a:r>
            <a:r>
              <a:rPr lang="en-US" sz="3200" dirty="0" err="1">
                <a:solidFill>
                  <a:schemeClr val="bg1"/>
                </a:solidFill>
              </a:rPr>
              <a:t>lời</a:t>
            </a:r>
            <a:r>
              <a:rPr lang="en-US" sz="3200" dirty="0">
                <a:solidFill>
                  <a:schemeClr val="bg1"/>
                </a:solidFill>
              </a:rPr>
              <a:t> </a:t>
            </a:r>
            <a:r>
              <a:rPr lang="en-US" sz="3200" dirty="0" err="1">
                <a:solidFill>
                  <a:schemeClr val="bg1"/>
                </a:solidFill>
              </a:rPr>
              <a:t>cho</a:t>
            </a:r>
            <a:r>
              <a:rPr lang="en-US" sz="3200" dirty="0">
                <a:solidFill>
                  <a:schemeClr val="bg1"/>
                </a:solidFill>
              </a:rPr>
              <a:t> </a:t>
            </a:r>
            <a:r>
              <a:rPr lang="en-US" sz="3200" dirty="0" err="1">
                <a:solidFill>
                  <a:schemeClr val="bg1"/>
                </a:solidFill>
              </a:rPr>
              <a:t>câu</a:t>
            </a:r>
            <a:r>
              <a:rPr lang="en-US" sz="3200" dirty="0">
                <a:solidFill>
                  <a:schemeClr val="bg1"/>
                </a:solidFill>
              </a:rPr>
              <a:t> </a:t>
            </a:r>
            <a:r>
              <a:rPr lang="en-US" sz="3200" dirty="0" err="1">
                <a:solidFill>
                  <a:schemeClr val="bg1"/>
                </a:solidFill>
              </a:rPr>
              <a:t>hỏi</a:t>
            </a:r>
            <a:r>
              <a:rPr lang="en-US" sz="3200" dirty="0">
                <a:solidFill>
                  <a:schemeClr val="bg1"/>
                </a:solidFill>
              </a:rPr>
              <a:t> </a:t>
            </a:r>
            <a:r>
              <a:rPr lang="en-US" sz="3200" i="1" dirty="0">
                <a:solidFill>
                  <a:schemeClr val="bg1"/>
                </a:solidFill>
              </a:rPr>
              <a:t>Khi </a:t>
            </a:r>
            <a:r>
              <a:rPr lang="en-US" sz="3200" i="1" dirty="0" err="1">
                <a:solidFill>
                  <a:schemeClr val="bg1"/>
                </a:solidFill>
              </a:rPr>
              <a:t>nào</a:t>
            </a:r>
            <a:r>
              <a:rPr lang="en-US" sz="3200" dirty="0">
                <a:solidFill>
                  <a:schemeClr val="bg1"/>
                </a:solidFill>
              </a:rPr>
              <a:t>?</a:t>
            </a:r>
          </a:p>
          <a:p>
            <a:pPr algn="ctr"/>
            <a:r>
              <a:rPr lang="en-US" sz="3200" b="1" dirty="0">
                <a:solidFill>
                  <a:schemeClr val="bg1"/>
                </a:solidFill>
              </a:rPr>
              <a:t>Sau </a:t>
            </a:r>
            <a:r>
              <a:rPr lang="en-US" sz="3200" b="1" dirty="0" err="1">
                <a:solidFill>
                  <a:schemeClr val="bg1"/>
                </a:solidFill>
              </a:rPr>
              <a:t>khi</a:t>
            </a:r>
            <a:r>
              <a:rPr lang="en-US" sz="3200" b="1" dirty="0">
                <a:solidFill>
                  <a:schemeClr val="bg1"/>
                </a:solidFill>
              </a:rPr>
              <a:t> </a:t>
            </a:r>
            <a:r>
              <a:rPr lang="en-US" sz="3200" b="1" dirty="0" err="1">
                <a:solidFill>
                  <a:schemeClr val="bg1"/>
                </a:solidFill>
              </a:rPr>
              <a:t>tập</a:t>
            </a:r>
            <a:r>
              <a:rPr lang="en-US" sz="3200" b="1" dirty="0">
                <a:solidFill>
                  <a:schemeClr val="bg1"/>
                </a:solidFill>
              </a:rPr>
              <a:t> </a:t>
            </a:r>
            <a:r>
              <a:rPr lang="en-US" sz="3200" b="1" dirty="0" err="1">
                <a:solidFill>
                  <a:schemeClr val="bg1"/>
                </a:solidFill>
              </a:rPr>
              <a:t>thể</a:t>
            </a:r>
            <a:r>
              <a:rPr lang="en-US" sz="3200" b="1" dirty="0">
                <a:solidFill>
                  <a:schemeClr val="bg1"/>
                </a:solidFill>
              </a:rPr>
              <a:t> </a:t>
            </a:r>
            <a:r>
              <a:rPr lang="en-US" sz="3200" b="1" dirty="0" err="1">
                <a:solidFill>
                  <a:schemeClr val="bg1"/>
                </a:solidFill>
              </a:rPr>
              <a:t>dục</a:t>
            </a:r>
            <a:r>
              <a:rPr lang="en-US" sz="3200" b="1" dirty="0">
                <a:solidFill>
                  <a:schemeClr val="bg1"/>
                </a:solidFill>
              </a:rPr>
              <a:t>, </a:t>
            </a:r>
            <a:r>
              <a:rPr lang="en-US" sz="3200" b="1" dirty="0" err="1">
                <a:solidFill>
                  <a:schemeClr val="bg1"/>
                </a:solidFill>
              </a:rPr>
              <a:t>Bác</a:t>
            </a:r>
            <a:r>
              <a:rPr lang="en-US" sz="3200" b="1" dirty="0">
                <a:solidFill>
                  <a:schemeClr val="bg1"/>
                </a:solidFill>
              </a:rPr>
              <a:t> </a:t>
            </a:r>
            <a:r>
              <a:rPr lang="en-US" sz="3200" b="1" dirty="0" err="1">
                <a:solidFill>
                  <a:schemeClr val="bg1"/>
                </a:solidFill>
              </a:rPr>
              <a:t>hồ</a:t>
            </a:r>
            <a:r>
              <a:rPr lang="en-US" sz="3200" b="1" dirty="0">
                <a:solidFill>
                  <a:schemeClr val="bg1"/>
                </a:solidFill>
              </a:rPr>
              <a:t> </a:t>
            </a:r>
            <a:r>
              <a:rPr lang="en-US" sz="3200" b="1" dirty="0" err="1">
                <a:solidFill>
                  <a:schemeClr val="bg1"/>
                </a:solidFill>
              </a:rPr>
              <a:t>đi</a:t>
            </a:r>
            <a:r>
              <a:rPr lang="en-US" sz="3200" b="1" dirty="0">
                <a:solidFill>
                  <a:schemeClr val="bg1"/>
                </a:solidFill>
              </a:rPr>
              <a:t> </a:t>
            </a:r>
            <a:r>
              <a:rPr lang="en-US" sz="3200" b="1" dirty="0" err="1">
                <a:solidFill>
                  <a:schemeClr val="bg1"/>
                </a:solidFill>
              </a:rPr>
              <a:t>dạo</a:t>
            </a:r>
            <a:r>
              <a:rPr lang="en-US" sz="3200" b="1" dirty="0">
                <a:solidFill>
                  <a:schemeClr val="bg1"/>
                </a:solidFill>
              </a:rPr>
              <a:t> </a:t>
            </a:r>
            <a:r>
              <a:rPr lang="en-US" sz="3200" b="1" dirty="0" err="1">
                <a:solidFill>
                  <a:schemeClr val="bg1"/>
                </a:solidFill>
              </a:rPr>
              <a:t>trong</a:t>
            </a:r>
            <a:r>
              <a:rPr lang="en-US" sz="3200" b="1" dirty="0">
                <a:solidFill>
                  <a:schemeClr val="bg1"/>
                </a:solidFill>
              </a:rPr>
              <a:t> </a:t>
            </a:r>
            <a:r>
              <a:rPr lang="en-US" sz="3200" b="1" dirty="0" err="1">
                <a:solidFill>
                  <a:schemeClr val="bg1"/>
                </a:solidFill>
              </a:rPr>
              <a:t>vườn</a:t>
            </a:r>
            <a:r>
              <a:rPr lang="en-US" sz="3200" b="1" dirty="0">
                <a:solidFill>
                  <a:schemeClr val="bg1"/>
                </a:solidFill>
              </a:rPr>
              <a:t>.</a:t>
            </a:r>
            <a:endParaRPr lang="en-US" sz="3200" b="1" dirty="0"/>
          </a:p>
        </p:txBody>
      </p:sp>
      <p:pic>
        <p:nvPicPr>
          <p:cNvPr id="30" name="CAUD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3503" y="3590103"/>
            <a:ext cx="4003785" cy="3163412"/>
          </a:xfrm>
          <a:prstGeom prst="rect">
            <a:avLst/>
          </a:prstGeom>
        </p:spPr>
      </p:pic>
      <p:pic>
        <p:nvPicPr>
          <p:cNvPr id="34" name="c2 2">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83965" y="4682846"/>
            <a:ext cx="1285942" cy="1383284"/>
          </a:xfrm>
          <a:prstGeom prst="rect">
            <a:avLst/>
          </a:prstGeom>
        </p:spPr>
      </p:pic>
      <p:pic>
        <p:nvPicPr>
          <p:cNvPr id="12" name="Picture 11">
            <a:extLst>
              <a:ext uri="{FF2B5EF4-FFF2-40B4-BE49-F238E27FC236}">
                <a16:creationId xmlns:a16="http://schemas.microsoft.com/office/drawing/2014/main" id="{CA669E27-EF6B-46AD-8622-60430194B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576" y="63983"/>
            <a:ext cx="1266775" cy="549309"/>
          </a:xfrm>
          <a:prstGeom prst="rect">
            <a:avLst/>
          </a:prstGeom>
        </p:spPr>
      </p:pic>
      <p:cxnSp>
        <p:nvCxnSpPr>
          <p:cNvPr id="5" name="Straight Connector 4">
            <a:extLst>
              <a:ext uri="{FF2B5EF4-FFF2-40B4-BE49-F238E27FC236}">
                <a16:creationId xmlns:a16="http://schemas.microsoft.com/office/drawing/2014/main" id="{95F6A871-91D1-45D0-9E98-6C5455AC98C3}"/>
              </a:ext>
            </a:extLst>
          </p:cNvPr>
          <p:cNvCxnSpPr/>
          <p:nvPr/>
        </p:nvCxnSpPr>
        <p:spPr>
          <a:xfrm>
            <a:off x="1523206" y="2367644"/>
            <a:ext cx="3984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2" descr="C:\Users\ADMIN\Desktop\Tai nguyen thiet ke tro choi\Bảng gỗ\Picture1 (2).png">
            <a:hlinkClick r:id="rId7" action="ppaction://hlinksldjump"/>
            <a:extLst>
              <a:ext uri="{FF2B5EF4-FFF2-40B4-BE49-F238E27FC236}">
                <a16:creationId xmlns:a16="http://schemas.microsoft.com/office/drawing/2014/main" id="{5C83C64C-A676-4F38-86BA-3BA8F41371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5837" y="5710562"/>
            <a:ext cx="1690883" cy="7188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pic>
        <p:nvPicPr>
          <p:cNvPr id="9" name="CAUD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2334" y="3640642"/>
            <a:ext cx="4007930" cy="3166686"/>
          </a:xfrm>
          <a:prstGeom prst="rect">
            <a:avLst/>
          </a:prstGeom>
        </p:spPr>
      </p:pic>
      <p:sp>
        <p:nvSpPr>
          <p:cNvPr id="20" name="Rectangle 19"/>
          <p:cNvSpPr/>
          <p:nvPr/>
        </p:nvSpPr>
        <p:spPr>
          <a:xfrm>
            <a:off x="2310530" y="382182"/>
            <a:ext cx="4683193" cy="602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chemeClr val="bg1"/>
                </a:solidFill>
              </a:rPr>
              <a:t>Chính</a:t>
            </a:r>
            <a:r>
              <a:rPr lang="en-US" sz="2800" dirty="0">
                <a:solidFill>
                  <a:schemeClr val="bg1"/>
                </a:solidFill>
              </a:rPr>
              <a:t> </a:t>
            </a:r>
            <a:r>
              <a:rPr lang="en-US" sz="2800" dirty="0" err="1">
                <a:solidFill>
                  <a:schemeClr val="bg1"/>
                </a:solidFill>
              </a:rPr>
              <a:t>xác</a:t>
            </a:r>
            <a:r>
              <a:rPr lang="en-US" sz="2800" dirty="0">
                <a:solidFill>
                  <a:schemeClr val="bg1"/>
                </a:solidFill>
              </a:rPr>
              <a:t>, </a:t>
            </a:r>
            <a:r>
              <a:rPr lang="en-US" sz="2800" dirty="0" err="1">
                <a:solidFill>
                  <a:schemeClr val="bg1"/>
                </a:solidFill>
              </a:rPr>
              <a:t>mời</a:t>
            </a:r>
            <a:r>
              <a:rPr lang="en-US" sz="2800" dirty="0">
                <a:solidFill>
                  <a:schemeClr val="bg1"/>
                </a:solidFill>
              </a:rPr>
              <a:t> </a:t>
            </a:r>
            <a:r>
              <a:rPr lang="en-US" sz="2800" dirty="0" err="1">
                <a:solidFill>
                  <a:schemeClr val="bg1"/>
                </a:solidFill>
              </a:rPr>
              <a:t>bạn</a:t>
            </a:r>
            <a:r>
              <a:rPr lang="en-US" sz="2800" dirty="0">
                <a:solidFill>
                  <a:schemeClr val="bg1"/>
                </a:solidFill>
              </a:rPr>
              <a:t> qua!</a:t>
            </a:r>
            <a:endParaRPr lang="en-US" sz="2800" dirty="0"/>
          </a:p>
        </p:txBody>
      </p:sp>
      <p:pic>
        <p:nvPicPr>
          <p:cNvPr id="27"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561339" y="4115868"/>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31292" y="3794867"/>
            <a:ext cx="2161169" cy="2742843"/>
          </a:xfrm>
          <a:prstGeom prst="rect">
            <a:avLst/>
          </a:prstGeom>
        </p:spPr>
      </p:pic>
      <p:pic>
        <p:nvPicPr>
          <p:cNvPr id="34" name="c2 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42593" y="4913556"/>
            <a:ext cx="1285942" cy="1335613"/>
          </a:xfrm>
          <a:prstGeom prst="rect">
            <a:avLst/>
          </a:prstGeom>
        </p:spPr>
      </p:pic>
      <p:pic>
        <p:nvPicPr>
          <p:cNvPr id="12" name="Picture 11">
            <a:extLst>
              <a:ext uri="{FF2B5EF4-FFF2-40B4-BE49-F238E27FC236}">
                <a16:creationId xmlns:a16="http://schemas.microsoft.com/office/drawing/2014/main" id="{08D96E47-FAF0-46F4-9A32-751656A097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81" y="107527"/>
            <a:ext cx="1266775" cy="549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par>
                                <p:cTn id="14" presetID="10" presetClass="exit" presetSubtype="0" fill="hold" nodeType="withEffect">
                                  <p:stCondLst>
                                    <p:cond delay="50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par>
                          <p:cTn id="24" fill="hold">
                            <p:stCondLst>
                              <p:cond delay="1000"/>
                            </p:stCondLst>
                            <p:childTnLst>
                              <p:par>
                                <p:cTn id="25" presetID="35" presetClass="path" presetSubtype="0" fill="hold" nodeType="afterEffect">
                                  <p:stCondLst>
                                    <p:cond delay="0"/>
                                  </p:stCondLst>
                                  <p:childTnLst>
                                    <p:animMotion origin="layout" path="M 0 -2.96296E-6 L -1 -2.96296E-6 " pathEditMode="relative" rAng="0" ptsTypes="AA">
                                      <p:cBhvr>
                                        <p:cTn id="26" dur="3000" fill="hold"/>
                                        <p:tgtEl>
                                          <p:spTgt spid="31"/>
                                        </p:tgtEl>
                                        <p:attrNameLst>
                                          <p:attrName>ppt_x</p:attrName>
                                          <p:attrName>ppt_y</p:attrName>
                                        </p:attrNameLst>
                                      </p:cBhvr>
                                      <p:rCtr x="-50000" y="0"/>
                                    </p:animMotion>
                                  </p:childTnLst>
                                </p:cTn>
                              </p:par>
                              <p:par>
                                <p:cTn id="27" presetID="35" presetClass="path" presetSubtype="0" fill="hold" nodeType="withEffect">
                                  <p:stCondLst>
                                    <p:cond delay="0"/>
                                  </p:stCondLst>
                                  <p:childTnLst>
                                    <p:animMotion origin="layout" path="M 6.25E-7 1.11111E-6 L -1 1.11111E-6 " pathEditMode="relative" rAng="0" ptsTypes="AA">
                                      <p:cBhvr>
                                        <p:cTn id="28" dur="3000" fill="hold"/>
                                        <p:tgtEl>
                                          <p:spTgt spid="34"/>
                                        </p:tgtEl>
                                        <p:attrNameLst>
                                          <p:attrName>ppt_x</p:attrName>
                                          <p:attrName>ppt_y</p:attrName>
                                        </p:attrNameLst>
                                      </p:cBhvr>
                                      <p:rCtr x="-50000" y="0"/>
                                    </p:animMotion>
                                  </p:childTnLst>
                                </p:cTn>
                              </p:par>
                              <p:par>
                                <p:cTn id="29" presetID="35" presetClass="path" presetSubtype="0" fill="hold" nodeType="withEffect">
                                  <p:stCondLst>
                                    <p:cond delay="0"/>
                                  </p:stCondLst>
                                  <p:childTnLst>
                                    <p:animMotion origin="layout" path="M 6.25E-7 2.22222E-6 L -1 2.22222E-6 " pathEditMode="relative" rAng="0" ptsTypes="AA">
                                      <p:cBhvr>
                                        <p:cTn id="30"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bldLvl="0" animBg="1"/>
      <p:bldP spid="20" grpId="1"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sp>
        <p:nvSpPr>
          <p:cNvPr id="20" name="Rectangle 19"/>
          <p:cNvSpPr/>
          <p:nvPr/>
        </p:nvSpPr>
        <p:spPr>
          <a:xfrm>
            <a:off x="272037" y="1147438"/>
            <a:ext cx="11858560" cy="13600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UTM Avo"/>
                <a:ea typeface="+mn-ea"/>
                <a:cs typeface="+mn-cs"/>
              </a:rPr>
              <a:t>Gạch chân bộ phận câu trả lời cho câu hỏi </a:t>
            </a:r>
            <a:r>
              <a:rPr kumimoji="0" lang="en-US" sz="3200" b="0" i="1" u="none" strike="noStrike" kern="1200" cap="none" spc="0" normalizeH="0" baseline="0" noProof="0">
                <a:ln>
                  <a:noFill/>
                </a:ln>
                <a:solidFill>
                  <a:prstClr val="white"/>
                </a:solidFill>
                <a:effectLst/>
                <a:uLnTx/>
                <a:uFillTx/>
                <a:latin typeface="UTM Avo"/>
                <a:ea typeface="+mn-ea"/>
                <a:cs typeface="+mn-cs"/>
              </a:rPr>
              <a:t>Khi nào</a:t>
            </a:r>
            <a:r>
              <a:rPr kumimoji="0" lang="en-US" sz="3200" b="0" i="0" u="none" strike="noStrike" kern="1200" cap="none" spc="0" normalizeH="0" baseline="0" noProof="0">
                <a:ln>
                  <a:noFill/>
                </a:ln>
                <a:solidFill>
                  <a:prstClr val="white"/>
                </a:solidFill>
                <a:effectLst/>
                <a:uLnTx/>
                <a:uFillTx/>
                <a:latin typeface="UTM Avo"/>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UTM Avo"/>
              </a:rPr>
              <a:t>Nhiều năm sau</a:t>
            </a:r>
            <a:r>
              <a:rPr kumimoji="0" lang="en-US" sz="3200" b="1" i="0" u="none" strike="noStrike" kern="1200" cap="none" spc="0" normalizeH="0" baseline="0" noProof="0">
                <a:ln>
                  <a:noFill/>
                </a:ln>
                <a:solidFill>
                  <a:prstClr val="white"/>
                </a:solidFill>
                <a:effectLst/>
                <a:uLnTx/>
                <a:uFillTx/>
                <a:latin typeface="UTM Avo"/>
                <a:ea typeface="+mn-ea"/>
                <a:cs typeface="+mn-cs"/>
              </a:rPr>
              <a:t>,</a:t>
            </a:r>
            <a:r>
              <a:rPr kumimoji="0" lang="en-US" sz="3200" b="1" i="0" u="none" strike="noStrike" kern="1200" cap="none" spc="0" normalizeH="0" noProof="0">
                <a:ln>
                  <a:noFill/>
                </a:ln>
                <a:solidFill>
                  <a:prstClr val="white"/>
                </a:solidFill>
                <a:effectLst/>
                <a:uLnTx/>
                <a:uFillTx/>
                <a:latin typeface="UTM Avo"/>
                <a:ea typeface="+mn-ea"/>
                <a:cs typeface="+mn-cs"/>
              </a:rPr>
              <a:t> chiếc rễ đa đã thành một cây đa con</a:t>
            </a:r>
            <a:r>
              <a:rPr kumimoji="0" lang="en-US" sz="3200" b="1" i="0" u="none" strike="noStrike" kern="1200" cap="none" spc="0" normalizeH="0" baseline="0" noProof="0">
                <a:ln>
                  <a:noFill/>
                </a:ln>
                <a:solidFill>
                  <a:prstClr val="white"/>
                </a:solidFill>
                <a:effectLst/>
                <a:uLnTx/>
                <a:uFillTx/>
                <a:latin typeface="UTM Avo"/>
                <a:ea typeface="+mn-ea"/>
                <a:cs typeface="+mn-cs"/>
              </a:rPr>
              <a:t>.</a:t>
            </a:r>
            <a:endParaRPr kumimoji="0" lang="en-US" sz="3200" b="1" i="0" u="none" strike="noStrike" kern="1200" cap="none" spc="0" normalizeH="0" baseline="0" noProof="0" dirty="0">
              <a:ln>
                <a:noFill/>
              </a:ln>
              <a:solidFill>
                <a:prstClr val="white"/>
              </a:solidFill>
              <a:effectLst/>
              <a:uLnTx/>
              <a:uFillTx/>
              <a:latin typeface="UTM Avo"/>
              <a:ea typeface="+mn-ea"/>
              <a:cs typeface="+mn-cs"/>
            </a:endParaRPr>
          </a:p>
        </p:txBody>
      </p:sp>
      <p:pic>
        <p:nvPicPr>
          <p:cNvPr id="30" name="CAUD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3503" y="3590103"/>
            <a:ext cx="4003785" cy="3163412"/>
          </a:xfrm>
          <a:prstGeom prst="rect">
            <a:avLst/>
          </a:prstGeom>
        </p:spPr>
      </p:pic>
      <p:pic>
        <p:nvPicPr>
          <p:cNvPr id="34" name="c2 2">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83965" y="4682846"/>
            <a:ext cx="1285942" cy="1383284"/>
          </a:xfrm>
          <a:prstGeom prst="rect">
            <a:avLst/>
          </a:prstGeom>
        </p:spPr>
      </p:pic>
      <p:pic>
        <p:nvPicPr>
          <p:cNvPr id="12" name="Picture 11">
            <a:extLst>
              <a:ext uri="{FF2B5EF4-FFF2-40B4-BE49-F238E27FC236}">
                <a16:creationId xmlns:a16="http://schemas.microsoft.com/office/drawing/2014/main" id="{CA669E27-EF6B-46AD-8622-60430194B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576" y="63983"/>
            <a:ext cx="1266775" cy="549309"/>
          </a:xfrm>
          <a:prstGeom prst="rect">
            <a:avLst/>
          </a:prstGeom>
        </p:spPr>
      </p:pic>
      <p:cxnSp>
        <p:nvCxnSpPr>
          <p:cNvPr id="5" name="Straight Connector 4">
            <a:extLst>
              <a:ext uri="{FF2B5EF4-FFF2-40B4-BE49-F238E27FC236}">
                <a16:creationId xmlns:a16="http://schemas.microsoft.com/office/drawing/2014/main" id="{95F6A871-91D1-45D0-9E98-6C5455AC98C3}"/>
              </a:ext>
            </a:extLst>
          </p:cNvPr>
          <p:cNvCxnSpPr>
            <a:cxnSpLocks/>
          </p:cNvCxnSpPr>
          <p:nvPr/>
        </p:nvCxnSpPr>
        <p:spPr>
          <a:xfrm>
            <a:off x="494506" y="2334987"/>
            <a:ext cx="314676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2" descr="C:\Users\ADMIN\Desktop\Tai nguyen thiet ke tro choi\Bảng gỗ\Picture1 (2).png">
            <a:hlinkClick r:id="rId7" action="ppaction://hlinksldjump"/>
            <a:extLst>
              <a:ext uri="{FF2B5EF4-FFF2-40B4-BE49-F238E27FC236}">
                <a16:creationId xmlns:a16="http://schemas.microsoft.com/office/drawing/2014/main" id="{5C83C64C-A676-4F38-86BA-3BA8F41371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5837" y="5710562"/>
            <a:ext cx="1690883" cy="71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80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sp>
        <p:nvSpPr>
          <p:cNvPr id="20" name="Rectangle 19"/>
          <p:cNvSpPr/>
          <p:nvPr/>
        </p:nvSpPr>
        <p:spPr>
          <a:xfrm>
            <a:off x="272037" y="1147438"/>
            <a:ext cx="11858560" cy="13600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UTM Avo"/>
                <a:ea typeface="+mn-ea"/>
                <a:cs typeface="+mn-cs"/>
              </a:rPr>
              <a:t>Gạch chân bộ phận câu trả lời cho câu hỏi </a:t>
            </a:r>
            <a:r>
              <a:rPr kumimoji="0" lang="en-US" sz="3200" b="0" i="1" u="none" strike="noStrike" kern="1200" cap="none" spc="0" normalizeH="0" baseline="0" noProof="0">
                <a:ln>
                  <a:noFill/>
                </a:ln>
                <a:solidFill>
                  <a:prstClr val="white"/>
                </a:solidFill>
                <a:effectLst/>
                <a:uLnTx/>
                <a:uFillTx/>
                <a:latin typeface="UTM Avo"/>
                <a:ea typeface="+mn-ea"/>
                <a:cs typeface="+mn-cs"/>
              </a:rPr>
              <a:t>Khi nào</a:t>
            </a:r>
            <a:r>
              <a:rPr kumimoji="0" lang="en-US" sz="3200" b="0" i="0" u="none" strike="noStrike" kern="1200" cap="none" spc="0" normalizeH="0" baseline="0" noProof="0">
                <a:ln>
                  <a:noFill/>
                </a:ln>
                <a:solidFill>
                  <a:prstClr val="white"/>
                </a:solidFill>
                <a:effectLst/>
                <a:uLnTx/>
                <a:uFillTx/>
                <a:latin typeface="UTM Avo"/>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UTM Avo"/>
                <a:ea typeface="+mn-ea"/>
                <a:cs typeface="+mn-cs"/>
              </a:rPr>
              <a:t>Lúc</a:t>
            </a:r>
            <a:r>
              <a:rPr kumimoji="0" lang="en-US" sz="3200" b="1" i="0" u="none" strike="noStrike" kern="1200" cap="none" spc="0" normalizeH="0" noProof="0">
                <a:ln>
                  <a:noFill/>
                </a:ln>
                <a:solidFill>
                  <a:prstClr val="white"/>
                </a:solidFill>
                <a:effectLst/>
                <a:uLnTx/>
                <a:uFillTx/>
                <a:latin typeface="UTM Avo"/>
                <a:ea typeface="+mn-ea"/>
                <a:cs typeface="+mn-cs"/>
              </a:rPr>
              <a:t> đó, mọi người mới hiểu ý của Bác Hồ</a:t>
            </a:r>
            <a:r>
              <a:rPr kumimoji="0" lang="en-US" sz="3200" b="1" i="0" u="none" strike="noStrike" kern="1200" cap="none" spc="0" normalizeH="0" baseline="0" noProof="0">
                <a:ln>
                  <a:noFill/>
                </a:ln>
                <a:solidFill>
                  <a:prstClr val="white"/>
                </a:solidFill>
                <a:effectLst/>
                <a:uLnTx/>
                <a:uFillTx/>
                <a:latin typeface="UTM Avo"/>
                <a:ea typeface="+mn-ea"/>
                <a:cs typeface="+mn-cs"/>
              </a:rPr>
              <a:t>.</a:t>
            </a:r>
            <a:endParaRPr kumimoji="0" lang="en-US" sz="3200" b="1" i="0" u="none" strike="noStrike" kern="1200" cap="none" spc="0" normalizeH="0" baseline="0" noProof="0" dirty="0">
              <a:ln>
                <a:noFill/>
              </a:ln>
              <a:solidFill>
                <a:prstClr val="white"/>
              </a:solidFill>
              <a:effectLst/>
              <a:uLnTx/>
              <a:uFillTx/>
              <a:latin typeface="UTM Avo"/>
              <a:ea typeface="+mn-ea"/>
              <a:cs typeface="+mn-cs"/>
            </a:endParaRPr>
          </a:p>
        </p:txBody>
      </p:sp>
      <p:pic>
        <p:nvPicPr>
          <p:cNvPr id="30" name="CAUD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3503" y="3590103"/>
            <a:ext cx="4003785" cy="3163412"/>
          </a:xfrm>
          <a:prstGeom prst="rect">
            <a:avLst/>
          </a:prstGeom>
        </p:spPr>
      </p:pic>
      <p:pic>
        <p:nvPicPr>
          <p:cNvPr id="34" name="c2 2">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83965" y="4682846"/>
            <a:ext cx="1285942" cy="1383284"/>
          </a:xfrm>
          <a:prstGeom prst="rect">
            <a:avLst/>
          </a:prstGeom>
        </p:spPr>
      </p:pic>
      <p:pic>
        <p:nvPicPr>
          <p:cNvPr id="12" name="Picture 11">
            <a:extLst>
              <a:ext uri="{FF2B5EF4-FFF2-40B4-BE49-F238E27FC236}">
                <a16:creationId xmlns:a16="http://schemas.microsoft.com/office/drawing/2014/main" id="{CA669E27-EF6B-46AD-8622-60430194B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576" y="63983"/>
            <a:ext cx="1266775" cy="549309"/>
          </a:xfrm>
          <a:prstGeom prst="rect">
            <a:avLst/>
          </a:prstGeom>
        </p:spPr>
      </p:pic>
      <p:cxnSp>
        <p:nvCxnSpPr>
          <p:cNvPr id="5" name="Straight Connector 4">
            <a:extLst>
              <a:ext uri="{FF2B5EF4-FFF2-40B4-BE49-F238E27FC236}">
                <a16:creationId xmlns:a16="http://schemas.microsoft.com/office/drawing/2014/main" id="{95F6A871-91D1-45D0-9E98-6C5455AC98C3}"/>
              </a:ext>
            </a:extLst>
          </p:cNvPr>
          <p:cNvCxnSpPr>
            <a:cxnSpLocks/>
          </p:cNvCxnSpPr>
          <p:nvPr/>
        </p:nvCxnSpPr>
        <p:spPr>
          <a:xfrm>
            <a:off x="1779814" y="2318658"/>
            <a:ext cx="1532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2" descr="C:\Users\ADMIN\Desktop\Tai nguyen thiet ke tro choi\Bảng gỗ\Picture1 (2).png">
            <a:hlinkClick r:id="rId7" action="ppaction://hlinksldjump"/>
            <a:extLst>
              <a:ext uri="{FF2B5EF4-FFF2-40B4-BE49-F238E27FC236}">
                <a16:creationId xmlns:a16="http://schemas.microsoft.com/office/drawing/2014/main" id="{5C83C64C-A676-4F38-86BA-3BA8F41371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4323" y="5710562"/>
            <a:ext cx="1690883" cy="71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23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Lam tac\9309ac64-8288-4ea0-aa2f-061f9418d41f.jpg">
            <a:extLst>
              <a:ext uri="{FF2B5EF4-FFF2-40B4-BE49-F238E27FC236}">
                <a16:creationId xmlns:a16="http://schemas.microsoft.com/office/drawing/2014/main" id="{523EA2A0-7023-46AE-B203-B442553DF6F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0" y="447"/>
            <a:ext cx="12207343" cy="68571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Lam tac\tải xuống.jpg">
            <a:extLst>
              <a:ext uri="{FF2B5EF4-FFF2-40B4-BE49-F238E27FC236}">
                <a16:creationId xmlns:a16="http://schemas.microsoft.com/office/drawing/2014/main" id="{CFD866E1-46A4-4E5A-8692-FD67D9E50F5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082" y="4546455"/>
            <a:ext cx="1295231" cy="15682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Desktop\Lam tac\800px_COLOURBOX9774185 (3).jpg">
            <a:extLst>
              <a:ext uri="{FF2B5EF4-FFF2-40B4-BE49-F238E27FC236}">
                <a16:creationId xmlns:a16="http://schemas.microsoft.com/office/drawing/2014/main" id="{7AEF7104-4589-4142-ACB1-398F9C7AAF4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5490" y="5330579"/>
            <a:ext cx="1422215" cy="9434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Lam tac\800px_COLOURBOX9774185 (4).jpg">
            <a:extLst>
              <a:ext uri="{FF2B5EF4-FFF2-40B4-BE49-F238E27FC236}">
                <a16:creationId xmlns:a16="http://schemas.microsoft.com/office/drawing/2014/main" id="{4CFDFDBB-473A-43C3-BAED-576AC0A4B0A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2665" y="5330579"/>
            <a:ext cx="2382827" cy="8074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ADMIN\Desktop\Lam tac\800px_COLOURBOX9774185 (3).jpg">
            <a:extLst>
              <a:ext uri="{FF2B5EF4-FFF2-40B4-BE49-F238E27FC236}">
                <a16:creationId xmlns:a16="http://schemas.microsoft.com/office/drawing/2014/main" id="{E1DF60F0-D63D-4CCD-A440-DC5641C385ED}"/>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6644" y="5330578"/>
            <a:ext cx="1015868" cy="6738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ADMIN\Desktop\Lam tac\800px_COLOURBOX9774185 (3).jpg">
            <a:extLst>
              <a:ext uri="{FF2B5EF4-FFF2-40B4-BE49-F238E27FC236}">
                <a16:creationId xmlns:a16="http://schemas.microsoft.com/office/drawing/2014/main" id="{08158B2F-2EE0-4AF7-B193-1F001D812169}"/>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579"/>
            <a:ext cx="1422215" cy="9434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Desktop\Lam tac\800px_COLOURBOX9774185 (3).jpg">
            <a:extLst>
              <a:ext uri="{FF2B5EF4-FFF2-40B4-BE49-F238E27FC236}">
                <a16:creationId xmlns:a16="http://schemas.microsoft.com/office/drawing/2014/main" id="{AA7E0EBF-5307-48BA-9940-9775D349A092}"/>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5924" y="5294884"/>
            <a:ext cx="1219041" cy="7452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Lam tac\il_570xN.938660066_slvo.jpg">
            <a:extLst>
              <a:ext uri="{FF2B5EF4-FFF2-40B4-BE49-F238E27FC236}">
                <a16:creationId xmlns:a16="http://schemas.microsoft.com/office/drawing/2014/main" id="{C0DE17B5-6144-4407-8E34-BBCF769BEA8F}"/>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5355" y="3680571"/>
            <a:ext cx="1966387" cy="35071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lumberjack-lean-on-the-wood-log-vector-7780327.jpg">
            <a:extLst>
              <a:ext uri="{FF2B5EF4-FFF2-40B4-BE49-F238E27FC236}">
                <a16:creationId xmlns:a16="http://schemas.microsoft.com/office/drawing/2014/main" id="{D65235D6-E696-41EB-AE32-6D1D6A9940A0}"/>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4709" y="3830500"/>
            <a:ext cx="2447426" cy="36971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ình ảnh có liên quan">
            <a:extLst>
              <a:ext uri="{FF2B5EF4-FFF2-40B4-BE49-F238E27FC236}">
                <a16:creationId xmlns:a16="http://schemas.microsoft.com/office/drawing/2014/main" id="{F50CE20D-9EC1-45D7-91CE-D21A0F195FE1}"/>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8858" y="-2259858"/>
            <a:ext cx="12374158" cy="109969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ADMIN\Desktop\Tai nguyen thiet ke tro choi\Giai cuu rung xanh\playful-wild-monkeys_1308-2930 (4).jpg">
            <a:extLst>
              <a:ext uri="{FF2B5EF4-FFF2-40B4-BE49-F238E27FC236}">
                <a16:creationId xmlns:a16="http://schemas.microsoft.com/office/drawing/2014/main" id="{9C176098-0B42-4DD7-88A2-85B1A6AE5A53}"/>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044" y="-133187"/>
            <a:ext cx="1219040" cy="17590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ình ảnh có liên quan">
            <a:extLst>
              <a:ext uri="{FF2B5EF4-FFF2-40B4-BE49-F238E27FC236}">
                <a16:creationId xmlns:a16="http://schemas.microsoft.com/office/drawing/2014/main" id="{0E2826E3-6227-49BE-A394-924375AE546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513" y="3244841"/>
            <a:ext cx="1354007" cy="13223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Tai nguyen thiet ke tro choi\Bảng gỗ\images.jpg">
            <a:extLst>
              <a:ext uri="{FF2B5EF4-FFF2-40B4-BE49-F238E27FC236}">
                <a16:creationId xmlns:a16="http://schemas.microsoft.com/office/drawing/2014/main" id="{AE03ADA6-06E1-4ED8-B61B-E2D3C09A23C2}"/>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305" y="-837644"/>
            <a:ext cx="3474051" cy="348955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AED5CDE-93BE-4E90-A27D-861653B0DCC2}"/>
              </a:ext>
            </a:extLst>
          </p:cNvPr>
          <p:cNvSpPr txBox="1"/>
          <p:nvPr/>
        </p:nvSpPr>
        <p:spPr>
          <a:xfrm>
            <a:off x="4890488" y="1104088"/>
            <a:ext cx="2755691" cy="1077218"/>
          </a:xfrm>
          <a:prstGeom prst="rect">
            <a:avLst/>
          </a:prstGeom>
          <a:noFill/>
        </p:spPr>
        <p:txBody>
          <a:bodyPr wrap="none" rtlCol="0">
            <a:spAutoFit/>
          </a:bodyPr>
          <a:lstStyle/>
          <a:p>
            <a:pPr algn="ctr" defTabSz="1219048"/>
            <a:r>
              <a:rPr lang="en-US" sz="3200" b="1" dirty="0">
                <a:solidFill>
                  <a:srgbClr val="008000"/>
                </a:solidFill>
                <a:latin typeface="+mj-lt"/>
                <a:cs typeface="Arial" panose="020B0604020202020204" pitchFamily="34" charset="0"/>
              </a:rPr>
              <a:t>BẢO VỆ</a:t>
            </a:r>
          </a:p>
          <a:p>
            <a:pPr algn="ctr" defTabSz="1219048"/>
            <a:r>
              <a:rPr lang="en-US" sz="3200" b="1" dirty="0">
                <a:solidFill>
                  <a:srgbClr val="008000"/>
                </a:solidFill>
                <a:latin typeface="+mj-lt"/>
                <a:cs typeface="Arial" panose="020B0604020202020204" pitchFamily="34" charset="0"/>
              </a:rPr>
              <a:t>RỪNG XANH</a:t>
            </a:r>
          </a:p>
        </p:txBody>
      </p:sp>
      <p:pic>
        <p:nvPicPr>
          <p:cNvPr id="16" name="Picture 10" descr="C:\Users\ADMIN\Desktop\Tai nguyen thiet ke tro choi\Angry birds epic birds\1505573783630 (2).png">
            <a:hlinkClick r:id="" action="ppaction://hlinkshowjump?jump=nextslide"/>
            <a:extLst>
              <a:ext uri="{FF2B5EF4-FFF2-40B4-BE49-F238E27FC236}">
                <a16:creationId xmlns:a16="http://schemas.microsoft.com/office/drawing/2014/main" id="{58153DE3-B30B-49CB-B13D-8A11085E1A9F}"/>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0306" y="2746136"/>
            <a:ext cx="1536057" cy="934435"/>
          </a:xfrm>
          <a:prstGeom prst="rect">
            <a:avLst/>
          </a:prstGeom>
          <a:noFill/>
          <a:extLst>
            <a:ext uri="{909E8E84-426E-40DD-AFC4-6F175D3DCCD1}">
              <a14:hiddenFill xmlns:a14="http://schemas.microsoft.com/office/drawing/2010/main">
                <a:solidFill>
                  <a:srgbClr val="FFFFFF"/>
                </a:solidFill>
              </a14:hiddenFill>
            </a:ext>
          </a:extLst>
        </p:spPr>
      </p:pic>
      <p:pic>
        <p:nvPicPr>
          <p:cNvPr id="17" name="Zen Garden In-Game - Laura Shigihara - NhacCuaTui.MP3">
            <a:hlinkClick r:id="" action="ppaction://media"/>
            <a:extLst>
              <a:ext uri="{FF2B5EF4-FFF2-40B4-BE49-F238E27FC236}">
                <a16:creationId xmlns:a16="http://schemas.microsoft.com/office/drawing/2014/main" id="{31EACFC7-0E76-4F6A-92F5-90B5B540B5D9}"/>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1520" y="6006539"/>
            <a:ext cx="812694" cy="812694"/>
          </a:xfrm>
          <a:prstGeom prst="rect">
            <a:avLst/>
          </a:prstGeom>
        </p:spPr>
      </p:pic>
      <p:sp>
        <p:nvSpPr>
          <p:cNvPr id="20" name="TextBox 19">
            <a:extLst>
              <a:ext uri="{FF2B5EF4-FFF2-40B4-BE49-F238E27FC236}">
                <a16:creationId xmlns:a16="http://schemas.microsoft.com/office/drawing/2014/main" id="{149E401F-ACFC-433F-84EC-A5F7D7BDB1DF}"/>
              </a:ext>
            </a:extLst>
          </p:cNvPr>
          <p:cNvSpPr txBox="1"/>
          <p:nvPr/>
        </p:nvSpPr>
        <p:spPr>
          <a:xfrm>
            <a:off x="1516183" y="4864913"/>
            <a:ext cx="4133375"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219048"/>
            <a:r>
              <a:rPr lang="en-US" sz="2400">
                <a:solidFill>
                  <a:srgbClr val="FF0000"/>
                </a:solidFill>
                <a:latin typeface="+mj-lt"/>
                <a:cs typeface="Arial" panose="020B0604020202020204" pitchFamily="34" charset="0"/>
              </a:rPr>
              <a:t>Chọn câu hỏi, trả lời đúng click vào chú khỉ để đuổi lâm tặc đi.</a:t>
            </a:r>
            <a:endParaRPr lang="en-US" sz="2400" dirty="0">
              <a:solidFill>
                <a:srgbClr val="FF0000"/>
              </a:solidFill>
              <a:latin typeface="+mj-lt"/>
              <a:cs typeface="Arial" panose="020B0604020202020204" pitchFamily="34" charset="0"/>
            </a:endParaRPr>
          </a:p>
        </p:txBody>
      </p:sp>
      <p:pic>
        <p:nvPicPr>
          <p:cNvPr id="21" name="Picture 20">
            <a:extLst>
              <a:ext uri="{FF2B5EF4-FFF2-40B4-BE49-F238E27FC236}">
                <a16:creationId xmlns:a16="http://schemas.microsoft.com/office/drawing/2014/main" id="{35D89BAF-86AA-44CA-BC49-A345E5425E1A}"/>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782815" y="88900"/>
            <a:ext cx="1272150" cy="551640"/>
          </a:xfrm>
          <a:prstGeom prst="rect">
            <a:avLst/>
          </a:prstGeom>
        </p:spPr>
      </p:pic>
    </p:spTree>
    <p:extLst>
      <p:ext uri="{BB962C8B-B14F-4D97-AF65-F5344CB8AC3E}">
        <p14:creationId xmlns:p14="http://schemas.microsoft.com/office/powerpoint/2010/main" val="221745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par>
                                <p:cTn id="7" presetID="26"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down)">
                                      <p:cBhvr>
                                        <p:cTn id="9" dur="580">
                                          <p:stCondLst>
                                            <p:cond delay="0"/>
                                          </p:stCondLst>
                                        </p:cTn>
                                        <p:tgtEl>
                                          <p:spTgt spid="14"/>
                                        </p:tgtEl>
                                      </p:cBhvr>
                                    </p:animEffect>
                                    <p:anim calcmode="lin" valueType="num">
                                      <p:cBhvr>
                                        <p:cTn id="1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 dur="26">
                                          <p:stCondLst>
                                            <p:cond delay="650"/>
                                          </p:stCondLst>
                                        </p:cTn>
                                        <p:tgtEl>
                                          <p:spTgt spid="14"/>
                                        </p:tgtEl>
                                      </p:cBhvr>
                                      <p:to x="100000" y="60000"/>
                                    </p:animScale>
                                    <p:animScale>
                                      <p:cBhvr>
                                        <p:cTn id="16" dur="166" decel="50000">
                                          <p:stCondLst>
                                            <p:cond delay="676"/>
                                          </p:stCondLst>
                                        </p:cTn>
                                        <p:tgtEl>
                                          <p:spTgt spid="14"/>
                                        </p:tgtEl>
                                      </p:cBhvr>
                                      <p:to x="100000" y="100000"/>
                                    </p:animScale>
                                    <p:animScale>
                                      <p:cBhvr>
                                        <p:cTn id="17" dur="26">
                                          <p:stCondLst>
                                            <p:cond delay="1312"/>
                                          </p:stCondLst>
                                        </p:cTn>
                                        <p:tgtEl>
                                          <p:spTgt spid="14"/>
                                        </p:tgtEl>
                                      </p:cBhvr>
                                      <p:to x="100000" y="80000"/>
                                    </p:animScale>
                                    <p:animScale>
                                      <p:cBhvr>
                                        <p:cTn id="18" dur="166" decel="50000">
                                          <p:stCondLst>
                                            <p:cond delay="1338"/>
                                          </p:stCondLst>
                                        </p:cTn>
                                        <p:tgtEl>
                                          <p:spTgt spid="14"/>
                                        </p:tgtEl>
                                      </p:cBhvr>
                                      <p:to x="100000" y="100000"/>
                                    </p:animScale>
                                    <p:animScale>
                                      <p:cBhvr>
                                        <p:cTn id="19" dur="26">
                                          <p:stCondLst>
                                            <p:cond delay="1642"/>
                                          </p:stCondLst>
                                        </p:cTn>
                                        <p:tgtEl>
                                          <p:spTgt spid="14"/>
                                        </p:tgtEl>
                                      </p:cBhvr>
                                      <p:to x="100000" y="90000"/>
                                    </p:animScale>
                                    <p:animScale>
                                      <p:cBhvr>
                                        <p:cTn id="20" dur="166" decel="50000">
                                          <p:stCondLst>
                                            <p:cond delay="1668"/>
                                          </p:stCondLst>
                                        </p:cTn>
                                        <p:tgtEl>
                                          <p:spTgt spid="14"/>
                                        </p:tgtEl>
                                      </p:cBhvr>
                                      <p:to x="100000" y="100000"/>
                                    </p:animScale>
                                    <p:animScale>
                                      <p:cBhvr>
                                        <p:cTn id="21" dur="26">
                                          <p:stCondLst>
                                            <p:cond delay="1808"/>
                                          </p:stCondLst>
                                        </p:cTn>
                                        <p:tgtEl>
                                          <p:spTgt spid="14"/>
                                        </p:tgtEl>
                                      </p:cBhvr>
                                      <p:to x="100000" y="95000"/>
                                    </p:animScale>
                                    <p:animScale>
                                      <p:cBhvr>
                                        <p:cTn id="22" dur="166" decel="50000">
                                          <p:stCondLst>
                                            <p:cond delay="1834"/>
                                          </p:stCondLst>
                                        </p:cTn>
                                        <p:tgtEl>
                                          <p:spTgt spid="14"/>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80">
                                          <p:stCondLst>
                                            <p:cond delay="0"/>
                                          </p:stCondLst>
                                        </p:cTn>
                                        <p:tgtEl>
                                          <p:spTgt spid="15"/>
                                        </p:tgtEl>
                                      </p:cBhvr>
                                    </p:animEffect>
                                    <p:anim calcmode="lin" valueType="num">
                                      <p:cBhvr>
                                        <p:cTn id="2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1" dur="26">
                                          <p:stCondLst>
                                            <p:cond delay="650"/>
                                          </p:stCondLst>
                                        </p:cTn>
                                        <p:tgtEl>
                                          <p:spTgt spid="15"/>
                                        </p:tgtEl>
                                      </p:cBhvr>
                                      <p:to x="100000" y="60000"/>
                                    </p:animScale>
                                    <p:animScale>
                                      <p:cBhvr>
                                        <p:cTn id="32" dur="166" decel="50000">
                                          <p:stCondLst>
                                            <p:cond delay="676"/>
                                          </p:stCondLst>
                                        </p:cTn>
                                        <p:tgtEl>
                                          <p:spTgt spid="15"/>
                                        </p:tgtEl>
                                      </p:cBhvr>
                                      <p:to x="100000" y="100000"/>
                                    </p:animScale>
                                    <p:animScale>
                                      <p:cBhvr>
                                        <p:cTn id="33" dur="26">
                                          <p:stCondLst>
                                            <p:cond delay="1312"/>
                                          </p:stCondLst>
                                        </p:cTn>
                                        <p:tgtEl>
                                          <p:spTgt spid="15"/>
                                        </p:tgtEl>
                                      </p:cBhvr>
                                      <p:to x="100000" y="80000"/>
                                    </p:animScale>
                                    <p:animScale>
                                      <p:cBhvr>
                                        <p:cTn id="34" dur="166" decel="50000">
                                          <p:stCondLst>
                                            <p:cond delay="1338"/>
                                          </p:stCondLst>
                                        </p:cTn>
                                        <p:tgtEl>
                                          <p:spTgt spid="15"/>
                                        </p:tgtEl>
                                      </p:cBhvr>
                                      <p:to x="100000" y="100000"/>
                                    </p:animScale>
                                    <p:animScale>
                                      <p:cBhvr>
                                        <p:cTn id="35" dur="26">
                                          <p:stCondLst>
                                            <p:cond delay="1642"/>
                                          </p:stCondLst>
                                        </p:cTn>
                                        <p:tgtEl>
                                          <p:spTgt spid="15"/>
                                        </p:tgtEl>
                                      </p:cBhvr>
                                      <p:to x="100000" y="90000"/>
                                    </p:animScale>
                                    <p:animScale>
                                      <p:cBhvr>
                                        <p:cTn id="36" dur="166" decel="50000">
                                          <p:stCondLst>
                                            <p:cond delay="1668"/>
                                          </p:stCondLst>
                                        </p:cTn>
                                        <p:tgtEl>
                                          <p:spTgt spid="15"/>
                                        </p:tgtEl>
                                      </p:cBhvr>
                                      <p:to x="100000" y="100000"/>
                                    </p:animScale>
                                    <p:animScale>
                                      <p:cBhvr>
                                        <p:cTn id="37" dur="26">
                                          <p:stCondLst>
                                            <p:cond delay="1808"/>
                                          </p:stCondLst>
                                        </p:cTn>
                                        <p:tgtEl>
                                          <p:spTgt spid="15"/>
                                        </p:tgtEl>
                                      </p:cBhvr>
                                      <p:to x="100000" y="95000"/>
                                    </p:animScale>
                                    <p:animScale>
                                      <p:cBhvr>
                                        <p:cTn id="38" dur="166" decel="50000">
                                          <p:stCondLst>
                                            <p:cond delay="1834"/>
                                          </p:stCondLst>
                                        </p:cTn>
                                        <p:tgtEl>
                                          <p:spTgt spid="15"/>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par>
                          <p:cTn id="43" fill="hold">
                            <p:stCondLst>
                              <p:cond delay="2500"/>
                            </p:stCondLst>
                            <p:childTnLst>
                              <p:par>
                                <p:cTn id="44" presetID="42"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49" repeatCount="indefinite" fill="hold" display="0">
                  <p:stCondLst>
                    <p:cond delay="indefinite"/>
                  </p:stCondLst>
                  <p:endCondLst>
                    <p:cond evt="onStopAudio" delay="0">
                      <p:tgtEl>
                        <p:sldTgt/>
                      </p:tgtEl>
                    </p:cond>
                  </p:endCondLst>
                </p:cTn>
                <p:tgtEl>
                  <p:spTgt spid="17"/>
                </p:tgtEl>
              </p:cMediaNode>
            </p:audio>
          </p:childTnLst>
        </p:cTn>
      </p:par>
    </p:tnLst>
    <p:bldLst>
      <p:bldP spid="15" grpId="0"/>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5756" y="3865191"/>
            <a:ext cx="3989807" cy="2814726"/>
          </a:xfrm>
          <a:prstGeom prst="rect">
            <a:avLst/>
          </a:prstGeom>
        </p:spPr>
      </p:pic>
      <p:pic>
        <p:nvPicPr>
          <p:cNvPr id="8" name="ngdung"/>
          <p:cNvPicPr>
            <a:picLocks noChangeAspect="1"/>
          </p:cNvPicPr>
          <p:nvPr/>
        </p:nvPicPr>
        <p:blipFill>
          <a:blip r:embed="rId6"/>
          <a:stretch>
            <a:fillRect/>
          </a:stretch>
        </p:blipFill>
        <p:spPr>
          <a:xfrm>
            <a:off x="272036" y="4308098"/>
            <a:ext cx="3040347" cy="2076557"/>
          </a:xfrm>
          <a:prstGeom prst="rect">
            <a:avLst/>
          </a:prstGeom>
        </p:spPr>
      </p:pic>
      <p:sp>
        <p:nvSpPr>
          <p:cNvPr id="20" name="Rectangle 19"/>
          <p:cNvSpPr/>
          <p:nvPr/>
        </p:nvSpPr>
        <p:spPr>
          <a:xfrm>
            <a:off x="1719317" y="473345"/>
            <a:ext cx="6281683" cy="10778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chemeClr val="bg1"/>
                </a:solidFill>
              </a:rPr>
              <a:t>Chúc</a:t>
            </a:r>
            <a:r>
              <a:rPr lang="en-US" sz="2800" dirty="0">
                <a:solidFill>
                  <a:schemeClr val="bg1"/>
                </a:solidFill>
              </a:rPr>
              <a:t> </a:t>
            </a:r>
            <a:r>
              <a:rPr lang="en-US" sz="2800" dirty="0" err="1">
                <a:solidFill>
                  <a:schemeClr val="bg1"/>
                </a:solidFill>
              </a:rPr>
              <a:t>mừng</a:t>
            </a:r>
            <a:r>
              <a:rPr lang="en-US" sz="2800" dirty="0">
                <a:solidFill>
                  <a:schemeClr val="bg1"/>
                </a:solidFill>
              </a:rPr>
              <a:t> </a:t>
            </a:r>
            <a:r>
              <a:rPr lang="en-US" sz="2800" dirty="0" err="1">
                <a:solidFill>
                  <a:schemeClr val="bg1"/>
                </a:solidFill>
              </a:rPr>
              <a:t>bạn</a:t>
            </a:r>
            <a:r>
              <a:rPr lang="en-US" sz="2800" dirty="0">
                <a:solidFill>
                  <a:schemeClr val="bg1"/>
                </a:solidFill>
              </a:rPr>
              <a:t> </a:t>
            </a:r>
            <a:r>
              <a:rPr lang="en-US" sz="2800" dirty="0" err="1">
                <a:solidFill>
                  <a:schemeClr val="bg1"/>
                </a:solidFill>
              </a:rPr>
              <a:t>đã</a:t>
            </a:r>
            <a:r>
              <a:rPr lang="en-US" sz="2800" dirty="0">
                <a:solidFill>
                  <a:schemeClr val="bg1"/>
                </a:solidFill>
              </a:rPr>
              <a:t> </a:t>
            </a:r>
            <a:r>
              <a:rPr lang="en-US" sz="2800" dirty="0" err="1">
                <a:solidFill>
                  <a:schemeClr val="bg1"/>
                </a:solidFill>
              </a:rPr>
              <a:t>vượt</a:t>
            </a:r>
            <a:r>
              <a:rPr lang="en-US" sz="2800" dirty="0">
                <a:solidFill>
                  <a:schemeClr val="bg1"/>
                </a:solidFill>
              </a:rPr>
              <a:t> qua </a:t>
            </a:r>
            <a:r>
              <a:rPr lang="en-US" sz="2800" dirty="0" err="1">
                <a:solidFill>
                  <a:schemeClr val="bg1"/>
                </a:solidFill>
              </a:rPr>
              <a:t>tất</a:t>
            </a:r>
            <a:r>
              <a:rPr lang="en-US" sz="2800" dirty="0">
                <a:solidFill>
                  <a:schemeClr val="bg1"/>
                </a:solidFill>
              </a:rPr>
              <a:t> </a:t>
            </a:r>
            <a:r>
              <a:rPr lang="en-US" sz="2800" dirty="0" err="1">
                <a:solidFill>
                  <a:schemeClr val="bg1"/>
                </a:solidFill>
              </a:rPr>
              <a:t>cả</a:t>
            </a:r>
            <a:r>
              <a:rPr lang="en-US" sz="2800" dirty="0">
                <a:solidFill>
                  <a:schemeClr val="bg1"/>
                </a:solidFill>
              </a:rPr>
              <a:t> </a:t>
            </a:r>
            <a:r>
              <a:rPr lang="en-US" sz="2800" dirty="0" err="1">
                <a:solidFill>
                  <a:schemeClr val="bg1"/>
                </a:solidFill>
              </a:rPr>
              <a:t>các</a:t>
            </a:r>
            <a:r>
              <a:rPr lang="en-US" sz="2800" dirty="0">
                <a:solidFill>
                  <a:schemeClr val="bg1"/>
                </a:solidFill>
              </a:rPr>
              <a:t> </a:t>
            </a:r>
            <a:r>
              <a:rPr lang="en-US" sz="2800" dirty="0" err="1">
                <a:solidFill>
                  <a:schemeClr val="bg1"/>
                </a:solidFill>
              </a:rPr>
              <a:t>chướng</a:t>
            </a:r>
            <a:r>
              <a:rPr lang="en-US" sz="2800" dirty="0">
                <a:solidFill>
                  <a:schemeClr val="bg1"/>
                </a:solidFill>
              </a:rPr>
              <a:t> </a:t>
            </a:r>
            <a:r>
              <a:rPr lang="en-US" sz="2800" dirty="0" err="1">
                <a:solidFill>
                  <a:schemeClr val="bg1"/>
                </a:solidFill>
              </a:rPr>
              <a:t>ngại</a:t>
            </a:r>
            <a:r>
              <a:rPr lang="en-US" sz="2800" dirty="0">
                <a:solidFill>
                  <a:schemeClr val="bg1"/>
                </a:solidFill>
              </a:rPr>
              <a:t> </a:t>
            </a:r>
            <a:r>
              <a:rPr lang="en-US" sz="2800" dirty="0" err="1">
                <a:solidFill>
                  <a:schemeClr val="bg1"/>
                </a:solidFill>
              </a:rPr>
              <a:t>vật</a:t>
            </a:r>
            <a:r>
              <a:rPr lang="en-US" sz="2800" dirty="0">
                <a:solidFill>
                  <a:schemeClr val="bg1"/>
                </a:solidFill>
              </a:rPr>
              <a:t>! </a:t>
            </a:r>
            <a:endParaRPr lang="en-US" sz="2800" dirty="0"/>
          </a:p>
        </p:txBody>
      </p:sp>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561339" y="4115868"/>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Káº¿t quáº£ hÃ¬nh áº£nh cho win text gif"/>
          <p:cNvPicPr>
            <a:picLocks noChangeAspect="1" noChangeArrowheads="1" noCrop="1"/>
          </p:cNvPicPr>
          <p:nvPr/>
        </p:nvPicPr>
        <p:blipFill>
          <a:blip r:embed="rId8"/>
          <a:srcRect/>
          <a:stretch>
            <a:fillRect/>
          </a:stretch>
        </p:blipFill>
        <p:spPr bwMode="auto">
          <a:xfrm>
            <a:off x="7120952" y="717440"/>
            <a:ext cx="4850193" cy="48501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4D8924B-888E-40E1-9BB7-7DC9D195D5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576" y="73118"/>
            <a:ext cx="1266775" cy="549309"/>
          </a:xfrm>
          <a:prstGeom prst="rect">
            <a:avLst/>
          </a:prstGeom>
        </p:spPr>
      </p:pic>
      <p:pic>
        <p:nvPicPr>
          <p:cNvPr id="14" name="CAUDI">
            <a:extLst>
              <a:ext uri="{FF2B5EF4-FFF2-40B4-BE49-F238E27FC236}">
                <a16:creationId xmlns:a16="http://schemas.microsoft.com/office/drawing/2014/main" id="{88B78937-6D63-48B7-951F-C1F3FEECE4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28326" y="4108137"/>
            <a:ext cx="2161169" cy="27428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par>
                                <p:cTn id="14" presetID="10" presetClass="exit" presetSubtype="0" fill="hold" nodeType="withEffect">
                                  <p:stCondLst>
                                    <p:cond delay="50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par>
                                <p:cTn id="20" presetID="10" presetClass="exit" presetSubtype="0" fill="hold" nodeType="withEffect">
                                  <p:stCondLst>
                                    <p:cond delay="50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par>
                          <p:cTn id="23" fill="hold">
                            <p:stCondLst>
                              <p:cond delay="1000"/>
                            </p:stCondLst>
                            <p:childTnLst>
                              <p:par>
                                <p:cTn id="24" presetID="35" presetClass="path" presetSubtype="0" fill="hold" nodeType="afterEffect">
                                  <p:stCondLst>
                                    <p:cond delay="0"/>
                                  </p:stCondLst>
                                  <p:childTnLst>
                                    <p:animMotion origin="layout" path="M 0 -2.96296E-6 L -1 -2.96296E-6 " pathEditMode="relative" rAng="0" ptsTypes="AA">
                                      <p:cBhvr>
                                        <p:cTn id="25" dur="3000" fill="hold"/>
                                        <p:tgtEl>
                                          <p:spTgt spid="31"/>
                                        </p:tgtEl>
                                        <p:attrNameLst>
                                          <p:attrName>ppt_x</p:attrName>
                                          <p:attrName>ppt_y</p:attrName>
                                        </p:attrNameLst>
                                      </p:cBhvr>
                                      <p:rCtr x="-50007" y="0"/>
                                    </p:animMotion>
                                  </p:childTnLst>
                                </p:cTn>
                              </p:par>
                              <p:par>
                                <p:cTn id="26" presetID="35" presetClass="path" presetSubtype="0" fill="hold" nodeType="withEffect">
                                  <p:stCondLst>
                                    <p:cond delay="0"/>
                                  </p:stCondLst>
                                  <p:childTnLst>
                                    <p:animMotion origin="layout" path="M 2.5E-6 1.11022E-16 L -1 1.11022E-16 " pathEditMode="relative" rAng="0" ptsTypes="AA">
                                      <p:cBhvr>
                                        <p:cTn id="27" dur="3000" fill="hold"/>
                                        <p:tgtEl>
                                          <p:spTgt spid="30"/>
                                        </p:tgtEl>
                                        <p:attrNameLst>
                                          <p:attrName>ppt_x</p:attrName>
                                          <p:attrName>ppt_y</p:attrName>
                                        </p:attrNameLst>
                                      </p:cBhvr>
                                      <p:rCtr x="-50000" y="0"/>
                                    </p:animMotion>
                                  </p:childTnLst>
                                </p:cTn>
                              </p:par>
                              <p:par>
                                <p:cTn id="28" presetID="63" presetClass="path" presetSubtype="0" accel="50000" decel="50000" fill="hold" nodeType="withEffect">
                                  <p:stCondLst>
                                    <p:cond delay="0"/>
                                  </p:stCondLst>
                                  <p:childTnLst>
                                    <p:animMotion origin="layout" path="M 0 0 L 0.25 0 E" pathEditMode="relative" ptsTypes="">
                                      <p:cBhvr>
                                        <p:cTn id="29" dur="2000" fill="hold"/>
                                        <p:tgtEl>
                                          <p:spTgt spid="8"/>
                                        </p:tgtEl>
                                        <p:attrNameLst>
                                          <p:attrName>ppt_x</p:attrName>
                                          <p:attrName>ppt_y</p:attrName>
                                        </p:attrNameLst>
                                      </p:cBhvr>
                                    </p:animMotion>
                                  </p:childTnLst>
                                </p:cTn>
                              </p:par>
                              <p:par>
                                <p:cTn id="30" presetID="10"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20" grpId="0" bldLvl="0" animBg="1"/>
      <p:bldP spid="20" grpId="1"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669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86" y="-63045"/>
            <a:ext cx="12624217" cy="69840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495" y="4076812"/>
            <a:ext cx="1015868" cy="1282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8326" y="4708719"/>
            <a:ext cx="2234909" cy="5735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39635" y="4708719"/>
            <a:ext cx="1392587" cy="9237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446" y="5169848"/>
            <a:ext cx="1455302" cy="4931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3236" y="4954533"/>
            <a:ext cx="1326070" cy="9237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69819" y="5155975"/>
            <a:ext cx="791530" cy="7619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31" y="4338233"/>
            <a:ext cx="1940731" cy="29894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430" y="2006785"/>
            <a:ext cx="5451823" cy="50793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3785" y="4121116"/>
            <a:ext cx="2080413" cy="301585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016" y="4316490"/>
            <a:ext cx="1473008" cy="27588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4197" y="5228509"/>
            <a:ext cx="1320628" cy="18468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0895" y="-158583"/>
            <a:ext cx="1262428" cy="1759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068" y="715481"/>
            <a:ext cx="1063749" cy="1134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89626" y="-404290"/>
            <a:ext cx="1421294" cy="17668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147" y="479112"/>
            <a:ext cx="1114223" cy="108816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2262" y="1267687"/>
            <a:ext cx="1105439" cy="11611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082" y="1783097"/>
            <a:ext cx="667352" cy="80681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837" y="309087"/>
            <a:ext cx="749801" cy="9735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2182" y="1310204"/>
            <a:ext cx="643383" cy="7778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02" y="3665050"/>
            <a:ext cx="2171417" cy="13587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648" y="5632031"/>
            <a:ext cx="1940731" cy="29894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0724" y="3862218"/>
            <a:ext cx="2171417" cy="135872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168" y="5980339"/>
            <a:ext cx="1473008" cy="275888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2781" y="3765506"/>
            <a:ext cx="2171417" cy="135872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4907" y="5629044"/>
            <a:ext cx="2080413" cy="301585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79327" y="4813121"/>
            <a:ext cx="2171417" cy="135872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555828" y="6595515"/>
            <a:ext cx="1320628" cy="184686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042" y="3733760"/>
            <a:ext cx="581415" cy="507934"/>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48"/>
            <a:r>
              <a:rPr lang="en-US" sz="2400" dirty="0">
                <a:solidFill>
                  <a:srgbClr val="006600"/>
                </a:solidFill>
                <a:latin typeface="Calibri"/>
              </a:rPr>
              <a:t>1</a:t>
            </a:r>
          </a:p>
        </p:txBody>
      </p:sp>
      <p:sp>
        <p:nvSpPr>
          <p:cNvPr id="40" name="Oval 39">
            <a:hlinkClick r:id="rId20" action="ppaction://hlinksldjump"/>
          </p:cNvPr>
          <p:cNvSpPr/>
          <p:nvPr/>
        </p:nvSpPr>
        <p:spPr>
          <a:xfrm>
            <a:off x="3328744" y="3811370"/>
            <a:ext cx="667353" cy="576644"/>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48"/>
            <a:r>
              <a:rPr lang="en-US" sz="2400">
                <a:solidFill>
                  <a:srgbClr val="006600"/>
                </a:solidFill>
                <a:latin typeface="Calibri"/>
              </a:rPr>
              <a:t>2</a:t>
            </a:r>
            <a:endParaRPr lang="en-US" sz="2400" dirty="0">
              <a:solidFill>
                <a:srgbClr val="006600"/>
              </a:solidFill>
              <a:latin typeface="Calibri"/>
            </a:endParaRPr>
          </a:p>
        </p:txBody>
      </p:sp>
      <p:sp>
        <p:nvSpPr>
          <p:cNvPr id="41" name="Oval 40">
            <a:hlinkClick r:id="rId18" action="ppaction://hlinksldjump"/>
          </p:cNvPr>
          <p:cNvSpPr/>
          <p:nvPr/>
        </p:nvSpPr>
        <p:spPr>
          <a:xfrm>
            <a:off x="6571281" y="3780925"/>
            <a:ext cx="504406" cy="507934"/>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48"/>
            <a:r>
              <a:rPr lang="en-US" sz="2400" dirty="0">
                <a:solidFill>
                  <a:srgbClr val="006600"/>
                </a:solidFill>
                <a:latin typeface="Calibri"/>
              </a:rPr>
              <a:t>3</a:t>
            </a:r>
          </a:p>
        </p:txBody>
      </p:sp>
      <p:sp>
        <p:nvSpPr>
          <p:cNvPr id="42" name="Oval 41">
            <a:hlinkClick r:id="rId23" action="ppaction://hlinksldjump"/>
          </p:cNvPr>
          <p:cNvSpPr/>
          <p:nvPr/>
        </p:nvSpPr>
        <p:spPr>
          <a:xfrm>
            <a:off x="8228529" y="4559153"/>
            <a:ext cx="581415" cy="507934"/>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48"/>
            <a:r>
              <a:rPr lang="en-US" sz="2400" dirty="0">
                <a:solidFill>
                  <a:srgbClr val="006600"/>
                </a:solidFill>
                <a:latin typeface="Calibri"/>
              </a:rPr>
              <a:t>4</a:t>
            </a:r>
          </a:p>
        </p:txBody>
      </p:sp>
      <p:pic>
        <p:nvPicPr>
          <p:cNvPr id="38" name="Picture 2" descr="C:\Users\ADMIN\Desktop\Tai nguyen thiet ke tro choi\Bảng gỗ\Picture1 (2).png">
            <a:hlinkClick r:id="rId44" action="ppaction://hlinksldjump"/>
            <a:extLst>
              <a:ext uri="{FF2B5EF4-FFF2-40B4-BE49-F238E27FC236}">
                <a16:creationId xmlns:a16="http://schemas.microsoft.com/office/drawing/2014/main" id="{DD24C8C5-38BA-48B8-9FDE-8F4F84D9960A}"/>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0178028" y="5968670"/>
            <a:ext cx="1690883" cy="7188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F880778-4FBA-4A0C-A7CB-85F5D29D116B}"/>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047282" y="-84177"/>
            <a:ext cx="1453055" cy="630085"/>
          </a:xfrm>
          <a:prstGeom prst="rect">
            <a:avLst/>
          </a:prstGeom>
        </p:spPr>
      </p:pic>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46"/>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3.05556E-6 6.17284E-7 L 0.00226 0.47284 " pathEditMode="relative" rAng="0" ptsTypes="AA">
                                      <p:cBhvr>
                                        <p:cTn id="35" dur="1000" fill="hold"/>
                                        <p:tgtEl>
                                          <p:spTgt spid="1046"/>
                                        </p:tgtEl>
                                        <p:attrNameLst>
                                          <p:attrName>ppt_x</p:attrName>
                                          <p:attrName>ppt_y</p:attrName>
                                        </p:attrNameLst>
                                      </p:cBhvr>
                                      <p:rCtr x="104" y="23642"/>
                                    </p:animMotion>
                                  </p:childTnLst>
                                </p:cTn>
                              </p:par>
                            </p:childTnLst>
                          </p:cTn>
                        </p:par>
                        <p:par>
                          <p:cTn id="36" fill="hold">
                            <p:stCondLst>
                              <p:cond delay="1000"/>
                            </p:stCondLst>
                            <p:childTnLst>
                              <p:par>
                                <p:cTn id="37" presetID="1" presetClass="exit" presetSubtype="0" fill="hold" nodeType="afterEffect">
                                  <p:stCondLst>
                                    <p:cond delay="0"/>
                                  </p:stCondLst>
                                  <p:childTnLst>
                                    <p:set>
                                      <p:cBhvr>
                                        <p:cTn id="38" dur="1" fill="hold">
                                          <p:stCondLst>
                                            <p:cond delay="0"/>
                                          </p:stCondLst>
                                        </p:cTn>
                                        <p:tgtEl>
                                          <p:spTgt spid="10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xit" presetSubtype="0" fill="hold" nodeType="withEffect">
                                  <p:stCondLst>
                                    <p:cond delay="100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xit" presetSubtype="0" fill="hold" nodeType="withEffect">
                                  <p:stCondLst>
                                    <p:cond delay="1000"/>
                                  </p:stCondLst>
                                  <p:childTnLst>
                                    <p:set>
                                      <p:cBhvr>
                                        <p:cTn id="44" dur="1" fill="hold">
                                          <p:stCondLst>
                                            <p:cond delay="0"/>
                                          </p:stCondLst>
                                        </p:cTn>
                                        <p:tgtEl>
                                          <p:spTgt spid="21"/>
                                        </p:tgtEl>
                                        <p:attrNameLst>
                                          <p:attrName>style.visibility</p:attrName>
                                        </p:attrNameLst>
                                      </p:cBhvr>
                                      <p:to>
                                        <p:strVal val="hidden"/>
                                      </p:to>
                                    </p:set>
                                  </p:childTnLst>
                                </p:cTn>
                              </p:par>
                              <p:par>
                                <p:cTn id="45" presetID="10" presetClass="exit" presetSubtype="0" fill="hold" grpId="0" nodeType="withEffect">
                                  <p:stCondLst>
                                    <p:cond delay="100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par>
                          <p:cTn id="48" fill="hold">
                            <p:stCondLst>
                              <p:cond delay="2500"/>
                            </p:stCondLst>
                            <p:childTnLst>
                              <p:par>
                                <p:cTn id="49" presetID="1"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044"/>
                                        </p:tgtEl>
                                        <p:attrNameLst>
                                          <p:attrName>style.visibility</p:attrName>
                                        </p:attrNameLst>
                                      </p:cBhvr>
                                      <p:to>
                                        <p:strVal val="visible"/>
                                      </p:to>
                                    </p:set>
                                  </p:childTnLst>
                                </p:cTn>
                              </p:par>
                              <p:par>
                                <p:cTn id="56" presetID="64" presetClass="path" presetSubtype="0" accel="50000" decel="50000" fill="hold" nodeType="withEffect">
                                  <p:stCondLst>
                                    <p:cond delay="0"/>
                                  </p:stCondLst>
                                  <p:childTnLst>
                                    <p:animMotion origin="layout" path="M 1.66667E-6 2.83951E-6 L 0.00521 0.28487 " pathEditMode="relative" rAng="0" ptsTypes="AA">
                                      <p:cBhvr>
                                        <p:cTn id="57" dur="1000" fill="hold"/>
                                        <p:tgtEl>
                                          <p:spTgt spid="1044"/>
                                        </p:tgtEl>
                                        <p:attrNameLst>
                                          <p:attrName>ppt_x</p:attrName>
                                          <p:attrName>ppt_y</p:attrName>
                                        </p:attrNameLst>
                                      </p:cBhvr>
                                      <p:rCtr x="260" y="14228"/>
                                    </p:animMotion>
                                  </p:childTnLst>
                                </p:cTn>
                              </p:par>
                            </p:childTnLst>
                          </p:cTn>
                        </p:par>
                        <p:par>
                          <p:cTn id="58" fill="hold">
                            <p:stCondLst>
                              <p:cond delay="1000"/>
                            </p:stCondLst>
                            <p:childTnLst>
                              <p:par>
                                <p:cTn id="59" presetID="1" presetClass="entr" presetSubtype="0" fill="hold" nodeType="after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1044"/>
                                        </p:tgtEl>
                                        <p:attrNameLst>
                                          <p:attrName>style.visibility</p:attrName>
                                        </p:attrNameLst>
                                      </p:cBhvr>
                                      <p:to>
                                        <p:strVal val="hidden"/>
                                      </p:to>
                                    </p:set>
                                  </p:childTnLst>
                                </p:cTn>
                              </p:par>
                              <p:par>
                                <p:cTn id="63" presetID="1" presetClass="exit" presetSubtype="0" fill="hold" nodeType="withEffect">
                                  <p:stCondLst>
                                    <p:cond delay="1000"/>
                                  </p:stCondLst>
                                  <p:childTnLst>
                                    <p:set>
                                      <p:cBhvr>
                                        <p:cTn id="64" dur="1" fill="hold">
                                          <p:stCondLst>
                                            <p:cond delay="0"/>
                                          </p:stCondLst>
                                        </p:cTn>
                                        <p:tgtEl>
                                          <p:spTgt spid="32"/>
                                        </p:tgtEl>
                                        <p:attrNameLst>
                                          <p:attrName>style.visibility</p:attrName>
                                        </p:attrNameLst>
                                      </p:cBhvr>
                                      <p:to>
                                        <p:strVal val="hidden"/>
                                      </p:to>
                                    </p:set>
                                  </p:childTnLst>
                                </p:cTn>
                              </p:par>
                              <p:par>
                                <p:cTn id="65" presetID="10" presetClass="exit" presetSubtype="0" fill="hold" grpId="0" nodeType="withEffect">
                                  <p:stCondLst>
                                    <p:cond delay="1000"/>
                                  </p:stCondLst>
                                  <p:childTnLst>
                                    <p:animEffect transition="out" filter="fade">
                                      <p:cBhvr>
                                        <p:cTn id="66" dur="500"/>
                                        <p:tgtEl>
                                          <p:spTgt spid="40"/>
                                        </p:tgtEl>
                                      </p:cBhvr>
                                    </p:animEffect>
                                    <p:set>
                                      <p:cBhvr>
                                        <p:cTn id="67" dur="1" fill="hold">
                                          <p:stCondLst>
                                            <p:cond delay="499"/>
                                          </p:stCondLst>
                                        </p:cTn>
                                        <p:tgtEl>
                                          <p:spTgt spid="40"/>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0" presetClass="exit" presetSubtype="0" fill="hold" grpId="0" nodeType="withEffect">
                                  <p:stCondLst>
                                    <p:cond delay="1000"/>
                                  </p:stCondLst>
                                  <p:childTnLst>
                                    <p:animEffect transition="out" filter="fade">
                                      <p:cBhvr>
                                        <p:cTn id="87" dur="500"/>
                                        <p:tgtEl>
                                          <p:spTgt spid="41"/>
                                        </p:tgtEl>
                                      </p:cBhvr>
                                    </p:animEffect>
                                    <p:set>
                                      <p:cBhvr>
                                        <p:cTn id="88" dur="1" fill="hold">
                                          <p:stCondLst>
                                            <p:cond delay="499"/>
                                          </p:stCondLst>
                                        </p:cTn>
                                        <p:tgtEl>
                                          <p:spTgt spid="41"/>
                                        </p:tgtEl>
                                        <p:attrNameLst>
                                          <p:attrName>style.visibility</p:attrName>
                                        </p:attrNameLst>
                                      </p:cBhvr>
                                      <p:to>
                                        <p:strVal val="hidden"/>
                                      </p:to>
                                    </p:set>
                                  </p:childTnLst>
                                </p:cTn>
                              </p:par>
                              <p:par>
                                <p:cTn id="89" presetID="1" presetClass="exit" presetSubtype="0" fill="hold" nodeType="withEffect">
                                  <p:stCondLst>
                                    <p:cond delay="1000"/>
                                  </p:stCondLst>
                                  <p:childTnLst>
                                    <p:set>
                                      <p:cBhvr>
                                        <p:cTn id="90" dur="1" fill="hold">
                                          <p:stCondLst>
                                            <p:cond delay="0"/>
                                          </p:stCondLst>
                                        </p:cTn>
                                        <p:tgtEl>
                                          <p:spTgt spid="26"/>
                                        </p:tgtEl>
                                        <p:attrNameLst>
                                          <p:attrName>style.visibility</p:attrName>
                                        </p:attrNameLst>
                                      </p:cBhvr>
                                      <p:to>
                                        <p:strVal val="hidden"/>
                                      </p:to>
                                    </p:set>
                                  </p:childTnLst>
                                </p:cTn>
                              </p:par>
                              <p:par>
                                <p:cTn id="91" presetID="1" presetClass="entr" presetSubtype="0" fill="hold" nodeType="withEffect">
                                  <p:stCondLst>
                                    <p:cond delay="1000"/>
                                  </p:stCondLst>
                                  <p:childTnLst>
                                    <p:set>
                                      <p:cBhvr>
                                        <p:cTn id="92"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3" restart="whenNotActive" fill="hold" evtFilter="cancelBubble" nodeType="interactiveSeq">
                <p:stCondLst>
                  <p:cond evt="onClick" delay="0">
                    <p:tgtEl>
                      <p:spTgt spid="1036"/>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23"/>
                                        </p:tgtEl>
                                        <p:attrNameLst>
                                          <p:attrName>style.visibility</p:attrName>
                                        </p:attrNameLst>
                                      </p:cBhvr>
                                      <p:to>
                                        <p:strVal val="visible"/>
                                      </p:to>
                                    </p:set>
                                  </p:childTnLst>
                                </p:cTn>
                              </p:par>
                              <p:par>
                                <p:cTn id="98" presetID="42" presetClass="path" presetSubtype="0" accel="50000" decel="50000" fill="hold" nodeType="withEffect">
                                  <p:stCondLst>
                                    <p:cond delay="0"/>
                                  </p:stCondLst>
                                  <p:childTnLst>
                                    <p:animMotion origin="layout" path="M 1.94444E-6 -8.64198E-7 L -0.00087 0.53395 " pathEditMode="relative" rAng="0" ptsTypes="AA">
                                      <p:cBhvr>
                                        <p:cTn id="99" dur="1000" fill="hold"/>
                                        <p:tgtEl>
                                          <p:spTgt spid="23"/>
                                        </p:tgtEl>
                                        <p:attrNameLst>
                                          <p:attrName>ppt_x</p:attrName>
                                          <p:attrName>ppt_y</p:attrName>
                                        </p:attrNameLst>
                                      </p:cBhvr>
                                      <p:rCtr x="-52" y="26698"/>
                                    </p:animMotion>
                                  </p:childTnLst>
                                </p:cTn>
                              </p:par>
                            </p:childTnLst>
                          </p:cTn>
                        </p:par>
                        <p:par>
                          <p:cTn id="100" fill="hold">
                            <p:stCondLst>
                              <p:cond delay="1000"/>
                            </p:stCondLst>
                            <p:childTnLst>
                              <p:par>
                                <p:cTn id="101" presetID="1" presetClass="entr" presetSubtype="0" fill="hold" nodeType="after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par>
                                <p:cTn id="103" presetID="1" presetClass="exit" presetSubtype="0" fill="hold" nodeType="withEffect">
                                  <p:stCondLst>
                                    <p:cond delay="0"/>
                                  </p:stCondLst>
                                  <p:childTnLst>
                                    <p:set>
                                      <p:cBhvr>
                                        <p:cTn id="104" dur="1" fill="hold">
                                          <p:stCondLst>
                                            <p:cond delay="0"/>
                                          </p:stCondLst>
                                        </p:cTn>
                                        <p:tgtEl>
                                          <p:spTgt spid="23"/>
                                        </p:tgtEl>
                                        <p:attrNameLst>
                                          <p:attrName>style.visibility</p:attrName>
                                        </p:attrNameLst>
                                      </p:cBhvr>
                                      <p:to>
                                        <p:strVal val="hidden"/>
                                      </p:to>
                                    </p:set>
                                  </p:childTnLst>
                                </p:cTn>
                              </p:par>
                              <p:par>
                                <p:cTn id="105" presetID="1" presetClass="exit" presetSubtype="0" fill="hold" nodeType="withEffect">
                                  <p:stCondLst>
                                    <p:cond delay="1000"/>
                                  </p:stCondLst>
                                  <p:childTnLst>
                                    <p:set>
                                      <p:cBhvr>
                                        <p:cTn id="106" dur="1" fill="hold">
                                          <p:stCondLst>
                                            <p:cond delay="0"/>
                                          </p:stCondLst>
                                        </p:cTn>
                                        <p:tgtEl>
                                          <p:spTgt spid="36"/>
                                        </p:tgtEl>
                                        <p:attrNameLst>
                                          <p:attrName>style.visibility</p:attrName>
                                        </p:attrNameLst>
                                      </p:cBhvr>
                                      <p:to>
                                        <p:strVal val="hidden"/>
                                      </p:to>
                                    </p:set>
                                  </p:childTnLst>
                                </p:cTn>
                              </p:par>
                              <p:par>
                                <p:cTn id="107" presetID="10" presetClass="exit" presetSubtype="0" fill="hold" grpId="0" nodeType="withEffect">
                                  <p:stCondLst>
                                    <p:cond delay="1000"/>
                                  </p:stCondLst>
                                  <p:childTnLst>
                                    <p:animEffect transition="out" filter="fade">
                                      <p:cBhvr>
                                        <p:cTn id="108" dur="500"/>
                                        <p:tgtEl>
                                          <p:spTgt spid="42"/>
                                        </p:tgtEl>
                                      </p:cBhvr>
                                    </p:animEffect>
                                    <p:set>
                                      <p:cBhvr>
                                        <p:cTn id="109" dur="1" fill="hold">
                                          <p:stCondLst>
                                            <p:cond delay="499"/>
                                          </p:stCondLst>
                                        </p:cTn>
                                        <p:tgtEl>
                                          <p:spTgt spid="42"/>
                                        </p:tgtEl>
                                        <p:attrNameLst>
                                          <p:attrName>style.visibility</p:attrName>
                                        </p:attrNameLst>
                                      </p:cBhvr>
                                      <p:to>
                                        <p:strVal val="hidden"/>
                                      </p:to>
                                    </p:set>
                                  </p:childTnLst>
                                </p:cTn>
                              </p:par>
                              <p:par>
                                <p:cTn id="110" presetID="1" presetClass="exit" presetSubtype="0" fill="hold" nodeType="withEffect">
                                  <p:stCondLst>
                                    <p:cond delay="1000"/>
                                  </p:stCondLst>
                                  <p:childTnLst>
                                    <p:set>
                                      <p:cBhvr>
                                        <p:cTn id="111" dur="1" fill="hold">
                                          <p:stCondLst>
                                            <p:cond delay="0"/>
                                          </p:stCondLst>
                                        </p:cTn>
                                        <p:tgtEl>
                                          <p:spTgt spid="28"/>
                                        </p:tgtEl>
                                        <p:attrNameLst>
                                          <p:attrName>style.visibility</p:attrName>
                                        </p:attrNameLst>
                                      </p:cBhvr>
                                      <p:to>
                                        <p:strVal val="hidden"/>
                                      </p:to>
                                    </p:set>
                                  </p:childTnLst>
                                </p:cTn>
                              </p:par>
                              <p:par>
                                <p:cTn id="112" presetID="1" presetClass="entr" presetSubtype="0" fill="hold" nodeType="withEffect">
                                  <p:stCondLst>
                                    <p:cond delay="1000"/>
                                  </p:stCondLst>
                                  <p:childTnLst>
                                    <p:set>
                                      <p:cBhvr>
                                        <p:cTn id="11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childTnLst>
        </p:cTn>
      </p:par>
    </p:tnLst>
    <p:bldLst>
      <p:bldP spid="3" grpId="0" animBg="1"/>
      <p:bldP spid="40"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9" y="-126537"/>
            <a:ext cx="12624230" cy="69840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85545" y="0"/>
            <a:ext cx="8229600" cy="35544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1674" y="3108526"/>
            <a:ext cx="7092984" cy="347423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828765" y="989947"/>
            <a:ext cx="5993151" cy="1077218"/>
          </a:xfrm>
          <a:prstGeom prst="rect">
            <a:avLst/>
          </a:prstGeom>
          <a:noFill/>
        </p:spPr>
        <p:txBody>
          <a:bodyPr wrap="square" rtlCol="0">
            <a:spAutoFit/>
          </a:bodyPr>
          <a:lstStyle/>
          <a:p>
            <a:pPr algn="ctr"/>
            <a:r>
              <a:rPr lang="en-US" sz="3200" b="1">
                <a:solidFill>
                  <a:srgbClr val="0070C0"/>
                </a:solidFill>
                <a:cs typeface="Times New Roman" pitchFamily="18" charset="0"/>
              </a:rPr>
              <a:t>Ở khổ thơ 1, đồng lúa chín được so sánh với những gì? </a:t>
            </a:r>
          </a:p>
        </p:txBody>
      </p:sp>
      <p:sp>
        <p:nvSpPr>
          <p:cNvPr id="43" name="TextBox 42"/>
          <p:cNvSpPr txBox="1"/>
          <p:nvPr/>
        </p:nvSpPr>
        <p:spPr>
          <a:xfrm>
            <a:off x="4228416" y="4098473"/>
            <a:ext cx="4683486" cy="1077218"/>
          </a:xfrm>
          <a:prstGeom prst="rect">
            <a:avLst/>
          </a:prstGeom>
          <a:noFill/>
        </p:spPr>
        <p:txBody>
          <a:bodyPr wrap="square" rtlCol="0">
            <a:spAutoFit/>
          </a:bodyPr>
          <a:lstStyle/>
          <a:p>
            <a:pPr defTabSz="1219048"/>
            <a:r>
              <a:rPr lang="en-US" sz="3200">
                <a:solidFill>
                  <a:srgbClr val="0000FF"/>
                </a:solidFill>
                <a:cs typeface="Arial" panose="020B0604020202020204" pitchFamily="34" charset="0"/>
              </a:rPr>
              <a:t>Với một biển vàng, với tơ kén.</a:t>
            </a:r>
            <a:endParaRPr lang="en-US" sz="3200" dirty="0">
              <a:solidFill>
                <a:srgbClr val="0000FF"/>
              </a:solidFill>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8028" y="5968670"/>
            <a:ext cx="1690883" cy="7188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29BBAA1-C531-4FCB-AC1E-558ACB99E9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128249" cy="489241"/>
          </a:xfrm>
          <a:prstGeom prst="rect">
            <a:avLst/>
          </a:prstGeom>
        </p:spPr>
      </p:pic>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87" y="-126537"/>
            <a:ext cx="12639716" cy="69840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54989" y="0"/>
            <a:ext cx="6749050" cy="35776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54989" y="3272582"/>
            <a:ext cx="6554007" cy="347423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8028" y="5968670"/>
            <a:ext cx="1690883" cy="7188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15424AA-5C84-484C-849C-30F7D27C8F5B}"/>
              </a:ext>
            </a:extLst>
          </p:cNvPr>
          <p:cNvSpPr txBox="1"/>
          <p:nvPr/>
        </p:nvSpPr>
        <p:spPr>
          <a:xfrm>
            <a:off x="3860297" y="1015654"/>
            <a:ext cx="5338434" cy="1077218"/>
          </a:xfrm>
          <a:prstGeom prst="rect">
            <a:avLst/>
          </a:prstGeom>
          <a:noFill/>
        </p:spPr>
        <p:txBody>
          <a:bodyPr wrap="square" rtlCol="0">
            <a:spAutoFit/>
          </a:bodyPr>
          <a:lstStyle/>
          <a:p>
            <a:pPr algn="ctr"/>
            <a:r>
              <a:rPr lang="en-US" sz="3200" b="1">
                <a:solidFill>
                  <a:srgbClr val="0070C0"/>
                </a:solidFill>
                <a:cs typeface="Times New Roman" pitchFamily="18" charset="0"/>
              </a:rPr>
              <a:t>Tìm một hình ảnh đẹp ở khổ thơ 2.</a:t>
            </a:r>
          </a:p>
        </p:txBody>
      </p:sp>
      <p:sp>
        <p:nvSpPr>
          <p:cNvPr id="10" name="TextBox 9">
            <a:extLst>
              <a:ext uri="{FF2B5EF4-FFF2-40B4-BE49-F238E27FC236}">
                <a16:creationId xmlns:a16="http://schemas.microsoft.com/office/drawing/2014/main" id="{03755773-3A16-4397-9C03-745ED5278C78}"/>
              </a:ext>
            </a:extLst>
          </p:cNvPr>
          <p:cNvSpPr txBox="1"/>
          <p:nvPr/>
        </p:nvSpPr>
        <p:spPr>
          <a:xfrm>
            <a:off x="5182909" y="3972502"/>
            <a:ext cx="3960436" cy="1569660"/>
          </a:xfrm>
          <a:prstGeom prst="rect">
            <a:avLst/>
          </a:prstGeom>
          <a:noFill/>
        </p:spPr>
        <p:txBody>
          <a:bodyPr wrap="square" rtlCol="0">
            <a:spAutoFit/>
          </a:bodyPr>
          <a:lstStyle/>
          <a:p>
            <a:pPr defTabSz="1219048"/>
            <a:r>
              <a:rPr lang="en-US" sz="3200">
                <a:solidFill>
                  <a:srgbClr val="0000FF"/>
                </a:solidFill>
                <a:cs typeface="Arial" panose="020B0604020202020204" pitchFamily="34" charset="0"/>
              </a:rPr>
              <a:t>Lúa biết đi</a:t>
            </a:r>
          </a:p>
          <a:p>
            <a:pPr defTabSz="1219048"/>
            <a:r>
              <a:rPr lang="en-US" sz="3200">
                <a:solidFill>
                  <a:srgbClr val="0000FF"/>
                </a:solidFill>
                <a:cs typeface="Arial" panose="020B0604020202020204" pitchFamily="34" charset="0"/>
              </a:rPr>
              <a:t>Chuyện rầm rì</a:t>
            </a:r>
          </a:p>
          <a:p>
            <a:pPr defTabSz="1219048"/>
            <a:r>
              <a:rPr lang="en-US" sz="3200">
                <a:solidFill>
                  <a:srgbClr val="0000FF"/>
                </a:solidFill>
                <a:cs typeface="Arial" panose="020B0604020202020204" pitchFamily="34" charset="0"/>
              </a:rPr>
              <a:t>Rung rinh sóng</a:t>
            </a:r>
            <a:endParaRPr lang="en-US" sz="3200" dirty="0">
              <a:solidFill>
                <a:srgbClr val="0000FF"/>
              </a:solidFill>
              <a:cs typeface="Arial" panose="020B0604020202020204" pitchFamily="34" charset="0"/>
            </a:endParaRPr>
          </a:p>
        </p:txBody>
      </p:sp>
      <p:pic>
        <p:nvPicPr>
          <p:cNvPr id="12" name="Picture 11">
            <a:extLst>
              <a:ext uri="{FF2B5EF4-FFF2-40B4-BE49-F238E27FC236}">
                <a16:creationId xmlns:a16="http://schemas.microsoft.com/office/drawing/2014/main" id="{CBE25694-2318-4D54-9E98-F264FB4F13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128249" cy="489241"/>
          </a:xfrm>
          <a:prstGeom prst="rect">
            <a:avLst/>
          </a:prstGeom>
        </p:spPr>
      </p:pic>
    </p:spTree>
    <p:extLst>
      <p:ext uri="{BB962C8B-B14F-4D97-AF65-F5344CB8AC3E}">
        <p14:creationId xmlns:p14="http://schemas.microsoft.com/office/powerpoint/2010/main"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87" y="-126537"/>
            <a:ext cx="12655214" cy="69840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68949" y="297916"/>
            <a:ext cx="8714209" cy="40691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74276" y="3748198"/>
            <a:ext cx="6419036" cy="28118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8028" y="5968670"/>
            <a:ext cx="1690883" cy="7188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042010-A04D-4AEF-BDF3-BEDB5F0008C1}"/>
              </a:ext>
            </a:extLst>
          </p:cNvPr>
          <p:cNvSpPr txBox="1"/>
          <p:nvPr/>
        </p:nvSpPr>
        <p:spPr>
          <a:xfrm>
            <a:off x="3174177" y="1351407"/>
            <a:ext cx="7103752" cy="1569660"/>
          </a:xfrm>
          <a:prstGeom prst="rect">
            <a:avLst/>
          </a:prstGeom>
          <a:noFill/>
        </p:spPr>
        <p:txBody>
          <a:bodyPr wrap="square" rtlCol="0">
            <a:spAutoFit/>
          </a:bodyPr>
          <a:lstStyle/>
          <a:p>
            <a:pPr algn="ctr"/>
            <a:r>
              <a:rPr lang="en-US" sz="3200">
                <a:solidFill>
                  <a:srgbClr val="0070C0"/>
                </a:solidFill>
                <a:cs typeface="Times New Roman" pitchFamily="18" charset="0"/>
              </a:rPr>
              <a:t>Tìm từ chỉ hoạt động liên quan đến cây lúa, trong các từ sau: </a:t>
            </a:r>
            <a:r>
              <a:rPr lang="en-US" sz="3200" i="1">
                <a:solidFill>
                  <a:srgbClr val="0070C0"/>
                </a:solidFill>
                <a:cs typeface="Times New Roman" pitchFamily="18" charset="0"/>
              </a:rPr>
              <a:t>thóc, gạo, gặt, nương, rẫy</a:t>
            </a:r>
            <a:r>
              <a:rPr lang="en-US" sz="3200">
                <a:solidFill>
                  <a:srgbClr val="0070C0"/>
                </a:solidFill>
                <a:cs typeface="Times New Roman" pitchFamily="18" charset="0"/>
              </a:rPr>
              <a:t>.</a:t>
            </a:r>
          </a:p>
        </p:txBody>
      </p:sp>
      <p:sp>
        <p:nvSpPr>
          <p:cNvPr id="9" name="TextBox 8">
            <a:extLst>
              <a:ext uri="{FF2B5EF4-FFF2-40B4-BE49-F238E27FC236}">
                <a16:creationId xmlns:a16="http://schemas.microsoft.com/office/drawing/2014/main" id="{F7AA0D35-9A16-44B9-84F9-034DB43FA235}"/>
              </a:ext>
            </a:extLst>
          </p:cNvPr>
          <p:cNvSpPr txBox="1"/>
          <p:nvPr/>
        </p:nvSpPr>
        <p:spPr>
          <a:xfrm>
            <a:off x="5658461" y="4711458"/>
            <a:ext cx="2602670" cy="584775"/>
          </a:xfrm>
          <a:prstGeom prst="rect">
            <a:avLst/>
          </a:prstGeom>
          <a:noFill/>
        </p:spPr>
        <p:txBody>
          <a:bodyPr wrap="square" rtlCol="0">
            <a:spAutoFit/>
          </a:bodyPr>
          <a:lstStyle/>
          <a:p>
            <a:pPr defTabSz="1219048"/>
            <a:r>
              <a:rPr lang="en-US" sz="3200">
                <a:solidFill>
                  <a:srgbClr val="0000FF"/>
                </a:solidFill>
              </a:rPr>
              <a:t>gặt</a:t>
            </a:r>
            <a:endParaRPr lang="en-US" sz="2400" dirty="0">
              <a:solidFill>
                <a:srgbClr val="0000FF"/>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99513AA-62A2-4ECF-826C-62A2FD5B04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128249" cy="489241"/>
          </a:xfrm>
          <a:prstGeom prst="rect">
            <a:avLst/>
          </a:prstGeom>
        </p:spPr>
      </p:pic>
    </p:spTree>
    <p:extLst>
      <p:ext uri="{BB962C8B-B14F-4D97-AF65-F5344CB8AC3E}">
        <p14:creationId xmlns:p14="http://schemas.microsoft.com/office/powerpoint/2010/main" val="133625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87" y="-126537"/>
            <a:ext cx="12655214" cy="69840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42841" y="-94792"/>
            <a:ext cx="8088068" cy="37923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70357" y="3251544"/>
            <a:ext cx="9403525" cy="27171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8028" y="5968670"/>
            <a:ext cx="1690883" cy="7188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871B97-F254-4D4E-A693-0AE9DE534B5C}"/>
              </a:ext>
            </a:extLst>
          </p:cNvPr>
          <p:cNvSpPr txBox="1"/>
          <p:nvPr/>
        </p:nvSpPr>
        <p:spPr>
          <a:xfrm>
            <a:off x="3761540" y="1196322"/>
            <a:ext cx="6050671" cy="584775"/>
          </a:xfrm>
          <a:prstGeom prst="rect">
            <a:avLst/>
          </a:prstGeom>
          <a:noFill/>
        </p:spPr>
        <p:txBody>
          <a:bodyPr wrap="square" rtlCol="0">
            <a:spAutoFit/>
          </a:bodyPr>
          <a:lstStyle/>
          <a:p>
            <a:pPr algn="ctr"/>
            <a:r>
              <a:rPr lang="en-US" sz="3200" b="1">
                <a:solidFill>
                  <a:srgbClr val="0070C0"/>
                </a:solidFill>
                <a:cs typeface="Times New Roman" pitchFamily="18" charset="0"/>
              </a:rPr>
              <a:t>Đặt câu với từ </a:t>
            </a:r>
            <a:r>
              <a:rPr lang="en-US" sz="3200" b="1" i="1">
                <a:solidFill>
                  <a:srgbClr val="0070C0"/>
                </a:solidFill>
                <a:cs typeface="Times New Roman" pitchFamily="18" charset="0"/>
              </a:rPr>
              <a:t>cánh đồng.</a:t>
            </a:r>
          </a:p>
        </p:txBody>
      </p:sp>
      <p:sp>
        <p:nvSpPr>
          <p:cNvPr id="9" name="TextBox 8">
            <a:extLst>
              <a:ext uri="{FF2B5EF4-FFF2-40B4-BE49-F238E27FC236}">
                <a16:creationId xmlns:a16="http://schemas.microsoft.com/office/drawing/2014/main" id="{407AF1C2-10BC-44FD-A122-87870705E3F3}"/>
              </a:ext>
            </a:extLst>
          </p:cNvPr>
          <p:cNvSpPr txBox="1"/>
          <p:nvPr/>
        </p:nvSpPr>
        <p:spPr>
          <a:xfrm>
            <a:off x="3509200" y="4140382"/>
            <a:ext cx="6925838" cy="584775"/>
          </a:xfrm>
          <a:prstGeom prst="rect">
            <a:avLst/>
          </a:prstGeom>
          <a:noFill/>
        </p:spPr>
        <p:txBody>
          <a:bodyPr wrap="square" rtlCol="0">
            <a:spAutoFit/>
          </a:bodyPr>
          <a:lstStyle/>
          <a:p>
            <a:pPr defTabSz="1219048"/>
            <a:r>
              <a:rPr lang="en-US" sz="3200">
                <a:solidFill>
                  <a:srgbClr val="0000FF"/>
                </a:solidFill>
                <a:cs typeface="Arial" panose="020B0604020202020204" pitchFamily="34" charset="0"/>
              </a:rPr>
              <a:t>Cánh đồng lúa rộng mênh mông.</a:t>
            </a:r>
            <a:endParaRPr lang="en-US" sz="3200" dirty="0">
              <a:solidFill>
                <a:srgbClr val="0000FF"/>
              </a:solidFill>
              <a:cs typeface="Arial" panose="020B0604020202020204" pitchFamily="34" charset="0"/>
            </a:endParaRPr>
          </a:p>
        </p:txBody>
      </p:sp>
      <p:pic>
        <p:nvPicPr>
          <p:cNvPr id="11" name="Picture 10">
            <a:extLst>
              <a:ext uri="{FF2B5EF4-FFF2-40B4-BE49-F238E27FC236}">
                <a16:creationId xmlns:a16="http://schemas.microsoft.com/office/drawing/2014/main" id="{93DF9CB8-0677-4A7B-A8D4-E682DEC303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128249" cy="489241"/>
          </a:xfrm>
          <a:prstGeom prst="rect">
            <a:avLst/>
          </a:prstGeom>
        </p:spPr>
      </p:pic>
    </p:spTree>
    <p:extLst>
      <p:ext uri="{BB962C8B-B14F-4D97-AF65-F5344CB8AC3E}">
        <p14:creationId xmlns:p14="http://schemas.microsoft.com/office/powerpoint/2010/main" val="411134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35D1BF24-76CA-4563-959A-F281F9EC668C}"/>
              </a:ext>
            </a:extLst>
          </p:cNvPr>
          <p:cNvSpPr txBox="1">
            <a:spLocks/>
          </p:cNvSpPr>
          <p:nvPr/>
        </p:nvSpPr>
        <p:spPr>
          <a:xfrm>
            <a:off x="390523" y="117779"/>
            <a:ext cx="10514231" cy="110880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b="1" dirty="0">
                <a:cs typeface="Times New Roman" pitchFamily="18" charset="0"/>
              </a:rPr>
            </a:br>
            <a:r>
              <a:rPr lang="en-US" b="1" dirty="0">
                <a:cs typeface="Times New Roman" pitchFamily="18" charset="0"/>
              </a:rPr>
              <a:t>        </a:t>
            </a:r>
            <a:r>
              <a:rPr lang="en-US" b="1" dirty="0" err="1">
                <a:solidFill>
                  <a:srgbClr val="FF0000"/>
                </a:solidFill>
                <a:cs typeface="Times New Roman" pitchFamily="18" charset="0"/>
              </a:rPr>
              <a:t>Bài</a:t>
            </a:r>
            <a:r>
              <a:rPr lang="en-US" b="1" dirty="0">
                <a:solidFill>
                  <a:srgbClr val="FF0000"/>
                </a:solidFill>
                <a:cs typeface="Times New Roman" pitchFamily="18" charset="0"/>
              </a:rPr>
              <a:t> </a:t>
            </a:r>
            <a:r>
              <a:rPr lang="en-US" b="1" dirty="0" err="1">
                <a:solidFill>
                  <a:srgbClr val="FF0000"/>
                </a:solidFill>
                <a:cs typeface="Times New Roman" pitchFamily="18" charset="0"/>
              </a:rPr>
              <a:t>đọc</a:t>
            </a:r>
            <a:r>
              <a:rPr lang="en-US" b="1" dirty="0">
                <a:solidFill>
                  <a:srgbClr val="FF0000"/>
                </a:solidFill>
                <a:cs typeface="Times New Roman" pitchFamily="18" charset="0"/>
              </a:rPr>
              <a:t> 2: </a:t>
            </a:r>
            <a:r>
              <a:rPr lang="en-US" b="1" dirty="0" err="1">
                <a:solidFill>
                  <a:srgbClr val="FF0000"/>
                </a:solidFill>
                <a:cs typeface="Times New Roman" pitchFamily="18" charset="0"/>
              </a:rPr>
              <a:t>Chiếc</a:t>
            </a:r>
            <a:r>
              <a:rPr lang="en-US" b="1" dirty="0">
                <a:solidFill>
                  <a:srgbClr val="FF0000"/>
                </a:solidFill>
                <a:cs typeface="Times New Roman" pitchFamily="18" charset="0"/>
              </a:rPr>
              <a:t> </a:t>
            </a:r>
            <a:r>
              <a:rPr lang="en-US" b="1" dirty="0" err="1">
                <a:solidFill>
                  <a:srgbClr val="FF0000"/>
                </a:solidFill>
                <a:cs typeface="Times New Roman" pitchFamily="18" charset="0"/>
              </a:rPr>
              <a:t>rễ</a:t>
            </a:r>
            <a:r>
              <a:rPr lang="en-US" b="1" dirty="0">
                <a:solidFill>
                  <a:srgbClr val="FF0000"/>
                </a:solidFill>
                <a:cs typeface="Times New Roman" pitchFamily="18" charset="0"/>
              </a:rPr>
              <a:t> </a:t>
            </a:r>
            <a:r>
              <a:rPr lang="en-US" b="1" dirty="0" err="1">
                <a:solidFill>
                  <a:srgbClr val="FF0000"/>
                </a:solidFill>
                <a:cs typeface="Times New Roman" pitchFamily="18" charset="0"/>
              </a:rPr>
              <a:t>đa</a:t>
            </a:r>
            <a:r>
              <a:rPr lang="en-US" b="1" dirty="0">
                <a:solidFill>
                  <a:srgbClr val="FF0000"/>
                </a:solidFill>
                <a:cs typeface="Times New Roman" pitchFamily="18" charset="0"/>
              </a:rPr>
              <a:t> </a:t>
            </a:r>
            <a:r>
              <a:rPr lang="en-US" b="1" dirty="0" err="1">
                <a:solidFill>
                  <a:srgbClr val="FF0000"/>
                </a:solidFill>
                <a:cs typeface="Times New Roman" pitchFamily="18" charset="0"/>
              </a:rPr>
              <a:t>tròn</a:t>
            </a:r>
            <a:endParaRPr lang="en-US" b="1" dirty="0">
              <a:solidFill>
                <a:srgbClr val="FF0000"/>
              </a:solidFill>
              <a:cs typeface="Times New Roman" pitchFamily="18" charset="0"/>
            </a:endParaRPr>
          </a:p>
        </p:txBody>
      </p:sp>
      <p:pic>
        <p:nvPicPr>
          <p:cNvPr id="4" name="Picture 3">
            <a:extLst>
              <a:ext uri="{FF2B5EF4-FFF2-40B4-BE49-F238E27FC236}">
                <a16:creationId xmlns:a16="http://schemas.microsoft.com/office/drawing/2014/main" id="{5A680C27-8830-4E71-8621-77AFA420E9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7040" y="1320801"/>
            <a:ext cx="11168249" cy="5537200"/>
          </a:xfrm>
          <a:prstGeom prst="rect">
            <a:avLst/>
          </a:prstGeom>
        </p:spPr>
      </p:pic>
    </p:spTree>
    <p:extLst>
      <p:ext uri="{BB962C8B-B14F-4D97-AF65-F5344CB8AC3E}">
        <p14:creationId xmlns:p14="http://schemas.microsoft.com/office/powerpoint/2010/main" val="2831672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1513</Words>
  <Application>Microsoft Office PowerPoint</Application>
  <PresentationFormat>Custom</PresentationFormat>
  <Paragraphs>115</Paragraphs>
  <Slides>31</Slides>
  <Notes>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宋体</vt:lpstr>
      <vt:lpstr>Arial</vt:lpstr>
      <vt:lpstr>Calibri</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2022-01-19T08:32:56Z</dcterms:modified>
</cp:coreProperties>
</file>