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310" r:id="rId3"/>
    <p:sldId id="256" r:id="rId4"/>
    <p:sldId id="257" r:id="rId5"/>
    <p:sldId id="270" r:id="rId6"/>
    <p:sldId id="259" r:id="rId7"/>
    <p:sldId id="271" r:id="rId8"/>
    <p:sldId id="277" r:id="rId9"/>
    <p:sldId id="302" r:id="rId10"/>
    <p:sldId id="303" r:id="rId11"/>
    <p:sldId id="304" r:id="rId12"/>
    <p:sldId id="289" r:id="rId13"/>
    <p:sldId id="261" r:id="rId14"/>
    <p:sldId id="305" r:id="rId15"/>
    <p:sldId id="306" r:id="rId16"/>
    <p:sldId id="307" r:id="rId17"/>
    <p:sldId id="258" r:id="rId18"/>
    <p:sldId id="308" r:id="rId19"/>
    <p:sldId id="260" r:id="rId20"/>
    <p:sldId id="265" r:id="rId21"/>
    <p:sldId id="266" r:id="rId22"/>
    <p:sldId id="309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 autoAdjust="0"/>
    <p:restoredTop sz="94628"/>
  </p:normalViewPr>
  <p:slideViewPr>
    <p:cSldViewPr snapToGrid="0">
      <p:cViewPr varScale="1">
        <p:scale>
          <a:sx n="53" d="100"/>
          <a:sy n="5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3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đế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4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05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3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7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91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1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02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16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20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3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" Target="slide18.xml"/><Relationship Id="rId15" Type="http://schemas.openxmlformats.org/officeDocument/2006/relationships/image" Target="../media/image25.jpeg"/><Relationship Id="rId10" Type="http://schemas.openxmlformats.org/officeDocument/2006/relationships/slide" Target="slide15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slide" Target="slide14.xml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5.xml"/><Relationship Id="rId9" Type="http://schemas.openxmlformats.org/officeDocument/2006/relationships/slide" Target="slide14.xml"/><Relationship Id="rId1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6.xml"/><Relationship Id="rId9" Type="http://schemas.openxmlformats.org/officeDocument/2006/relationships/slide" Target="slide14.xml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7.xml"/><Relationship Id="rId9" Type="http://schemas.openxmlformats.org/officeDocument/2006/relationships/slide" Target="slide14.xml"/><Relationship Id="rId1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u-nhien-va-xa-hoi-2/1/16/3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72155" y="3257552"/>
            <a:ext cx="9602511" cy="20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41" tIns="53821" rIns="107641" bIns="53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599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TNXH -</a:t>
            </a:r>
            <a:r>
              <a:rPr lang="vi-VN" sz="35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3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: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vi-VN" altLang="en-US" sz="3199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vị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Tiểu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Cẩm</a:t>
            </a:r>
            <a:r>
              <a:rPr lang="en-US" altLang="en-US" sz="3199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199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Bình</a:t>
            </a:r>
            <a:endParaRPr lang="en-US" altLang="en-US" sz="3199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59676" y="1428751"/>
            <a:ext cx="8589351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41" tIns="53821" rIns="107641" bIns="5382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73" y="4800600"/>
            <a:ext cx="2225219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4991" y="7475"/>
            <a:ext cx="2069946" cy="219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3" descr="new0518">
            <a:extLst>
              <a:ext uri="{FF2B5EF4-FFF2-40B4-BE49-F238E27FC236}">
                <a16:creationId xmlns:a16="http://schemas.microsoft.com/office/drawing/2014/main" id="{F6C139DF-2DB7-1458-3079-79FA7A1C4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705" y="0"/>
            <a:ext cx="2289202" cy="21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IREWRK8">
            <a:extLst>
              <a:ext uri="{FF2B5EF4-FFF2-40B4-BE49-F238E27FC236}">
                <a16:creationId xmlns:a16="http://schemas.microsoft.com/office/drawing/2014/main" id="{D666599F-B87B-67E5-C1C4-7643A467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15" y="5729287"/>
            <a:ext cx="115369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IREWRK8">
            <a:extLst>
              <a:ext uri="{FF2B5EF4-FFF2-40B4-BE49-F238E27FC236}">
                <a16:creationId xmlns:a16="http://schemas.microsoft.com/office/drawing/2014/main" id="{B3514747-8941-D719-D968-90C1093C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06" y="5650858"/>
            <a:ext cx="115369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IREWRK8">
            <a:extLst>
              <a:ext uri="{FF2B5EF4-FFF2-40B4-BE49-F238E27FC236}">
                <a16:creationId xmlns:a16="http://schemas.microsoft.com/office/drawing/2014/main" id="{22528C45-BC3E-50CB-F137-67BD2A38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67" y="3574533"/>
            <a:ext cx="115369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FIREWRK8">
            <a:extLst>
              <a:ext uri="{FF2B5EF4-FFF2-40B4-BE49-F238E27FC236}">
                <a16:creationId xmlns:a16="http://schemas.microsoft.com/office/drawing/2014/main" id="{AFDE6982-D906-D1E3-C50A-9D76FBAE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06" y="5729287"/>
            <a:ext cx="115369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IREWRK6">
            <a:extLst>
              <a:ext uri="{FF2B5EF4-FFF2-40B4-BE49-F238E27FC236}">
                <a16:creationId xmlns:a16="http://schemas.microsoft.com/office/drawing/2014/main" id="{D2FF3599-1CDB-794E-CC56-BB17827E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00" y="2718734"/>
            <a:ext cx="101563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FIREWRK6">
            <a:extLst>
              <a:ext uri="{FF2B5EF4-FFF2-40B4-BE49-F238E27FC236}">
                <a16:creationId xmlns:a16="http://schemas.microsoft.com/office/drawing/2014/main" id="{77B2A741-17A6-EFB0-D3C3-323741F4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7" y="1812783"/>
            <a:ext cx="101563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FIREWRK8">
            <a:extLst>
              <a:ext uri="{FF2B5EF4-FFF2-40B4-BE49-F238E27FC236}">
                <a16:creationId xmlns:a16="http://schemas.microsoft.com/office/drawing/2014/main" id="{2D6DEE7A-9D8A-CA13-7A26-B7259B22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82" y="4162953"/>
            <a:ext cx="115369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FIREWRK6">
            <a:extLst>
              <a:ext uri="{FF2B5EF4-FFF2-40B4-BE49-F238E27FC236}">
                <a16:creationId xmlns:a16="http://schemas.microsoft.com/office/drawing/2014/main" id="{FF705265-4E5F-D96A-EEDF-E3C3A39B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65" y="2426394"/>
            <a:ext cx="101563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FIREWRK6">
            <a:extLst>
              <a:ext uri="{FF2B5EF4-FFF2-40B4-BE49-F238E27FC236}">
                <a16:creationId xmlns:a16="http://schemas.microsoft.com/office/drawing/2014/main" id="{2726833A-1363-6A29-16D5-9CA04CE9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201" y="3164328"/>
            <a:ext cx="101563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ew0518">
            <a:extLst>
              <a:ext uri="{FF2B5EF4-FFF2-40B4-BE49-F238E27FC236}">
                <a16:creationId xmlns:a16="http://schemas.microsoft.com/office/drawing/2014/main" id="{F6C139DF-2DB7-1458-3079-79FA7A1C4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124" y="4731297"/>
            <a:ext cx="2465583" cy="231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725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1196080" y="1332356"/>
            <a:ext cx="107305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rgbClr val="53A694"/>
                </a:solidFill>
                <a:latin typeface="+mn-lt"/>
                <a:ea typeface="Montserrat" panose="00000500000000000000" charset="0"/>
                <a:cs typeface="Arial" panose="020B0604020202020204" pitchFamily="34" charset="0"/>
              </a:rPr>
              <a:t>BẢNG TỔNG KẾT</a:t>
            </a:r>
            <a:endParaRPr lang="zh-CN" altLang="en-US" sz="3200" b="1" spc="300" dirty="0">
              <a:solidFill>
                <a:srgbClr val="53A694"/>
              </a:solidFill>
              <a:latin typeface="+mn-lt"/>
              <a:ea typeface="Montserrat" panose="00000500000000000000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86996"/>
              </p:ext>
            </p:extLst>
          </p:nvPr>
        </p:nvGraphicFramePr>
        <p:xfrm>
          <a:off x="605509" y="2027119"/>
          <a:ext cx="11321142" cy="47941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3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66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huống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nguy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hiểm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Chơi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kéo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co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Đi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tham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quan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72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+mn-lt"/>
                          <a:cs typeface="Arial" pitchFamily="34" charset="0"/>
                        </a:rPr>
                        <a:t>Rủ</a:t>
                      </a:r>
                      <a:r>
                        <a:rPr lang="en-US" sz="2000" baseline="0">
                          <a:latin typeface="+mn-lt"/>
                          <a:cs typeface="Arial" pitchFamily="34" charset="0"/>
                        </a:rPr>
                        <a:t> ro có thể gặp</a:t>
                      </a:r>
                      <a:endParaRPr lang="en-US" sz="200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Sân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chơi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trơn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trượt</a:t>
                      </a:r>
                      <a:endParaRPr lang="en-US" sz="2000" baseline="0" dirty="0">
                        <a:latin typeface="+mn-lt"/>
                        <a:cs typeface="Arial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Một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bên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thả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tay</a:t>
                      </a:r>
                      <a:endParaRPr lang="en-US" sz="2000" baseline="0" dirty="0">
                        <a:latin typeface="+mn-lt"/>
                        <a:cs typeface="Arial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Đứt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dây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Cây</a:t>
                      </a:r>
                      <a:r>
                        <a:rPr lang="en-US" sz="2000" dirty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con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vật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có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chất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độc</a:t>
                      </a:r>
                      <a:endParaRPr lang="en-US" sz="2000" baseline="0" dirty="0">
                        <a:latin typeface="+mn-lt"/>
                        <a:cs typeface="Arial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Đi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lạc</a:t>
                      </a:r>
                      <a:endParaRPr lang="en-US" sz="2000" baseline="0" dirty="0">
                        <a:latin typeface="+mn-lt"/>
                        <a:cs typeface="Arial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Thời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tiết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xấu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72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latin typeface="+mn-lt"/>
                          <a:cs typeface="Arial" pitchFamily="34" charset="0"/>
                        </a:rPr>
                        <a:t>Cách</a:t>
                      </a:r>
                      <a:r>
                        <a:rPr lang="en-US" sz="2000" baseline="0">
                          <a:latin typeface="+mn-lt"/>
                          <a:cs typeface="Arial" pitchFamily="34" charset="0"/>
                        </a:rPr>
                        <a:t> phòng tránh</a:t>
                      </a:r>
                      <a:endParaRPr lang="en-US" sz="200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>
                          <a:latin typeface="+mn-lt"/>
                          <a:cs typeface="Arial" pitchFamily="34" charset="0"/>
                        </a:rPr>
                        <a:t>Kiểm</a:t>
                      </a:r>
                      <a:r>
                        <a:rPr lang="en-US" sz="2000" baseline="0">
                          <a:latin typeface="+mn-lt"/>
                          <a:cs typeface="Arial" pitchFamily="34" charset="0"/>
                        </a:rPr>
                        <a:t> tra sân chơi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>
                          <a:latin typeface="+mn-lt"/>
                          <a:cs typeface="Arial" pitchFamily="34" charset="0"/>
                        </a:rPr>
                        <a:t>Không thả dây khi đang kéo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>
                          <a:latin typeface="+mn-lt"/>
                          <a:cs typeface="Arial" pitchFamily="34" charset="0"/>
                        </a:rPr>
                        <a:t>Kiểm tra độ bền dây</a:t>
                      </a:r>
                      <a:endParaRPr lang="en-US" sz="200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dirty="0" err="1">
                          <a:latin typeface="+mn-lt"/>
                          <a:cs typeface="Arial" pitchFamily="34" charset="0"/>
                        </a:rPr>
                        <a:t>Không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hái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hóa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bẻ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cành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sờ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con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vật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lạ</a:t>
                      </a:r>
                      <a:endParaRPr lang="en-US" sz="2000" baseline="0" dirty="0">
                        <a:latin typeface="+mn-lt"/>
                        <a:cs typeface="Arial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Đi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theo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sự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hướng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dẫn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GV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Xem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thời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tiết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đưa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trang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phục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phù</a:t>
                      </a:r>
                      <a:r>
                        <a:rPr lang="en-US" sz="2000" baseline="0" dirty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+mn-lt"/>
                          <a:cs typeface="Arial" pitchFamily="34" charset="0"/>
                        </a:rPr>
                        <a:t>hợp</a:t>
                      </a:r>
                      <a:endParaRPr lang="en-US" sz="2000" dirty="0">
                        <a:latin typeface="+mn-lt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1563" r="98958">
                        <a14:foregroundMark x1="72969" y1="92037" x2="72969" y2="92037"/>
                        <a14:foregroundMark x1="72969" y1="92037" x2="72969" y2="92037"/>
                        <a14:foregroundMark x1="72031" y1="92037" x2="72031" y2="92037"/>
                        <a14:foregroundMark x1="71927" y1="92037" x2="71927" y2="92037"/>
                        <a14:foregroundMark x1="70417" y1="76204" x2="70417" y2="76204"/>
                        <a14:foregroundMark x1="70417" y1="76204" x2="70417" y2="76204"/>
                        <a14:foregroundMark x1="70417" y1="76204" x2="70417" y2="76204"/>
                        <a14:foregroundMark x1="70417" y1="76204" x2="70417" y2="76204"/>
                        <a14:foregroundMark x1="70156" y1="69907" x2="70156" y2="69907"/>
                        <a14:foregroundMark x1="70156" y1="69907" x2="70156" y2="69907"/>
                        <a14:foregroundMark x1="70156" y1="69907" x2="70156" y2="69907"/>
                        <a14:foregroundMark x1="70156" y1="69907" x2="70156" y2="69907"/>
                        <a14:foregroundMark x1="72083" y1="81481" x2="72083" y2="81481"/>
                        <a14:foregroundMark x1="72083" y1="81389" x2="72083" y2="81389"/>
                        <a14:foregroundMark x1="72083" y1="81389" x2="72083" y2="81389"/>
                        <a14:foregroundMark x1="73177" y1="79259" x2="73177" y2="79259"/>
                        <a14:foregroundMark x1="73177" y1="79259" x2="73177" y2="79259"/>
                        <a14:foregroundMark x1="73177" y1="79259" x2="73177" y2="79259"/>
                        <a14:foregroundMark x1="74115" y1="81481" x2="74115" y2="81481"/>
                        <a14:foregroundMark x1="74115" y1="81481" x2="74115" y2="81481"/>
                        <a14:foregroundMark x1="74115" y1="81481" x2="74115" y2="81481"/>
                        <a14:foregroundMark x1="74115" y1="81481" x2="74115" y2="81481"/>
                        <a14:foregroundMark x1="66615" y1="80093" x2="66615" y2="80093"/>
                        <a14:foregroundMark x1="66615" y1="80093" x2="66615" y2="80093"/>
                        <a14:foregroundMark x1="66615" y1="80093" x2="66615" y2="80093"/>
                        <a14:foregroundMark x1="66615" y1="80000" x2="66615" y2="80000"/>
                        <a14:foregroundMark x1="68802" y1="83333" x2="68802" y2="83333"/>
                        <a14:foregroundMark x1="68802" y1="83333" x2="68802" y2="83333"/>
                        <a14:foregroundMark x1="68802" y1="83333" x2="68802" y2="83333"/>
                        <a14:foregroundMark x1="76042" y1="80556" x2="76042" y2="80556"/>
                        <a14:foregroundMark x1="76042" y1="80556" x2="76042" y2="80556"/>
                        <a14:foregroundMark x1="75990" y1="79815" x2="75990" y2="79815"/>
                        <a14:foregroundMark x1="75990" y1="79815" x2="75990" y2="79815"/>
                        <a14:foregroundMark x1="75990" y1="79815" x2="75990" y2="79815"/>
                        <a14:foregroundMark x1="69583" y1="79352" x2="69583" y2="79352"/>
                        <a14:foregroundMark x1="69583" y1="79352" x2="69583" y2="79352"/>
                        <a14:foregroundMark x1="70521" y1="80000" x2="70521" y2="80000"/>
                        <a14:foregroundMark x1="70521" y1="80000" x2="70521" y2="80000"/>
                        <a14:foregroundMark x1="65938" y1="79722" x2="65938" y2="79722"/>
                        <a14:foregroundMark x1="65938" y1="79722" x2="65938" y2="79722"/>
                        <a14:foregroundMark x1="65938" y1="79722" x2="65938" y2="79722"/>
                        <a14:foregroundMark x1="64948" y1="77963" x2="64948" y2="77963"/>
                        <a14:foregroundMark x1="64948" y1="77963" x2="64948" y2="77963"/>
                        <a14:foregroundMark x1="65052" y1="78148" x2="65052" y2="78148"/>
                        <a14:foregroundMark x1="64844" y1="79537" x2="64844" y2="79537"/>
                        <a14:foregroundMark x1="64844" y1="79537" x2="64844" y2="79537"/>
                        <a14:foregroundMark x1="64531" y1="78426" x2="64531" y2="78426"/>
                        <a14:foregroundMark x1="64583" y1="95000" x2="64583" y2="95000"/>
                        <a14:foregroundMark x1="64583" y1="95000" x2="64583" y2="95000"/>
                        <a14:foregroundMark x1="76406" y1="96944" x2="76406" y2="96944"/>
                        <a14:foregroundMark x1="76406" y1="96944" x2="76406" y2="96944"/>
                        <a14:foregroundMark x1="76510" y1="98981" x2="76510" y2="98981"/>
                        <a14:foregroundMark x1="76510" y1="98981" x2="76510" y2="98981"/>
                        <a14:foregroundMark x1="76510" y1="98981" x2="76510" y2="98981"/>
                        <a14:foregroundMark x1="69427" y1="99074" x2="69427" y2="99074"/>
                        <a14:foregroundMark x1="69323" y1="99074" x2="69323" y2="99074"/>
                        <a14:foregroundMark x1="69323" y1="99074" x2="69323" y2="99074"/>
                        <a14:foregroundMark x1="51979" y1="97593" x2="51979" y2="97593"/>
                        <a14:foregroundMark x1="51979" y1="97593" x2="51979" y2="97593"/>
                        <a14:foregroundMark x1="46979" y1="97130" x2="46979" y2="97130"/>
                        <a14:foregroundMark x1="46979" y1="97130" x2="46979" y2="97130"/>
                        <a14:foregroundMark x1="46979" y1="97130" x2="46979" y2="97130"/>
                        <a14:foregroundMark x1="46979" y1="97130" x2="46979" y2="97130"/>
                        <a14:foregroundMark x1="88854" y1="95926" x2="88854" y2="95926"/>
                        <a14:foregroundMark x1="88854" y1="95926" x2="88854" y2="95926"/>
                        <a14:foregroundMark x1="88854" y1="95926" x2="88854" y2="95926"/>
                        <a14:foregroundMark x1="88854" y1="95926" x2="88854" y2="95926"/>
                        <a14:foregroundMark x1="86250" y1="94074" x2="86250" y2="94074"/>
                        <a14:foregroundMark x1="86250" y1="94074" x2="86250" y2="94074"/>
                        <a14:foregroundMark x1="86250" y1="94074" x2="86250" y2="94074"/>
                        <a14:foregroundMark x1="86198" y1="94074" x2="86198" y2="94074"/>
                        <a14:foregroundMark x1="90156" y1="95926" x2="90156" y2="95926"/>
                        <a14:foregroundMark x1="90156" y1="95926" x2="90156" y2="95926"/>
                        <a14:foregroundMark x1="90156" y1="95926" x2="90156" y2="95926"/>
                        <a14:foregroundMark x1="90156" y1="95926" x2="90156" y2="95926"/>
                        <a14:foregroundMark x1="85781" y1="97407" x2="85781" y2="97407"/>
                        <a14:foregroundMark x1="85781" y1="97407" x2="85781" y2="97407"/>
                        <a14:foregroundMark x1="85781" y1="97407" x2="85781" y2="97407"/>
                        <a14:foregroundMark x1="8750" y1="81019" x2="8750" y2="81019"/>
                        <a14:foregroundMark x1="8750" y1="81019" x2="8750" y2="81019"/>
                        <a14:foregroundMark x1="8750" y1="81019" x2="8750" y2="81019"/>
                        <a14:foregroundMark x1="7969" y1="83796" x2="7969" y2="83796"/>
                        <a14:foregroundMark x1="7969" y1="83796" x2="7969" y2="83796"/>
                        <a14:foregroundMark x1="7969" y1="83796" x2="7969" y2="83796"/>
                        <a14:foregroundMark x1="6875" y1="89815" x2="6875" y2="89815"/>
                        <a14:foregroundMark x1="6875" y1="89815" x2="6875" y2="89815"/>
                        <a14:foregroundMark x1="6875" y1="89815" x2="6875" y2="89815"/>
                        <a14:foregroundMark x1="6875" y1="89815" x2="6875" y2="89815"/>
                        <a14:foregroundMark x1="6875" y1="89815" x2="6875" y2="89815"/>
                        <a14:foregroundMark x1="6875" y1="89815" x2="6875" y2="89815"/>
                        <a14:foregroundMark x1="7969" y1="82407" x2="7969" y2="82407"/>
                        <a14:foregroundMark x1="7969" y1="82407" x2="7969" y2="82407"/>
                        <a14:foregroundMark x1="7969" y1="82407" x2="7969" y2="82407"/>
                        <a14:foregroundMark x1="7969" y1="82407" x2="7969" y2="82407"/>
                        <a14:foregroundMark x1="4792" y1="81667" x2="4792" y2="81667"/>
                        <a14:foregroundMark x1="4792" y1="81667" x2="4792" y2="81667"/>
                        <a14:foregroundMark x1="30833" y1="96944" x2="31146" y2="96944"/>
                        <a14:foregroundMark x1="31250" y1="96944" x2="31250" y2="96944"/>
                        <a14:foregroundMark x1="27760" y1="85185" x2="27708" y2="84444"/>
                        <a14:foregroundMark x1="27448" y1="84444" x2="27448" y2="84444"/>
                        <a14:foregroundMark x1="27031" y1="84444" x2="27031" y2="84444"/>
                        <a14:foregroundMark x1="25781" y1="77685" x2="25781" y2="77685"/>
                        <a14:foregroundMark x1="25781" y1="77685" x2="25781" y2="77685"/>
                        <a14:foregroundMark x1="25781" y1="77685" x2="25781" y2="77685"/>
                        <a14:foregroundMark x1="25781" y1="77685" x2="25781" y2="77685"/>
                        <a14:foregroundMark x1="25781" y1="77685" x2="25781" y2="77685"/>
                        <a14:foregroundMark x1="23542" y1="76019" x2="23542" y2="76019"/>
                        <a14:foregroundMark x1="30625" y1="80741" x2="30885" y2="80926"/>
                        <a14:foregroundMark x1="30469" y1="81389" x2="30469" y2="81389"/>
                        <a14:foregroundMark x1="30469" y1="81389" x2="30469" y2="81389"/>
                        <a14:foregroundMark x1="30469" y1="81389" x2="30469" y2="81389"/>
                        <a14:foregroundMark x1="34271" y1="95463" x2="34271" y2="95463"/>
                        <a14:foregroundMark x1="34271" y1="95463" x2="34271" y2="95463"/>
                        <a14:foregroundMark x1="34271" y1="95463" x2="34271" y2="95463"/>
                        <a14:foregroundMark x1="34271" y1="95463" x2="34271" y2="95463"/>
                        <a14:foregroundMark x1="34271" y1="95463" x2="34271" y2="95463"/>
                        <a14:foregroundMark x1="38229" y1="94352" x2="38229" y2="94352"/>
                        <a14:foregroundMark x1="38229" y1="94352" x2="26510" y2="95278"/>
                        <a14:foregroundMark x1="28698" y1="95278" x2="18073" y2="95278"/>
                        <a14:foregroundMark x1="18073" y1="95278" x2="11094" y2="94074"/>
                        <a14:foregroundMark x1="21875" y1="93426" x2="16406" y2="93426"/>
                        <a14:foregroundMark x1="16406" y1="93426" x2="9948" y2="87407"/>
                        <a14:foregroundMark x1="9948" y1="87407" x2="7500" y2="76111"/>
                        <a14:foregroundMark x1="7500" y1="76111" x2="5260" y2="72500"/>
                        <a14:foregroundMark x1="54688" y1="96852" x2="49427" y2="96667"/>
                        <a14:foregroundMark x1="49427" y1="96667" x2="45990" y2="96667"/>
                        <a14:foregroundMark x1="92500" y1="96389" x2="80625" y2="96389"/>
                        <a14:foregroundMark x1="98542" y1="98333" x2="94792" y2="96019"/>
                        <a14:foregroundMark x1="94792" y1="96019" x2="94792" y2="96019"/>
                        <a14:foregroundMark x1="94792" y1="64259" x2="92083" y2="73796"/>
                        <a14:foregroundMark x1="92083" y1="73796" x2="92188" y2="65926"/>
                        <a14:foregroundMark x1="92188" y1="65926" x2="93438" y2="65463"/>
                        <a14:foregroundMark x1="99479" y1="63611" x2="99010" y2="71574"/>
                        <a14:foregroundMark x1="99010" y1="71574" x2="97396" y2="75556"/>
                        <a14:foregroundMark x1="30625" y1="84722" x2="24583" y2="81019"/>
                        <a14:foregroundMark x1="24583" y1="81019" x2="20104" y2="80741"/>
                        <a14:foregroundMark x1="20104" y1="80741" x2="19531" y2="80741"/>
                        <a14:foregroundMark x1="4427" y1="94167" x2="1563" y2="96667"/>
                        <a14:foregroundMark x1="14219" y1="64722" x2="13802" y2="64722"/>
                        <a14:foregroundMark x1="6042" y1="65000" x2="4844" y2="64815"/>
                        <a14:foregroundMark x1="4583" y1="64259" x2="6563" y2="64815"/>
                        <a14:foregroundMark x1="6615" y1="64722" x2="5885" y2="64074"/>
                        <a14:foregroundMark x1="14323" y1="64722" x2="15729" y2="64537"/>
                        <a14:foregroundMark x1="14063" y1="64722" x2="15990" y2="64352"/>
                        <a14:foregroundMark x1="22240" y1="86389" x2="26979" y2="86204"/>
                        <a14:foregroundMark x1="26979" y1="86204" x2="20260" y2="84444"/>
                        <a14:foregroundMark x1="58021" y1="88704" x2="50677" y2="88889"/>
                        <a14:foregroundMark x1="47083" y1="87593" x2="45833" y2="88704"/>
                        <a14:foregroundMark x1="43177" y1="88704" x2="41927" y2="90370"/>
                        <a14:foregroundMark x1="47813" y1="85185" x2="45833" y2="90556"/>
                        <a14:foregroundMark x1="48281" y1="82778" x2="46146" y2="83981"/>
                        <a14:foregroundMark x1="47396" y1="77963" x2="47656" y2="78611"/>
                        <a14:foregroundMark x1="53802" y1="87593" x2="57969" y2="86759"/>
                        <a14:foregroundMark x1="57969" y1="86759" x2="53646" y2="86667"/>
                        <a14:foregroundMark x1="53646" y1="86667" x2="53646" y2="86574"/>
                        <a14:foregroundMark x1="47500" y1="78426" x2="46146" y2="78148"/>
                        <a14:foregroundMark x1="41458" y1="89630" x2="43125" y2="87037"/>
                        <a14:foregroundMark x1="43281" y1="86667" x2="40573" y2="88519"/>
                        <a14:foregroundMark x1="72552" y1="96481" x2="79583" y2="94074"/>
                        <a14:foregroundMark x1="41927" y1="87500" x2="40938" y2="86296"/>
                        <a14:foregroundMark x1="41667" y1="86111" x2="41771" y2="86111"/>
                        <a14:foregroundMark x1="73281" y1="79537" x2="71250" y2="79815"/>
                        <a14:foregroundMark x1="72292" y1="77222" x2="73281" y2="70833"/>
                        <a14:foregroundMark x1="67552" y1="76204" x2="68229" y2="74630"/>
                        <a14:foregroundMark x1="74531" y1="76204" x2="77188" y2="7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6580"/>
            <a:ext cx="12192000" cy="67181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32727" y="4194628"/>
            <a:ext cx="2698240" cy="2183122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485173" y="1302698"/>
            <a:ext cx="6854036" cy="308573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đảm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914400"/>
            <a:ext cx="6248400" cy="62484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527ABC-47AA-BD8D-B094-66B652255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1B65D7-D5E2-3EFC-2468-A8D9C1297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2346" r="27643" b="21375"/>
          <a:stretch/>
        </p:blipFill>
        <p:spPr>
          <a:xfrm rot="20632546">
            <a:off x="4080529" y="1828466"/>
            <a:ext cx="3573741" cy="19056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452516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2724" y="3927443"/>
            <a:ext cx="9296400" cy="3248338"/>
          </a:xfrm>
          <a:prstGeom prst="rect">
            <a:avLst/>
          </a:prstGeom>
        </p:spPr>
      </p:pic>
      <p:pic>
        <p:nvPicPr>
          <p:cNvPr id="22" name="Picture 21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476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4811047"/>
            <a:ext cx="1752600" cy="1851537"/>
          </a:xfrm>
          <a:prstGeom prst="rect">
            <a:avLst/>
          </a:prstGeom>
        </p:spPr>
      </p:pic>
      <p:pic>
        <p:nvPicPr>
          <p:cNvPr id="25" name="Picture 24" descr="ductri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7497" y="1098672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6600" y="114300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5200" y="0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57600" y="1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7743969" y="-44329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934469" y="-59569"/>
            <a:ext cx="816862" cy="74981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3528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846576" y="2635359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0" y="2590801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98977" y="2725396"/>
            <a:ext cx="998331" cy="68885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56DD25-22E6-EBD0-4A78-B3F85FC3B9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sp>
        <p:nvSpPr>
          <p:cNvPr id="2" name="TextBox 1">
            <a:hlinkClick r:id="rId16" action="ppaction://hlinksldjump"/>
            <a:extLst>
              <a:ext uri="{FF2B5EF4-FFF2-40B4-BE49-F238E27FC236}">
                <a16:creationId xmlns:a16="http://schemas.microsoft.com/office/drawing/2014/main" id="{D9024F8F-6B2A-1483-BC8B-1CF4B9491062}"/>
              </a:ext>
            </a:extLst>
          </p:cNvPr>
          <p:cNvSpPr txBox="1"/>
          <p:nvPr/>
        </p:nvSpPr>
        <p:spPr>
          <a:xfrm>
            <a:off x="349321" y="5774076"/>
            <a:ext cx="147947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chemeClr val="accent6"/>
                </a:solidFill>
                <a:latin typeface="+mn-lt"/>
              </a:rPr>
              <a:t>HOÀN THÀNH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2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0295 0.2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2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1667 0.39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9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0451 0.38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1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450843"/>
            <a:ext cx="9372600" cy="4064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895600" y="965509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1: Trong các hành động sau, hành động nào gây nguy hiểm trong trường học?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57985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131612" y="3148385"/>
            <a:ext cx="4497788" cy="685800"/>
            <a:chOff x="2133600" y="4038600"/>
            <a:chExt cx="4497788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sách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BCCAA2-1C26-A921-8012-3C9A8C484ABD}"/>
              </a:ext>
            </a:extLst>
          </p:cNvPr>
          <p:cNvGrpSpPr/>
          <p:nvPr/>
        </p:nvGrpSpPr>
        <p:grpSpPr>
          <a:xfrm>
            <a:off x="2133600" y="4953000"/>
            <a:ext cx="4497788" cy="685800"/>
            <a:chOff x="2133600" y="4953000"/>
            <a:chExt cx="4497788" cy="6858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FC92C13-2083-CDCD-C026-F711F4F2B872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8E8B017-2C19-262A-F9F9-9F0D46DC215B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7D1AA70-4D3C-64FB-0F5D-B06877893B8B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A7C7C03-5340-CA34-0C2F-819EF06FDAE9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56" name="Picture 5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4F980DD-FB19-A872-82C6-DA14B74EA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18A4762-C745-251E-1FA1-967E59789356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Quét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lớp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9012E9-E1AE-A593-4696-24F62654BA10}"/>
              </a:ext>
            </a:extLst>
          </p:cNvPr>
          <p:cNvGrpSpPr/>
          <p:nvPr/>
        </p:nvGrpSpPr>
        <p:grpSpPr>
          <a:xfrm>
            <a:off x="2133600" y="5867400"/>
            <a:ext cx="4497788" cy="685800"/>
            <a:chOff x="2133600" y="5867400"/>
            <a:chExt cx="4497788" cy="6858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CBE9D5-A08C-9ED4-07EA-4A5496DD10E6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E344744-9347-D88F-5F67-757925CB6BD3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27D41FD-C201-4792-0516-7D915A2FDECF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CCBD0BC-EA30-C32F-5E89-4F78BC330764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63" name="Picture 6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FA5663F-C43A-2794-AD3B-559E9503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3868710-809D-389C-F206-CD32714E3CE0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bài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133600" y="3990277"/>
            <a:ext cx="4495800" cy="685800"/>
            <a:chOff x="2133600" y="3200400"/>
            <a:chExt cx="4495800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3625860" cy="546778"/>
              <a:chOff x="3003540" y="3302032"/>
              <a:chExt cx="3625860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2" y="332559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Trèo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cây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375ba1682899b9444c201750c3b90c1b.png">
            <a:extLst>
              <a:ext uri="{FF2B5EF4-FFF2-40B4-BE49-F238E27FC236}">
                <a16:creationId xmlns:a16="http://schemas.microsoft.com/office/drawing/2014/main" id="{2E7E48FF-37F6-115E-B3AC-40F1262826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2440D4E-A3CC-E25A-723F-0381A9206345}"/>
              </a:ext>
            </a:extLst>
          </p:cNvPr>
          <p:cNvSpPr txBox="1"/>
          <p:nvPr/>
        </p:nvSpPr>
        <p:spPr>
          <a:xfrm>
            <a:off x="2895600" y="1150048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2: Trong các hoạt động sau, hoạt động nào cần lưu ý để tránh bị thương khi tham gia?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4" name="Picture 14" descr="kim phut">
            <a:extLst>
              <a:ext uri="{FF2B5EF4-FFF2-40B4-BE49-F238E27FC236}">
                <a16:creationId xmlns:a16="http://schemas.microsoft.com/office/drawing/2014/main" id="{967D96FB-4A7F-466B-9327-97B0E768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596" y="4288279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dongho1">
            <a:extLst>
              <a:ext uri="{FF2B5EF4-FFF2-40B4-BE49-F238E27FC236}">
                <a16:creationId xmlns:a16="http://schemas.microsoft.com/office/drawing/2014/main" id="{4AE73D23-0A74-6F8A-3B62-C2F8E54B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796" y="3817821"/>
            <a:ext cx="1752600" cy="1768573"/>
          </a:xfrm>
          <a:prstGeom prst="rect">
            <a:avLst/>
          </a:prstGeom>
          <a:noFill/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C577C4D5-2583-B69C-0BA2-98939ECFD133}"/>
              </a:ext>
            </a:extLst>
          </p:cNvPr>
          <p:cNvSpPr/>
          <p:nvPr/>
        </p:nvSpPr>
        <p:spPr>
          <a:xfrm>
            <a:off x="210112" y="27432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67" name="Picture 66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11A79914-BB36-1B91-91AA-F9524C9C592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2438" y="5638800"/>
            <a:ext cx="1353315" cy="123749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AFB262C7-9CEC-94F8-C964-FFC835D25F6C}"/>
              </a:ext>
            </a:extLst>
          </p:cNvPr>
          <p:cNvGrpSpPr/>
          <p:nvPr/>
        </p:nvGrpSpPr>
        <p:grpSpPr>
          <a:xfrm>
            <a:off x="2133600" y="4038600"/>
            <a:ext cx="9220200" cy="685800"/>
            <a:chOff x="2133600" y="4038600"/>
            <a:chExt cx="9220200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7192EE5-361A-FB76-D8C8-BF15A17CE631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F39262B-5BED-0F2A-0225-E94B1BBD8E86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CCCEB6F-85A5-F3E5-6E48-F799555ED0EA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F382D5F-9010-0F31-3AB7-CAED3C4E520D}"/>
                </a:ext>
              </a:extLst>
            </p:cNvPr>
            <p:cNvGrpSpPr/>
            <p:nvPr/>
          </p:nvGrpSpPr>
          <p:grpSpPr>
            <a:xfrm>
              <a:off x="3005528" y="4114800"/>
              <a:ext cx="8348272" cy="533400"/>
              <a:chOff x="3005528" y="4201148"/>
              <a:chExt cx="8348272" cy="533400"/>
            </a:xfrm>
          </p:grpSpPr>
          <p:pic>
            <p:nvPicPr>
              <p:cNvPr id="71" name="Picture 7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2F7B658-0710-177D-9A52-6E9F47B5D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01148"/>
                <a:ext cx="8348272" cy="533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51D238D-23B6-F480-C294-7A4DF5B66CB9}"/>
                  </a:ext>
                </a:extLst>
              </p:cNvPr>
              <p:cNvSpPr txBox="1"/>
              <p:nvPr/>
            </p:nvSpPr>
            <p:spPr>
              <a:xfrm>
                <a:off x="3124200" y="4209861"/>
                <a:ext cx="4343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thư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viện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2559887-959E-44A3-1FF3-CEADCB382190}"/>
              </a:ext>
            </a:extLst>
          </p:cNvPr>
          <p:cNvGrpSpPr/>
          <p:nvPr/>
        </p:nvGrpSpPr>
        <p:grpSpPr>
          <a:xfrm>
            <a:off x="2133600" y="4953000"/>
            <a:ext cx="9206948" cy="685800"/>
            <a:chOff x="2133600" y="4953000"/>
            <a:chExt cx="9206948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1C19C06-A957-A5EA-957F-CC65DBB1008D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F3D56E4-B261-9A4A-8F9B-D32A605134E9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6E5555E-59CE-473D-76EC-C1641DA05703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2CEDF0B-2D19-CAC4-9425-5CAE98D62055}"/>
                </a:ext>
              </a:extLst>
            </p:cNvPr>
            <p:cNvGrpSpPr/>
            <p:nvPr/>
          </p:nvGrpSpPr>
          <p:grpSpPr>
            <a:xfrm>
              <a:off x="3005528" y="5003689"/>
              <a:ext cx="8335020" cy="557444"/>
              <a:chOff x="3005528" y="5003689"/>
              <a:chExt cx="8335020" cy="557444"/>
            </a:xfrm>
          </p:grpSpPr>
          <p:pic>
            <p:nvPicPr>
              <p:cNvPr id="78" name="Picture 7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55FC868-C3A9-D340-D6B6-542BB2EBB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03689"/>
                <a:ext cx="8335020" cy="55744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4B566BA-2A7B-682E-5E9B-3D9B2674930F}"/>
                  </a:ext>
                </a:extLst>
              </p:cNvPr>
              <p:cNvSpPr txBox="1"/>
              <p:nvPr/>
            </p:nvSpPr>
            <p:spPr>
              <a:xfrm>
                <a:off x="3124200" y="5005156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Thảo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luận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nhóm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482A70-7CE1-ADC9-2CCA-D5494D00EF03}"/>
              </a:ext>
            </a:extLst>
          </p:cNvPr>
          <p:cNvGrpSpPr/>
          <p:nvPr/>
        </p:nvGrpSpPr>
        <p:grpSpPr>
          <a:xfrm>
            <a:off x="2133600" y="5867400"/>
            <a:ext cx="9206948" cy="685800"/>
            <a:chOff x="2133600" y="5867400"/>
            <a:chExt cx="9206948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163E41E-76D0-9D0B-B15D-1298F1F86834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27236E4-DD82-5828-7372-5F9287A09E95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2094D92-26B7-93E2-27B1-6BC67F7125F0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FCB1CA7-E596-B158-ADF0-5A28B702DB7A}"/>
                </a:ext>
              </a:extLst>
            </p:cNvPr>
            <p:cNvGrpSpPr/>
            <p:nvPr/>
          </p:nvGrpSpPr>
          <p:grpSpPr>
            <a:xfrm>
              <a:off x="3005528" y="5943600"/>
              <a:ext cx="8335020" cy="540677"/>
              <a:chOff x="3005528" y="5943600"/>
              <a:chExt cx="8335020" cy="540677"/>
            </a:xfrm>
          </p:grpSpPr>
          <p:pic>
            <p:nvPicPr>
              <p:cNvPr id="85" name="Picture 8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059E2B4-28A9-024C-68D4-7653632DF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88256"/>
                <a:ext cx="8335020" cy="4960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63C77B4-C3EC-7FB5-2ABE-680F766CAB75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tranh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8D7CAD4-A141-3495-14D8-9871990C10C0}"/>
              </a:ext>
            </a:extLst>
          </p:cNvPr>
          <p:cNvGrpSpPr/>
          <p:nvPr/>
        </p:nvGrpSpPr>
        <p:grpSpPr>
          <a:xfrm>
            <a:off x="2133600" y="3200400"/>
            <a:ext cx="9220200" cy="685800"/>
            <a:chOff x="2133600" y="3200400"/>
            <a:chExt cx="9220200" cy="6858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51AC934-5D90-3892-7AD2-B6A53A467160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61BB85-B867-2482-A2FD-73B961FF3F14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EC7ABA2-0035-7BB6-A898-0C694F1510F6}"/>
                  </a:ext>
                </a:extLst>
              </p:cNvPr>
              <p:cNvSpPr txBox="1"/>
              <p:nvPr/>
            </p:nvSpPr>
            <p:spPr>
              <a:xfrm>
                <a:off x="22098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EE5573B-C72D-EB9F-B6C7-D09937C38109}"/>
                </a:ext>
              </a:extLst>
            </p:cNvPr>
            <p:cNvGrpSpPr/>
            <p:nvPr/>
          </p:nvGrpSpPr>
          <p:grpSpPr>
            <a:xfrm>
              <a:off x="2990288" y="3273982"/>
              <a:ext cx="8363512" cy="545573"/>
              <a:chOff x="2990288" y="3299414"/>
              <a:chExt cx="8363512" cy="545573"/>
            </a:xfrm>
          </p:grpSpPr>
          <p:pic>
            <p:nvPicPr>
              <p:cNvPr id="92" name="Picture 9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3E076A6-11A5-5863-F96C-F20E02D0E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0288" y="3299414"/>
                <a:ext cx="8350260" cy="54557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58DCE7D-9EB8-7B65-119A-57F13B3E5076}"/>
                  </a:ext>
                </a:extLst>
              </p:cNvPr>
              <p:cNvSpPr txBox="1"/>
              <p:nvPr/>
            </p:nvSpPr>
            <p:spPr>
              <a:xfrm>
                <a:off x="3253392" y="3321767"/>
                <a:ext cx="8100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gia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trò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động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thao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9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2AEDBD2-5942-C74A-29F6-26B414C62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97" name="Picture 96" descr="Logo, company name&#10;&#10;Description automatically generated">
            <a:extLst>
              <a:ext uri="{FF2B5EF4-FFF2-40B4-BE49-F238E27FC236}">
                <a16:creationId xmlns:a16="http://schemas.microsoft.com/office/drawing/2014/main" id="{F45CDD86-BDB1-E0EB-0738-16BCFA8CA1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375ba1682899b9444c201750c3b90c1b.png">
            <a:extLst>
              <a:ext uri="{FF2B5EF4-FFF2-40B4-BE49-F238E27FC236}">
                <a16:creationId xmlns:a16="http://schemas.microsoft.com/office/drawing/2014/main" id="{6F1FA902-4873-2AB7-4E8B-51C0A01795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86EE8A5D-1EBE-6E07-7D71-E24A1B88B854}"/>
              </a:ext>
            </a:extLst>
          </p:cNvPr>
          <p:cNvSpPr txBox="1"/>
          <p:nvPr/>
        </p:nvSpPr>
        <p:spPr>
          <a:xfrm>
            <a:off x="2895600" y="1160274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3: Em có thể gặp phải tình huống đi lạc khi tham gia hoạt động nào sau đây?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1" name="Picture 14" descr="kim phut">
            <a:extLst>
              <a:ext uri="{FF2B5EF4-FFF2-40B4-BE49-F238E27FC236}">
                <a16:creationId xmlns:a16="http://schemas.microsoft.com/office/drawing/2014/main" id="{969B848B-47F2-C730-592F-5E7F6757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91" descr="dongho1">
            <a:extLst>
              <a:ext uri="{FF2B5EF4-FFF2-40B4-BE49-F238E27FC236}">
                <a16:creationId xmlns:a16="http://schemas.microsoft.com/office/drawing/2014/main" id="{15E06B8D-7F67-17BE-CA08-26EEB391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8512" y="3743585"/>
            <a:ext cx="1752600" cy="1768573"/>
          </a:xfrm>
          <a:prstGeom prst="rect">
            <a:avLst/>
          </a:prstGeom>
          <a:noFill/>
        </p:spPr>
      </p:pic>
      <p:sp>
        <p:nvSpPr>
          <p:cNvPr id="93" name="Cloud 92">
            <a:extLst>
              <a:ext uri="{FF2B5EF4-FFF2-40B4-BE49-F238E27FC236}">
                <a16:creationId xmlns:a16="http://schemas.microsoft.com/office/drawing/2014/main" id="{374F5DB3-C9B6-A9C4-5B93-B7893E081BD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94" name="Picture 93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702EEB1-BD86-BAD7-FFE4-510C3EAA3B5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91B2FDAC-BBCA-9DAB-6CAE-124A3A12595F}"/>
              </a:ext>
            </a:extLst>
          </p:cNvPr>
          <p:cNvGrpSpPr/>
          <p:nvPr/>
        </p:nvGrpSpPr>
        <p:grpSpPr>
          <a:xfrm>
            <a:off x="2133600" y="4038600"/>
            <a:ext cx="4497788" cy="685800"/>
            <a:chOff x="2133600" y="4038600"/>
            <a:chExt cx="4497788" cy="6858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7E44C5B-F3DA-150D-E30F-A60B1CB73C4E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918BFA1-8E5C-EC72-49D9-C43CB73FA918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B043B2-42DC-DE93-67D9-AF04E3D3CC71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71F5E52-528A-5FB5-9438-8A2A323BFEEB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98" name="Picture 9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E63E378-4A0F-3303-EAB7-E82883517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4EEF857-9240-233B-F54E-04A8C7E670C3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co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F40AF0C-7419-4126-944D-3BFC57833B6F}"/>
              </a:ext>
            </a:extLst>
          </p:cNvPr>
          <p:cNvGrpSpPr/>
          <p:nvPr/>
        </p:nvGrpSpPr>
        <p:grpSpPr>
          <a:xfrm>
            <a:off x="2133600" y="3155934"/>
            <a:ext cx="4497788" cy="685800"/>
            <a:chOff x="2133600" y="4953000"/>
            <a:chExt cx="4497788" cy="685800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2CBEC48-AA54-05BC-90B9-D4935A19405C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F03F281-6A70-F11B-55D9-E100395F7A95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F45E22B-976C-8C05-93BE-B83EB9FEA8DA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A2A9B38-8B05-05C5-BE8E-ECDE11FF7EEF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105" name="Picture 10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DEFCF56-8BB3-F451-952F-4F7E1751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759AC32-7037-A3CD-6EF2-A370D67DF721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Văn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nghệ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0DDAFFE-41ED-494C-58F6-F1EC7DB48398}"/>
              </a:ext>
            </a:extLst>
          </p:cNvPr>
          <p:cNvGrpSpPr/>
          <p:nvPr/>
        </p:nvGrpSpPr>
        <p:grpSpPr>
          <a:xfrm>
            <a:off x="2133600" y="5867400"/>
            <a:ext cx="4497788" cy="685800"/>
            <a:chOff x="2133600" y="5867400"/>
            <a:chExt cx="4497788" cy="6858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38E0D3C-FA70-3242-5D2F-3A582062DA58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9887A2C-1D57-5F60-EB47-55258492637F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3B9DA7A-7427-16FC-113C-76ED6AC68975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E6451CE-1EFD-D203-947C-340AAFC88B6F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112" name="Picture 1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446E123-BFF0-92FB-C345-F22121A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8B9E439-4D28-1EC2-5BEE-AE0D29961D6D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cầu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A21409-7102-EECF-DEAC-4809FB7D9667}"/>
              </a:ext>
            </a:extLst>
          </p:cNvPr>
          <p:cNvGrpSpPr/>
          <p:nvPr/>
        </p:nvGrpSpPr>
        <p:grpSpPr>
          <a:xfrm>
            <a:off x="2133600" y="4953000"/>
            <a:ext cx="4495800" cy="685800"/>
            <a:chOff x="2133600" y="3200400"/>
            <a:chExt cx="4495800" cy="68580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984E6C1-2316-E8C7-D624-9C2A6530F6D7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9BE43BC-03B5-3758-E65C-04C028994629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DF230C0-52DB-1F95-1BC8-E1223C36D3C1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EEF32D9-1BCD-B128-B63F-E975308597CF}"/>
                </a:ext>
              </a:extLst>
            </p:cNvPr>
            <p:cNvGrpSpPr/>
            <p:nvPr/>
          </p:nvGrpSpPr>
          <p:grpSpPr>
            <a:xfrm>
              <a:off x="3003540" y="3238737"/>
              <a:ext cx="3625860" cy="558531"/>
              <a:chOff x="3003540" y="3264169"/>
              <a:chExt cx="3625860" cy="558531"/>
            </a:xfrm>
          </p:grpSpPr>
          <p:pic>
            <p:nvPicPr>
              <p:cNvPr id="119" name="Picture 11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EF767D1-AF37-DE9B-DE32-6F7C42E32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7773AC3-7039-A574-E460-9414CAF530AF}"/>
                  </a:ext>
                </a:extLst>
              </p:cNvPr>
              <p:cNvSpPr txBox="1"/>
              <p:nvPr/>
            </p:nvSpPr>
            <p:spPr>
              <a:xfrm>
                <a:off x="3124200" y="3264169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quan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12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9744513-D51D-5AE0-C806-84DC977F7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124" name="Picture 123" descr="Logo, company name&#10;&#10;Description automatically generated">
            <a:extLst>
              <a:ext uri="{FF2B5EF4-FFF2-40B4-BE49-F238E27FC236}">
                <a16:creationId xmlns:a16="http://schemas.microsoft.com/office/drawing/2014/main" id="{273E18F9-F448-B1FB-A729-93ABB17E07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  <p:bldLst>
      <p:bldP spid="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375ba1682899b9444c201750c3b90c1b.png">
            <a:extLst>
              <a:ext uri="{FF2B5EF4-FFF2-40B4-BE49-F238E27FC236}">
                <a16:creationId xmlns:a16="http://schemas.microsoft.com/office/drawing/2014/main" id="{10A0105E-95E2-FA70-0D07-A82793CDFDD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202FBFB-92DE-D548-79B1-AE6E741CDF0C}"/>
              </a:ext>
            </a:extLst>
          </p:cNvPr>
          <p:cNvSpPr txBox="1"/>
          <p:nvPr/>
        </p:nvSpPr>
        <p:spPr>
          <a:xfrm>
            <a:off x="3676650" y="1147292"/>
            <a:ext cx="4838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4: Tại sao cần giữ an toàn khi tham gia các hoạt động ở trường?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7" name="Picture 14" descr="kim phut">
            <a:extLst>
              <a:ext uri="{FF2B5EF4-FFF2-40B4-BE49-F238E27FC236}">
                <a16:creationId xmlns:a16="http://schemas.microsoft.com/office/drawing/2014/main" id="{BEFE66ED-8358-A3A2-1004-724DA908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dongho1">
            <a:extLst>
              <a:ext uri="{FF2B5EF4-FFF2-40B4-BE49-F238E27FC236}">
                <a16:creationId xmlns:a16="http://schemas.microsoft.com/office/drawing/2014/main" id="{25AD916F-96DB-6B19-917E-5281022E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43585"/>
            <a:ext cx="1752600" cy="1768573"/>
          </a:xfrm>
          <a:prstGeom prst="rect">
            <a:avLst/>
          </a:prstGeom>
          <a:noFill/>
        </p:spPr>
      </p:pic>
      <p:sp>
        <p:nvSpPr>
          <p:cNvPr id="59" name="Cloud 58">
            <a:extLst>
              <a:ext uri="{FF2B5EF4-FFF2-40B4-BE49-F238E27FC236}">
                <a16:creationId xmlns:a16="http://schemas.microsoft.com/office/drawing/2014/main" id="{AC46F0F1-43EC-89F7-06F0-23E4528CCAFB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60" name="Picture 59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AE40B0C-A656-35C6-C63D-099D1127F3C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BEC0328-7F87-D295-50FB-E9BE1422E426}"/>
              </a:ext>
            </a:extLst>
          </p:cNvPr>
          <p:cNvGrpSpPr/>
          <p:nvPr/>
        </p:nvGrpSpPr>
        <p:grpSpPr>
          <a:xfrm>
            <a:off x="2133600" y="4038600"/>
            <a:ext cx="4953002" cy="685800"/>
            <a:chOff x="2133600" y="4038600"/>
            <a:chExt cx="4953002" cy="68580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1776552-2004-B1CB-4503-88F6D03DE29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0140422-C57B-4648-D173-DD8A7FE1839F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5EC2545-FCD9-8D4C-CDF5-387C17C05E9B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FA00E4E-DD12-D1C8-9DD2-82AC02C3E253}"/>
                </a:ext>
              </a:extLst>
            </p:cNvPr>
            <p:cNvGrpSpPr/>
            <p:nvPr/>
          </p:nvGrpSpPr>
          <p:grpSpPr>
            <a:xfrm>
              <a:off x="3005528" y="4087194"/>
              <a:ext cx="4081074" cy="561006"/>
              <a:chOff x="3005528" y="4173542"/>
              <a:chExt cx="4081074" cy="561006"/>
            </a:xfrm>
          </p:grpSpPr>
          <p:pic>
            <p:nvPicPr>
              <p:cNvPr id="64" name="Picture 6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C12FA80-D444-3244-F154-85DC7CDC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173542"/>
                <a:ext cx="4081074" cy="56100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1AD6D4E-BAE5-4290-6B32-14B50554546C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cao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1F91410-62DD-158A-1122-B6C6002D9992}"/>
              </a:ext>
            </a:extLst>
          </p:cNvPr>
          <p:cNvGrpSpPr/>
          <p:nvPr/>
        </p:nvGrpSpPr>
        <p:grpSpPr>
          <a:xfrm>
            <a:off x="2133600" y="4953000"/>
            <a:ext cx="5082895" cy="685800"/>
            <a:chOff x="2133600" y="4953000"/>
            <a:chExt cx="5082895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BFDEA91-48B4-4814-4CCE-B824EF2F7297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D10900C-7EE9-875F-8789-44DE81CA9D4A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75B26F8-C642-F666-FB99-C6051B0C015E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B6172BB-AC05-7FA0-C203-11B0EB42EB65}"/>
                </a:ext>
              </a:extLst>
            </p:cNvPr>
            <p:cNvGrpSpPr/>
            <p:nvPr/>
          </p:nvGrpSpPr>
          <p:grpSpPr>
            <a:xfrm>
              <a:off x="2949295" y="5010340"/>
              <a:ext cx="4267200" cy="550792"/>
              <a:chOff x="2949295" y="5010340"/>
              <a:chExt cx="4267200" cy="550792"/>
            </a:xfrm>
          </p:grpSpPr>
          <p:pic>
            <p:nvPicPr>
              <p:cNvPr id="71" name="Picture 7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3232ADE-7A3C-1FB0-060B-704739F96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37911"/>
                <a:ext cx="4081072" cy="5232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8D60499-BE2A-E9A1-F324-0A3B63E5E197}"/>
                  </a:ext>
                </a:extLst>
              </p:cNvPr>
              <p:cNvSpPr txBox="1"/>
              <p:nvPr/>
            </p:nvSpPr>
            <p:spPr>
              <a:xfrm>
                <a:off x="2949295" y="5010340"/>
                <a:ext cx="426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giữ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an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toàn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0A27692-5111-462A-26B3-0B8043AD996A}"/>
              </a:ext>
            </a:extLst>
          </p:cNvPr>
          <p:cNvGrpSpPr/>
          <p:nvPr/>
        </p:nvGrpSpPr>
        <p:grpSpPr>
          <a:xfrm>
            <a:off x="2133600" y="5867400"/>
            <a:ext cx="4907740" cy="685800"/>
            <a:chOff x="2133600" y="5867400"/>
            <a:chExt cx="4907740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80DA98F-2858-71F5-9270-39EC36EDEA19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DCC6FB0-8357-B2CF-453D-06BA17919CC7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95ED750-007D-4DD1-3CD8-C9F119CB30A6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EF91B8F-0061-FF06-17A7-5060EC095CCD}"/>
                </a:ext>
              </a:extLst>
            </p:cNvPr>
            <p:cNvGrpSpPr/>
            <p:nvPr/>
          </p:nvGrpSpPr>
          <p:grpSpPr>
            <a:xfrm>
              <a:off x="3005527" y="5904741"/>
              <a:ext cx="4035813" cy="579537"/>
              <a:chOff x="3005527" y="5904741"/>
              <a:chExt cx="4035813" cy="579537"/>
            </a:xfrm>
          </p:grpSpPr>
          <p:pic>
            <p:nvPicPr>
              <p:cNvPr id="78" name="Picture 7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402E6644-8C00-0404-CB2F-AA9FC0690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7" y="5904741"/>
                <a:ext cx="4035813" cy="57953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CEF9F08-DC83-BA07-7580-648D6978D62C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trốn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học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9E7199C-EB10-B60C-E687-23EE39F221AF}"/>
              </a:ext>
            </a:extLst>
          </p:cNvPr>
          <p:cNvGrpSpPr/>
          <p:nvPr/>
        </p:nvGrpSpPr>
        <p:grpSpPr>
          <a:xfrm>
            <a:off x="2133600" y="3200400"/>
            <a:ext cx="5181600" cy="685800"/>
            <a:chOff x="2133600" y="3200400"/>
            <a:chExt cx="4746672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68F9702-B747-835C-A4BF-31674547E57E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F5C4FA7-B91B-3292-D015-10E174E240D7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1C808FC-CDBF-428C-5357-F5E67A84D41F}"/>
                  </a:ext>
                </a:extLst>
              </p:cNvPr>
              <p:cNvSpPr txBox="1"/>
              <p:nvPr/>
            </p:nvSpPr>
            <p:spPr>
              <a:xfrm>
                <a:off x="22098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49D26C9-E143-AF8A-7945-290E311ABDBA}"/>
                </a:ext>
              </a:extLst>
            </p:cNvPr>
            <p:cNvGrpSpPr/>
            <p:nvPr/>
          </p:nvGrpSpPr>
          <p:grpSpPr>
            <a:xfrm>
              <a:off x="3003540" y="3276600"/>
              <a:ext cx="3876732" cy="528310"/>
              <a:chOff x="3003540" y="3302032"/>
              <a:chExt cx="3876732" cy="528310"/>
            </a:xfrm>
          </p:grpSpPr>
          <p:pic>
            <p:nvPicPr>
              <p:cNvPr id="85" name="Picture 8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4ACF1F0-23D3-E29C-96BB-A78F19B29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BEBFF35-664F-425C-F8F0-20704DFC1387}"/>
                  </a:ext>
                </a:extLst>
              </p:cNvPr>
              <p:cNvSpPr txBox="1"/>
              <p:nvPr/>
            </p:nvSpPr>
            <p:spPr>
              <a:xfrm>
                <a:off x="3025727" y="3307122"/>
                <a:ext cx="38545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bảo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an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toàn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8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801E1C-CF5C-53CD-A275-5DFC25490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90" name="Picture 89" descr="Logo, company name&#10;&#10;Description automatically generated">
            <a:extLst>
              <a:ext uri="{FF2B5EF4-FFF2-40B4-BE49-F238E27FC236}">
                <a16:creationId xmlns:a16="http://schemas.microsoft.com/office/drawing/2014/main" id="{4662BA7A-73A4-AD26-BF4C-BEE15A72D2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EA5C1-C91B-1A6B-D519-6FE5158EAEA8}"/>
              </a:ext>
            </a:extLst>
          </p:cNvPr>
          <p:cNvSpPr txBox="1"/>
          <p:nvPr/>
        </p:nvSpPr>
        <p:spPr>
          <a:xfrm>
            <a:off x="3260994" y="1090670"/>
            <a:ext cx="547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HƯỚNG DẪN VỀ NHÀ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F586AA-0BCD-C6EE-A67D-606D5EEE896B}"/>
              </a:ext>
            </a:extLst>
          </p:cNvPr>
          <p:cNvSpPr/>
          <p:nvPr/>
        </p:nvSpPr>
        <p:spPr>
          <a:xfrm>
            <a:off x="1602955" y="2398923"/>
            <a:ext cx="3760422" cy="20601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B6858-4353-50E9-F3AC-49C2BCF2D271}"/>
              </a:ext>
            </a:extLst>
          </p:cNvPr>
          <p:cNvSpPr/>
          <p:nvPr/>
        </p:nvSpPr>
        <p:spPr>
          <a:xfrm>
            <a:off x="6828624" y="2357609"/>
            <a:ext cx="3316078" cy="20601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Chuẩn bị cho tiết tiếp theo: Bài 7: An toàn khi ở trường (Tiết 2)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46BB9A-2F6D-B5A0-59E5-01432FC43776}"/>
              </a:ext>
            </a:extLst>
          </p:cNvPr>
          <p:cNvSpPr/>
          <p:nvPr/>
        </p:nvSpPr>
        <p:spPr>
          <a:xfrm>
            <a:off x="3059018" y="2200619"/>
            <a:ext cx="330507" cy="3305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53388B-FAA0-2657-193F-FE0B026CC5E2}"/>
              </a:ext>
            </a:extLst>
          </p:cNvPr>
          <p:cNvSpPr/>
          <p:nvPr/>
        </p:nvSpPr>
        <p:spPr>
          <a:xfrm>
            <a:off x="8321409" y="2203373"/>
            <a:ext cx="330507" cy="3305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240423" y="692123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2 :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Trường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học</a:t>
            </a:r>
            <a:endParaRPr sz="5200" b="1" i="0" u="none" strike="noStrike" cap="none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524000" y="286657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smtClean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 7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vi-VN" sz="4800" b="1" i="0" u="none" strike="noStrike" cap="none" smtClean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An </a:t>
            </a:r>
            <a:r>
              <a:rPr lang="vi-VN" sz="48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toàn khi </a:t>
            </a:r>
            <a:r>
              <a:rPr lang="vi-VN" sz="4800" b="1" i="0" u="none" strike="noStrike" cap="none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ở trường</a:t>
            </a:r>
            <a:endParaRPr lang="en-US" sz="4800" b="1" i="0" u="none" strike="noStrike" cap="none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>
                <a:solidFill>
                  <a:srgbClr val="FF0000"/>
                </a:solidFill>
                <a:latin typeface="+mn-lt"/>
              </a:rPr>
              <a:t>(Tiết 1)</a:t>
            </a:r>
            <a:endParaRPr sz="4800" dirty="0">
              <a:latin typeface="+mn-lt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TNXH 2</a:t>
            </a:r>
            <a:endParaRPr sz="3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EA4C50-604B-B842-8F36-E0E140E645B0}"/>
              </a:ext>
            </a:extLst>
          </p:cNvPr>
          <p:cNvGrpSpPr/>
          <p:nvPr/>
        </p:nvGrpSpPr>
        <p:grpSpPr>
          <a:xfrm>
            <a:off x="281042" y="1073565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D5928BF-2438-B7C8-C210-B8EE00C44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C55226-91A7-ABB7-C909-A1EDE7199CE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097970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DB9EC6B9-16F6-60D3-B381-D25531AB24E0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4F20C319-328A-97E8-9AF1-05C4F6250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86;p1">
            <a:extLst>
              <a:ext uri="{FF2B5EF4-FFF2-40B4-BE49-F238E27FC236}">
                <a16:creationId xmlns:a16="http://schemas.microsoft.com/office/drawing/2014/main" id="{422AD11B-DE5D-43EE-DBA1-151D49A42B91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7;p1">
            <a:extLst>
              <a:ext uri="{FF2B5EF4-FFF2-40B4-BE49-F238E27FC236}">
                <a16:creationId xmlns:a16="http://schemas.microsoft.com/office/drawing/2014/main" id="{14D599DE-C696-DC9A-DF91-E7B754728167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8;p1">
            <a:hlinkClick r:id="rId4"/>
            <a:extLst>
              <a:ext uri="{FF2B5EF4-FFF2-40B4-BE49-F238E27FC236}">
                <a16:creationId xmlns:a16="http://schemas.microsoft.com/office/drawing/2014/main" id="{00AF700A-9DAA-9D26-7947-601067BA0F66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3E8ED4CF-4E41-5943-BD8F-33CA4BE81D39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0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B9B7060E-6844-954E-8751-70B206A2C5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20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4933609"/>
            <a:ext cx="12192002" cy="1733421"/>
            <a:chOff x="-1" y="1091517"/>
            <a:chExt cx="12192002" cy="5575514"/>
          </a:xfrm>
        </p:grpSpPr>
        <p:sp>
          <p:nvSpPr>
            <p:cNvPr id="79" name="矩形 78"/>
            <p:cNvSpPr/>
            <p:nvPr/>
          </p:nvSpPr>
          <p:spPr>
            <a:xfrm flipV="1">
              <a:off x="-1" y="1120139"/>
              <a:ext cx="12192002" cy="5546892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Montserrat" panose="00000500000000000000" charset="0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6000" y="2191719"/>
            <a:ext cx="2979323" cy="24965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6423" y="1574406"/>
            <a:ext cx="3550908" cy="682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cs typeface="Arial" pitchFamily="34" charset="0"/>
              </a:rPr>
              <a:t>Hoạt động cặp đôi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6423" y="5071475"/>
            <a:ext cx="11801406" cy="141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charset="0"/>
                <a:cs typeface="Arial" pitchFamily="34" charset="0"/>
              </a:rPr>
              <a:t>1. Nêu một số hoạt động ở trường có thể dẫn đến nguy hiểm, rủi ro được thể hiện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charset="0"/>
                <a:cs typeface="Arial" pitchFamily="34" charset="0"/>
              </a:rPr>
              <a:t>qua các hình trong SGK trang 35.</a:t>
            </a:r>
            <a:endParaRPr kumimoji="0" lang="en-US" sz="20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000">
                <a:solidFill>
                  <a:srgbClr val="000000"/>
                </a:solidFill>
                <a:latin typeface="+mn-lt"/>
                <a:ea typeface="Calibri" charset="0"/>
                <a:cs typeface="Arial" pitchFamily="34" charset="0"/>
              </a:rPr>
              <a:t>2.</a:t>
            </a:r>
            <a:r>
              <a:rPr kumimoji="0" lang="nl-NL" sz="20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charset="0"/>
                <a:cs typeface="Arial" pitchFamily="34" charset="0"/>
              </a:rPr>
              <a:t> Tại sao chúng ta cần phải giữ an toàn khi tham gia các hoạt động ở trường. </a:t>
            </a:r>
            <a:endParaRPr kumimoji="0" lang="nl-NL" sz="20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34" y="1665514"/>
            <a:ext cx="2498485" cy="323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36" y="1667188"/>
            <a:ext cx="2337708" cy="3205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2" y="1665514"/>
            <a:ext cx="2186017" cy="3223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542" y="1461708"/>
            <a:ext cx="11088915" cy="9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1. Một số tình huống nguy hiểm, rủi ro có thể xảy ra khi tham gia các hoạt động ở trường và cách phòng tránh</a:t>
            </a:r>
            <a:endParaRPr lang="en-US" sz="20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879" y="2705582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latin typeface="+mn-lt"/>
                <a:cs typeface="Arial" pitchFamily="34" charset="0"/>
              </a:rPr>
              <a:t>a. Chơi kéo co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7136" y="3360322"/>
            <a:ext cx="10632749" cy="183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2000">
                <a:latin typeface="+mn-lt"/>
                <a:cs typeface="Arial" pitchFamily="34" charset="0"/>
              </a:rPr>
              <a:t>Khi chơi kéo co, em có thể </a:t>
            </a:r>
          </a:p>
          <a:p>
            <a:pPr>
              <a:lnSpc>
                <a:spcPct val="200000"/>
              </a:lnSpc>
            </a:pPr>
            <a:r>
              <a:rPr lang="nl-NL" sz="2000">
                <a:latin typeface="+mn-lt"/>
                <a:cs typeface="Arial" pitchFamily="34" charset="0"/>
              </a:rPr>
              <a:t>gặp những tình huống </a:t>
            </a:r>
          </a:p>
          <a:p>
            <a:pPr>
              <a:lnSpc>
                <a:spcPct val="200000"/>
              </a:lnSpc>
            </a:pPr>
            <a:r>
              <a:rPr lang="nl-NL" sz="2000">
                <a:latin typeface="+mn-lt"/>
                <a:cs typeface="Arial" pitchFamily="34" charset="0"/>
              </a:rPr>
              <a:t>nguy hiểm, rủi ro nào?</a:t>
            </a:r>
            <a:endParaRPr lang="en-US" sz="200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0CD14C-4BC1-D279-ABFE-5D7A64E0E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64" r="12067"/>
          <a:stretch/>
        </p:blipFill>
        <p:spPr>
          <a:xfrm>
            <a:off x="3986371" y="3105692"/>
            <a:ext cx="6287785" cy="1713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6340" y="1517221"/>
            <a:ext cx="9260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  <a:cs typeface="Arial" panose="020B0604020202020204" pitchFamily="34" charset="0"/>
              </a:rPr>
              <a:t>Nguy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hiểm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rủi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ro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tránh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chơi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kéo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5782C-6794-9C78-29AF-45BE5549A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24"/>
          <a:stretch/>
        </p:blipFill>
        <p:spPr>
          <a:xfrm>
            <a:off x="0" y="1917331"/>
            <a:ext cx="12133702" cy="45936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60386" y="5384043"/>
            <a:ext cx="3033486" cy="11874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thả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dây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kéo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384309" y="5353788"/>
            <a:ext cx="2357140" cy="11874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Kiểm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tra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bền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cs typeface="Arial" pitchFamily="34" charset="0"/>
              </a:rPr>
              <a:t>dây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542" y="1434992"/>
            <a:ext cx="11088915" cy="9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1. Một số tình huống nguy hiểm, rủi ro có thể xảy ra khi tham gia các hoạt động ở trường và cách phòng tránh</a:t>
            </a:r>
            <a:endParaRPr lang="en-US" sz="20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879" y="2653531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002060"/>
                </a:solidFill>
                <a:latin typeface="+mn-lt"/>
                <a:cs typeface="Arial" pitchFamily="34" charset="0"/>
              </a:rPr>
              <a:t>b. Đi tham quan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0" y="3102443"/>
            <a:ext cx="5556978" cy="313508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tx1"/>
                </a:solidFill>
                <a:cs typeface="Arial" pitchFamily="34" charset="0"/>
              </a:rPr>
              <a:t>Khi đi tham quan, em có thể gặp những tình huống nguy hiểm, rủi ro nào? </a:t>
            </a: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96" y="2455123"/>
            <a:ext cx="6500404" cy="40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8906" y="1477103"/>
            <a:ext cx="9681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  <a:cs typeface="Arial" panose="020B0604020202020204" pitchFamily="34" charset="0"/>
              </a:rPr>
              <a:t>Nguy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hiểm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rủi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ro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tránh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đi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tham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quan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4D23A-0982-DCB0-E99E-045CFD5D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1568"/>
            <a:ext cx="11896194" cy="46036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91829" y="5478891"/>
            <a:ext cx="3182051" cy="977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hái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bẻ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cành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sờ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96000" y="5478892"/>
            <a:ext cx="2864860" cy="9779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dẫn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Arial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 GV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123966" y="5432360"/>
            <a:ext cx="2609122" cy="1024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Mang theo trang phục phù hợp</a:t>
            </a:r>
          </a:p>
        </p:txBody>
      </p:sp>
    </p:spTree>
    <p:extLst>
      <p:ext uri="{BB962C8B-B14F-4D97-AF65-F5344CB8AC3E}">
        <p14:creationId xmlns:p14="http://schemas.microsoft.com/office/powerpoint/2010/main" val="109499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765</Words>
  <Application>Microsoft Office PowerPoint</Application>
  <PresentationFormat>Widescreen</PresentationFormat>
  <Paragraphs>118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SimSun</vt:lpstr>
      <vt:lpstr>Arial</vt:lpstr>
      <vt:lpstr>Calibri</vt:lpstr>
      <vt:lpstr>Montserrat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</cp:lastModifiedBy>
  <cp:revision>14</cp:revision>
  <dcterms:created xsi:type="dcterms:W3CDTF">2023-04-10T09:01:57Z</dcterms:created>
  <dcterms:modified xsi:type="dcterms:W3CDTF">2024-02-01T08:56:54Z</dcterms:modified>
</cp:coreProperties>
</file>